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885" r:id="rId2"/>
  </p:sldMasterIdLst>
  <p:notesMasterIdLst>
    <p:notesMasterId r:id="rId16"/>
  </p:notesMasterIdLst>
  <p:handoutMasterIdLst>
    <p:handoutMasterId r:id="rId17"/>
  </p:handoutMasterIdLst>
  <p:sldIdLst>
    <p:sldId id="336" r:id="rId3"/>
    <p:sldId id="392" r:id="rId4"/>
    <p:sldId id="339" r:id="rId5"/>
    <p:sldId id="383" r:id="rId6"/>
    <p:sldId id="406" r:id="rId7"/>
    <p:sldId id="407" r:id="rId8"/>
    <p:sldId id="401" r:id="rId9"/>
    <p:sldId id="379" r:id="rId10"/>
    <p:sldId id="382" r:id="rId11"/>
    <p:sldId id="402" r:id="rId12"/>
    <p:sldId id="403" r:id="rId13"/>
    <p:sldId id="404" r:id="rId14"/>
    <p:sldId id="405" r:id="rId15"/>
  </p:sldIdLst>
  <p:sldSz cx="9144000" cy="6858000" type="screen4x3"/>
  <p:notesSz cx="7315200" cy="96012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0F0F0"/>
    <a:srgbClr val="66FF66"/>
    <a:srgbClr val="003399"/>
    <a:srgbClr val="EAEAEA"/>
    <a:srgbClr val="6F5605"/>
    <a:srgbClr val="B08808"/>
    <a:srgbClr val="F4BD0C"/>
    <a:srgbClr val="A7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085" autoAdjust="0"/>
    <p:restoredTop sz="92776" autoAdjust="0"/>
  </p:normalViewPr>
  <p:slideViewPr>
    <p:cSldViewPr>
      <p:cViewPr varScale="1">
        <p:scale>
          <a:sx n="57" d="100"/>
          <a:sy n="57" d="100"/>
        </p:scale>
        <p:origin x="1320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36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5D0550-2B5F-40F0-94A3-AFE605AF4AA2}" type="datetime1">
              <a:rPr lang="de-DE"/>
              <a:pPr>
                <a:defRPr/>
              </a:pPr>
              <a:t>14.11.2016</a:t>
            </a:fld>
            <a:endParaRPr lang="de-DE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defRPr/>
            </a:lvl1pPr>
          </a:lstStyle>
          <a:p>
            <a:pPr>
              <a:defRPr/>
            </a:pPr>
            <a:fld id="{AF180D0E-226A-4EFC-BBB8-7C0CF47FA4E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59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2" tIns="49521" rIns="99042" bIns="49521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spcAft>
                <a:spcPct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2" tIns="49521" rIns="99042" bIns="49521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spcAft>
                <a:spcPct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fld id="{35EDAEC2-9548-40F3-95DC-D9E81CA68959}" type="datetime1">
              <a:rPr lang="de-DE"/>
              <a:pPr>
                <a:defRPr/>
              </a:pPr>
              <a:t>14.11.2016</a:t>
            </a:fld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3425" y="4559300"/>
            <a:ext cx="58483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2" tIns="49521" rIns="99042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2" tIns="49521" rIns="99042" bIns="49521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spcAft>
                <a:spcPct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2" tIns="49521" rIns="99042" bIns="49521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spcAft>
                <a:spcPct val="0"/>
              </a:spcAft>
              <a:defRPr sz="1300"/>
            </a:lvl1pPr>
          </a:lstStyle>
          <a:p>
            <a:pPr>
              <a:defRPr/>
            </a:pPr>
            <a:fld id="{345F8048-BCFE-45E3-ABB4-6624C739454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5844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08DACE-7B63-494A-97EC-9F65BD8C0935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>
                <a:latin typeface="Arial" panose="020B0604020202020204" pitchFamily="34" charset="0"/>
              </a:rPr>
              <a:t>На лекции будут рассмотрены следующие вопросы:</a:t>
            </a:r>
          </a:p>
        </p:txBody>
      </p:sp>
    </p:spTree>
    <p:extLst>
      <p:ext uri="{BB962C8B-B14F-4D97-AF65-F5344CB8AC3E}">
        <p14:creationId xmlns:p14="http://schemas.microsoft.com/office/powerpoint/2010/main" val="366526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fld id="{BDA58E87-B7A5-42AD-8005-AE7A8BBC02B0}" type="slidenum">
              <a:rPr lang="en-US" sz="13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2</a:t>
            </a:fld>
            <a:endParaRPr lang="en-US" sz="13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>
                <a:latin typeface="Arial" panose="020B0604020202020204" pitchFamily="34" charset="0"/>
              </a:rPr>
              <a:t>В настоящее время не существует однозначного понимания и применения терминов «эталонная модель» и «референтная модель».</a:t>
            </a:r>
          </a:p>
          <a:p>
            <a:r>
              <a:rPr lang="ru-RU" smtClean="0">
                <a:latin typeface="Arial" panose="020B0604020202020204" pitchFamily="34" charset="0"/>
              </a:rPr>
              <a:t>Наиболее логичным представляется терминология, представленная на слайде.</a:t>
            </a:r>
          </a:p>
        </p:txBody>
      </p:sp>
    </p:spTree>
    <p:extLst>
      <p:ext uri="{BB962C8B-B14F-4D97-AF65-F5344CB8AC3E}">
        <p14:creationId xmlns:p14="http://schemas.microsoft.com/office/powerpoint/2010/main" val="2477617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A53792-B879-485A-8490-C99845E1E311}" type="slidenum">
              <a:rPr lang="en-US" sz="1300" smtClean="0"/>
              <a:pPr/>
              <a:t>3</a:t>
            </a:fld>
            <a:endParaRPr lang="en-US" sz="13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mtClean="0">
                <a:latin typeface="Arial" panose="020B0604020202020204" pitchFamily="34" charset="0"/>
              </a:rPr>
              <a:t>Международная бенчмаркинговая палата Американского Центра производительности и качества (American Productivity &amp; Quality Center) разработала перечень типовых бизнес-процессов предприятия в виде </a:t>
            </a:r>
            <a:r>
              <a:rPr lang="ru-RU" b="1" smtClean="0">
                <a:latin typeface="Arial" panose="020B0604020202020204" pitchFamily="34" charset="0"/>
              </a:rPr>
              <a:t>Структуры классификации процессов</a:t>
            </a:r>
            <a:r>
              <a:rPr lang="ru-RU" smtClean="0">
                <a:latin typeface="Arial" panose="020B0604020202020204" pitchFamily="34" charset="0"/>
              </a:rPr>
              <a:t> (Process Classification Framework).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panose="020B0604020202020204" pitchFamily="34" charset="0"/>
              </a:rPr>
              <a:t>Эта Структура является представлением </a:t>
            </a:r>
            <a:r>
              <a:rPr lang="ru-RU" b="1" i="1" smtClean="0">
                <a:latin typeface="Arial" panose="020B0604020202020204" pitchFamily="34" charset="0"/>
              </a:rPr>
              <a:t>эталонной модели</a:t>
            </a:r>
            <a:r>
              <a:rPr lang="ru-RU" smtClean="0">
                <a:latin typeface="Arial" panose="020B0604020202020204" pitchFamily="34" charset="0"/>
              </a:rPr>
              <a:t>, которая может быть использована для любого </a:t>
            </a:r>
            <a:r>
              <a:rPr lang="ru-RU" b="1" smtClean="0">
                <a:latin typeface="Arial" panose="020B0604020202020204" pitchFamily="34" charset="0"/>
              </a:rPr>
              <a:t>производственного или сервисного</a:t>
            </a:r>
            <a:r>
              <a:rPr lang="ru-RU" smtClean="0">
                <a:latin typeface="Arial" panose="020B0604020202020204" pitchFamily="34" charset="0"/>
              </a:rPr>
              <a:t> предприятия. Структура не описывает логики выполнения процессов и их взаимосвязи.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panose="020B0604020202020204" pitchFamily="34" charset="0"/>
              </a:rPr>
              <a:t>В Структуру классификации процессов вошло 13 процессов, что дало название эталонной модели как </a:t>
            </a:r>
            <a:r>
              <a:rPr lang="ru-RU" b="1" smtClean="0">
                <a:latin typeface="Arial" panose="020B0604020202020204" pitchFamily="34" charset="0"/>
              </a:rPr>
              <a:t>«13-процессная эталонная модель»</a:t>
            </a:r>
            <a:r>
              <a:rPr lang="ru-RU" smtClean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panose="020B0604020202020204" pitchFamily="34" charset="0"/>
              </a:rPr>
              <a:t>Все процессы разделены но </a:t>
            </a:r>
            <a:r>
              <a:rPr lang="ru-RU" b="1" i="1" smtClean="0">
                <a:latin typeface="Arial" panose="020B0604020202020204" pitchFamily="34" charset="0"/>
              </a:rPr>
              <a:t>основные</a:t>
            </a:r>
            <a:r>
              <a:rPr lang="ru-RU" smtClean="0">
                <a:latin typeface="Arial" panose="020B0604020202020204" pitchFamily="34" charset="0"/>
              </a:rPr>
              <a:t> и </a:t>
            </a:r>
            <a:r>
              <a:rPr lang="ru-RU" b="1" i="1" smtClean="0">
                <a:latin typeface="Arial" panose="020B0604020202020204" pitchFamily="34" charset="0"/>
              </a:rPr>
              <a:t>вспомогательные</a:t>
            </a:r>
            <a:r>
              <a:rPr lang="ru-RU" smtClean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panose="020B0604020202020204" pitchFamily="34" charset="0"/>
              </a:rPr>
              <a:t>Каждый из 13 основных и вспомогательных процессов, представленных на верхнем уровне описания эталонной модели, имеет еще 2-3 уровня детализации.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panose="020B0604020202020204" pitchFamily="34" charset="0"/>
              </a:rPr>
              <a:t>На основании Структуры классификации процессов можно разработать эталонную модель в графическом виде, используя для этого соответствующие инструменты. </a:t>
            </a:r>
          </a:p>
          <a:p>
            <a:pPr>
              <a:lnSpc>
                <a:spcPct val="90000"/>
              </a:lnSpc>
            </a:pPr>
            <a:r>
              <a:rPr lang="ru-RU" i="1" smtClean="0">
                <a:latin typeface="Arial" panose="020B0604020202020204" pitchFamily="34" charset="0"/>
              </a:rPr>
              <a:t>Графическая модель, являющаяся отражением документа «Структура классификации процессов» описывает только структуру процессов без логических взаимосвязей, т.е. «деревья процессов».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panose="020B0604020202020204" pitchFamily="34" charset="0"/>
              </a:rPr>
              <a:t>При использовании эталонной модели для конкретного предприятия структура процессов будет постепенно изменяться, наполняться связями, логикой, другими объектами. </a:t>
            </a:r>
          </a:p>
          <a:p>
            <a:pPr>
              <a:lnSpc>
                <a:spcPct val="90000"/>
              </a:lnSpc>
            </a:pPr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38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DFFFD-4FD4-490C-AADC-EBEA6F2E9D4C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6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 sz="19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875398FA-C4C7-4574-8EC9-5E3FA3390639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926656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318B9-A1E9-4AF1-A925-6795EACB1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6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56BEB-57E0-4A95-A171-A69D24C914CD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12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5F5E2-DD8B-4153-B9B0-184D63E71B28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500400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9505-57CA-48B6-891F-2A93C65B366A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91745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 sz="19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D5CC15D-35F1-4121-AAAF-E24252C8D712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02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 sz="19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16E09C85-4C45-4282-816A-7F41BAB24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2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 sz="19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FFCECCC-AEA8-426B-97F5-91ABF6394D23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0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 sz="19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89AE2D65-2493-4DF4-BA65-820B9F8D580E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524585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r_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0"/>
            <a:ext cx="9144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715375" y="6572250"/>
            <a:ext cx="428625" cy="2857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50000"/>
              </a:spcAft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CAF93C-62DA-46EA-A2FF-70D591EFA072}" type="slidenum">
              <a:rPr lang="en-US"/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4" r:id="rId2"/>
    <p:sldLayoutId id="2147483881" r:id="rId3"/>
    <p:sldLayoutId id="2147483882" r:id="rId4"/>
    <p:sldLayoutId id="2147483883" r:id="rId5"/>
  </p:sldLayoutIdLst>
  <p:transition>
    <p:pull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4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8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ar_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1162"/>
            <a:ext cx="9144000" cy="285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715450" y="6572316"/>
            <a:ext cx="428551" cy="2856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50000"/>
              </a:spcAft>
              <a:defRPr sz="1200" b="1">
                <a:solidFill>
                  <a:prstClr val="whit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039A1D-71F7-4E7B-B00D-1B347A477586}" type="slidenum">
              <a:rPr 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8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ransition>
    <p:pull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itchFamily="34" charset="0"/>
        </a:defRPr>
      </a:lvl9pPr>
    </p:titleStyle>
    <p:bodyStyle>
      <a:lvl1pPr marL="342831" indent="-342831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801" indent="-28569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4"/>
        <a:defRPr sz="2000">
          <a:solidFill>
            <a:schemeClr val="tx1"/>
          </a:solidFill>
          <a:latin typeface="+mn-lt"/>
        </a:defRPr>
      </a:lvl2pPr>
      <a:lvl3pPr marL="1142771" indent="-22855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8"/>
        <a:defRPr b="1">
          <a:solidFill>
            <a:schemeClr val="tx1"/>
          </a:solidFill>
          <a:latin typeface="+mn-lt"/>
        </a:defRPr>
      </a:lvl3pPr>
      <a:lvl4pPr marL="1599880" indent="-22855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2056989" indent="-228554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23937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C5E18D-53F3-4686-A5D6-956DB8445BBC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349500"/>
            <a:ext cx="7912100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z="3200" dirty="0" smtClean="0"/>
              <a:t> ЭТАЛОННЫЕ И РЕФЕРЕНТНЫЕ МОДЕЛИ </a:t>
            </a:r>
            <a:br>
              <a:rPr lang="ru-RU" sz="3200" dirty="0" smtClean="0"/>
            </a:br>
            <a:r>
              <a:rPr lang="ru-RU" sz="3200" dirty="0" smtClean="0"/>
              <a:t>БИЗНЕС-ПРОЦЕССОВ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641" y="8191"/>
            <a:ext cx="7886700" cy="684505"/>
          </a:xfrm>
        </p:spPr>
        <p:txBody>
          <a:bodyPr/>
          <a:lstStyle/>
          <a:p>
            <a:r>
              <a:rPr lang="ru-RU" dirty="0" smtClean="0"/>
              <a:t>ПРИМЕР: СОЗДАНИЕ РЕФЕРЕНТНОЙ МОДЕЛИ КОММЕРЧЕСКОГО БАНКА</a:t>
            </a:r>
            <a:br>
              <a:rPr lang="ru-RU" dirty="0" smtClean="0"/>
            </a:br>
            <a:r>
              <a:rPr lang="ru-RU" dirty="0" smtClean="0"/>
              <a:t>ФАЗА 1 МОДЕЛЬ ПРОЦЕССОВ ВЕРХНЕГО УРОВНЯ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229505-57CA-48B6-891F-2A93C65B366A}" type="slidenum">
              <a:rPr lang="en-US" smtClean="0"/>
              <a:pPr>
                <a:defRPr/>
              </a:pPr>
              <a:t>10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319839" cy="58795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007463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229505-57CA-48B6-891F-2A93C65B366A}" type="slidenum">
              <a:rPr lang="en-US" smtClean="0"/>
              <a:pPr>
                <a:defRPr/>
              </a:pPr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45" y="662741"/>
            <a:ext cx="8407847" cy="568863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56641" y="8191"/>
            <a:ext cx="7886700" cy="684505"/>
          </a:xfrm>
        </p:spPr>
        <p:txBody>
          <a:bodyPr/>
          <a:lstStyle/>
          <a:p>
            <a:r>
              <a:rPr lang="ru-RU" dirty="0" smtClean="0"/>
              <a:t>ПРИМЕР: СОЗДАНИЕ РЕФЕРЕНТНОЙ МОДЕЛИ КОММЕРЧЕСКОГО БАНКА</a:t>
            </a:r>
            <a:br>
              <a:rPr lang="ru-RU" dirty="0" smtClean="0"/>
            </a:br>
            <a:r>
              <a:rPr lang="ru-RU" dirty="0" smtClean="0"/>
              <a:t>ФАЗА2.  ДЕТАЛИЗАЦИЯ  ОСНОВНЫХ ПРОЦЕССОВ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07977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116632"/>
            <a:ext cx="8229600" cy="6340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РАЗРАБОТКА МОДЕЛЕЙ ДЛЯ СПЕЦИФИЧЕСКИХ СФЕР ДЕЯТЕЛЬНОСТИ:</a:t>
            </a:r>
            <a:br>
              <a:rPr lang="ru-RU" dirty="0" smtClean="0"/>
            </a:br>
            <a:r>
              <a:rPr lang="ru-RU" dirty="0" smtClean="0"/>
              <a:t>МОДЕЛЬ ПРОЦЕССОВ УНИВЕРСИТЕТА</a:t>
            </a:r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964488" cy="5770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49016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615603"/>
          </a:xfrm>
        </p:spPr>
        <p:txBody>
          <a:bodyPr/>
          <a:lstStyle/>
          <a:p>
            <a:pPr algn="ctr"/>
            <a:r>
              <a:rPr lang="ru-RU" sz="2400" dirty="0" smtClean="0"/>
              <a:t>РЕФЕРЕНТНАЯ МОДЕЛЬ СИСТЕМНЫХ ИНТЕГРАТОРОВ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5F5E2-DD8B-4153-B9B0-184D63E71B28}" type="slidenum">
              <a:rPr lang="en-US" smtClean="0"/>
              <a:pPr>
                <a:defRPr/>
              </a:pPr>
              <a:t>13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lum bright="2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36712"/>
            <a:ext cx="9036496" cy="55138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996888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Номер слайда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801" indent="-285693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2771" indent="-228554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599880" indent="-228554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6989" indent="-228554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097" indent="-228554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206" indent="-228554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8314" indent="-228554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5423" indent="-228554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fld id="{DCB64895-BE3A-4A24-9437-3D4D6C4E3695}" type="slidenum">
              <a:rPr lang="en-US" sz="1200">
                <a:solidFill>
                  <a:srgbClr val="FFFFFF"/>
                </a:solidFill>
                <a:latin typeface="Arial" panose="020B0604020202020204" pitchFamily="34" charset="0"/>
              </a:rPr>
              <a:pPr/>
              <a:t>2</a:t>
            </a:fld>
            <a:endParaRPr lang="en-US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384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2420" y="228547"/>
            <a:ext cx="7911857" cy="60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z="2400"/>
              <a:t>ПОНЯТИЕ ОБ ЭТАЛОННЫХ И РЕФЕРЕНТНЫХ МОДЕЛЯХ</a:t>
            </a:r>
          </a:p>
        </p:txBody>
      </p:sp>
      <p:sp>
        <p:nvSpPr>
          <p:cNvPr id="16384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60512" y="838006"/>
            <a:ext cx="8034065" cy="552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003399"/>
              </a:buClr>
            </a:pPr>
            <a:r>
              <a:rPr lang="ru-RU" smtClean="0">
                <a:latin typeface="Arial" panose="020B0604020202020204" pitchFamily="34" charset="0"/>
              </a:rPr>
              <a:t>Не существует однозначного понимания терминов «эталонная модель» и «референтная модель»</a:t>
            </a:r>
            <a:endParaRPr lang="ru-RU" b="0" smtClean="0"/>
          </a:p>
          <a:p>
            <a:pPr>
              <a:buClr>
                <a:srgbClr val="003399"/>
              </a:buClr>
            </a:pPr>
            <a:r>
              <a:rPr lang="ru-RU" b="0" smtClean="0"/>
              <a:t>Эталонная модель </a:t>
            </a:r>
            <a:r>
              <a:rPr lang="ru-RU" b="0" u="sng" smtClean="0"/>
              <a:t>обычно </a:t>
            </a:r>
            <a:r>
              <a:rPr lang="ru-RU" b="0" smtClean="0"/>
              <a:t>понимается как взгляд отдельных консалтинговых и коммерческих компаний на то, из каких процессов должна состоять организация вообще. Это некое обобщение реального опыта ведения бизнеса в различных организациях по всему миру с точки зрения классификации процессов.</a:t>
            </a:r>
          </a:p>
          <a:p>
            <a:pPr>
              <a:buClr>
                <a:srgbClr val="003399"/>
              </a:buClr>
            </a:pPr>
            <a:r>
              <a:rPr lang="ru-RU" b="0" smtClean="0"/>
              <a:t>Референтная модель - это конкретное применение эталонных моделей организации бизнеса в какой-либо сфере деятельности </a:t>
            </a:r>
          </a:p>
          <a:p>
            <a:pPr>
              <a:buClr>
                <a:srgbClr val="003399"/>
              </a:buClr>
            </a:pPr>
            <a:r>
              <a:rPr lang="ru-RU" b="0" smtClean="0"/>
              <a:t>В эталонных и референтных моделях определены типовые бизнес-процессы, как правило, верхнего уровня, горизонтальные и вертикальные связи. </a:t>
            </a:r>
          </a:p>
          <a:p>
            <a:pPr>
              <a:buClr>
                <a:srgbClr val="003399"/>
              </a:buClr>
            </a:pPr>
            <a:r>
              <a:rPr lang="ru-RU" smtClean="0"/>
              <a:t>Референтные модели дают бизнес-аналитику базис для использования в различных проектах и разработки собственных моделей процессов (</a:t>
            </a:r>
            <a:r>
              <a:rPr lang="ru-RU" smtClean="0">
                <a:solidFill>
                  <a:srgbClr val="FF0000"/>
                </a:solidFill>
              </a:rPr>
              <a:t>ЗА ИСКЛЮЧЕНИЕМ ПРОЕКТОВ, СВЯЗАННЫХ С ВНЕДРЕНИЕМ ЭТАЛОННЫХ МОДЕЛЕЙ КАК СТАНДАРТОВ, НАПРИМЕР, РАЗРАБОТКИ ПО)</a:t>
            </a:r>
            <a:endParaRPr lang="ru-RU" b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9384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77FBF-C5AC-49F4-BFAB-137541999141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smtClean="0">
              <a:solidFill>
                <a:schemeClr val="bg1"/>
              </a:solidFill>
            </a:endParaRPr>
          </a:p>
        </p:txBody>
      </p:sp>
      <p:pic>
        <p:nvPicPr>
          <p:cNvPr id="14339" name="Picture 9" descr="Рисунок 2. Модель APQC Process Classification Frame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350" y="692696"/>
            <a:ext cx="5329337" cy="5238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62507" y="1196752"/>
            <a:ext cx="3312368" cy="439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ru-RU" sz="1600" kern="0" smtClean="0"/>
              <a:t>13-ПРОЦЕССНАЯ ЭТАЛОННАЯ МОДЕЛЬ</a:t>
            </a:r>
            <a:br>
              <a:rPr lang="ru-RU" sz="1600" kern="0" smtClean="0"/>
            </a:br>
            <a:r>
              <a:rPr lang="ru-RU" sz="1600" kern="0" smtClean="0"/>
              <a:t/>
            </a:r>
            <a:br>
              <a:rPr lang="ru-RU" sz="1600" kern="0" smtClean="0"/>
            </a:br>
            <a:r>
              <a:rPr lang="ru-RU" sz="1600" b="0" kern="0" smtClean="0"/>
              <a:t>АМЕРИКАНСКИЙ ЦЕНТР ПРОИЗВОДИТЕЛЬНОСТИ И КАЧЕСТВА APQC (AMERICAN PRODUCTIVITY &amp; QUALITY CENTER) – НЕКОММЕРЧЕСКАЯ ОРГАНИЗАЦИЯ, ОБЪЕДИНЯЮЩАЯ СОТНИ КОМПАНИЙ, КОТОРЫЕ УЧАСТВУЮТ В ПРОЕКТЕ СОЗДАНИЯ И ОБНОВЛЕНИЯ СТРУКТУРЫ ПРОЦЕССОВ, В ОСНОВНОМ, ДЛЯ ТОРГОВОГО БИЗНЕСА И ТОРГОВО-ПРОИЗВОДСТВЕННЫХ КОМПАНИЙ, СФЕРЫ УСЛУГ</a:t>
            </a:r>
            <a:endParaRPr lang="ru-RU" sz="1600" kern="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574875" y="6091552"/>
            <a:ext cx="57275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http://impeltech.ru/processny-podxod-dlya-chainikov?category_name=blog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</a:rPr>
              <a:t>УРОВНИ РЕФЕРЕНТНОЙ МОДЕЛИ ПРОЦЕССОВ</a:t>
            </a:r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341438"/>
            <a:ext cx="9072562" cy="465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5F5E2-DD8B-4153-B9B0-184D63E71B28}" type="slidenum">
              <a:rPr lang="en-US" smtClean="0"/>
              <a:pPr>
                <a:defRPr/>
              </a:pPr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7" y="1340768"/>
            <a:ext cx="8877080" cy="4464496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</a:rPr>
              <a:t>РЕЗУЛЬТАТЫ АНКЕТИРОВАНИЯ ПО ИСПОЛЬЗОВАНИЮ</a:t>
            </a:r>
            <a:br>
              <a:rPr lang="ru-RU" dirty="0" smtClean="0">
                <a:latin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</a:rPr>
              <a:t>PCF </a:t>
            </a:r>
            <a:r>
              <a:rPr lang="ru-RU" dirty="0" smtClean="0">
                <a:latin typeface="Arial" panose="020B0604020202020204" pitchFamily="34" charset="0"/>
              </a:rPr>
              <a:t>В США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6032420"/>
            <a:ext cx="61206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https://www.apqc.org/knowledge-base/collections/2015-putting-pcf-action-collection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92416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5F5E2-DD8B-4153-B9B0-184D63E71B28}" type="slidenum">
              <a:rPr lang="en-US" smtClean="0"/>
              <a:pPr>
                <a:defRPr/>
              </a:pPr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2404748"/>
            <a:ext cx="4104456" cy="3968020"/>
          </a:xfrm>
          <a:prstGeom prst="rect">
            <a:avLst/>
          </a:prstGeom>
        </p:spPr>
      </p:pic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88386" y="0"/>
            <a:ext cx="8229600" cy="561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</a:rPr>
              <a:t>РЕЗУЛЬТАТЫ АНКЕТИРОВАНИЯ ПО ИСПОЛЬЗОВАНИЮ</a:t>
            </a:r>
            <a:br>
              <a:rPr lang="ru-RU" dirty="0" smtClean="0">
                <a:latin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</a:rPr>
              <a:t>PCF </a:t>
            </a:r>
            <a:r>
              <a:rPr lang="ru-RU" dirty="0" smtClean="0">
                <a:latin typeface="Arial" panose="020B0604020202020204" pitchFamily="34" charset="0"/>
              </a:rPr>
              <a:t>В США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7026" y="805581"/>
            <a:ext cx="77083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ПРОБЛЕМЫ: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/>
              <a:t>Сопротивление изменениям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/>
              <a:t>Недостаток или отсутствие предварительно поставленных целей управления процессами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/>
              <a:t>Недостаточное согласование со стратегическими целями организации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/>
              <a:t>Недооценка необходимого объема работ по управлению изменениями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2724971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781" y="188640"/>
            <a:ext cx="6247606" cy="615603"/>
          </a:xfrm>
        </p:spPr>
        <p:txBody>
          <a:bodyPr/>
          <a:lstStyle/>
          <a:p>
            <a:pPr algn="ctr"/>
            <a:r>
              <a:rPr lang="ru-RU" dirty="0" smtClean="0"/>
              <a:t>ИСПОЛЬЗОВАНИЕ РЕФЕРЕНТНОЙ МОДЕЛИ ДЛЯ ТОРГОВО-СЕРВИСНОЙ КОМПАНИИ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5F5E2-DD8B-4153-B9B0-184D63E71B28}" type="slidenum">
              <a:rPr lang="en-US" smtClean="0"/>
              <a:pPr>
                <a:defRPr/>
              </a:pPr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89913"/>
            <a:ext cx="4916753" cy="2381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389" y="4059646"/>
            <a:ext cx="7042835" cy="251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364088" y="1598075"/>
            <a:ext cx="3240360" cy="61560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ru-RU" kern="0" dirty="0" smtClean="0"/>
              <a:t>ЭТАП 1. МОДЕЛЬ «</a:t>
            </a:r>
            <a:r>
              <a:rPr lang="en-US" kern="0" dirty="0" smtClean="0"/>
              <a:t>AS IS</a:t>
            </a:r>
            <a:r>
              <a:rPr lang="ru-RU" kern="0" dirty="0" smtClean="0"/>
              <a:t>»</a:t>
            </a:r>
            <a:endParaRPr lang="en-US" kern="0" dirty="0" smtClean="0"/>
          </a:p>
          <a:p>
            <a:pPr algn="ctr"/>
            <a:endParaRPr lang="ru-RU" kern="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903640" y="3841380"/>
            <a:ext cx="3240360" cy="61560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505A5A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ru-RU" kern="0" dirty="0" smtClean="0"/>
              <a:t>ЭТАП </a:t>
            </a:r>
            <a:r>
              <a:rPr lang="en-US" kern="0" dirty="0" smtClean="0"/>
              <a:t>2</a:t>
            </a:r>
            <a:r>
              <a:rPr lang="ru-RU" kern="0" dirty="0" smtClean="0"/>
              <a:t>. МОДЕЛЬ «ТО ВЕ»</a:t>
            </a:r>
            <a:endParaRPr lang="en-US" kern="0" dirty="0" smtClean="0"/>
          </a:p>
          <a:p>
            <a:pPr algn="ctr"/>
            <a:endParaRPr lang="ru-RU" kern="0" dirty="0"/>
          </a:p>
        </p:txBody>
      </p:sp>
      <p:sp>
        <p:nvSpPr>
          <p:cNvPr id="4" name="Стрелка вниз 3"/>
          <p:cNvSpPr/>
          <p:nvPr/>
        </p:nvSpPr>
        <p:spPr bwMode="auto">
          <a:xfrm>
            <a:off x="3104045" y="3182668"/>
            <a:ext cx="2376264" cy="1099991"/>
          </a:xfrm>
          <a:prstGeom prst="downArrow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6281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1138" y="2563813"/>
            <a:ext cx="2233612" cy="1714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200" smtClean="0">
                <a:latin typeface="Arial" panose="020B0604020202020204" pitchFamily="34" charset="0"/>
              </a:rPr>
              <a:t>Поиск лучших источников и партнеров для информации</a:t>
            </a:r>
            <a:br>
              <a:rPr lang="ru-RU" sz="1200" smtClean="0">
                <a:latin typeface="Arial" panose="020B0604020202020204" pitchFamily="34" charset="0"/>
              </a:rPr>
            </a:br>
            <a:r>
              <a:rPr lang="ru-RU" sz="1200" smtClean="0">
                <a:latin typeface="Arial" panose="020B0604020202020204" pitchFamily="34" charset="0"/>
              </a:rPr>
              <a:t>Оформление участия в проекте</a:t>
            </a:r>
            <a:br>
              <a:rPr lang="ru-RU" sz="1200" smtClean="0">
                <a:latin typeface="Arial" panose="020B0604020202020204" pitchFamily="34" charset="0"/>
              </a:rPr>
            </a:br>
            <a:r>
              <a:rPr lang="ru-RU" sz="1200" smtClean="0">
                <a:latin typeface="Arial" panose="020B0604020202020204" pitchFamily="34" charset="0"/>
              </a:rPr>
              <a:t>Налаживание устойчивых коммуникаций</a:t>
            </a:r>
            <a:br>
              <a:rPr lang="ru-RU" sz="1200" smtClean="0">
                <a:latin typeface="Arial" panose="020B0604020202020204" pitchFamily="34" charset="0"/>
              </a:rPr>
            </a:br>
            <a:r>
              <a:rPr lang="ru-RU" sz="1200" smtClean="0">
                <a:latin typeface="Arial" panose="020B0604020202020204" pitchFamily="34" charset="0"/>
              </a:rPr>
              <a:t>Выбор и утверждение инструментов сбора данных</a:t>
            </a:r>
            <a:br>
              <a:rPr lang="ru-RU" sz="1200" smtClean="0">
                <a:latin typeface="Arial" panose="020B0604020202020204" pitchFamily="34" charset="0"/>
              </a:rPr>
            </a:br>
            <a:endParaRPr lang="ru-RU" sz="1200" smtClean="0">
              <a:latin typeface="Arial" panose="020B0604020202020204" pitchFamily="34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2587625" y="2563813"/>
            <a:ext cx="19446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b="1">
                <a:solidFill>
                  <a:srgbClr val="505A5A"/>
                </a:solidFill>
              </a:rPr>
              <a:t>Посещение компаний-партнеров</a:t>
            </a:r>
            <a:br>
              <a:rPr lang="ru-RU" b="1">
                <a:solidFill>
                  <a:srgbClr val="505A5A"/>
                </a:solidFill>
              </a:rPr>
            </a:br>
            <a:r>
              <a:rPr lang="ru-RU" b="1">
                <a:solidFill>
                  <a:srgbClr val="505A5A"/>
                </a:solidFill>
              </a:rPr>
              <a:t>Сбор информации, используя инструментарии</a:t>
            </a:r>
            <a:br>
              <a:rPr lang="ru-RU" b="1">
                <a:solidFill>
                  <a:srgbClr val="505A5A"/>
                </a:solidFill>
              </a:rPr>
            </a:br>
            <a:r>
              <a:rPr lang="ru-RU" b="1">
                <a:solidFill>
                  <a:srgbClr val="505A5A"/>
                </a:solidFill>
              </a:rPr>
              <a:t>Разработка кейсов</a:t>
            </a:r>
            <a:br>
              <a:rPr lang="ru-RU" b="1">
                <a:solidFill>
                  <a:srgbClr val="505A5A"/>
                </a:solidFill>
              </a:rPr>
            </a:br>
            <a:endParaRPr lang="ru-RU" b="1">
              <a:solidFill>
                <a:srgbClr val="505A5A"/>
              </a:solidFill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4676775" y="2419350"/>
            <a:ext cx="18002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b="1">
                <a:solidFill>
                  <a:srgbClr val="505A5A"/>
                </a:solidFill>
              </a:rPr>
              <a:t>Анализ данных</a:t>
            </a:r>
            <a:br>
              <a:rPr lang="ru-RU" b="1">
                <a:solidFill>
                  <a:srgbClr val="505A5A"/>
                </a:solidFill>
              </a:rPr>
            </a:br>
            <a:r>
              <a:rPr lang="ru-RU" b="1">
                <a:solidFill>
                  <a:srgbClr val="505A5A"/>
                </a:solidFill>
              </a:rPr>
              <a:t>Идентификация ключевых процессов,</a:t>
            </a:r>
            <a:br>
              <a:rPr lang="ru-RU" b="1">
                <a:solidFill>
                  <a:srgbClr val="505A5A"/>
                </a:solidFill>
              </a:rPr>
            </a:br>
            <a:r>
              <a:rPr lang="ru-RU" b="1">
                <a:solidFill>
                  <a:srgbClr val="505A5A"/>
                </a:solidFill>
              </a:rPr>
              <a:t>КФУ и возможностей</a:t>
            </a:r>
            <a:br>
              <a:rPr lang="ru-RU" b="1">
                <a:solidFill>
                  <a:srgbClr val="505A5A"/>
                </a:solidFill>
              </a:rPr>
            </a:br>
            <a:endParaRPr lang="ru-RU" b="1">
              <a:solidFill>
                <a:srgbClr val="505A5A"/>
              </a:solidFill>
            </a:endParaRP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6630988" y="2549525"/>
            <a:ext cx="194468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b="1">
                <a:solidFill>
                  <a:srgbClr val="505A5A"/>
                </a:solidFill>
              </a:rPr>
              <a:t>Создание баз знаний</a:t>
            </a:r>
            <a:br>
              <a:rPr lang="ru-RU" b="1">
                <a:solidFill>
                  <a:srgbClr val="505A5A"/>
                </a:solidFill>
              </a:rPr>
            </a:br>
            <a:r>
              <a:rPr lang="ru-RU" b="1">
                <a:solidFill>
                  <a:srgbClr val="505A5A"/>
                </a:solidFill>
              </a:rPr>
              <a:t>Обсуждение особенностей и актуализация ключевых процессов, КФУ и возможностей</a:t>
            </a:r>
            <a:br>
              <a:rPr lang="ru-RU" b="1">
                <a:solidFill>
                  <a:srgbClr val="505A5A"/>
                </a:solidFill>
              </a:rPr>
            </a:br>
            <a:r>
              <a:rPr lang="ru-RU" b="1">
                <a:solidFill>
                  <a:srgbClr val="505A5A"/>
                </a:solidFill>
              </a:rPr>
              <a:t>Обмен знаниями и обучение в рамках проекта</a:t>
            </a:r>
            <a:br>
              <a:rPr lang="ru-RU" b="1">
                <a:solidFill>
                  <a:srgbClr val="505A5A"/>
                </a:solidFill>
              </a:rPr>
            </a:br>
            <a:r>
              <a:rPr lang="ru-RU" b="1">
                <a:solidFill>
                  <a:srgbClr val="505A5A"/>
                </a:solidFill>
              </a:rPr>
              <a:t>Разработка отчетов</a:t>
            </a:r>
          </a:p>
        </p:txBody>
      </p:sp>
      <p:sp>
        <p:nvSpPr>
          <p:cNvPr id="18438" name="AutoShape 9"/>
          <p:cNvSpPr>
            <a:spLocks noChangeArrowheads="1"/>
          </p:cNvSpPr>
          <p:nvPr/>
        </p:nvSpPr>
        <p:spPr bwMode="auto">
          <a:xfrm>
            <a:off x="239713" y="1549400"/>
            <a:ext cx="2460625" cy="522288"/>
          </a:xfrm>
          <a:prstGeom prst="chevron">
            <a:avLst>
              <a:gd name="adj" fmla="val 150411"/>
            </a:avLst>
          </a:prstGeom>
          <a:solidFill>
            <a:srgbClr val="66FF66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ru-RU" sz="1400"/>
              <a:t>Планирование</a:t>
            </a:r>
          </a:p>
        </p:txBody>
      </p:sp>
      <p:sp>
        <p:nvSpPr>
          <p:cNvPr id="18439" name="AutoShape 11"/>
          <p:cNvSpPr>
            <a:spLocks noChangeArrowheads="1"/>
          </p:cNvSpPr>
          <p:nvPr/>
        </p:nvSpPr>
        <p:spPr bwMode="auto">
          <a:xfrm>
            <a:off x="2268538" y="1436688"/>
            <a:ext cx="2081212" cy="739775"/>
          </a:xfrm>
          <a:prstGeom prst="chevron">
            <a:avLst>
              <a:gd name="adj" fmla="val 80609"/>
            </a:avLst>
          </a:prstGeom>
          <a:solidFill>
            <a:srgbClr val="66FF66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ru-RU" sz="1400"/>
              <a:t>Сбор информации</a:t>
            </a:r>
          </a:p>
        </p:txBody>
      </p:sp>
      <p:sp>
        <p:nvSpPr>
          <p:cNvPr id="18440" name="AutoShape 12"/>
          <p:cNvSpPr>
            <a:spLocks noChangeArrowheads="1"/>
          </p:cNvSpPr>
          <p:nvPr/>
        </p:nvSpPr>
        <p:spPr bwMode="auto">
          <a:xfrm>
            <a:off x="4132263" y="1544638"/>
            <a:ext cx="2600325" cy="523875"/>
          </a:xfrm>
          <a:prstGeom prst="chevron">
            <a:avLst>
              <a:gd name="adj" fmla="val 88748"/>
            </a:avLst>
          </a:prstGeom>
          <a:solidFill>
            <a:srgbClr val="66FF66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ru-RU" sz="1400"/>
              <a:t>Анализ информации</a:t>
            </a:r>
          </a:p>
        </p:txBody>
      </p:sp>
      <p:sp>
        <p:nvSpPr>
          <p:cNvPr id="18441" name="AutoShape 13"/>
          <p:cNvSpPr>
            <a:spLocks noChangeArrowheads="1"/>
          </p:cNvSpPr>
          <p:nvPr/>
        </p:nvSpPr>
        <p:spPr bwMode="auto">
          <a:xfrm>
            <a:off x="6403975" y="1544638"/>
            <a:ext cx="2416175" cy="523875"/>
          </a:xfrm>
          <a:prstGeom prst="chevron">
            <a:avLst>
              <a:gd name="adj" fmla="val 84790"/>
            </a:avLst>
          </a:prstGeom>
          <a:solidFill>
            <a:srgbClr val="66FF66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620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620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ru-RU" sz="1400"/>
              <a:t>Разработка модели</a:t>
            </a:r>
          </a:p>
        </p:txBody>
      </p:sp>
      <p:sp>
        <p:nvSpPr>
          <p:cNvPr id="18442" name="Rectangle 14"/>
          <p:cNvSpPr>
            <a:spLocks noChangeArrowheads="1"/>
          </p:cNvSpPr>
          <p:nvPr/>
        </p:nvSpPr>
        <p:spPr bwMode="auto">
          <a:xfrm>
            <a:off x="971550" y="333375"/>
            <a:ext cx="70580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2400" b="1">
                <a:solidFill>
                  <a:srgbClr val="505A5A"/>
                </a:solidFill>
              </a:rPr>
              <a:t>ЭТАПЫ СОЗДАНИЯ РЕФЕРЕНТНОЙ МОДЕЛИ </a:t>
            </a:r>
            <a:br>
              <a:rPr lang="ru-RU" sz="2400" b="1">
                <a:solidFill>
                  <a:srgbClr val="505A5A"/>
                </a:solidFill>
              </a:rPr>
            </a:br>
            <a:endParaRPr lang="ru-RU" sz="2400" b="1">
              <a:solidFill>
                <a:srgbClr val="505A5A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smtClean="0">
                <a:latin typeface="Arial" panose="020B0604020202020204" pitchFamily="34" charset="0"/>
              </a:rPr>
              <a:t>ОБЕСПЕЧЕНИЕ КАЧЕСТВА ПРОЕКТА РАЗРАБОТКИ РЕФЕРЕНТНОЙ МОДЕЛИ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49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</a:rPr>
              <a:t>ОБЕСПЕЧЕНИЕ КАЧЕСТВА УПРАВЛЕНИЯ ПРОЕКТОМ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УЧЕТ СТРАТЕГИЧЕСКИХ ЦЕЛЕЙ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СТРУКТУРИРОВАНИЕ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ИСПОЛЬЗОВАНИЕ АДЕКВАТНЫХ ИСТОЧНИКОВ</a:t>
            </a:r>
          </a:p>
          <a:p>
            <a:pPr>
              <a:lnSpc>
                <a:spcPct val="90000"/>
              </a:lnSpc>
            </a:pPr>
            <a:endParaRPr lang="ru-RU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</a:rPr>
              <a:t>ОБЕСПЕЧЕНИЕ КАЧЕСТВА ПРОЦЕДУР АУДИТА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ОТБОР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СТАНДАРТИЗАЦИЯ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СБОР, АНАЛИЗ И ОТЧЕТЫ</a:t>
            </a:r>
          </a:p>
          <a:p>
            <a:pPr>
              <a:lnSpc>
                <a:spcPct val="90000"/>
              </a:lnSpc>
            </a:pPr>
            <a:endParaRPr lang="ru-RU" b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</a:rPr>
              <a:t>КУЛЬТУРА КАЧЕСТВА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ПРОФЕССИОНАЛИЗМ</a:t>
            </a:r>
          </a:p>
          <a:p>
            <a:pPr>
              <a:lnSpc>
                <a:spcPct val="90000"/>
              </a:lnSpc>
            </a:pPr>
            <a:r>
              <a:rPr lang="ru-RU" b="0" smtClean="0">
                <a:latin typeface="Arial" panose="020B0604020202020204" pitchFamily="34" charset="0"/>
              </a:rPr>
              <a:t>АДЕКВАТНОСТЬ КОММУНИКАЦИЙ В ПРОЕКТЕ</a:t>
            </a:r>
            <a:endParaRPr 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_для_оформления_презентаций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Шаблон_для_оформления_презентаций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Шаблон_для_оформления_презентаций 1">
        <a:dk1>
          <a:srgbClr val="323937"/>
        </a:dk1>
        <a:lt1>
          <a:srgbClr val="FFFFFF"/>
        </a:lt1>
        <a:dk2>
          <a:srgbClr val="505C59"/>
        </a:dk2>
        <a:lt2>
          <a:srgbClr val="808080"/>
        </a:lt2>
        <a:accent1>
          <a:srgbClr val="F8D66A"/>
        </a:accent1>
        <a:accent2>
          <a:srgbClr val="E10060"/>
        </a:accent2>
        <a:accent3>
          <a:srgbClr val="FFFFFF"/>
        </a:accent3>
        <a:accent4>
          <a:srgbClr val="292F2D"/>
        </a:accent4>
        <a:accent5>
          <a:srgbClr val="FBE8B9"/>
        </a:accent5>
        <a:accent6>
          <a:srgbClr val="CC0056"/>
        </a:accent6>
        <a:hlink>
          <a:srgbClr val="505C5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Шаблон_для_оформления_презентаций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Шаблон_для_оформления_презентаций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Шаблон_для_оформления_презентаций 1">
        <a:dk1>
          <a:srgbClr val="323937"/>
        </a:dk1>
        <a:lt1>
          <a:srgbClr val="FFFFFF"/>
        </a:lt1>
        <a:dk2>
          <a:srgbClr val="505C59"/>
        </a:dk2>
        <a:lt2>
          <a:srgbClr val="808080"/>
        </a:lt2>
        <a:accent1>
          <a:srgbClr val="F8D66A"/>
        </a:accent1>
        <a:accent2>
          <a:srgbClr val="E10060"/>
        </a:accent2>
        <a:accent3>
          <a:srgbClr val="FFFFFF"/>
        </a:accent3>
        <a:accent4>
          <a:srgbClr val="292F2D"/>
        </a:accent4>
        <a:accent5>
          <a:srgbClr val="FBE8B9"/>
        </a:accent5>
        <a:accent6>
          <a:srgbClr val="CC0056"/>
        </a:accent6>
        <a:hlink>
          <a:srgbClr val="505C5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Шаблон_для_оформления_презентаций</Template>
  <TotalTime>12653</TotalTime>
  <Words>505</Words>
  <Application>Microsoft Office PowerPoint</Application>
  <PresentationFormat>Экран (4:3)</PresentationFormat>
  <Paragraphs>71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Times New Roman</vt:lpstr>
      <vt:lpstr>Webdings</vt:lpstr>
      <vt:lpstr>Wingdings</vt:lpstr>
      <vt:lpstr>Шаблон_для_оформления_презентаций</vt:lpstr>
      <vt:lpstr>1_Шаблон_для_оформления_презентаций</vt:lpstr>
      <vt:lpstr> ЭТАЛОННЫЕ И РЕФЕРЕНТНЫЕ МОДЕЛИ  БИЗНЕС-ПРОЦЕССОВ</vt:lpstr>
      <vt:lpstr>ПОНЯТИЕ ОБ ЭТАЛОННЫХ И РЕФЕРЕНТНЫХ МОДЕЛЯХ</vt:lpstr>
      <vt:lpstr>Презентация PowerPoint</vt:lpstr>
      <vt:lpstr>УРОВНИ РЕФЕРЕНТНОЙ МОДЕЛИ ПРОЦЕССОВ</vt:lpstr>
      <vt:lpstr>РЕЗУЛЬТАТЫ АНКЕТИРОВАНИЯ ПО ИСПОЛЬЗОВАНИЮ  PCF В США</vt:lpstr>
      <vt:lpstr>РЕЗУЛЬТАТЫ АНКЕТИРОВАНИЯ ПО ИСПОЛЬЗОВАНИЮ  PCF В США</vt:lpstr>
      <vt:lpstr>ИСПОЛЬЗОВАНИЕ РЕФЕРЕНТНОЙ МОДЕЛИ ДЛЯ ТОРГОВО-СЕРВИСНОЙ КОМПАНИИ </vt:lpstr>
      <vt:lpstr>Поиск лучших источников и партнеров для информации Оформление участия в проекте Налаживание устойчивых коммуникаций Выбор и утверждение инструментов сбора данных </vt:lpstr>
      <vt:lpstr>ОБЕСПЕЧЕНИЕ КАЧЕСТВА ПРОЕКТА РАЗРАБОТКИ РЕФЕРЕНТНОЙ МОДЕЛИ</vt:lpstr>
      <vt:lpstr>ПРИМЕР: СОЗДАНИЕ РЕФЕРЕНТНОЙ МОДЕЛИ КОММЕРЧЕСКОГО БАНКА ФАЗА 1 МОДЕЛЬ ПРОЦЕССОВ ВЕРХНЕГО УРОВНЯ</vt:lpstr>
      <vt:lpstr>ПРИМЕР: СОЗДАНИЕ РЕФЕРЕНТНОЙ МОДЕЛИ КОММЕРЧЕСКОГО БАНКА ФАЗА2.  ДЕТАЛИЗАЦИЯ  ОСНОВНЫХ ПРОЦЕССОВ</vt:lpstr>
      <vt:lpstr>РАЗРАБОТКА МОДЕЛЕЙ ДЛЯ СПЕЦИФИЧЕСКИХ СФЕР ДЕЯТЕЛЬНОСТИ: МОДЕЛЬ ПРОЦЕССОВ УНИВЕРСИТЕТА</vt:lpstr>
      <vt:lpstr>РЕФЕРЕНТНАЯ МОДЕЛЬ СИСТЕМНЫХ ИНТЕГРАТОРОВ</vt:lpstr>
    </vt:vector>
  </TitlesOfParts>
  <Company>lb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 моделирование бизнес-процессов</dc:title>
  <dc:creator>ValeryC</dc:creator>
  <cp:lastModifiedBy>Ярослав Горчаков</cp:lastModifiedBy>
  <cp:revision>191</cp:revision>
  <dcterms:created xsi:type="dcterms:W3CDTF">2007-01-16T13:14:27Z</dcterms:created>
  <dcterms:modified xsi:type="dcterms:W3CDTF">2016-11-14T01:10:00Z</dcterms:modified>
</cp:coreProperties>
</file>