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54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E336C-E41F-4B22-BBC1-0E4B59DF7BFA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55546-070D-4E64-ADB2-F7DF6A73B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97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E532D5-88EA-42BE-B285-0759E2A62408}" type="slidenum">
              <a:rPr lang="en-US"/>
              <a:pPr/>
              <a:t>1</a:t>
            </a:fld>
            <a:endParaRPr lang="en-US"/>
          </a:p>
        </p:txBody>
      </p:sp>
      <p:sp>
        <p:nvSpPr>
          <p:cNvPr id="696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457200" y="719138"/>
            <a:ext cx="64008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480" tIns="48240" rIns="96480" bIns="48240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На лекции будут рассмотрены следующие вопросы:</a:t>
            </a:r>
          </a:p>
        </p:txBody>
      </p:sp>
    </p:spTree>
    <p:extLst>
      <p:ext uri="{BB962C8B-B14F-4D97-AF65-F5344CB8AC3E}">
        <p14:creationId xmlns:p14="http://schemas.microsoft.com/office/powerpoint/2010/main" val="3055315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D4BF17-5509-4C04-9945-8D8BF29A96F5}" type="slidenum">
              <a:rPr lang="en-US"/>
              <a:pPr/>
              <a:t>2</a:t>
            </a:fld>
            <a:endParaRPr lang="en-US"/>
          </a:p>
        </p:txBody>
      </p:sp>
      <p:sp>
        <p:nvSpPr>
          <p:cNvPr id="706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457200" y="719138"/>
            <a:ext cx="64008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480" tIns="48240" rIns="96480" bIns="48240"/>
          <a:lstStyle/>
          <a:p>
            <a:pPr eaLnBrk="1" hangingPunct="1"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>
                <a:ea typeface="Microsoft YaHei" panose="020B0503020204020204" pitchFamily="34" charset="-122"/>
              </a:rPr>
              <a:t>Для чего нужны модели? </a:t>
            </a:r>
            <a:r>
              <a:rPr lang="ru-RU" sz="1000">
                <a:ea typeface="Microsoft YaHei" panose="020B0503020204020204" pitchFamily="34" charset="-122"/>
              </a:rPr>
              <a:t>Модели бизнеса: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100">
                <a:ea typeface="Microsoft YaHei" panose="020B0503020204020204" pitchFamily="34" charset="-122"/>
              </a:rPr>
              <a:t>вводят точность и методологичность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100">
                <a:ea typeface="Microsoft YaHei" panose="020B0503020204020204" pitchFamily="34" charset="-122"/>
              </a:rPr>
              <a:t>обеспечивают единственное, последовательное представление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100">
                <a:ea typeface="Microsoft YaHei" panose="020B0503020204020204" pitchFamily="34" charset="-122"/>
              </a:rPr>
              <a:t>интегрируют процессы, ИТ-системы, оргструктуру, информацию и данные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100">
                <a:ea typeface="Microsoft YaHei" panose="020B0503020204020204" pitchFamily="34" charset="-122"/>
              </a:rPr>
              <a:t>позволяют увидеть и проанализировать взаимосвязи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100">
                <a:ea typeface="Microsoft YaHei" panose="020B0503020204020204" pitchFamily="34" charset="-122"/>
              </a:rPr>
              <a:t>помогают проводить проверку правильности, просмотр и тестирование процессов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100">
                <a:ea typeface="Microsoft YaHei" panose="020B0503020204020204" pitchFamily="34" charset="-122"/>
              </a:rPr>
              <a:t>обеспечивают информативную среду для оценки сценариев типа «а что, если...» 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100">
                <a:ea typeface="Microsoft YaHei" panose="020B0503020204020204" pitchFamily="34" charset="-122"/>
              </a:rPr>
              <a:t>являются основой для быстрого внедрения изменений процессов</a:t>
            </a:r>
          </a:p>
          <a:p>
            <a:pPr eaLnBrk="1" hangingPunct="1">
              <a:spcBef>
                <a:spcPts val="413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100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713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0A19A4-7854-4FA2-857D-85B8759B8E7D}" type="slidenum">
              <a:rPr lang="en-US"/>
              <a:pPr/>
              <a:t>3</a:t>
            </a:fld>
            <a:endParaRPr lang="en-US"/>
          </a:p>
        </p:txBody>
      </p:sp>
      <p:sp>
        <p:nvSpPr>
          <p:cNvPr id="716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457200" y="719138"/>
            <a:ext cx="64008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904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4B2BC6-3F2F-4514-98D0-E682FC96AC7A}" type="slidenum">
              <a:rPr lang="en-US"/>
              <a:pPr/>
              <a:t>4</a:t>
            </a:fld>
            <a:endParaRPr lang="en-US"/>
          </a:p>
        </p:txBody>
      </p:sp>
      <p:sp>
        <p:nvSpPr>
          <p:cNvPr id="727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457200" y="719138"/>
            <a:ext cx="64008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480" tIns="48240" rIns="96480" bIns="48240"/>
          <a:lstStyle/>
          <a:p>
            <a:pPr eaLnBrk="1" hangingPunct="1"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dirty="0">
                <a:ea typeface="Microsoft YaHei" panose="020B0503020204020204" pitchFamily="34" charset="-122"/>
              </a:rPr>
              <a:t>Принцип корректности</a:t>
            </a:r>
          </a:p>
          <a:p>
            <a:pPr marL="914400" lvl="1" indent="0" eaLnBrk="1" hangingPunct="1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900" dirty="0">
                <a:ea typeface="Microsoft YaHei" panose="020B0503020204020204" pitchFamily="34" charset="-122"/>
              </a:rPr>
              <a:t>Корректность моделей зависит от полноты и согласованности</a:t>
            </a:r>
          </a:p>
          <a:p>
            <a:pPr marL="914400" lvl="1" indent="0" eaLnBrk="1" hangingPunct="1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900" dirty="0">
                <a:ea typeface="Microsoft YaHei" panose="020B0503020204020204" pitchFamily="34" charset="-122"/>
              </a:rPr>
              <a:t>синтаксиса конкретной метамодели*</a:t>
            </a:r>
          </a:p>
          <a:p>
            <a:pPr eaLnBrk="1" hangingPunct="1"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dirty="0">
                <a:ea typeface="Microsoft YaHei" panose="020B0503020204020204" pitchFamily="34" charset="-122"/>
              </a:rPr>
              <a:t>Принцип релевантности</a:t>
            </a:r>
          </a:p>
          <a:p>
            <a:pPr marL="914400" lvl="1" indent="0" eaLnBrk="1" hangingPunct="1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900" dirty="0">
                <a:ea typeface="Microsoft YaHei" panose="020B0503020204020204" pitchFamily="34" charset="-122"/>
              </a:rPr>
              <a:t>Модель не должна содержать информации больше, чем необходимо</a:t>
            </a:r>
          </a:p>
          <a:p>
            <a:pPr eaLnBrk="1" hangingPunct="1"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dirty="0">
                <a:ea typeface="Microsoft YaHei" panose="020B0503020204020204" pitchFamily="34" charset="-122"/>
              </a:rPr>
              <a:t>Принцип соизмеримости затрат и выгод</a:t>
            </a:r>
          </a:p>
          <a:p>
            <a:pPr marL="914400" lvl="1" indent="0" eaLnBrk="1" hangingPunct="1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900" dirty="0">
                <a:ea typeface="Microsoft YaHei" panose="020B0503020204020204" pitchFamily="34" charset="-122"/>
              </a:rPr>
              <a:t>Соотношение объема усилий для создания моделей и полезности моделирования</a:t>
            </a:r>
          </a:p>
          <a:p>
            <a:pPr marL="914400" lvl="1" indent="0" eaLnBrk="1" hangingPunct="1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900" dirty="0">
                <a:ea typeface="Microsoft YaHei" panose="020B0503020204020204" pitchFamily="34" charset="-122"/>
              </a:rPr>
              <a:t>конкретного сценария, продолжительности использования моделей</a:t>
            </a:r>
          </a:p>
          <a:p>
            <a:pPr eaLnBrk="1" hangingPunct="1"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dirty="0">
                <a:ea typeface="Microsoft YaHei" panose="020B0503020204020204" pitchFamily="34" charset="-122"/>
              </a:rPr>
              <a:t>Принцип прозрачности</a:t>
            </a:r>
          </a:p>
          <a:p>
            <a:pPr marL="914400" lvl="1" indent="0" eaLnBrk="1" hangingPunct="1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900" dirty="0">
                <a:ea typeface="Microsoft YaHei" panose="020B0503020204020204" pitchFamily="34" charset="-122"/>
              </a:rPr>
              <a:t>Разбиение моделей на различные типы представлений (подмодели) облегчает</a:t>
            </a:r>
          </a:p>
          <a:p>
            <a:pPr marL="914400" lvl="1" indent="0" eaLnBrk="1" hangingPunct="1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900" dirty="0">
                <a:ea typeface="Microsoft YaHei" panose="020B0503020204020204" pitchFamily="34" charset="-122"/>
              </a:rPr>
              <a:t>понимание моделей</a:t>
            </a:r>
          </a:p>
          <a:p>
            <a:pPr eaLnBrk="1" hangingPunct="1">
              <a:spcBef>
                <a:spcPts val="338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dirty="0">
                <a:ea typeface="Microsoft YaHei" panose="020B0503020204020204" pitchFamily="34" charset="-122"/>
              </a:rPr>
              <a:t>Принцип сравнимости</a:t>
            </a:r>
            <a:r>
              <a:rPr lang="ru-RU" sz="900" dirty="0">
                <a:ea typeface="Microsoft YaHei" panose="020B0503020204020204" pitchFamily="34" charset="-122"/>
              </a:rPr>
              <a:t> </a:t>
            </a:r>
          </a:p>
          <a:p>
            <a:pPr marL="914400" lvl="1" indent="0" eaLnBrk="1" hangingPunct="1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900" dirty="0">
                <a:ea typeface="Microsoft YaHei" panose="020B0503020204020204" pitchFamily="34" charset="-122"/>
              </a:rPr>
              <a:t>Единая согласованная инфраструктура и язык моделирования, сопоставимость</a:t>
            </a:r>
          </a:p>
          <a:p>
            <a:pPr marL="914400" lvl="1" indent="0" eaLnBrk="1" hangingPunct="1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900" dirty="0">
                <a:ea typeface="Microsoft YaHei" panose="020B0503020204020204" pitchFamily="34" charset="-122"/>
              </a:rPr>
              <a:t>метамоделей для разных языков моделирования </a:t>
            </a:r>
          </a:p>
          <a:p>
            <a:pPr eaLnBrk="1" hangingPunct="1"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dirty="0">
                <a:ea typeface="Microsoft YaHei" panose="020B0503020204020204" pitchFamily="34" charset="-122"/>
              </a:rPr>
              <a:t>Принцип систематизированной структуры</a:t>
            </a:r>
          </a:p>
          <a:p>
            <a:pPr marL="914400" lvl="1" indent="0" eaLnBrk="1" hangingPunct="1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900" dirty="0">
                <a:ea typeface="Microsoft YaHei" panose="020B0503020204020204" pitchFamily="34" charset="-122"/>
              </a:rPr>
              <a:t>Возможность интеграции моделей различных типов на основании единой метамодели,</a:t>
            </a:r>
          </a:p>
          <a:p>
            <a:pPr marL="914400" lvl="1" indent="0" eaLnBrk="1" hangingPunct="1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900" dirty="0">
                <a:ea typeface="Microsoft YaHei" panose="020B0503020204020204" pitchFamily="34" charset="-122"/>
              </a:rPr>
              <a:t>объединяющей различные типы представлений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dirty="0">
                <a:ea typeface="Microsoft YaHei" panose="020B0503020204020204" pitchFamily="34" charset="-122"/>
              </a:rPr>
              <a:t>*Метамодель – </a:t>
            </a:r>
            <a:r>
              <a:rPr lang="ru-RU" sz="1000" dirty="0">
                <a:ea typeface="Microsoft YaHei" panose="020B0503020204020204" pitchFamily="34" charset="-122"/>
              </a:rPr>
              <a:t>«модель моделей», т.е. модель, обобщающая модели конкретной методологии моделирования.</a:t>
            </a:r>
            <a:r>
              <a:rPr lang="ru-RU" sz="1000" b="1" dirty="0">
                <a:ea typeface="Microsoft YaHei" panose="020B0503020204020204" pitchFamily="34" charset="-122"/>
              </a:rPr>
              <a:t> </a:t>
            </a:r>
            <a:r>
              <a:rPr lang="ru-RU" sz="1000" dirty="0">
                <a:ea typeface="Microsoft YaHei" panose="020B0503020204020204" pitchFamily="34" charset="-122"/>
              </a:rPr>
              <a:t>Мета – общность (греч.)</a:t>
            </a:r>
          </a:p>
          <a:p>
            <a:pPr eaLnBrk="1" hangingPunct="1"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000" dirty="0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7865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817626-38D7-46EC-BD10-6D673FE1A488}" type="slidenum">
              <a:rPr lang="en-US"/>
              <a:pPr/>
              <a:t>5</a:t>
            </a:fld>
            <a:endParaRPr lang="en-US"/>
          </a:p>
        </p:txBody>
      </p:sp>
      <p:sp>
        <p:nvSpPr>
          <p:cNvPr id="737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457200" y="719138"/>
            <a:ext cx="64008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201738" y="4560888"/>
            <a:ext cx="4835525" cy="4548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480" tIns="48240" rIns="96480" bIns="48240"/>
          <a:lstStyle/>
          <a:p>
            <a:pPr eaLnBrk="1" hangingPunct="1">
              <a:spcBef>
                <a:spcPts val="75"/>
              </a:spcBef>
              <a:spcAft>
                <a:spcPts val="150"/>
              </a:spcAft>
              <a:buClr>
                <a:srgbClr val="996600"/>
              </a:buClr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>
                <a:ea typeface="Microsoft YaHei" panose="020B0503020204020204" pitchFamily="34" charset="-122"/>
              </a:rPr>
              <a:t>Учет целей моделирования (модели создавать с учетом последующих шагов их использования)</a:t>
            </a:r>
          </a:p>
          <a:p>
            <a:pPr eaLnBrk="1" hangingPunct="1">
              <a:spcBef>
                <a:spcPts val="75"/>
              </a:spcBef>
              <a:buClr>
                <a:srgbClr val="996600"/>
              </a:buClr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>
                <a:ea typeface="Microsoft YaHei" panose="020B0503020204020204" pitchFamily="34" charset="-122"/>
              </a:rPr>
              <a:t>Использование эталонных и референтных моделей в качестве отправной точки описания бизнес-процессов</a:t>
            </a:r>
          </a:p>
          <a:p>
            <a:pPr eaLnBrk="1" hangingPunct="1">
              <a:spcBef>
                <a:spcPts val="75"/>
              </a:spcBef>
              <a:buClr>
                <a:srgbClr val="996600"/>
              </a:buClr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>
                <a:ea typeface="Microsoft YaHei" panose="020B0503020204020204" pitchFamily="34" charset="-122"/>
              </a:rPr>
              <a:t>Моделирование  «сверху-вниз», т.е. сначала строятся модели верхнего уровня по каждой из предметных областей, например, описываются бизнес-процессы верхнего уровня компании</a:t>
            </a:r>
          </a:p>
          <a:p>
            <a:pPr eaLnBrk="1" hangingPunct="1">
              <a:spcBef>
                <a:spcPts val="75"/>
              </a:spcBef>
              <a:spcAft>
                <a:spcPts val="150"/>
              </a:spcAft>
              <a:buClr>
                <a:srgbClr val="996600"/>
              </a:buClr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>
                <a:ea typeface="Microsoft YaHei" panose="020B0503020204020204" pitchFamily="34" charset="-122"/>
              </a:rPr>
              <a:t>Принцип разумной достаточности (оптимизация уровней детализации и числа моделей  и используемых в них типов объектов и типов связей). Помните о знаменитом принципе «бритва Оккама» Уильяма Оккама «</a:t>
            </a:r>
            <a:r>
              <a:rPr lang="ru-RU" b="1" dirty="0">
                <a:ea typeface="Microsoft YaHei" panose="020B0503020204020204" pitchFamily="34" charset="-122"/>
              </a:rPr>
              <a:t>не следует умножать сущности без необходимости</a:t>
            </a:r>
            <a:r>
              <a:rPr lang="ru-RU" dirty="0">
                <a:ea typeface="Microsoft YaHei" panose="020B0503020204020204" pitchFamily="34" charset="-122"/>
              </a:rPr>
              <a:t>». Решение не должно быть слишком сложным по сравнению с самой решаемой задачей</a:t>
            </a:r>
          </a:p>
          <a:p>
            <a:pPr eaLnBrk="1" hangingPunct="1">
              <a:spcBef>
                <a:spcPts val="75"/>
              </a:spcBef>
              <a:spcAft>
                <a:spcPts val="150"/>
              </a:spcAft>
              <a:buClr>
                <a:srgbClr val="996600"/>
              </a:buClr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>
                <a:ea typeface="Microsoft YaHei" panose="020B0503020204020204" pitchFamily="34" charset="-122"/>
              </a:rPr>
              <a:t>Обеспечение целостности описания деятельности</a:t>
            </a:r>
          </a:p>
          <a:p>
            <a:pPr eaLnBrk="1" hangingPunct="1">
              <a:spcBef>
                <a:spcPts val="75"/>
              </a:spcBef>
              <a:spcAft>
                <a:spcPts val="150"/>
              </a:spcAft>
              <a:buClr>
                <a:srgbClr val="996600"/>
              </a:buClr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>
                <a:ea typeface="Microsoft YaHei" panose="020B0503020204020204" pitchFamily="34" charset="-122"/>
              </a:rPr>
              <a:t>Учет эргономических критериев (ограничение числа объектов модели, и, как следствие, ограничение геометрического размера модели форматом А4)</a:t>
            </a:r>
          </a:p>
          <a:p>
            <a:pPr eaLnBrk="1" hangingPunct="1">
              <a:spcBef>
                <a:spcPts val="75"/>
              </a:spcBef>
              <a:spcAft>
                <a:spcPts val="150"/>
              </a:spcAft>
              <a:buClr>
                <a:srgbClr val="996600"/>
              </a:buClr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>
                <a:ea typeface="Microsoft YaHei" panose="020B0503020204020204" pitchFamily="34" charset="-122"/>
              </a:rPr>
              <a:t>Соизмеримость моделей одного уровня детализации по степени обобщения описываемой информации</a:t>
            </a:r>
          </a:p>
          <a:p>
            <a:pPr eaLnBrk="1" hangingPunct="1">
              <a:spcBef>
                <a:spcPts val="75"/>
              </a:spcBef>
              <a:buClr>
                <a:srgbClr val="996600"/>
              </a:buClr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>
                <a:ea typeface="Microsoft YaHei" panose="020B0503020204020204" pitchFamily="34" charset="-122"/>
              </a:rPr>
              <a:t>Концентрация ресурсов на ключевых аспектах деятельности и на «болевых точках»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7419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8083EE-27AA-4F16-840F-92AB5556555D}" type="slidenum">
              <a:rPr lang="en-US"/>
              <a:pPr/>
              <a:t>6</a:t>
            </a:fld>
            <a:endParaRPr lang="en-US"/>
          </a:p>
        </p:txBody>
      </p:sp>
      <p:sp>
        <p:nvSpPr>
          <p:cNvPr id="768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457200" y="719138"/>
            <a:ext cx="64008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457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EA27884-348B-41B9-A156-E7BDFA1861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10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6F14FD6-78F4-4118-B275-45AC2D412DA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9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1" y="274639"/>
            <a:ext cx="2741084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5DA563-1FA1-48A0-A7BB-5DFC555834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99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0684" cy="11414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1" y="1600201"/>
            <a:ext cx="5382684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5484" y="1600201"/>
            <a:ext cx="5384800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>
          <a:xfrm>
            <a:off x="609601" y="6245226"/>
            <a:ext cx="2842684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>
          <a:xfrm>
            <a:off x="4165601" y="6245226"/>
            <a:ext cx="3858684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>
          <a:xfrm>
            <a:off x="8737601" y="6245226"/>
            <a:ext cx="2842684" cy="474663"/>
          </a:xfrm>
        </p:spPr>
        <p:txBody>
          <a:bodyPr/>
          <a:lstStyle>
            <a:lvl1pPr>
              <a:defRPr/>
            </a:lvl1pPr>
          </a:lstStyle>
          <a:p>
            <a:fld id="{E49856AF-B043-4166-B7F8-CBB4E237AC6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238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0684" cy="11414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1" y="1600201"/>
            <a:ext cx="5382684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5484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195484" y="3938589"/>
            <a:ext cx="5384800" cy="21859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idx="10"/>
          </p:nvPr>
        </p:nvSpPr>
        <p:spPr>
          <a:xfrm>
            <a:off x="609601" y="6245226"/>
            <a:ext cx="2842684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idx="11"/>
          </p:nvPr>
        </p:nvSpPr>
        <p:spPr>
          <a:xfrm>
            <a:off x="4165601" y="6245226"/>
            <a:ext cx="3858684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2"/>
          </p:nvPr>
        </p:nvSpPr>
        <p:spPr>
          <a:xfrm>
            <a:off x="8737601" y="6245226"/>
            <a:ext cx="2842684" cy="474663"/>
          </a:xfrm>
        </p:spPr>
        <p:txBody>
          <a:bodyPr/>
          <a:lstStyle>
            <a:lvl1pPr>
              <a:defRPr/>
            </a:lvl1pPr>
          </a:lstStyle>
          <a:p>
            <a:fld id="{E315A6E3-A6E8-4A5A-9411-DAE54F4B4DF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294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0684" cy="11414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609601" y="6245226"/>
            <a:ext cx="2842684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4165601" y="6245226"/>
            <a:ext cx="3858684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8737601" y="6245226"/>
            <a:ext cx="2842684" cy="474663"/>
          </a:xfrm>
        </p:spPr>
        <p:txBody>
          <a:bodyPr/>
          <a:lstStyle>
            <a:lvl1pPr>
              <a:defRPr/>
            </a:lvl1pPr>
          </a:lstStyle>
          <a:p>
            <a:fld id="{339DD86D-E633-40AC-ACE9-D5463A1EE4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59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E707AD-6C93-4374-AF70-9D8079369B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40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B7ED43-462D-486A-B7D9-FA8B11C35A1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24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1" y="1600201"/>
            <a:ext cx="5382684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5484" y="1600201"/>
            <a:ext cx="5384800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FEB66C-A9CA-42A2-9B32-5D4DF59AFF9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54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B8406F6-703A-405B-9F3C-63B88428393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15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B3EBE3F-2DA3-4CF7-98A8-AF6D05593D6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69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49ECC19-5D00-40FB-B3C9-E6D3727DD67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32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3D6677B-8419-418C-95FB-842632E789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01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42DDDD-5078-4D18-8CAD-0D2BD65A959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274638"/>
            <a:ext cx="10970684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0201"/>
            <a:ext cx="10970684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09601" y="6245226"/>
            <a:ext cx="28426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5226"/>
            <a:ext cx="38586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5226"/>
            <a:ext cx="28426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C26765E2-CA91-4240-B37A-203070F16946}" type="slidenum">
              <a:rPr lang="ru-RU" smtClean="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3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 kern="1200">
          <a:solidFill>
            <a:srgbClr val="3366CC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F226600-2365-4134-8B7A-1855B414788E}" type="slidenum">
              <a:rPr lang="ru-RU"/>
              <a:pPr/>
              <a:t>1</a:t>
            </a:fld>
            <a:endParaRPr lang="ru-RU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92313" y="1773238"/>
            <a:ext cx="7912100" cy="2303462"/>
          </a:xfr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dirty="0"/>
              <a:t> Инструментальная система </a:t>
            </a:r>
            <a:r>
              <a:rPr lang="en-US" sz="3200" dirty="0"/>
              <a:t>ARIS </a:t>
            </a:r>
            <a:r>
              <a:rPr lang="ru-RU" sz="3200" dirty="0"/>
              <a:t>для моделирования бизнеса</a:t>
            </a:r>
          </a:p>
        </p:txBody>
      </p:sp>
    </p:spTree>
    <p:extLst>
      <p:ext uri="{BB962C8B-B14F-4D97-AF65-F5344CB8AC3E}">
        <p14:creationId xmlns:p14="http://schemas.microsoft.com/office/powerpoint/2010/main" val="26393255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303386-07C1-4AEE-8ACE-21B8552BB19C}" type="slidenum">
              <a:rPr lang="ru-RU"/>
              <a:pPr/>
              <a:t>2</a:t>
            </a:fld>
            <a:endParaRPr lang="ru-RU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208213" y="1844675"/>
            <a:ext cx="7848600" cy="324008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41313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b="1">
                <a:latin typeface="Arial" panose="020B0604020202020204" pitchFamily="34" charset="0"/>
              </a:rPr>
              <a:t>Моделирование деятельности организации</a:t>
            </a:r>
            <a:r>
              <a:rPr lang="ru-RU">
                <a:latin typeface="Arial" panose="020B0604020202020204" pitchFamily="34" charset="0"/>
              </a:rPr>
              <a:t> - документирование, анализ и оптимизация работы предприятия или отдельных направлений его деятельности, его целей и задач, механизмов и ресурсов, используемых для их достижения, правовых ограничений  и взаимоотношений со средой, в которой предприятие ведет свою деятельность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63750" y="452439"/>
            <a:ext cx="7912100" cy="947737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dirty="0"/>
              <a:t>Моделирование</a:t>
            </a:r>
            <a:r>
              <a:rPr lang="en-US" sz="2400" dirty="0"/>
              <a:t> </a:t>
            </a:r>
            <a:r>
              <a:rPr lang="ru-RU" sz="2400" dirty="0"/>
              <a:t>деятельности организации </a:t>
            </a:r>
            <a:br>
              <a:rPr lang="ru-RU" sz="2400" dirty="0"/>
            </a:br>
            <a:r>
              <a:rPr lang="ru-RU" sz="1800" dirty="0"/>
              <a:t>(Громов А.И., </a:t>
            </a:r>
            <a:r>
              <a:rPr lang="ru-RU" sz="1800" dirty="0" err="1"/>
              <a:t>Каменнова</a:t>
            </a:r>
            <a:r>
              <a:rPr lang="ru-RU" sz="1800" dirty="0"/>
              <a:t> М.С., 2001)</a:t>
            </a:r>
          </a:p>
        </p:txBody>
      </p:sp>
    </p:spTree>
    <p:extLst>
      <p:ext uri="{BB962C8B-B14F-4D97-AF65-F5344CB8AC3E}">
        <p14:creationId xmlns:p14="http://schemas.microsoft.com/office/powerpoint/2010/main" val="27662630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CD40B89-4B62-4F02-ACF0-DF8991DE1F89}" type="slidenum">
              <a:rPr lang="ru-RU"/>
              <a:pPr/>
              <a:t>3</a:t>
            </a:fld>
            <a:endParaRPr lang="ru-RU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132807" y="373658"/>
            <a:ext cx="5894388" cy="609600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dirty="0"/>
              <a:t>Описание деятельности организации</a:t>
            </a:r>
            <a:br>
              <a:rPr lang="ru-RU" sz="2000" dirty="0"/>
            </a:br>
            <a:r>
              <a:rPr lang="ru-RU" sz="2000" dirty="0"/>
              <a:t>(Громов А.И., </a:t>
            </a:r>
            <a:r>
              <a:rPr lang="ru-RU" sz="2000" dirty="0" err="1"/>
              <a:t>Каменнова</a:t>
            </a:r>
            <a:r>
              <a:rPr lang="ru-RU" sz="2000" dirty="0"/>
              <a:t> М.С., 2001)</a:t>
            </a:r>
          </a:p>
        </p:txBody>
      </p:sp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1655763" y="3247926"/>
            <a:ext cx="8839200" cy="3352800"/>
          </a:xfrm>
          <a:prstGeom prst="roundRect">
            <a:avLst>
              <a:gd name="adj" fmla="val 9366"/>
            </a:avLst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6399214" y="5560915"/>
            <a:ext cx="1444625" cy="960437"/>
            <a:chOff x="3072" y="3185"/>
            <a:chExt cx="910" cy="605"/>
          </a:xfrm>
        </p:grpSpPr>
        <p:sp>
          <p:nvSpPr>
            <p:cNvPr id="11268" name="Freeform 4"/>
            <p:cNvSpPr>
              <a:spLocks noChangeArrowheads="1"/>
            </p:cNvSpPr>
            <p:nvPr/>
          </p:nvSpPr>
          <p:spPr bwMode="auto">
            <a:xfrm>
              <a:off x="3072" y="3185"/>
              <a:ext cx="2" cy="1"/>
            </a:xfrm>
            <a:custGeom>
              <a:avLst/>
              <a:gdLst>
                <a:gd name="T0" fmla="*/ 0 w 2"/>
                <a:gd name="T1" fmla="*/ 0 w 2"/>
                <a:gd name="T2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69" name="Freeform 5"/>
            <p:cNvSpPr>
              <a:spLocks noChangeArrowheads="1"/>
            </p:cNvSpPr>
            <p:nvPr/>
          </p:nvSpPr>
          <p:spPr bwMode="auto">
            <a:xfrm>
              <a:off x="3981" y="378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70" name="Freeform 6"/>
            <p:cNvSpPr>
              <a:spLocks noChangeArrowheads="1"/>
            </p:cNvSpPr>
            <p:nvPr/>
          </p:nvSpPr>
          <p:spPr bwMode="auto">
            <a:xfrm>
              <a:off x="3407" y="3185"/>
              <a:ext cx="142" cy="72"/>
            </a:xfrm>
            <a:custGeom>
              <a:avLst/>
              <a:gdLst>
                <a:gd name="T0" fmla="*/ 0 w 108"/>
                <a:gd name="T1" fmla="*/ 16 h 49"/>
                <a:gd name="T2" fmla="*/ 0 w 108"/>
                <a:gd name="T3" fmla="*/ 49 h 49"/>
                <a:gd name="T4" fmla="*/ 108 w 108"/>
                <a:gd name="T5" fmla="*/ 49 h 49"/>
                <a:gd name="T6" fmla="*/ 108 w 108"/>
                <a:gd name="T7" fmla="*/ 16 h 49"/>
                <a:gd name="T8" fmla="*/ 54 w 108"/>
                <a:gd name="T9" fmla="*/ 0 h 49"/>
                <a:gd name="T10" fmla="*/ 0 w 108"/>
                <a:gd name="T11" fmla="*/ 1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49">
                  <a:moveTo>
                    <a:pt x="0" y="16"/>
                  </a:moveTo>
                  <a:lnTo>
                    <a:pt x="0" y="49"/>
                  </a:lnTo>
                  <a:lnTo>
                    <a:pt x="108" y="49"/>
                  </a:lnTo>
                  <a:lnTo>
                    <a:pt x="108" y="16"/>
                  </a:lnTo>
                  <a:lnTo>
                    <a:pt x="54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3407" y="3249"/>
              <a:ext cx="1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3416" y="3202"/>
              <a:ext cx="4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Продукция</a:t>
              </a:r>
            </a:p>
          </p:txBody>
        </p:sp>
        <p:sp>
          <p:nvSpPr>
            <p:cNvPr id="11273" name="Freeform 9"/>
            <p:cNvSpPr>
              <a:spLocks noChangeArrowheads="1"/>
            </p:cNvSpPr>
            <p:nvPr/>
          </p:nvSpPr>
          <p:spPr bwMode="auto">
            <a:xfrm>
              <a:off x="3075" y="3384"/>
              <a:ext cx="140" cy="66"/>
            </a:xfrm>
            <a:custGeom>
              <a:avLst/>
              <a:gdLst>
                <a:gd name="T0" fmla="*/ 0 w 108"/>
                <a:gd name="T1" fmla="*/ 14 h 48"/>
                <a:gd name="T2" fmla="*/ 0 w 108"/>
                <a:gd name="T3" fmla="*/ 48 h 48"/>
                <a:gd name="T4" fmla="*/ 108 w 108"/>
                <a:gd name="T5" fmla="*/ 48 h 48"/>
                <a:gd name="T6" fmla="*/ 108 w 108"/>
                <a:gd name="T7" fmla="*/ 14 h 48"/>
                <a:gd name="T8" fmla="*/ 54 w 108"/>
                <a:gd name="T9" fmla="*/ 0 h 48"/>
                <a:gd name="T10" fmla="*/ 0 w 108"/>
                <a:gd name="T11" fmla="*/ 1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48">
                  <a:moveTo>
                    <a:pt x="0" y="14"/>
                  </a:moveTo>
                  <a:lnTo>
                    <a:pt x="0" y="48"/>
                  </a:lnTo>
                  <a:lnTo>
                    <a:pt x="108" y="48"/>
                  </a:lnTo>
                  <a:lnTo>
                    <a:pt x="108" y="14"/>
                  </a:lnTo>
                  <a:lnTo>
                    <a:pt x="54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>
              <a:off x="3075" y="3446"/>
              <a:ext cx="13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3083" y="3402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Изделие 1</a:t>
              </a:r>
            </a:p>
          </p:txBody>
        </p:sp>
        <p:sp>
          <p:nvSpPr>
            <p:cNvPr id="11276" name="Freeform 12"/>
            <p:cNvSpPr>
              <a:spLocks noChangeArrowheads="1"/>
            </p:cNvSpPr>
            <p:nvPr/>
          </p:nvSpPr>
          <p:spPr bwMode="auto">
            <a:xfrm>
              <a:off x="3407" y="3384"/>
              <a:ext cx="142" cy="66"/>
            </a:xfrm>
            <a:custGeom>
              <a:avLst/>
              <a:gdLst>
                <a:gd name="T0" fmla="*/ 0 w 108"/>
                <a:gd name="T1" fmla="*/ 14 h 48"/>
                <a:gd name="T2" fmla="*/ 0 w 108"/>
                <a:gd name="T3" fmla="*/ 48 h 48"/>
                <a:gd name="T4" fmla="*/ 108 w 108"/>
                <a:gd name="T5" fmla="*/ 48 h 48"/>
                <a:gd name="T6" fmla="*/ 108 w 108"/>
                <a:gd name="T7" fmla="*/ 14 h 48"/>
                <a:gd name="T8" fmla="*/ 54 w 108"/>
                <a:gd name="T9" fmla="*/ 0 h 48"/>
                <a:gd name="T10" fmla="*/ 0 w 108"/>
                <a:gd name="T11" fmla="*/ 1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48">
                  <a:moveTo>
                    <a:pt x="0" y="14"/>
                  </a:moveTo>
                  <a:lnTo>
                    <a:pt x="0" y="48"/>
                  </a:lnTo>
                  <a:lnTo>
                    <a:pt x="108" y="48"/>
                  </a:lnTo>
                  <a:lnTo>
                    <a:pt x="108" y="14"/>
                  </a:lnTo>
                  <a:lnTo>
                    <a:pt x="54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3407" y="3446"/>
              <a:ext cx="14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3418" y="3402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Изделие 2</a:t>
              </a:r>
            </a:p>
          </p:txBody>
        </p:sp>
        <p:sp>
          <p:nvSpPr>
            <p:cNvPr id="11279" name="Freeform 15"/>
            <p:cNvSpPr>
              <a:spLocks noChangeArrowheads="1"/>
            </p:cNvSpPr>
            <p:nvPr/>
          </p:nvSpPr>
          <p:spPr bwMode="auto">
            <a:xfrm>
              <a:off x="3729" y="3384"/>
              <a:ext cx="142" cy="66"/>
            </a:xfrm>
            <a:custGeom>
              <a:avLst/>
              <a:gdLst>
                <a:gd name="T0" fmla="*/ 0 w 107"/>
                <a:gd name="T1" fmla="*/ 14 h 48"/>
                <a:gd name="T2" fmla="*/ 0 w 107"/>
                <a:gd name="T3" fmla="*/ 48 h 48"/>
                <a:gd name="T4" fmla="*/ 107 w 107"/>
                <a:gd name="T5" fmla="*/ 48 h 48"/>
                <a:gd name="T6" fmla="*/ 107 w 107"/>
                <a:gd name="T7" fmla="*/ 14 h 48"/>
                <a:gd name="T8" fmla="*/ 53 w 107"/>
                <a:gd name="T9" fmla="*/ 0 h 48"/>
                <a:gd name="T10" fmla="*/ 0 w 107"/>
                <a:gd name="T11" fmla="*/ 1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48">
                  <a:moveTo>
                    <a:pt x="0" y="14"/>
                  </a:moveTo>
                  <a:lnTo>
                    <a:pt x="0" y="48"/>
                  </a:lnTo>
                  <a:lnTo>
                    <a:pt x="107" y="48"/>
                  </a:lnTo>
                  <a:lnTo>
                    <a:pt x="107" y="14"/>
                  </a:lnTo>
                  <a:lnTo>
                    <a:pt x="53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3729" y="3446"/>
              <a:ext cx="13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3739" y="3402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Изделие 3</a:t>
              </a:r>
            </a:p>
          </p:txBody>
        </p:sp>
        <p:sp>
          <p:nvSpPr>
            <p:cNvPr id="11282" name="Freeform 18"/>
            <p:cNvSpPr>
              <a:spLocks noChangeArrowheads="1"/>
            </p:cNvSpPr>
            <p:nvPr/>
          </p:nvSpPr>
          <p:spPr bwMode="auto">
            <a:xfrm>
              <a:off x="3479" y="3258"/>
              <a:ext cx="1" cy="125"/>
            </a:xfrm>
            <a:custGeom>
              <a:avLst/>
              <a:gdLst>
                <a:gd name="T0" fmla="*/ 0 h 43"/>
                <a:gd name="T1" fmla="*/ 20 h 43"/>
                <a:gd name="T2" fmla="*/ 20 h 43"/>
                <a:gd name="T3" fmla="*/ 43 h 4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43">
                  <a:moveTo>
                    <a:pt x="0" y="0"/>
                  </a:moveTo>
                  <a:lnTo>
                    <a:pt x="0" y="20"/>
                  </a:lnTo>
                  <a:lnTo>
                    <a:pt x="0" y="20"/>
                  </a:lnTo>
                  <a:lnTo>
                    <a:pt x="0" y="4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3" name="Freeform 19"/>
            <p:cNvSpPr>
              <a:spLocks noChangeArrowheads="1"/>
            </p:cNvSpPr>
            <p:nvPr/>
          </p:nvSpPr>
          <p:spPr bwMode="auto">
            <a:xfrm>
              <a:off x="3468" y="3373"/>
              <a:ext cx="21" cy="11"/>
            </a:xfrm>
            <a:custGeom>
              <a:avLst/>
              <a:gdLst>
                <a:gd name="T0" fmla="*/ 0 w 18"/>
                <a:gd name="T1" fmla="*/ 0 h 8"/>
                <a:gd name="T2" fmla="*/ 9 w 18"/>
                <a:gd name="T3" fmla="*/ 8 h 8"/>
                <a:gd name="T4" fmla="*/ 18 w 18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8">
                  <a:moveTo>
                    <a:pt x="0" y="0"/>
                  </a:moveTo>
                  <a:lnTo>
                    <a:pt x="9" y="8"/>
                  </a:lnTo>
                  <a:lnTo>
                    <a:pt x="18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4" name="Freeform 20"/>
            <p:cNvSpPr>
              <a:spLocks noChangeArrowheads="1"/>
            </p:cNvSpPr>
            <p:nvPr/>
          </p:nvSpPr>
          <p:spPr bwMode="auto">
            <a:xfrm>
              <a:off x="3144" y="3258"/>
              <a:ext cx="334" cy="125"/>
            </a:xfrm>
            <a:custGeom>
              <a:avLst/>
              <a:gdLst>
                <a:gd name="T0" fmla="*/ 145 w 145"/>
                <a:gd name="T1" fmla="*/ 0 h 43"/>
                <a:gd name="T2" fmla="*/ 145 w 145"/>
                <a:gd name="T3" fmla="*/ 20 h 43"/>
                <a:gd name="T4" fmla="*/ 0 w 145"/>
                <a:gd name="T5" fmla="*/ 20 h 43"/>
                <a:gd name="T6" fmla="*/ 0 w 145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43">
                  <a:moveTo>
                    <a:pt x="145" y="0"/>
                  </a:moveTo>
                  <a:lnTo>
                    <a:pt x="145" y="20"/>
                  </a:lnTo>
                  <a:lnTo>
                    <a:pt x="0" y="20"/>
                  </a:lnTo>
                  <a:lnTo>
                    <a:pt x="0" y="4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5" name="Freeform 21"/>
            <p:cNvSpPr>
              <a:spLocks noChangeArrowheads="1"/>
            </p:cNvSpPr>
            <p:nvPr/>
          </p:nvSpPr>
          <p:spPr bwMode="auto">
            <a:xfrm>
              <a:off x="3133" y="3373"/>
              <a:ext cx="22" cy="11"/>
            </a:xfrm>
            <a:custGeom>
              <a:avLst/>
              <a:gdLst>
                <a:gd name="T0" fmla="*/ 0 w 18"/>
                <a:gd name="T1" fmla="*/ 0 h 8"/>
                <a:gd name="T2" fmla="*/ 9 w 18"/>
                <a:gd name="T3" fmla="*/ 8 h 8"/>
                <a:gd name="T4" fmla="*/ 18 w 18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8">
                  <a:moveTo>
                    <a:pt x="0" y="0"/>
                  </a:moveTo>
                  <a:lnTo>
                    <a:pt x="9" y="8"/>
                  </a:lnTo>
                  <a:lnTo>
                    <a:pt x="18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6" name="Freeform 22"/>
            <p:cNvSpPr>
              <a:spLocks noChangeArrowheads="1"/>
            </p:cNvSpPr>
            <p:nvPr/>
          </p:nvSpPr>
          <p:spPr bwMode="auto">
            <a:xfrm>
              <a:off x="3479" y="3258"/>
              <a:ext cx="321" cy="125"/>
            </a:xfrm>
            <a:custGeom>
              <a:avLst/>
              <a:gdLst>
                <a:gd name="T0" fmla="*/ 0 w 140"/>
                <a:gd name="T1" fmla="*/ 0 h 43"/>
                <a:gd name="T2" fmla="*/ 0 w 140"/>
                <a:gd name="T3" fmla="*/ 20 h 43"/>
                <a:gd name="T4" fmla="*/ 140 w 140"/>
                <a:gd name="T5" fmla="*/ 20 h 43"/>
                <a:gd name="T6" fmla="*/ 140 w 140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43">
                  <a:moveTo>
                    <a:pt x="0" y="0"/>
                  </a:moveTo>
                  <a:lnTo>
                    <a:pt x="0" y="20"/>
                  </a:lnTo>
                  <a:lnTo>
                    <a:pt x="140" y="20"/>
                  </a:lnTo>
                  <a:lnTo>
                    <a:pt x="140" y="4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7" name="Freeform 23"/>
            <p:cNvSpPr>
              <a:spLocks noChangeArrowheads="1"/>
            </p:cNvSpPr>
            <p:nvPr/>
          </p:nvSpPr>
          <p:spPr bwMode="auto">
            <a:xfrm>
              <a:off x="3789" y="3373"/>
              <a:ext cx="23" cy="11"/>
            </a:xfrm>
            <a:custGeom>
              <a:avLst/>
              <a:gdLst>
                <a:gd name="T0" fmla="*/ 0 w 17"/>
                <a:gd name="T1" fmla="*/ 0 h 8"/>
                <a:gd name="T2" fmla="*/ 8 w 17"/>
                <a:gd name="T3" fmla="*/ 8 h 8"/>
                <a:gd name="T4" fmla="*/ 17 w 17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8">
                  <a:moveTo>
                    <a:pt x="0" y="0"/>
                  </a:moveTo>
                  <a:lnTo>
                    <a:pt x="8" y="8"/>
                  </a:lnTo>
                  <a:lnTo>
                    <a:pt x="17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8" name="Freeform 24"/>
            <p:cNvSpPr>
              <a:spLocks noChangeArrowheads="1"/>
            </p:cNvSpPr>
            <p:nvPr/>
          </p:nvSpPr>
          <p:spPr bwMode="auto">
            <a:xfrm>
              <a:off x="3144" y="3484"/>
              <a:ext cx="140" cy="69"/>
            </a:xfrm>
            <a:custGeom>
              <a:avLst/>
              <a:gdLst>
                <a:gd name="T0" fmla="*/ 0 w 108"/>
                <a:gd name="T1" fmla="*/ 14 h 47"/>
                <a:gd name="T2" fmla="*/ 0 w 108"/>
                <a:gd name="T3" fmla="*/ 47 h 47"/>
                <a:gd name="T4" fmla="*/ 108 w 108"/>
                <a:gd name="T5" fmla="*/ 47 h 47"/>
                <a:gd name="T6" fmla="*/ 108 w 108"/>
                <a:gd name="T7" fmla="*/ 14 h 47"/>
                <a:gd name="T8" fmla="*/ 54 w 108"/>
                <a:gd name="T9" fmla="*/ 0 h 47"/>
                <a:gd name="T10" fmla="*/ 0 w 108"/>
                <a:gd name="T11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47">
                  <a:moveTo>
                    <a:pt x="0" y="14"/>
                  </a:moveTo>
                  <a:lnTo>
                    <a:pt x="0" y="47"/>
                  </a:lnTo>
                  <a:lnTo>
                    <a:pt x="108" y="47"/>
                  </a:lnTo>
                  <a:lnTo>
                    <a:pt x="108" y="14"/>
                  </a:lnTo>
                  <a:lnTo>
                    <a:pt x="54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9" name="Line 25"/>
            <p:cNvSpPr>
              <a:spLocks noChangeShapeType="1"/>
            </p:cNvSpPr>
            <p:nvPr/>
          </p:nvSpPr>
          <p:spPr bwMode="auto">
            <a:xfrm>
              <a:off x="3144" y="3548"/>
              <a:ext cx="13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162" y="3502"/>
              <a:ext cx="3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Мод. 1.1</a:t>
              </a:r>
            </a:p>
          </p:txBody>
        </p:sp>
        <p:sp>
          <p:nvSpPr>
            <p:cNvPr id="11291" name="Freeform 27"/>
            <p:cNvSpPr>
              <a:spLocks noChangeArrowheads="1"/>
            </p:cNvSpPr>
            <p:nvPr/>
          </p:nvSpPr>
          <p:spPr bwMode="auto">
            <a:xfrm>
              <a:off x="3144" y="3587"/>
              <a:ext cx="140" cy="69"/>
            </a:xfrm>
            <a:custGeom>
              <a:avLst/>
              <a:gdLst>
                <a:gd name="T0" fmla="*/ 0 w 108"/>
                <a:gd name="T1" fmla="*/ 14 h 48"/>
                <a:gd name="T2" fmla="*/ 0 w 108"/>
                <a:gd name="T3" fmla="*/ 48 h 48"/>
                <a:gd name="T4" fmla="*/ 108 w 108"/>
                <a:gd name="T5" fmla="*/ 48 h 48"/>
                <a:gd name="T6" fmla="*/ 108 w 108"/>
                <a:gd name="T7" fmla="*/ 14 h 48"/>
                <a:gd name="T8" fmla="*/ 54 w 108"/>
                <a:gd name="T9" fmla="*/ 0 h 48"/>
                <a:gd name="T10" fmla="*/ 0 w 108"/>
                <a:gd name="T11" fmla="*/ 1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48">
                  <a:moveTo>
                    <a:pt x="0" y="14"/>
                  </a:moveTo>
                  <a:lnTo>
                    <a:pt x="0" y="48"/>
                  </a:lnTo>
                  <a:lnTo>
                    <a:pt x="108" y="48"/>
                  </a:lnTo>
                  <a:lnTo>
                    <a:pt x="108" y="14"/>
                  </a:lnTo>
                  <a:lnTo>
                    <a:pt x="54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2" name="Line 28"/>
            <p:cNvSpPr>
              <a:spLocks noChangeShapeType="1"/>
            </p:cNvSpPr>
            <p:nvPr/>
          </p:nvSpPr>
          <p:spPr bwMode="auto">
            <a:xfrm>
              <a:off x="3144" y="3651"/>
              <a:ext cx="13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162" y="3604"/>
              <a:ext cx="3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Мод. 1.2</a:t>
              </a:r>
            </a:p>
          </p:txBody>
        </p:sp>
        <p:sp>
          <p:nvSpPr>
            <p:cNvPr id="11294" name="Freeform 30"/>
            <p:cNvSpPr>
              <a:spLocks noChangeArrowheads="1"/>
            </p:cNvSpPr>
            <p:nvPr/>
          </p:nvSpPr>
          <p:spPr bwMode="auto">
            <a:xfrm>
              <a:off x="3102" y="3454"/>
              <a:ext cx="41" cy="78"/>
            </a:xfrm>
            <a:custGeom>
              <a:avLst/>
              <a:gdLst>
                <a:gd name="T0" fmla="*/ 0 w 18"/>
                <a:gd name="T1" fmla="*/ 0 h 27"/>
                <a:gd name="T2" fmla="*/ 0 w 18"/>
                <a:gd name="T3" fmla="*/ 27 h 27"/>
                <a:gd name="T4" fmla="*/ 18 w 18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7">
                  <a:moveTo>
                    <a:pt x="0" y="0"/>
                  </a:moveTo>
                  <a:lnTo>
                    <a:pt x="0" y="27"/>
                  </a:lnTo>
                  <a:lnTo>
                    <a:pt x="18" y="2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5" name="Freeform 31"/>
            <p:cNvSpPr>
              <a:spLocks noChangeArrowheads="1"/>
            </p:cNvSpPr>
            <p:nvPr/>
          </p:nvSpPr>
          <p:spPr bwMode="auto">
            <a:xfrm>
              <a:off x="3133" y="3522"/>
              <a:ext cx="9" cy="22"/>
            </a:xfrm>
            <a:custGeom>
              <a:avLst/>
              <a:gdLst>
                <a:gd name="T0" fmla="*/ 0 w 7"/>
                <a:gd name="T1" fmla="*/ 16 h 16"/>
                <a:gd name="T2" fmla="*/ 7 w 7"/>
                <a:gd name="T3" fmla="*/ 8 h 16"/>
                <a:gd name="T4" fmla="*/ 0 w 7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6">
                  <a:moveTo>
                    <a:pt x="0" y="16"/>
                  </a:move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6" name="Freeform 32"/>
            <p:cNvSpPr>
              <a:spLocks noChangeArrowheads="1"/>
            </p:cNvSpPr>
            <p:nvPr/>
          </p:nvSpPr>
          <p:spPr bwMode="auto">
            <a:xfrm>
              <a:off x="3102" y="3454"/>
              <a:ext cx="41" cy="181"/>
            </a:xfrm>
            <a:custGeom>
              <a:avLst/>
              <a:gdLst>
                <a:gd name="T0" fmla="*/ 0 w 18"/>
                <a:gd name="T1" fmla="*/ 0 h 62"/>
                <a:gd name="T2" fmla="*/ 0 w 18"/>
                <a:gd name="T3" fmla="*/ 62 h 62"/>
                <a:gd name="T4" fmla="*/ 18 w 18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62">
                  <a:moveTo>
                    <a:pt x="0" y="0"/>
                  </a:moveTo>
                  <a:lnTo>
                    <a:pt x="0" y="62"/>
                  </a:lnTo>
                  <a:lnTo>
                    <a:pt x="18" y="6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7" name="Freeform 33"/>
            <p:cNvSpPr>
              <a:spLocks noChangeArrowheads="1"/>
            </p:cNvSpPr>
            <p:nvPr/>
          </p:nvSpPr>
          <p:spPr bwMode="auto">
            <a:xfrm>
              <a:off x="3133" y="3624"/>
              <a:ext cx="9" cy="22"/>
            </a:xfrm>
            <a:custGeom>
              <a:avLst/>
              <a:gdLst>
                <a:gd name="T0" fmla="*/ 0 w 7"/>
                <a:gd name="T1" fmla="*/ 16 h 16"/>
                <a:gd name="T2" fmla="*/ 7 w 7"/>
                <a:gd name="T3" fmla="*/ 8 h 16"/>
                <a:gd name="T4" fmla="*/ 0 w 7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6">
                  <a:moveTo>
                    <a:pt x="0" y="16"/>
                  </a:move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8" name="Freeform 34"/>
            <p:cNvSpPr>
              <a:spLocks noChangeArrowheads="1"/>
            </p:cNvSpPr>
            <p:nvPr/>
          </p:nvSpPr>
          <p:spPr bwMode="auto">
            <a:xfrm>
              <a:off x="3810" y="3484"/>
              <a:ext cx="140" cy="69"/>
            </a:xfrm>
            <a:custGeom>
              <a:avLst/>
              <a:gdLst>
                <a:gd name="T0" fmla="*/ 0 w 108"/>
                <a:gd name="T1" fmla="*/ 14 h 47"/>
                <a:gd name="T2" fmla="*/ 0 w 108"/>
                <a:gd name="T3" fmla="*/ 47 h 47"/>
                <a:gd name="T4" fmla="*/ 108 w 108"/>
                <a:gd name="T5" fmla="*/ 47 h 47"/>
                <a:gd name="T6" fmla="*/ 108 w 108"/>
                <a:gd name="T7" fmla="*/ 14 h 47"/>
                <a:gd name="T8" fmla="*/ 54 w 108"/>
                <a:gd name="T9" fmla="*/ 0 h 47"/>
                <a:gd name="T10" fmla="*/ 0 w 108"/>
                <a:gd name="T11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47">
                  <a:moveTo>
                    <a:pt x="0" y="14"/>
                  </a:moveTo>
                  <a:lnTo>
                    <a:pt x="0" y="47"/>
                  </a:lnTo>
                  <a:lnTo>
                    <a:pt x="108" y="47"/>
                  </a:lnTo>
                  <a:lnTo>
                    <a:pt x="108" y="14"/>
                  </a:lnTo>
                  <a:lnTo>
                    <a:pt x="54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9" name="Line 35"/>
            <p:cNvSpPr>
              <a:spLocks noChangeShapeType="1"/>
            </p:cNvSpPr>
            <p:nvPr/>
          </p:nvSpPr>
          <p:spPr bwMode="auto">
            <a:xfrm>
              <a:off x="3810" y="3548"/>
              <a:ext cx="13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00" name="Freeform 36"/>
            <p:cNvSpPr>
              <a:spLocks noChangeArrowheads="1"/>
            </p:cNvSpPr>
            <p:nvPr/>
          </p:nvSpPr>
          <p:spPr bwMode="auto">
            <a:xfrm>
              <a:off x="3810" y="3587"/>
              <a:ext cx="140" cy="69"/>
            </a:xfrm>
            <a:custGeom>
              <a:avLst/>
              <a:gdLst>
                <a:gd name="T0" fmla="*/ 0 w 108"/>
                <a:gd name="T1" fmla="*/ 14 h 48"/>
                <a:gd name="T2" fmla="*/ 0 w 108"/>
                <a:gd name="T3" fmla="*/ 48 h 48"/>
                <a:gd name="T4" fmla="*/ 108 w 108"/>
                <a:gd name="T5" fmla="*/ 48 h 48"/>
                <a:gd name="T6" fmla="*/ 108 w 108"/>
                <a:gd name="T7" fmla="*/ 14 h 48"/>
                <a:gd name="T8" fmla="*/ 54 w 108"/>
                <a:gd name="T9" fmla="*/ 0 h 48"/>
                <a:gd name="T10" fmla="*/ 0 w 108"/>
                <a:gd name="T11" fmla="*/ 1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48">
                  <a:moveTo>
                    <a:pt x="0" y="14"/>
                  </a:moveTo>
                  <a:lnTo>
                    <a:pt x="0" y="48"/>
                  </a:lnTo>
                  <a:lnTo>
                    <a:pt x="108" y="48"/>
                  </a:lnTo>
                  <a:lnTo>
                    <a:pt x="108" y="14"/>
                  </a:lnTo>
                  <a:lnTo>
                    <a:pt x="54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01" name="Line 37"/>
            <p:cNvSpPr>
              <a:spLocks noChangeShapeType="1"/>
            </p:cNvSpPr>
            <p:nvPr/>
          </p:nvSpPr>
          <p:spPr bwMode="auto">
            <a:xfrm>
              <a:off x="3810" y="3651"/>
              <a:ext cx="13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02" name="Freeform 38"/>
            <p:cNvSpPr>
              <a:spLocks noChangeArrowheads="1"/>
            </p:cNvSpPr>
            <p:nvPr/>
          </p:nvSpPr>
          <p:spPr bwMode="auto">
            <a:xfrm>
              <a:off x="3758" y="3454"/>
              <a:ext cx="52" cy="78"/>
            </a:xfrm>
            <a:custGeom>
              <a:avLst/>
              <a:gdLst>
                <a:gd name="T0" fmla="*/ 0 w 23"/>
                <a:gd name="T1" fmla="*/ 0 h 27"/>
                <a:gd name="T2" fmla="*/ 0 w 23"/>
                <a:gd name="T3" fmla="*/ 27 h 27"/>
                <a:gd name="T4" fmla="*/ 23 w 23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7">
                  <a:moveTo>
                    <a:pt x="0" y="0"/>
                  </a:moveTo>
                  <a:lnTo>
                    <a:pt x="0" y="27"/>
                  </a:lnTo>
                  <a:lnTo>
                    <a:pt x="23" y="2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03" name="Freeform 39"/>
            <p:cNvSpPr>
              <a:spLocks noChangeArrowheads="1"/>
            </p:cNvSpPr>
            <p:nvPr/>
          </p:nvSpPr>
          <p:spPr bwMode="auto">
            <a:xfrm>
              <a:off x="3800" y="3522"/>
              <a:ext cx="9" cy="22"/>
            </a:xfrm>
            <a:custGeom>
              <a:avLst/>
              <a:gdLst>
                <a:gd name="T0" fmla="*/ 0 w 7"/>
                <a:gd name="T1" fmla="*/ 16 h 16"/>
                <a:gd name="T2" fmla="*/ 7 w 7"/>
                <a:gd name="T3" fmla="*/ 8 h 16"/>
                <a:gd name="T4" fmla="*/ 0 w 7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6">
                  <a:moveTo>
                    <a:pt x="0" y="16"/>
                  </a:move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04" name="Freeform 40"/>
            <p:cNvSpPr>
              <a:spLocks noChangeArrowheads="1"/>
            </p:cNvSpPr>
            <p:nvPr/>
          </p:nvSpPr>
          <p:spPr bwMode="auto">
            <a:xfrm>
              <a:off x="3758" y="3454"/>
              <a:ext cx="52" cy="181"/>
            </a:xfrm>
            <a:custGeom>
              <a:avLst/>
              <a:gdLst>
                <a:gd name="T0" fmla="*/ 0 w 23"/>
                <a:gd name="T1" fmla="*/ 0 h 62"/>
                <a:gd name="T2" fmla="*/ 0 w 23"/>
                <a:gd name="T3" fmla="*/ 62 h 62"/>
                <a:gd name="T4" fmla="*/ 23 w 23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2">
                  <a:moveTo>
                    <a:pt x="0" y="0"/>
                  </a:moveTo>
                  <a:lnTo>
                    <a:pt x="0" y="62"/>
                  </a:lnTo>
                  <a:lnTo>
                    <a:pt x="23" y="6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05" name="Freeform 41"/>
            <p:cNvSpPr>
              <a:spLocks noChangeArrowheads="1"/>
            </p:cNvSpPr>
            <p:nvPr/>
          </p:nvSpPr>
          <p:spPr bwMode="auto">
            <a:xfrm>
              <a:off x="3800" y="3624"/>
              <a:ext cx="9" cy="22"/>
            </a:xfrm>
            <a:custGeom>
              <a:avLst/>
              <a:gdLst>
                <a:gd name="T0" fmla="*/ 0 w 7"/>
                <a:gd name="T1" fmla="*/ 16 h 16"/>
                <a:gd name="T2" fmla="*/ 7 w 7"/>
                <a:gd name="T3" fmla="*/ 8 h 16"/>
                <a:gd name="T4" fmla="*/ 0 w 7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6">
                  <a:moveTo>
                    <a:pt x="0" y="16"/>
                  </a:move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06" name="Freeform 42"/>
            <p:cNvSpPr>
              <a:spLocks noChangeArrowheads="1"/>
            </p:cNvSpPr>
            <p:nvPr/>
          </p:nvSpPr>
          <p:spPr bwMode="auto">
            <a:xfrm>
              <a:off x="3473" y="3481"/>
              <a:ext cx="145" cy="72"/>
            </a:xfrm>
            <a:custGeom>
              <a:avLst/>
              <a:gdLst>
                <a:gd name="T0" fmla="*/ 0 w 109"/>
                <a:gd name="T1" fmla="*/ 16 h 49"/>
                <a:gd name="T2" fmla="*/ 0 w 109"/>
                <a:gd name="T3" fmla="*/ 49 h 49"/>
                <a:gd name="T4" fmla="*/ 109 w 109"/>
                <a:gd name="T5" fmla="*/ 49 h 49"/>
                <a:gd name="T6" fmla="*/ 109 w 109"/>
                <a:gd name="T7" fmla="*/ 16 h 49"/>
                <a:gd name="T8" fmla="*/ 55 w 109"/>
                <a:gd name="T9" fmla="*/ 0 h 49"/>
                <a:gd name="T10" fmla="*/ 0 w 109"/>
                <a:gd name="T11" fmla="*/ 1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49">
                  <a:moveTo>
                    <a:pt x="0" y="16"/>
                  </a:moveTo>
                  <a:lnTo>
                    <a:pt x="0" y="49"/>
                  </a:lnTo>
                  <a:lnTo>
                    <a:pt x="109" y="49"/>
                  </a:lnTo>
                  <a:lnTo>
                    <a:pt x="109" y="16"/>
                  </a:lnTo>
                  <a:lnTo>
                    <a:pt x="55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07" name="Line 43"/>
            <p:cNvSpPr>
              <a:spLocks noChangeShapeType="1"/>
            </p:cNvSpPr>
            <p:nvPr/>
          </p:nvSpPr>
          <p:spPr bwMode="auto">
            <a:xfrm>
              <a:off x="3473" y="3545"/>
              <a:ext cx="14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08" name="Freeform 44"/>
            <p:cNvSpPr>
              <a:spLocks noChangeArrowheads="1"/>
            </p:cNvSpPr>
            <p:nvPr/>
          </p:nvSpPr>
          <p:spPr bwMode="auto">
            <a:xfrm>
              <a:off x="3473" y="3583"/>
              <a:ext cx="145" cy="73"/>
            </a:xfrm>
            <a:custGeom>
              <a:avLst/>
              <a:gdLst>
                <a:gd name="T0" fmla="*/ 0 w 109"/>
                <a:gd name="T1" fmla="*/ 16 h 50"/>
                <a:gd name="T2" fmla="*/ 0 w 109"/>
                <a:gd name="T3" fmla="*/ 50 h 50"/>
                <a:gd name="T4" fmla="*/ 109 w 109"/>
                <a:gd name="T5" fmla="*/ 50 h 50"/>
                <a:gd name="T6" fmla="*/ 109 w 109"/>
                <a:gd name="T7" fmla="*/ 16 h 50"/>
                <a:gd name="T8" fmla="*/ 55 w 109"/>
                <a:gd name="T9" fmla="*/ 0 h 50"/>
                <a:gd name="T10" fmla="*/ 0 w 109"/>
                <a:gd name="T11" fmla="*/ 1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50">
                  <a:moveTo>
                    <a:pt x="0" y="16"/>
                  </a:moveTo>
                  <a:lnTo>
                    <a:pt x="0" y="50"/>
                  </a:lnTo>
                  <a:lnTo>
                    <a:pt x="109" y="50"/>
                  </a:lnTo>
                  <a:lnTo>
                    <a:pt x="109" y="16"/>
                  </a:lnTo>
                  <a:lnTo>
                    <a:pt x="55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09" name="Line 45"/>
            <p:cNvSpPr>
              <a:spLocks noChangeShapeType="1"/>
            </p:cNvSpPr>
            <p:nvPr/>
          </p:nvSpPr>
          <p:spPr bwMode="auto">
            <a:xfrm>
              <a:off x="3473" y="3648"/>
              <a:ext cx="142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10" name="Freeform 46"/>
            <p:cNvSpPr>
              <a:spLocks noChangeArrowheads="1"/>
            </p:cNvSpPr>
            <p:nvPr/>
          </p:nvSpPr>
          <p:spPr bwMode="auto">
            <a:xfrm>
              <a:off x="3436" y="3454"/>
              <a:ext cx="36" cy="78"/>
            </a:xfrm>
            <a:custGeom>
              <a:avLst/>
              <a:gdLst>
                <a:gd name="T0" fmla="*/ 0 w 17"/>
                <a:gd name="T1" fmla="*/ 0 h 27"/>
                <a:gd name="T2" fmla="*/ 0 w 17"/>
                <a:gd name="T3" fmla="*/ 27 h 27"/>
                <a:gd name="T4" fmla="*/ 17 w 17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7">
                  <a:moveTo>
                    <a:pt x="0" y="0"/>
                  </a:moveTo>
                  <a:lnTo>
                    <a:pt x="0" y="27"/>
                  </a:lnTo>
                  <a:lnTo>
                    <a:pt x="17" y="2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11" name="Freeform 47"/>
            <p:cNvSpPr>
              <a:spLocks noChangeArrowheads="1"/>
            </p:cNvSpPr>
            <p:nvPr/>
          </p:nvSpPr>
          <p:spPr bwMode="auto">
            <a:xfrm>
              <a:off x="3468" y="3519"/>
              <a:ext cx="4" cy="26"/>
            </a:xfrm>
            <a:custGeom>
              <a:avLst/>
              <a:gdLst>
                <a:gd name="T0" fmla="*/ 0 w 6"/>
                <a:gd name="T1" fmla="*/ 17 h 17"/>
                <a:gd name="T2" fmla="*/ 6 w 6"/>
                <a:gd name="T3" fmla="*/ 9 h 17"/>
                <a:gd name="T4" fmla="*/ 0 w 6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7">
                  <a:moveTo>
                    <a:pt x="0" y="17"/>
                  </a:moveTo>
                  <a:lnTo>
                    <a:pt x="6" y="9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12" name="Freeform 48"/>
            <p:cNvSpPr>
              <a:spLocks noChangeArrowheads="1"/>
            </p:cNvSpPr>
            <p:nvPr/>
          </p:nvSpPr>
          <p:spPr bwMode="auto">
            <a:xfrm>
              <a:off x="3436" y="3454"/>
              <a:ext cx="36" cy="181"/>
            </a:xfrm>
            <a:custGeom>
              <a:avLst/>
              <a:gdLst>
                <a:gd name="T0" fmla="*/ 0 w 17"/>
                <a:gd name="T1" fmla="*/ 0 h 62"/>
                <a:gd name="T2" fmla="*/ 0 w 17"/>
                <a:gd name="T3" fmla="*/ 62 h 62"/>
                <a:gd name="T4" fmla="*/ 17 w 17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62">
                  <a:moveTo>
                    <a:pt x="0" y="0"/>
                  </a:moveTo>
                  <a:lnTo>
                    <a:pt x="0" y="62"/>
                  </a:lnTo>
                  <a:lnTo>
                    <a:pt x="17" y="6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13" name="Freeform 49"/>
            <p:cNvSpPr>
              <a:spLocks noChangeArrowheads="1"/>
            </p:cNvSpPr>
            <p:nvPr/>
          </p:nvSpPr>
          <p:spPr bwMode="auto">
            <a:xfrm>
              <a:off x="3468" y="3622"/>
              <a:ext cx="4" cy="25"/>
            </a:xfrm>
            <a:custGeom>
              <a:avLst/>
              <a:gdLst>
                <a:gd name="T0" fmla="*/ 0 w 6"/>
                <a:gd name="T1" fmla="*/ 18 h 18"/>
                <a:gd name="T2" fmla="*/ 6 w 6"/>
                <a:gd name="T3" fmla="*/ 10 h 18"/>
                <a:gd name="T4" fmla="*/ 0 w 6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8">
                  <a:moveTo>
                    <a:pt x="0" y="18"/>
                  </a:moveTo>
                  <a:lnTo>
                    <a:pt x="6" y="1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14" name="Freeform 50"/>
            <p:cNvSpPr>
              <a:spLocks noChangeArrowheads="1"/>
            </p:cNvSpPr>
            <p:nvPr/>
          </p:nvSpPr>
          <p:spPr bwMode="auto">
            <a:xfrm>
              <a:off x="3144" y="3689"/>
              <a:ext cx="140" cy="67"/>
            </a:xfrm>
            <a:custGeom>
              <a:avLst/>
              <a:gdLst>
                <a:gd name="T0" fmla="*/ 0 w 108"/>
                <a:gd name="T1" fmla="*/ 14 h 48"/>
                <a:gd name="T2" fmla="*/ 0 w 108"/>
                <a:gd name="T3" fmla="*/ 48 h 48"/>
                <a:gd name="T4" fmla="*/ 108 w 108"/>
                <a:gd name="T5" fmla="*/ 48 h 48"/>
                <a:gd name="T6" fmla="*/ 108 w 108"/>
                <a:gd name="T7" fmla="*/ 14 h 48"/>
                <a:gd name="T8" fmla="*/ 54 w 108"/>
                <a:gd name="T9" fmla="*/ 0 h 48"/>
                <a:gd name="T10" fmla="*/ 0 w 108"/>
                <a:gd name="T11" fmla="*/ 1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48">
                  <a:moveTo>
                    <a:pt x="0" y="14"/>
                  </a:moveTo>
                  <a:lnTo>
                    <a:pt x="0" y="48"/>
                  </a:lnTo>
                  <a:lnTo>
                    <a:pt x="108" y="48"/>
                  </a:lnTo>
                  <a:lnTo>
                    <a:pt x="108" y="14"/>
                  </a:lnTo>
                  <a:lnTo>
                    <a:pt x="54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15" name="Line 51"/>
            <p:cNvSpPr>
              <a:spLocks noChangeShapeType="1"/>
            </p:cNvSpPr>
            <p:nvPr/>
          </p:nvSpPr>
          <p:spPr bwMode="auto">
            <a:xfrm>
              <a:off x="3144" y="3751"/>
              <a:ext cx="13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16" name="Freeform 52"/>
            <p:cNvSpPr>
              <a:spLocks noChangeArrowheads="1"/>
            </p:cNvSpPr>
            <p:nvPr/>
          </p:nvSpPr>
          <p:spPr bwMode="auto">
            <a:xfrm>
              <a:off x="3810" y="3689"/>
              <a:ext cx="140" cy="67"/>
            </a:xfrm>
            <a:custGeom>
              <a:avLst/>
              <a:gdLst>
                <a:gd name="T0" fmla="*/ 0 w 108"/>
                <a:gd name="T1" fmla="*/ 14 h 48"/>
                <a:gd name="T2" fmla="*/ 0 w 108"/>
                <a:gd name="T3" fmla="*/ 48 h 48"/>
                <a:gd name="T4" fmla="*/ 108 w 108"/>
                <a:gd name="T5" fmla="*/ 48 h 48"/>
                <a:gd name="T6" fmla="*/ 108 w 108"/>
                <a:gd name="T7" fmla="*/ 14 h 48"/>
                <a:gd name="T8" fmla="*/ 54 w 108"/>
                <a:gd name="T9" fmla="*/ 0 h 48"/>
                <a:gd name="T10" fmla="*/ 0 w 108"/>
                <a:gd name="T11" fmla="*/ 1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48">
                  <a:moveTo>
                    <a:pt x="0" y="14"/>
                  </a:moveTo>
                  <a:lnTo>
                    <a:pt x="0" y="48"/>
                  </a:lnTo>
                  <a:lnTo>
                    <a:pt x="108" y="48"/>
                  </a:lnTo>
                  <a:lnTo>
                    <a:pt x="108" y="14"/>
                  </a:lnTo>
                  <a:lnTo>
                    <a:pt x="54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FF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17" name="Line 53"/>
            <p:cNvSpPr>
              <a:spLocks noChangeShapeType="1"/>
            </p:cNvSpPr>
            <p:nvPr/>
          </p:nvSpPr>
          <p:spPr bwMode="auto">
            <a:xfrm>
              <a:off x="3810" y="3751"/>
              <a:ext cx="13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18" name="Freeform 54"/>
            <p:cNvSpPr>
              <a:spLocks noChangeArrowheads="1"/>
            </p:cNvSpPr>
            <p:nvPr/>
          </p:nvSpPr>
          <p:spPr bwMode="auto">
            <a:xfrm>
              <a:off x="3102" y="3454"/>
              <a:ext cx="41" cy="284"/>
            </a:xfrm>
            <a:custGeom>
              <a:avLst/>
              <a:gdLst>
                <a:gd name="T0" fmla="*/ 0 w 18"/>
                <a:gd name="T1" fmla="*/ 0 h 97"/>
                <a:gd name="T2" fmla="*/ 0 w 18"/>
                <a:gd name="T3" fmla="*/ 97 h 97"/>
                <a:gd name="T4" fmla="*/ 18 w 18"/>
                <a:gd name="T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97">
                  <a:moveTo>
                    <a:pt x="0" y="0"/>
                  </a:moveTo>
                  <a:lnTo>
                    <a:pt x="0" y="97"/>
                  </a:lnTo>
                  <a:lnTo>
                    <a:pt x="18" y="9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19" name="Freeform 55"/>
            <p:cNvSpPr>
              <a:spLocks noChangeArrowheads="1"/>
            </p:cNvSpPr>
            <p:nvPr/>
          </p:nvSpPr>
          <p:spPr bwMode="auto">
            <a:xfrm>
              <a:off x="3133" y="3727"/>
              <a:ext cx="9" cy="19"/>
            </a:xfrm>
            <a:custGeom>
              <a:avLst/>
              <a:gdLst>
                <a:gd name="T0" fmla="*/ 0 w 7"/>
                <a:gd name="T1" fmla="*/ 16 h 16"/>
                <a:gd name="T2" fmla="*/ 7 w 7"/>
                <a:gd name="T3" fmla="*/ 8 h 16"/>
                <a:gd name="T4" fmla="*/ 0 w 7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6">
                  <a:moveTo>
                    <a:pt x="0" y="16"/>
                  </a:move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20" name="Freeform 56"/>
            <p:cNvSpPr>
              <a:spLocks noChangeArrowheads="1"/>
            </p:cNvSpPr>
            <p:nvPr/>
          </p:nvSpPr>
          <p:spPr bwMode="auto">
            <a:xfrm>
              <a:off x="3758" y="3454"/>
              <a:ext cx="52" cy="284"/>
            </a:xfrm>
            <a:custGeom>
              <a:avLst/>
              <a:gdLst>
                <a:gd name="T0" fmla="*/ 0 w 23"/>
                <a:gd name="T1" fmla="*/ 0 h 97"/>
                <a:gd name="T2" fmla="*/ 0 w 23"/>
                <a:gd name="T3" fmla="*/ 97 h 97"/>
                <a:gd name="T4" fmla="*/ 23 w 23"/>
                <a:gd name="T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97">
                  <a:moveTo>
                    <a:pt x="0" y="0"/>
                  </a:moveTo>
                  <a:lnTo>
                    <a:pt x="0" y="97"/>
                  </a:lnTo>
                  <a:lnTo>
                    <a:pt x="23" y="9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21" name="Freeform 57"/>
            <p:cNvSpPr>
              <a:spLocks noChangeArrowheads="1"/>
            </p:cNvSpPr>
            <p:nvPr/>
          </p:nvSpPr>
          <p:spPr bwMode="auto">
            <a:xfrm>
              <a:off x="3800" y="3727"/>
              <a:ext cx="9" cy="19"/>
            </a:xfrm>
            <a:custGeom>
              <a:avLst/>
              <a:gdLst>
                <a:gd name="T0" fmla="*/ 0 w 7"/>
                <a:gd name="T1" fmla="*/ 16 h 16"/>
                <a:gd name="T2" fmla="*/ 7 w 7"/>
                <a:gd name="T3" fmla="*/ 8 h 16"/>
                <a:gd name="T4" fmla="*/ 0 w 7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6">
                  <a:moveTo>
                    <a:pt x="0" y="16"/>
                  </a:move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322" name="Group 58"/>
          <p:cNvGrpSpPr>
            <a:grpSpLocks/>
          </p:cNvGrpSpPr>
          <p:nvPr/>
        </p:nvGrpSpPr>
        <p:grpSpPr bwMode="auto">
          <a:xfrm>
            <a:off x="3656015" y="4438554"/>
            <a:ext cx="1827213" cy="787401"/>
            <a:chOff x="1344" y="2478"/>
            <a:chExt cx="1151" cy="496"/>
          </a:xfrm>
        </p:grpSpPr>
        <p:sp>
          <p:nvSpPr>
            <p:cNvPr id="11323" name="Freeform 59"/>
            <p:cNvSpPr>
              <a:spLocks noChangeArrowheads="1"/>
            </p:cNvSpPr>
            <p:nvPr/>
          </p:nvSpPr>
          <p:spPr bwMode="auto">
            <a:xfrm>
              <a:off x="1904" y="2478"/>
              <a:ext cx="153" cy="118"/>
            </a:xfrm>
            <a:custGeom>
              <a:avLst/>
              <a:gdLst>
                <a:gd name="T0" fmla="*/ 0 w 741"/>
                <a:gd name="T1" fmla="*/ 173 h 567"/>
                <a:gd name="T2" fmla="*/ 0 w 741"/>
                <a:gd name="T3" fmla="*/ 567 h 567"/>
                <a:gd name="T4" fmla="*/ 741 w 741"/>
                <a:gd name="T5" fmla="*/ 567 h 567"/>
                <a:gd name="T6" fmla="*/ 741 w 741"/>
                <a:gd name="T7" fmla="*/ 173 h 567"/>
                <a:gd name="T8" fmla="*/ 370 w 741"/>
                <a:gd name="T9" fmla="*/ 0 h 567"/>
                <a:gd name="T10" fmla="*/ 0 w 741"/>
                <a:gd name="T11" fmla="*/ 173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1" h="567">
                  <a:moveTo>
                    <a:pt x="0" y="173"/>
                  </a:moveTo>
                  <a:lnTo>
                    <a:pt x="0" y="567"/>
                  </a:lnTo>
                  <a:lnTo>
                    <a:pt x="741" y="567"/>
                  </a:lnTo>
                  <a:lnTo>
                    <a:pt x="741" y="173"/>
                  </a:lnTo>
                  <a:lnTo>
                    <a:pt x="370" y="0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1935" y="2505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1936" y="2505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1938" y="2529"/>
              <a:ext cx="78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1939" y="2529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1935" y="2551"/>
              <a:ext cx="84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1935" y="2551"/>
              <a:ext cx="3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компании</a:t>
              </a:r>
            </a:p>
          </p:txBody>
        </p:sp>
        <p:sp>
          <p:nvSpPr>
            <p:cNvPr id="11330" name="Freeform 66"/>
            <p:cNvSpPr>
              <a:spLocks noChangeArrowheads="1"/>
            </p:cNvSpPr>
            <p:nvPr/>
          </p:nvSpPr>
          <p:spPr bwMode="auto">
            <a:xfrm>
              <a:off x="1529" y="2665"/>
              <a:ext cx="153" cy="118"/>
            </a:xfrm>
            <a:custGeom>
              <a:avLst/>
              <a:gdLst>
                <a:gd name="T0" fmla="*/ 0 w 742"/>
                <a:gd name="T1" fmla="*/ 180 h 566"/>
                <a:gd name="T2" fmla="*/ 0 w 742"/>
                <a:gd name="T3" fmla="*/ 566 h 566"/>
                <a:gd name="T4" fmla="*/ 742 w 742"/>
                <a:gd name="T5" fmla="*/ 566 h 566"/>
                <a:gd name="T6" fmla="*/ 742 w 742"/>
                <a:gd name="T7" fmla="*/ 180 h 566"/>
                <a:gd name="T8" fmla="*/ 371 w 742"/>
                <a:gd name="T9" fmla="*/ 0 h 566"/>
                <a:gd name="T10" fmla="*/ 0 w 742"/>
                <a:gd name="T11" fmla="*/ 180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2" h="566">
                  <a:moveTo>
                    <a:pt x="0" y="180"/>
                  </a:moveTo>
                  <a:lnTo>
                    <a:pt x="0" y="566"/>
                  </a:lnTo>
                  <a:lnTo>
                    <a:pt x="742" y="566"/>
                  </a:lnTo>
                  <a:lnTo>
                    <a:pt x="742" y="180"/>
                  </a:lnTo>
                  <a:lnTo>
                    <a:pt x="371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1561" y="2680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1562" y="2680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1567" y="2705"/>
              <a:ext cx="75" cy="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1568" y="2705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1561" y="2729"/>
              <a:ext cx="8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1561" y="2729"/>
              <a:ext cx="3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факторов</a:t>
              </a:r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1542" y="2751"/>
              <a:ext cx="122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1544" y="2751"/>
              <a:ext cx="5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производства</a:t>
              </a:r>
            </a:p>
          </p:txBody>
        </p:sp>
        <p:sp>
          <p:nvSpPr>
            <p:cNvPr id="11339" name="Freeform 75"/>
            <p:cNvSpPr>
              <a:spLocks noChangeArrowheads="1"/>
            </p:cNvSpPr>
            <p:nvPr/>
          </p:nvSpPr>
          <p:spPr bwMode="auto">
            <a:xfrm>
              <a:off x="2027" y="2665"/>
              <a:ext cx="156" cy="118"/>
            </a:xfrm>
            <a:custGeom>
              <a:avLst/>
              <a:gdLst>
                <a:gd name="T0" fmla="*/ 0 w 741"/>
                <a:gd name="T1" fmla="*/ 180 h 566"/>
                <a:gd name="T2" fmla="*/ 0 w 741"/>
                <a:gd name="T3" fmla="*/ 566 h 566"/>
                <a:gd name="T4" fmla="*/ 741 w 741"/>
                <a:gd name="T5" fmla="*/ 566 h 566"/>
                <a:gd name="T6" fmla="*/ 741 w 741"/>
                <a:gd name="T7" fmla="*/ 180 h 566"/>
                <a:gd name="T8" fmla="*/ 371 w 741"/>
                <a:gd name="T9" fmla="*/ 0 h 566"/>
                <a:gd name="T10" fmla="*/ 0 w 741"/>
                <a:gd name="T11" fmla="*/ 180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1" h="566">
                  <a:moveTo>
                    <a:pt x="0" y="180"/>
                  </a:moveTo>
                  <a:lnTo>
                    <a:pt x="0" y="566"/>
                  </a:lnTo>
                  <a:lnTo>
                    <a:pt x="741" y="566"/>
                  </a:lnTo>
                  <a:lnTo>
                    <a:pt x="741" y="180"/>
                  </a:lnTo>
                  <a:lnTo>
                    <a:pt x="371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2061" y="2693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2062" y="2693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2065" y="2716"/>
              <a:ext cx="75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2065" y="2716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2039" y="2739"/>
              <a:ext cx="122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2041" y="2739"/>
              <a:ext cx="5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производства</a:t>
              </a:r>
            </a:p>
          </p:txBody>
        </p:sp>
        <p:sp>
          <p:nvSpPr>
            <p:cNvPr id="11346" name="Freeform 82"/>
            <p:cNvSpPr>
              <a:spLocks noChangeArrowheads="1"/>
            </p:cNvSpPr>
            <p:nvPr/>
          </p:nvSpPr>
          <p:spPr bwMode="auto">
            <a:xfrm>
              <a:off x="1344" y="2853"/>
              <a:ext cx="153" cy="121"/>
            </a:xfrm>
            <a:custGeom>
              <a:avLst/>
              <a:gdLst>
                <a:gd name="T0" fmla="*/ 0 w 741"/>
                <a:gd name="T1" fmla="*/ 180 h 574"/>
                <a:gd name="T2" fmla="*/ 0 w 741"/>
                <a:gd name="T3" fmla="*/ 574 h 574"/>
                <a:gd name="T4" fmla="*/ 741 w 741"/>
                <a:gd name="T5" fmla="*/ 574 h 574"/>
                <a:gd name="T6" fmla="*/ 741 w 741"/>
                <a:gd name="T7" fmla="*/ 180 h 574"/>
                <a:gd name="T8" fmla="*/ 371 w 741"/>
                <a:gd name="T9" fmla="*/ 0 h 574"/>
                <a:gd name="T10" fmla="*/ 0 w 741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1" h="574">
                  <a:moveTo>
                    <a:pt x="0" y="180"/>
                  </a:moveTo>
                  <a:lnTo>
                    <a:pt x="0" y="574"/>
                  </a:lnTo>
                  <a:lnTo>
                    <a:pt x="741" y="574"/>
                  </a:lnTo>
                  <a:lnTo>
                    <a:pt x="741" y="180"/>
                  </a:lnTo>
                  <a:lnTo>
                    <a:pt x="371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1375" y="2870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1376" y="2870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1353" y="2893"/>
              <a:ext cx="128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1355" y="2893"/>
              <a:ext cx="6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эффктивность</a:t>
              </a:r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1350" y="2916"/>
              <a:ext cx="134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1352" y="2916"/>
              <a:ext cx="6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использования</a:t>
              </a:r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1350" y="2941"/>
              <a:ext cx="128" cy="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1350" y="2941"/>
              <a:ext cx="1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техн</a:t>
              </a:r>
            </a:p>
          </p:txBody>
        </p:sp>
        <p:sp>
          <p:nvSpPr>
            <p:cNvPr id="11355" name="Rectangle 91"/>
            <p:cNvSpPr>
              <a:spLocks noChangeArrowheads="1"/>
            </p:cNvSpPr>
            <p:nvPr/>
          </p:nvSpPr>
          <p:spPr bwMode="auto">
            <a:xfrm>
              <a:off x="1390" y="2941"/>
              <a:ext cx="4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. ресурсов</a:t>
              </a:r>
            </a:p>
          </p:txBody>
        </p:sp>
        <p:sp>
          <p:nvSpPr>
            <p:cNvPr id="11356" name="Freeform 92"/>
            <p:cNvSpPr>
              <a:spLocks noChangeArrowheads="1"/>
            </p:cNvSpPr>
            <p:nvPr/>
          </p:nvSpPr>
          <p:spPr bwMode="auto">
            <a:xfrm>
              <a:off x="1529" y="2853"/>
              <a:ext cx="153" cy="121"/>
            </a:xfrm>
            <a:custGeom>
              <a:avLst/>
              <a:gdLst>
                <a:gd name="T0" fmla="*/ 0 w 742"/>
                <a:gd name="T1" fmla="*/ 180 h 574"/>
                <a:gd name="T2" fmla="*/ 0 w 742"/>
                <a:gd name="T3" fmla="*/ 574 h 574"/>
                <a:gd name="T4" fmla="*/ 742 w 742"/>
                <a:gd name="T5" fmla="*/ 574 h 574"/>
                <a:gd name="T6" fmla="*/ 742 w 742"/>
                <a:gd name="T7" fmla="*/ 180 h 574"/>
                <a:gd name="T8" fmla="*/ 371 w 742"/>
                <a:gd name="T9" fmla="*/ 0 h 574"/>
                <a:gd name="T10" fmla="*/ 0 w 742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2" h="574">
                  <a:moveTo>
                    <a:pt x="0" y="180"/>
                  </a:moveTo>
                  <a:lnTo>
                    <a:pt x="0" y="574"/>
                  </a:lnTo>
                  <a:lnTo>
                    <a:pt x="742" y="574"/>
                  </a:lnTo>
                  <a:lnTo>
                    <a:pt x="742" y="180"/>
                  </a:lnTo>
                  <a:lnTo>
                    <a:pt x="371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57" name="Rectangle 93"/>
            <p:cNvSpPr>
              <a:spLocks noChangeArrowheads="1"/>
            </p:cNvSpPr>
            <p:nvPr/>
          </p:nvSpPr>
          <p:spPr bwMode="auto">
            <a:xfrm>
              <a:off x="1561" y="2870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58" name="Rectangle 94"/>
            <p:cNvSpPr>
              <a:spLocks noChangeArrowheads="1"/>
            </p:cNvSpPr>
            <p:nvPr/>
          </p:nvSpPr>
          <p:spPr bwMode="auto">
            <a:xfrm>
              <a:off x="1562" y="2870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359" name="Rectangle 95"/>
            <p:cNvSpPr>
              <a:spLocks noChangeArrowheads="1"/>
            </p:cNvSpPr>
            <p:nvPr/>
          </p:nvSpPr>
          <p:spPr bwMode="auto">
            <a:xfrm>
              <a:off x="1536" y="2893"/>
              <a:ext cx="137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1537" y="2893"/>
              <a:ext cx="6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эффективность</a:t>
              </a:r>
            </a:p>
          </p:txBody>
        </p:sp>
        <p:sp>
          <p:nvSpPr>
            <p:cNvPr id="11361" name="Rectangle 97"/>
            <p:cNvSpPr>
              <a:spLocks noChangeArrowheads="1"/>
            </p:cNvSpPr>
            <p:nvPr/>
          </p:nvSpPr>
          <p:spPr bwMode="auto">
            <a:xfrm>
              <a:off x="1552" y="2916"/>
              <a:ext cx="102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62" name="Rectangle 98"/>
            <p:cNvSpPr>
              <a:spLocks noChangeArrowheads="1"/>
            </p:cNvSpPr>
            <p:nvPr/>
          </p:nvSpPr>
          <p:spPr bwMode="auto">
            <a:xfrm>
              <a:off x="1553" y="2916"/>
              <a:ext cx="4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управления</a:t>
              </a:r>
            </a:p>
          </p:txBody>
        </p:sp>
        <p:sp>
          <p:nvSpPr>
            <p:cNvPr id="11363" name="Rectangle 99"/>
            <p:cNvSpPr>
              <a:spLocks noChangeArrowheads="1"/>
            </p:cNvSpPr>
            <p:nvPr/>
          </p:nvSpPr>
          <p:spPr bwMode="auto">
            <a:xfrm>
              <a:off x="1545" y="2941"/>
              <a:ext cx="115" cy="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64" name="Rectangle 100"/>
            <p:cNvSpPr>
              <a:spLocks noChangeArrowheads="1"/>
            </p:cNvSpPr>
            <p:nvPr/>
          </p:nvSpPr>
          <p:spPr bwMode="auto">
            <a:xfrm>
              <a:off x="1546" y="2941"/>
              <a:ext cx="5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материалами</a:t>
              </a:r>
            </a:p>
          </p:txBody>
        </p:sp>
        <p:sp>
          <p:nvSpPr>
            <p:cNvPr id="11365" name="Freeform 101"/>
            <p:cNvSpPr>
              <a:spLocks noChangeArrowheads="1"/>
            </p:cNvSpPr>
            <p:nvPr/>
          </p:nvSpPr>
          <p:spPr bwMode="auto">
            <a:xfrm>
              <a:off x="1715" y="2853"/>
              <a:ext cx="157" cy="121"/>
            </a:xfrm>
            <a:custGeom>
              <a:avLst/>
              <a:gdLst>
                <a:gd name="T0" fmla="*/ 0 w 741"/>
                <a:gd name="T1" fmla="*/ 180 h 574"/>
                <a:gd name="T2" fmla="*/ 0 w 741"/>
                <a:gd name="T3" fmla="*/ 574 h 574"/>
                <a:gd name="T4" fmla="*/ 741 w 741"/>
                <a:gd name="T5" fmla="*/ 574 h 574"/>
                <a:gd name="T6" fmla="*/ 741 w 741"/>
                <a:gd name="T7" fmla="*/ 180 h 574"/>
                <a:gd name="T8" fmla="*/ 370 w 741"/>
                <a:gd name="T9" fmla="*/ 0 h 574"/>
                <a:gd name="T10" fmla="*/ 0 w 741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1" h="574">
                  <a:moveTo>
                    <a:pt x="0" y="180"/>
                  </a:moveTo>
                  <a:lnTo>
                    <a:pt x="0" y="574"/>
                  </a:lnTo>
                  <a:lnTo>
                    <a:pt x="741" y="574"/>
                  </a:lnTo>
                  <a:lnTo>
                    <a:pt x="741" y="180"/>
                  </a:lnTo>
                  <a:lnTo>
                    <a:pt x="370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66" name="Rectangle 102"/>
            <p:cNvSpPr>
              <a:spLocks noChangeArrowheads="1"/>
            </p:cNvSpPr>
            <p:nvPr/>
          </p:nvSpPr>
          <p:spPr bwMode="auto">
            <a:xfrm>
              <a:off x="1746" y="2881"/>
              <a:ext cx="87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67" name="Rectangle 103"/>
            <p:cNvSpPr>
              <a:spLocks noChangeArrowheads="1"/>
            </p:cNvSpPr>
            <p:nvPr/>
          </p:nvSpPr>
          <p:spPr bwMode="auto">
            <a:xfrm>
              <a:off x="1748" y="2881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368" name="Rectangle 104"/>
            <p:cNvSpPr>
              <a:spLocks noChangeArrowheads="1"/>
            </p:cNvSpPr>
            <p:nvPr/>
          </p:nvSpPr>
          <p:spPr bwMode="auto">
            <a:xfrm>
              <a:off x="1699" y="2903"/>
              <a:ext cx="182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69" name="Rectangle 105"/>
            <p:cNvSpPr>
              <a:spLocks noChangeArrowheads="1"/>
            </p:cNvSpPr>
            <p:nvPr/>
          </p:nvSpPr>
          <p:spPr bwMode="auto">
            <a:xfrm>
              <a:off x="1701" y="2903"/>
              <a:ext cx="86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производительность</a:t>
              </a:r>
            </a:p>
          </p:txBody>
        </p:sp>
        <p:sp>
          <p:nvSpPr>
            <p:cNvPr id="11370" name="Rectangle 106"/>
            <p:cNvSpPr>
              <a:spLocks noChangeArrowheads="1"/>
            </p:cNvSpPr>
            <p:nvPr/>
          </p:nvSpPr>
          <p:spPr bwMode="auto">
            <a:xfrm>
              <a:off x="1768" y="2926"/>
              <a:ext cx="46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71" name="Rectangle 107"/>
            <p:cNvSpPr>
              <a:spLocks noChangeArrowheads="1"/>
            </p:cNvSpPr>
            <p:nvPr/>
          </p:nvSpPr>
          <p:spPr bwMode="auto">
            <a:xfrm>
              <a:off x="1769" y="2926"/>
              <a:ext cx="2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труда</a:t>
              </a:r>
            </a:p>
          </p:txBody>
        </p:sp>
        <p:sp>
          <p:nvSpPr>
            <p:cNvPr id="11372" name="Freeform 108"/>
            <p:cNvSpPr>
              <a:spLocks noChangeArrowheads="1"/>
            </p:cNvSpPr>
            <p:nvPr/>
          </p:nvSpPr>
          <p:spPr bwMode="auto">
            <a:xfrm>
              <a:off x="1420" y="2784"/>
              <a:ext cx="187" cy="67"/>
            </a:xfrm>
            <a:custGeom>
              <a:avLst/>
              <a:gdLst>
                <a:gd name="T0" fmla="*/ 890 w 890"/>
                <a:gd name="T1" fmla="*/ 0 h 323"/>
                <a:gd name="T2" fmla="*/ 890 w 890"/>
                <a:gd name="T3" fmla="*/ 165 h 323"/>
                <a:gd name="T4" fmla="*/ 0 w 890"/>
                <a:gd name="T5" fmla="*/ 165 h 323"/>
                <a:gd name="T6" fmla="*/ 0 w 890"/>
                <a:gd name="T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0" h="323">
                  <a:moveTo>
                    <a:pt x="890" y="0"/>
                  </a:moveTo>
                  <a:lnTo>
                    <a:pt x="890" y="165"/>
                  </a:lnTo>
                  <a:lnTo>
                    <a:pt x="0" y="165"/>
                  </a:lnTo>
                  <a:lnTo>
                    <a:pt x="0" y="3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73" name="Freeform 109"/>
            <p:cNvSpPr>
              <a:spLocks noChangeArrowheads="1"/>
            </p:cNvSpPr>
            <p:nvPr/>
          </p:nvSpPr>
          <p:spPr bwMode="auto">
            <a:xfrm>
              <a:off x="1410" y="2845"/>
              <a:ext cx="20" cy="6"/>
            </a:xfrm>
            <a:custGeom>
              <a:avLst/>
              <a:gdLst>
                <a:gd name="T0" fmla="*/ 0 w 110"/>
                <a:gd name="T1" fmla="*/ 0 h 40"/>
                <a:gd name="T2" fmla="*/ 55 w 110"/>
                <a:gd name="T3" fmla="*/ 40 h 40"/>
                <a:gd name="T4" fmla="*/ 110 w 110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40">
                  <a:moveTo>
                    <a:pt x="0" y="0"/>
                  </a:moveTo>
                  <a:lnTo>
                    <a:pt x="55" y="40"/>
                  </a:lnTo>
                  <a:lnTo>
                    <a:pt x="11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74" name="Line 110"/>
            <p:cNvSpPr>
              <a:spLocks noChangeShapeType="1"/>
            </p:cNvSpPr>
            <p:nvPr/>
          </p:nvSpPr>
          <p:spPr bwMode="auto">
            <a:xfrm>
              <a:off x="1608" y="2784"/>
              <a:ext cx="2" cy="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75" name="Freeform 111"/>
            <p:cNvSpPr>
              <a:spLocks noChangeArrowheads="1"/>
            </p:cNvSpPr>
            <p:nvPr/>
          </p:nvSpPr>
          <p:spPr bwMode="auto">
            <a:xfrm>
              <a:off x="1596" y="2845"/>
              <a:ext cx="21" cy="6"/>
            </a:xfrm>
            <a:custGeom>
              <a:avLst/>
              <a:gdLst>
                <a:gd name="T0" fmla="*/ 0 w 111"/>
                <a:gd name="T1" fmla="*/ 0 h 40"/>
                <a:gd name="T2" fmla="*/ 55 w 111"/>
                <a:gd name="T3" fmla="*/ 40 h 40"/>
                <a:gd name="T4" fmla="*/ 111 w 1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40">
                  <a:moveTo>
                    <a:pt x="0" y="0"/>
                  </a:moveTo>
                  <a:lnTo>
                    <a:pt x="55" y="4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76" name="Freeform 112"/>
            <p:cNvSpPr>
              <a:spLocks noChangeArrowheads="1"/>
            </p:cNvSpPr>
            <p:nvPr/>
          </p:nvSpPr>
          <p:spPr bwMode="auto">
            <a:xfrm>
              <a:off x="1608" y="2784"/>
              <a:ext cx="185" cy="67"/>
            </a:xfrm>
            <a:custGeom>
              <a:avLst/>
              <a:gdLst>
                <a:gd name="T0" fmla="*/ 0 w 890"/>
                <a:gd name="T1" fmla="*/ 0 h 323"/>
                <a:gd name="T2" fmla="*/ 0 w 890"/>
                <a:gd name="T3" fmla="*/ 165 h 323"/>
                <a:gd name="T4" fmla="*/ 890 w 890"/>
                <a:gd name="T5" fmla="*/ 165 h 323"/>
                <a:gd name="T6" fmla="*/ 890 w 890"/>
                <a:gd name="T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0" h="323">
                  <a:moveTo>
                    <a:pt x="0" y="0"/>
                  </a:moveTo>
                  <a:lnTo>
                    <a:pt x="0" y="165"/>
                  </a:lnTo>
                  <a:lnTo>
                    <a:pt x="890" y="165"/>
                  </a:lnTo>
                  <a:lnTo>
                    <a:pt x="890" y="3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77" name="Freeform 113"/>
            <p:cNvSpPr>
              <a:spLocks noChangeArrowheads="1"/>
            </p:cNvSpPr>
            <p:nvPr/>
          </p:nvSpPr>
          <p:spPr bwMode="auto">
            <a:xfrm>
              <a:off x="1781" y="2845"/>
              <a:ext cx="24" cy="6"/>
            </a:xfrm>
            <a:custGeom>
              <a:avLst/>
              <a:gdLst>
                <a:gd name="T0" fmla="*/ 0 w 111"/>
                <a:gd name="T1" fmla="*/ 0 h 40"/>
                <a:gd name="T2" fmla="*/ 55 w 111"/>
                <a:gd name="T3" fmla="*/ 40 h 40"/>
                <a:gd name="T4" fmla="*/ 111 w 1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40">
                  <a:moveTo>
                    <a:pt x="0" y="0"/>
                  </a:moveTo>
                  <a:lnTo>
                    <a:pt x="55" y="4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78" name="Freeform 114"/>
            <p:cNvSpPr>
              <a:spLocks noChangeArrowheads="1"/>
            </p:cNvSpPr>
            <p:nvPr/>
          </p:nvSpPr>
          <p:spPr bwMode="auto">
            <a:xfrm>
              <a:off x="1608" y="2597"/>
              <a:ext cx="371" cy="67"/>
            </a:xfrm>
            <a:custGeom>
              <a:avLst/>
              <a:gdLst>
                <a:gd name="T0" fmla="*/ 1781 w 1781"/>
                <a:gd name="T1" fmla="*/ 0 h 322"/>
                <a:gd name="T2" fmla="*/ 1781 w 1781"/>
                <a:gd name="T3" fmla="*/ 157 h 322"/>
                <a:gd name="T4" fmla="*/ 0 w 1781"/>
                <a:gd name="T5" fmla="*/ 157 h 322"/>
                <a:gd name="T6" fmla="*/ 0 w 1781"/>
                <a:gd name="T7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1" h="322">
                  <a:moveTo>
                    <a:pt x="1781" y="0"/>
                  </a:moveTo>
                  <a:lnTo>
                    <a:pt x="1781" y="157"/>
                  </a:lnTo>
                  <a:lnTo>
                    <a:pt x="0" y="157"/>
                  </a:lnTo>
                  <a:lnTo>
                    <a:pt x="0" y="32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79" name="Freeform 115"/>
            <p:cNvSpPr>
              <a:spLocks noChangeArrowheads="1"/>
            </p:cNvSpPr>
            <p:nvPr/>
          </p:nvSpPr>
          <p:spPr bwMode="auto">
            <a:xfrm>
              <a:off x="1596" y="2658"/>
              <a:ext cx="21" cy="6"/>
            </a:xfrm>
            <a:custGeom>
              <a:avLst/>
              <a:gdLst>
                <a:gd name="T0" fmla="*/ 0 w 111"/>
                <a:gd name="T1" fmla="*/ 0 h 40"/>
                <a:gd name="T2" fmla="*/ 55 w 111"/>
                <a:gd name="T3" fmla="*/ 40 h 40"/>
                <a:gd name="T4" fmla="*/ 111 w 1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40">
                  <a:moveTo>
                    <a:pt x="0" y="0"/>
                  </a:moveTo>
                  <a:lnTo>
                    <a:pt x="55" y="4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80" name="Freeform 116"/>
            <p:cNvSpPr>
              <a:spLocks noChangeArrowheads="1"/>
            </p:cNvSpPr>
            <p:nvPr/>
          </p:nvSpPr>
          <p:spPr bwMode="auto">
            <a:xfrm>
              <a:off x="1980" y="2597"/>
              <a:ext cx="124" cy="67"/>
            </a:xfrm>
            <a:custGeom>
              <a:avLst/>
              <a:gdLst>
                <a:gd name="T0" fmla="*/ 0 w 592"/>
                <a:gd name="T1" fmla="*/ 0 h 322"/>
                <a:gd name="T2" fmla="*/ 0 w 592"/>
                <a:gd name="T3" fmla="*/ 157 h 322"/>
                <a:gd name="T4" fmla="*/ 592 w 592"/>
                <a:gd name="T5" fmla="*/ 157 h 322"/>
                <a:gd name="T6" fmla="*/ 592 w 592"/>
                <a:gd name="T7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2" h="322">
                  <a:moveTo>
                    <a:pt x="0" y="0"/>
                  </a:moveTo>
                  <a:lnTo>
                    <a:pt x="0" y="157"/>
                  </a:lnTo>
                  <a:lnTo>
                    <a:pt x="592" y="157"/>
                  </a:lnTo>
                  <a:lnTo>
                    <a:pt x="592" y="32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81" name="Freeform 117"/>
            <p:cNvSpPr>
              <a:spLocks noChangeArrowheads="1"/>
            </p:cNvSpPr>
            <p:nvPr/>
          </p:nvSpPr>
          <p:spPr bwMode="auto">
            <a:xfrm>
              <a:off x="2092" y="2658"/>
              <a:ext cx="25" cy="6"/>
            </a:xfrm>
            <a:custGeom>
              <a:avLst/>
              <a:gdLst>
                <a:gd name="T0" fmla="*/ 0 w 111"/>
                <a:gd name="T1" fmla="*/ 0 h 40"/>
                <a:gd name="T2" fmla="*/ 56 w 111"/>
                <a:gd name="T3" fmla="*/ 40 h 40"/>
                <a:gd name="T4" fmla="*/ 111 w 1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40">
                  <a:moveTo>
                    <a:pt x="0" y="0"/>
                  </a:moveTo>
                  <a:lnTo>
                    <a:pt x="56" y="4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82" name="Freeform 118"/>
            <p:cNvSpPr>
              <a:spLocks noChangeArrowheads="1"/>
            </p:cNvSpPr>
            <p:nvPr/>
          </p:nvSpPr>
          <p:spPr bwMode="auto">
            <a:xfrm>
              <a:off x="1935" y="2853"/>
              <a:ext cx="153" cy="121"/>
            </a:xfrm>
            <a:custGeom>
              <a:avLst/>
              <a:gdLst>
                <a:gd name="T0" fmla="*/ 0 w 741"/>
                <a:gd name="T1" fmla="*/ 180 h 574"/>
                <a:gd name="T2" fmla="*/ 0 w 741"/>
                <a:gd name="T3" fmla="*/ 574 h 574"/>
                <a:gd name="T4" fmla="*/ 741 w 741"/>
                <a:gd name="T5" fmla="*/ 574 h 574"/>
                <a:gd name="T6" fmla="*/ 741 w 741"/>
                <a:gd name="T7" fmla="*/ 180 h 574"/>
                <a:gd name="T8" fmla="*/ 370 w 741"/>
                <a:gd name="T9" fmla="*/ 0 h 574"/>
                <a:gd name="T10" fmla="*/ 0 w 741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1" h="574">
                  <a:moveTo>
                    <a:pt x="0" y="180"/>
                  </a:moveTo>
                  <a:lnTo>
                    <a:pt x="0" y="574"/>
                  </a:lnTo>
                  <a:lnTo>
                    <a:pt x="741" y="574"/>
                  </a:lnTo>
                  <a:lnTo>
                    <a:pt x="741" y="180"/>
                  </a:lnTo>
                  <a:lnTo>
                    <a:pt x="370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83" name="Rectangle 119"/>
            <p:cNvSpPr>
              <a:spLocks noChangeArrowheads="1"/>
            </p:cNvSpPr>
            <p:nvPr/>
          </p:nvSpPr>
          <p:spPr bwMode="auto">
            <a:xfrm>
              <a:off x="1967" y="2870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84" name="Rectangle 120"/>
            <p:cNvSpPr>
              <a:spLocks noChangeArrowheads="1"/>
            </p:cNvSpPr>
            <p:nvPr/>
          </p:nvSpPr>
          <p:spPr bwMode="auto">
            <a:xfrm>
              <a:off x="1968" y="2870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385" name="Rectangle 121"/>
            <p:cNvSpPr>
              <a:spLocks noChangeArrowheads="1"/>
            </p:cNvSpPr>
            <p:nvPr/>
          </p:nvSpPr>
          <p:spPr bwMode="auto">
            <a:xfrm>
              <a:off x="1970" y="2893"/>
              <a:ext cx="78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86" name="Rectangle 122"/>
            <p:cNvSpPr>
              <a:spLocks noChangeArrowheads="1"/>
            </p:cNvSpPr>
            <p:nvPr/>
          </p:nvSpPr>
          <p:spPr bwMode="auto">
            <a:xfrm>
              <a:off x="1971" y="2893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387" name="Rectangle 123"/>
            <p:cNvSpPr>
              <a:spLocks noChangeArrowheads="1"/>
            </p:cNvSpPr>
            <p:nvPr/>
          </p:nvSpPr>
          <p:spPr bwMode="auto">
            <a:xfrm>
              <a:off x="1967" y="2916"/>
              <a:ext cx="81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88" name="Rectangle 124"/>
            <p:cNvSpPr>
              <a:spLocks noChangeArrowheads="1"/>
            </p:cNvSpPr>
            <p:nvPr/>
          </p:nvSpPr>
          <p:spPr bwMode="auto">
            <a:xfrm>
              <a:off x="1967" y="2916"/>
              <a:ext cx="36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процесса</a:t>
              </a:r>
            </a:p>
          </p:txBody>
        </p:sp>
        <p:sp>
          <p:nvSpPr>
            <p:cNvPr id="11389" name="Rectangle 125"/>
            <p:cNvSpPr>
              <a:spLocks noChangeArrowheads="1"/>
            </p:cNvSpPr>
            <p:nvPr/>
          </p:nvSpPr>
          <p:spPr bwMode="auto">
            <a:xfrm>
              <a:off x="1948" y="2941"/>
              <a:ext cx="122" cy="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90" name="Rectangle 126"/>
            <p:cNvSpPr>
              <a:spLocks noChangeArrowheads="1"/>
            </p:cNvSpPr>
            <p:nvPr/>
          </p:nvSpPr>
          <p:spPr bwMode="auto">
            <a:xfrm>
              <a:off x="1950" y="2941"/>
              <a:ext cx="5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производства</a:t>
              </a:r>
            </a:p>
          </p:txBody>
        </p:sp>
        <p:sp>
          <p:nvSpPr>
            <p:cNvPr id="11391" name="Freeform 127"/>
            <p:cNvSpPr>
              <a:spLocks noChangeArrowheads="1"/>
            </p:cNvSpPr>
            <p:nvPr/>
          </p:nvSpPr>
          <p:spPr bwMode="auto">
            <a:xfrm>
              <a:off x="2121" y="2853"/>
              <a:ext cx="153" cy="121"/>
            </a:xfrm>
            <a:custGeom>
              <a:avLst/>
              <a:gdLst>
                <a:gd name="T0" fmla="*/ 0 w 740"/>
                <a:gd name="T1" fmla="*/ 180 h 574"/>
                <a:gd name="T2" fmla="*/ 0 w 740"/>
                <a:gd name="T3" fmla="*/ 574 h 574"/>
                <a:gd name="T4" fmla="*/ 740 w 740"/>
                <a:gd name="T5" fmla="*/ 574 h 574"/>
                <a:gd name="T6" fmla="*/ 740 w 740"/>
                <a:gd name="T7" fmla="*/ 180 h 574"/>
                <a:gd name="T8" fmla="*/ 370 w 740"/>
                <a:gd name="T9" fmla="*/ 0 h 574"/>
                <a:gd name="T10" fmla="*/ 0 w 740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0" h="574">
                  <a:moveTo>
                    <a:pt x="0" y="180"/>
                  </a:moveTo>
                  <a:lnTo>
                    <a:pt x="0" y="574"/>
                  </a:lnTo>
                  <a:lnTo>
                    <a:pt x="740" y="574"/>
                  </a:lnTo>
                  <a:lnTo>
                    <a:pt x="740" y="180"/>
                  </a:lnTo>
                  <a:lnTo>
                    <a:pt x="370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92" name="Rectangle 128"/>
            <p:cNvSpPr>
              <a:spLocks noChangeArrowheads="1"/>
            </p:cNvSpPr>
            <p:nvPr/>
          </p:nvSpPr>
          <p:spPr bwMode="auto">
            <a:xfrm>
              <a:off x="2152" y="2881"/>
              <a:ext cx="87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93" name="Rectangle 129"/>
            <p:cNvSpPr>
              <a:spLocks noChangeArrowheads="1"/>
            </p:cNvSpPr>
            <p:nvPr/>
          </p:nvSpPr>
          <p:spPr bwMode="auto">
            <a:xfrm>
              <a:off x="2153" y="2881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394" name="Rectangle 130"/>
            <p:cNvSpPr>
              <a:spLocks noChangeArrowheads="1"/>
            </p:cNvSpPr>
            <p:nvPr/>
          </p:nvSpPr>
          <p:spPr bwMode="auto">
            <a:xfrm>
              <a:off x="2159" y="2903"/>
              <a:ext cx="75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95" name="Rectangle 131"/>
            <p:cNvSpPr>
              <a:spLocks noChangeArrowheads="1"/>
            </p:cNvSpPr>
            <p:nvPr/>
          </p:nvSpPr>
          <p:spPr bwMode="auto">
            <a:xfrm>
              <a:off x="2160" y="2903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396" name="Rectangle 132"/>
            <p:cNvSpPr>
              <a:spLocks noChangeArrowheads="1"/>
            </p:cNvSpPr>
            <p:nvPr/>
          </p:nvSpPr>
          <p:spPr bwMode="auto">
            <a:xfrm>
              <a:off x="2130" y="2926"/>
              <a:ext cx="125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97" name="Rectangle 133"/>
            <p:cNvSpPr>
              <a:spLocks noChangeArrowheads="1"/>
            </p:cNvSpPr>
            <p:nvPr/>
          </p:nvSpPr>
          <p:spPr bwMode="auto">
            <a:xfrm>
              <a:off x="2131" y="2926"/>
              <a:ext cx="5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оборудования</a:t>
              </a:r>
            </a:p>
          </p:txBody>
        </p:sp>
        <p:sp>
          <p:nvSpPr>
            <p:cNvPr id="11398" name="Freeform 134"/>
            <p:cNvSpPr>
              <a:spLocks noChangeArrowheads="1"/>
            </p:cNvSpPr>
            <p:nvPr/>
          </p:nvSpPr>
          <p:spPr bwMode="auto">
            <a:xfrm>
              <a:off x="2011" y="2784"/>
              <a:ext cx="93" cy="67"/>
            </a:xfrm>
            <a:custGeom>
              <a:avLst/>
              <a:gdLst>
                <a:gd name="T0" fmla="*/ 442 w 442"/>
                <a:gd name="T1" fmla="*/ 0 h 323"/>
                <a:gd name="T2" fmla="*/ 442 w 442"/>
                <a:gd name="T3" fmla="*/ 165 h 323"/>
                <a:gd name="T4" fmla="*/ 0 w 442"/>
                <a:gd name="T5" fmla="*/ 165 h 323"/>
                <a:gd name="T6" fmla="*/ 0 w 442"/>
                <a:gd name="T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2" h="323">
                  <a:moveTo>
                    <a:pt x="442" y="0"/>
                  </a:moveTo>
                  <a:lnTo>
                    <a:pt x="442" y="165"/>
                  </a:lnTo>
                  <a:lnTo>
                    <a:pt x="0" y="165"/>
                  </a:lnTo>
                  <a:lnTo>
                    <a:pt x="0" y="3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99" name="Freeform 135"/>
            <p:cNvSpPr>
              <a:spLocks noChangeArrowheads="1"/>
            </p:cNvSpPr>
            <p:nvPr/>
          </p:nvSpPr>
          <p:spPr bwMode="auto">
            <a:xfrm>
              <a:off x="2002" y="2845"/>
              <a:ext cx="20" cy="6"/>
            </a:xfrm>
            <a:custGeom>
              <a:avLst/>
              <a:gdLst>
                <a:gd name="T0" fmla="*/ 0 w 110"/>
                <a:gd name="T1" fmla="*/ 0 h 40"/>
                <a:gd name="T2" fmla="*/ 55 w 110"/>
                <a:gd name="T3" fmla="*/ 40 h 40"/>
                <a:gd name="T4" fmla="*/ 110 w 110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40">
                  <a:moveTo>
                    <a:pt x="0" y="0"/>
                  </a:moveTo>
                  <a:lnTo>
                    <a:pt x="55" y="40"/>
                  </a:lnTo>
                  <a:lnTo>
                    <a:pt x="11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00" name="Freeform 136"/>
            <p:cNvSpPr>
              <a:spLocks noChangeArrowheads="1"/>
            </p:cNvSpPr>
            <p:nvPr/>
          </p:nvSpPr>
          <p:spPr bwMode="auto">
            <a:xfrm>
              <a:off x="2105" y="2784"/>
              <a:ext cx="93" cy="67"/>
            </a:xfrm>
            <a:custGeom>
              <a:avLst/>
              <a:gdLst>
                <a:gd name="T0" fmla="*/ 0 w 449"/>
                <a:gd name="T1" fmla="*/ 0 h 323"/>
                <a:gd name="T2" fmla="*/ 0 w 449"/>
                <a:gd name="T3" fmla="*/ 165 h 323"/>
                <a:gd name="T4" fmla="*/ 449 w 449"/>
                <a:gd name="T5" fmla="*/ 165 h 323"/>
                <a:gd name="T6" fmla="*/ 449 w 449"/>
                <a:gd name="T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9" h="323">
                  <a:moveTo>
                    <a:pt x="0" y="0"/>
                  </a:moveTo>
                  <a:lnTo>
                    <a:pt x="0" y="165"/>
                  </a:lnTo>
                  <a:lnTo>
                    <a:pt x="449" y="165"/>
                  </a:lnTo>
                  <a:lnTo>
                    <a:pt x="449" y="3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01" name="Freeform 137"/>
            <p:cNvSpPr>
              <a:spLocks noChangeArrowheads="1"/>
            </p:cNvSpPr>
            <p:nvPr/>
          </p:nvSpPr>
          <p:spPr bwMode="auto">
            <a:xfrm>
              <a:off x="2187" y="2845"/>
              <a:ext cx="21" cy="6"/>
            </a:xfrm>
            <a:custGeom>
              <a:avLst/>
              <a:gdLst>
                <a:gd name="T0" fmla="*/ 0 w 111"/>
                <a:gd name="T1" fmla="*/ 0 h 40"/>
                <a:gd name="T2" fmla="*/ 56 w 111"/>
                <a:gd name="T3" fmla="*/ 40 h 40"/>
                <a:gd name="T4" fmla="*/ 111 w 1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40">
                  <a:moveTo>
                    <a:pt x="0" y="0"/>
                  </a:moveTo>
                  <a:lnTo>
                    <a:pt x="56" y="4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02" name="Freeform 138"/>
            <p:cNvSpPr>
              <a:spLocks noChangeArrowheads="1"/>
            </p:cNvSpPr>
            <p:nvPr/>
          </p:nvSpPr>
          <p:spPr bwMode="auto">
            <a:xfrm>
              <a:off x="2338" y="2853"/>
              <a:ext cx="157" cy="121"/>
            </a:xfrm>
            <a:custGeom>
              <a:avLst/>
              <a:gdLst>
                <a:gd name="T0" fmla="*/ 0 w 748"/>
                <a:gd name="T1" fmla="*/ 180 h 574"/>
                <a:gd name="T2" fmla="*/ 0 w 748"/>
                <a:gd name="T3" fmla="*/ 574 h 574"/>
                <a:gd name="T4" fmla="*/ 748 w 748"/>
                <a:gd name="T5" fmla="*/ 574 h 574"/>
                <a:gd name="T6" fmla="*/ 748 w 748"/>
                <a:gd name="T7" fmla="*/ 180 h 574"/>
                <a:gd name="T8" fmla="*/ 370 w 748"/>
                <a:gd name="T9" fmla="*/ 0 h 574"/>
                <a:gd name="T10" fmla="*/ 0 w 748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8" h="574">
                  <a:moveTo>
                    <a:pt x="0" y="180"/>
                  </a:moveTo>
                  <a:lnTo>
                    <a:pt x="0" y="574"/>
                  </a:lnTo>
                  <a:lnTo>
                    <a:pt x="748" y="574"/>
                  </a:lnTo>
                  <a:lnTo>
                    <a:pt x="748" y="180"/>
                  </a:lnTo>
                  <a:lnTo>
                    <a:pt x="370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03" name="Rectangle 139"/>
            <p:cNvSpPr>
              <a:spLocks noChangeArrowheads="1"/>
            </p:cNvSpPr>
            <p:nvPr/>
          </p:nvSpPr>
          <p:spPr bwMode="auto">
            <a:xfrm>
              <a:off x="2369" y="2881"/>
              <a:ext cx="90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04" name="Rectangle 140"/>
            <p:cNvSpPr>
              <a:spLocks noChangeArrowheads="1"/>
            </p:cNvSpPr>
            <p:nvPr/>
          </p:nvSpPr>
          <p:spPr bwMode="auto">
            <a:xfrm>
              <a:off x="2370" y="2881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405" name="Rectangle 141"/>
            <p:cNvSpPr>
              <a:spLocks noChangeArrowheads="1"/>
            </p:cNvSpPr>
            <p:nvPr/>
          </p:nvSpPr>
          <p:spPr bwMode="auto">
            <a:xfrm>
              <a:off x="2376" y="2903"/>
              <a:ext cx="75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06" name="Rectangle 142"/>
            <p:cNvSpPr>
              <a:spLocks noChangeArrowheads="1"/>
            </p:cNvSpPr>
            <p:nvPr/>
          </p:nvSpPr>
          <p:spPr bwMode="auto">
            <a:xfrm>
              <a:off x="2377" y="2903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407" name="Rectangle 143"/>
            <p:cNvSpPr>
              <a:spLocks noChangeArrowheads="1"/>
            </p:cNvSpPr>
            <p:nvPr/>
          </p:nvSpPr>
          <p:spPr bwMode="auto">
            <a:xfrm>
              <a:off x="2348" y="2926"/>
              <a:ext cx="134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08" name="Rectangle 144"/>
            <p:cNvSpPr>
              <a:spLocks noChangeArrowheads="1"/>
            </p:cNvSpPr>
            <p:nvPr/>
          </p:nvSpPr>
          <p:spPr bwMode="auto">
            <a:xfrm>
              <a:off x="2349" y="2926"/>
              <a:ext cx="6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системы сбыта</a:t>
              </a:r>
            </a:p>
          </p:txBody>
        </p:sp>
        <p:sp>
          <p:nvSpPr>
            <p:cNvPr id="11409" name="Freeform 145"/>
            <p:cNvSpPr>
              <a:spLocks noChangeArrowheads="1"/>
            </p:cNvSpPr>
            <p:nvPr/>
          </p:nvSpPr>
          <p:spPr bwMode="auto">
            <a:xfrm>
              <a:off x="1980" y="2597"/>
              <a:ext cx="436" cy="255"/>
            </a:xfrm>
            <a:custGeom>
              <a:avLst/>
              <a:gdLst>
                <a:gd name="T0" fmla="*/ 0 w 2081"/>
                <a:gd name="T1" fmla="*/ 0 h 1211"/>
                <a:gd name="T2" fmla="*/ 0 w 2081"/>
                <a:gd name="T3" fmla="*/ 157 h 1211"/>
                <a:gd name="T4" fmla="*/ 2081 w 2081"/>
                <a:gd name="T5" fmla="*/ 157 h 1211"/>
                <a:gd name="T6" fmla="*/ 2081 w 2081"/>
                <a:gd name="T7" fmla="*/ 1211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1" h="1211">
                  <a:moveTo>
                    <a:pt x="0" y="0"/>
                  </a:moveTo>
                  <a:lnTo>
                    <a:pt x="0" y="157"/>
                  </a:lnTo>
                  <a:lnTo>
                    <a:pt x="2081" y="157"/>
                  </a:lnTo>
                  <a:lnTo>
                    <a:pt x="2081" y="121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10" name="Freeform 146"/>
            <p:cNvSpPr>
              <a:spLocks noChangeArrowheads="1"/>
            </p:cNvSpPr>
            <p:nvPr/>
          </p:nvSpPr>
          <p:spPr bwMode="auto">
            <a:xfrm>
              <a:off x="2404" y="2845"/>
              <a:ext cx="24" cy="6"/>
            </a:xfrm>
            <a:custGeom>
              <a:avLst/>
              <a:gdLst>
                <a:gd name="T0" fmla="*/ 0 w 110"/>
                <a:gd name="T1" fmla="*/ 0 h 40"/>
                <a:gd name="T2" fmla="*/ 55 w 110"/>
                <a:gd name="T3" fmla="*/ 40 h 40"/>
                <a:gd name="T4" fmla="*/ 110 w 110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40">
                  <a:moveTo>
                    <a:pt x="0" y="0"/>
                  </a:moveTo>
                  <a:lnTo>
                    <a:pt x="55" y="40"/>
                  </a:lnTo>
                  <a:lnTo>
                    <a:pt x="11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11" name="Freeform 147"/>
            <p:cNvSpPr>
              <a:spLocks noChangeArrowheads="1"/>
            </p:cNvSpPr>
            <p:nvPr/>
          </p:nvSpPr>
          <p:spPr bwMode="auto">
            <a:xfrm>
              <a:off x="1904" y="2478"/>
              <a:ext cx="153" cy="118"/>
            </a:xfrm>
            <a:custGeom>
              <a:avLst/>
              <a:gdLst>
                <a:gd name="T0" fmla="*/ 0 w 741"/>
                <a:gd name="T1" fmla="*/ 173 h 567"/>
                <a:gd name="T2" fmla="*/ 0 w 741"/>
                <a:gd name="T3" fmla="*/ 567 h 567"/>
                <a:gd name="T4" fmla="*/ 741 w 741"/>
                <a:gd name="T5" fmla="*/ 567 h 567"/>
                <a:gd name="T6" fmla="*/ 741 w 741"/>
                <a:gd name="T7" fmla="*/ 173 h 567"/>
                <a:gd name="T8" fmla="*/ 370 w 741"/>
                <a:gd name="T9" fmla="*/ 0 h 567"/>
                <a:gd name="T10" fmla="*/ 0 w 741"/>
                <a:gd name="T11" fmla="*/ 173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1" h="567">
                  <a:moveTo>
                    <a:pt x="0" y="173"/>
                  </a:moveTo>
                  <a:lnTo>
                    <a:pt x="0" y="567"/>
                  </a:lnTo>
                  <a:lnTo>
                    <a:pt x="741" y="567"/>
                  </a:lnTo>
                  <a:lnTo>
                    <a:pt x="741" y="173"/>
                  </a:lnTo>
                  <a:lnTo>
                    <a:pt x="370" y="0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12" name="Rectangle 148"/>
            <p:cNvSpPr>
              <a:spLocks noChangeArrowheads="1"/>
            </p:cNvSpPr>
            <p:nvPr/>
          </p:nvSpPr>
          <p:spPr bwMode="auto">
            <a:xfrm>
              <a:off x="1935" y="2505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13" name="Rectangle 149"/>
            <p:cNvSpPr>
              <a:spLocks noChangeArrowheads="1"/>
            </p:cNvSpPr>
            <p:nvPr/>
          </p:nvSpPr>
          <p:spPr bwMode="auto">
            <a:xfrm>
              <a:off x="1936" y="2505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414" name="Rectangle 150"/>
            <p:cNvSpPr>
              <a:spLocks noChangeArrowheads="1"/>
            </p:cNvSpPr>
            <p:nvPr/>
          </p:nvSpPr>
          <p:spPr bwMode="auto">
            <a:xfrm>
              <a:off x="1938" y="2529"/>
              <a:ext cx="78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15" name="Rectangle 151"/>
            <p:cNvSpPr>
              <a:spLocks noChangeArrowheads="1"/>
            </p:cNvSpPr>
            <p:nvPr/>
          </p:nvSpPr>
          <p:spPr bwMode="auto">
            <a:xfrm>
              <a:off x="1939" y="2529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416" name="Rectangle 152"/>
            <p:cNvSpPr>
              <a:spLocks noChangeArrowheads="1"/>
            </p:cNvSpPr>
            <p:nvPr/>
          </p:nvSpPr>
          <p:spPr bwMode="auto">
            <a:xfrm>
              <a:off x="1935" y="2551"/>
              <a:ext cx="84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17" name="Rectangle 153"/>
            <p:cNvSpPr>
              <a:spLocks noChangeArrowheads="1"/>
            </p:cNvSpPr>
            <p:nvPr/>
          </p:nvSpPr>
          <p:spPr bwMode="auto">
            <a:xfrm>
              <a:off x="1935" y="2551"/>
              <a:ext cx="3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компании</a:t>
              </a:r>
            </a:p>
          </p:txBody>
        </p:sp>
        <p:sp>
          <p:nvSpPr>
            <p:cNvPr id="11418" name="Freeform 154"/>
            <p:cNvSpPr>
              <a:spLocks noChangeArrowheads="1"/>
            </p:cNvSpPr>
            <p:nvPr/>
          </p:nvSpPr>
          <p:spPr bwMode="auto">
            <a:xfrm>
              <a:off x="1529" y="2665"/>
              <a:ext cx="153" cy="118"/>
            </a:xfrm>
            <a:custGeom>
              <a:avLst/>
              <a:gdLst>
                <a:gd name="T0" fmla="*/ 0 w 742"/>
                <a:gd name="T1" fmla="*/ 180 h 566"/>
                <a:gd name="T2" fmla="*/ 0 w 742"/>
                <a:gd name="T3" fmla="*/ 566 h 566"/>
                <a:gd name="T4" fmla="*/ 742 w 742"/>
                <a:gd name="T5" fmla="*/ 566 h 566"/>
                <a:gd name="T6" fmla="*/ 742 w 742"/>
                <a:gd name="T7" fmla="*/ 180 h 566"/>
                <a:gd name="T8" fmla="*/ 371 w 742"/>
                <a:gd name="T9" fmla="*/ 0 h 566"/>
                <a:gd name="T10" fmla="*/ 0 w 742"/>
                <a:gd name="T11" fmla="*/ 180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2" h="566">
                  <a:moveTo>
                    <a:pt x="0" y="180"/>
                  </a:moveTo>
                  <a:lnTo>
                    <a:pt x="0" y="566"/>
                  </a:lnTo>
                  <a:lnTo>
                    <a:pt x="742" y="566"/>
                  </a:lnTo>
                  <a:lnTo>
                    <a:pt x="742" y="180"/>
                  </a:lnTo>
                  <a:lnTo>
                    <a:pt x="371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19" name="Rectangle 155"/>
            <p:cNvSpPr>
              <a:spLocks noChangeArrowheads="1"/>
            </p:cNvSpPr>
            <p:nvPr/>
          </p:nvSpPr>
          <p:spPr bwMode="auto">
            <a:xfrm>
              <a:off x="1561" y="2680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20" name="Rectangle 156"/>
            <p:cNvSpPr>
              <a:spLocks noChangeArrowheads="1"/>
            </p:cNvSpPr>
            <p:nvPr/>
          </p:nvSpPr>
          <p:spPr bwMode="auto">
            <a:xfrm>
              <a:off x="1562" y="2680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421" name="Rectangle 157"/>
            <p:cNvSpPr>
              <a:spLocks noChangeArrowheads="1"/>
            </p:cNvSpPr>
            <p:nvPr/>
          </p:nvSpPr>
          <p:spPr bwMode="auto">
            <a:xfrm>
              <a:off x="1567" y="2705"/>
              <a:ext cx="75" cy="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22" name="Rectangle 158"/>
            <p:cNvSpPr>
              <a:spLocks noChangeArrowheads="1"/>
            </p:cNvSpPr>
            <p:nvPr/>
          </p:nvSpPr>
          <p:spPr bwMode="auto">
            <a:xfrm>
              <a:off x="1568" y="2705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423" name="Rectangle 159"/>
            <p:cNvSpPr>
              <a:spLocks noChangeArrowheads="1"/>
            </p:cNvSpPr>
            <p:nvPr/>
          </p:nvSpPr>
          <p:spPr bwMode="auto">
            <a:xfrm>
              <a:off x="1561" y="2729"/>
              <a:ext cx="8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24" name="Rectangle 160"/>
            <p:cNvSpPr>
              <a:spLocks noChangeArrowheads="1"/>
            </p:cNvSpPr>
            <p:nvPr/>
          </p:nvSpPr>
          <p:spPr bwMode="auto">
            <a:xfrm>
              <a:off x="1561" y="2729"/>
              <a:ext cx="3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факторов</a:t>
              </a:r>
            </a:p>
          </p:txBody>
        </p:sp>
        <p:sp>
          <p:nvSpPr>
            <p:cNvPr id="11425" name="Rectangle 161"/>
            <p:cNvSpPr>
              <a:spLocks noChangeArrowheads="1"/>
            </p:cNvSpPr>
            <p:nvPr/>
          </p:nvSpPr>
          <p:spPr bwMode="auto">
            <a:xfrm>
              <a:off x="1542" y="2751"/>
              <a:ext cx="122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26" name="Rectangle 162"/>
            <p:cNvSpPr>
              <a:spLocks noChangeArrowheads="1"/>
            </p:cNvSpPr>
            <p:nvPr/>
          </p:nvSpPr>
          <p:spPr bwMode="auto">
            <a:xfrm>
              <a:off x="1544" y="2751"/>
              <a:ext cx="5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производства</a:t>
              </a:r>
            </a:p>
          </p:txBody>
        </p:sp>
        <p:sp>
          <p:nvSpPr>
            <p:cNvPr id="11427" name="Freeform 163"/>
            <p:cNvSpPr>
              <a:spLocks noChangeArrowheads="1"/>
            </p:cNvSpPr>
            <p:nvPr/>
          </p:nvSpPr>
          <p:spPr bwMode="auto">
            <a:xfrm>
              <a:off x="2027" y="2665"/>
              <a:ext cx="156" cy="118"/>
            </a:xfrm>
            <a:custGeom>
              <a:avLst/>
              <a:gdLst>
                <a:gd name="T0" fmla="*/ 0 w 741"/>
                <a:gd name="T1" fmla="*/ 180 h 566"/>
                <a:gd name="T2" fmla="*/ 0 w 741"/>
                <a:gd name="T3" fmla="*/ 566 h 566"/>
                <a:gd name="T4" fmla="*/ 741 w 741"/>
                <a:gd name="T5" fmla="*/ 566 h 566"/>
                <a:gd name="T6" fmla="*/ 741 w 741"/>
                <a:gd name="T7" fmla="*/ 180 h 566"/>
                <a:gd name="T8" fmla="*/ 371 w 741"/>
                <a:gd name="T9" fmla="*/ 0 h 566"/>
                <a:gd name="T10" fmla="*/ 0 w 741"/>
                <a:gd name="T11" fmla="*/ 180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1" h="566">
                  <a:moveTo>
                    <a:pt x="0" y="180"/>
                  </a:moveTo>
                  <a:lnTo>
                    <a:pt x="0" y="566"/>
                  </a:lnTo>
                  <a:lnTo>
                    <a:pt x="741" y="566"/>
                  </a:lnTo>
                  <a:lnTo>
                    <a:pt x="741" y="180"/>
                  </a:lnTo>
                  <a:lnTo>
                    <a:pt x="371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28" name="Rectangle 164"/>
            <p:cNvSpPr>
              <a:spLocks noChangeArrowheads="1"/>
            </p:cNvSpPr>
            <p:nvPr/>
          </p:nvSpPr>
          <p:spPr bwMode="auto">
            <a:xfrm>
              <a:off x="2061" y="2693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29" name="Rectangle 165"/>
            <p:cNvSpPr>
              <a:spLocks noChangeArrowheads="1"/>
            </p:cNvSpPr>
            <p:nvPr/>
          </p:nvSpPr>
          <p:spPr bwMode="auto">
            <a:xfrm>
              <a:off x="2062" y="2693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430" name="Rectangle 166"/>
            <p:cNvSpPr>
              <a:spLocks noChangeArrowheads="1"/>
            </p:cNvSpPr>
            <p:nvPr/>
          </p:nvSpPr>
          <p:spPr bwMode="auto">
            <a:xfrm>
              <a:off x="2065" y="2716"/>
              <a:ext cx="75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31" name="Rectangle 167"/>
            <p:cNvSpPr>
              <a:spLocks noChangeArrowheads="1"/>
            </p:cNvSpPr>
            <p:nvPr/>
          </p:nvSpPr>
          <p:spPr bwMode="auto">
            <a:xfrm>
              <a:off x="2065" y="2716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432" name="Rectangle 168"/>
            <p:cNvSpPr>
              <a:spLocks noChangeArrowheads="1"/>
            </p:cNvSpPr>
            <p:nvPr/>
          </p:nvSpPr>
          <p:spPr bwMode="auto">
            <a:xfrm>
              <a:off x="2039" y="2739"/>
              <a:ext cx="122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33" name="Rectangle 169"/>
            <p:cNvSpPr>
              <a:spLocks noChangeArrowheads="1"/>
            </p:cNvSpPr>
            <p:nvPr/>
          </p:nvSpPr>
          <p:spPr bwMode="auto">
            <a:xfrm>
              <a:off x="2041" y="2739"/>
              <a:ext cx="5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производства</a:t>
              </a:r>
            </a:p>
          </p:txBody>
        </p:sp>
        <p:sp>
          <p:nvSpPr>
            <p:cNvPr id="11434" name="Freeform 170"/>
            <p:cNvSpPr>
              <a:spLocks noChangeArrowheads="1"/>
            </p:cNvSpPr>
            <p:nvPr/>
          </p:nvSpPr>
          <p:spPr bwMode="auto">
            <a:xfrm>
              <a:off x="1344" y="2853"/>
              <a:ext cx="153" cy="121"/>
            </a:xfrm>
            <a:custGeom>
              <a:avLst/>
              <a:gdLst>
                <a:gd name="T0" fmla="*/ 0 w 741"/>
                <a:gd name="T1" fmla="*/ 180 h 574"/>
                <a:gd name="T2" fmla="*/ 0 w 741"/>
                <a:gd name="T3" fmla="*/ 574 h 574"/>
                <a:gd name="T4" fmla="*/ 741 w 741"/>
                <a:gd name="T5" fmla="*/ 574 h 574"/>
                <a:gd name="T6" fmla="*/ 741 w 741"/>
                <a:gd name="T7" fmla="*/ 180 h 574"/>
                <a:gd name="T8" fmla="*/ 371 w 741"/>
                <a:gd name="T9" fmla="*/ 0 h 574"/>
                <a:gd name="T10" fmla="*/ 0 w 741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1" h="574">
                  <a:moveTo>
                    <a:pt x="0" y="180"/>
                  </a:moveTo>
                  <a:lnTo>
                    <a:pt x="0" y="574"/>
                  </a:lnTo>
                  <a:lnTo>
                    <a:pt x="741" y="574"/>
                  </a:lnTo>
                  <a:lnTo>
                    <a:pt x="741" y="180"/>
                  </a:lnTo>
                  <a:lnTo>
                    <a:pt x="371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35" name="Rectangle 171"/>
            <p:cNvSpPr>
              <a:spLocks noChangeArrowheads="1"/>
            </p:cNvSpPr>
            <p:nvPr/>
          </p:nvSpPr>
          <p:spPr bwMode="auto">
            <a:xfrm>
              <a:off x="1375" y="2870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36" name="Rectangle 172"/>
            <p:cNvSpPr>
              <a:spLocks noChangeArrowheads="1"/>
            </p:cNvSpPr>
            <p:nvPr/>
          </p:nvSpPr>
          <p:spPr bwMode="auto">
            <a:xfrm>
              <a:off x="1376" y="2870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437" name="Rectangle 173"/>
            <p:cNvSpPr>
              <a:spLocks noChangeArrowheads="1"/>
            </p:cNvSpPr>
            <p:nvPr/>
          </p:nvSpPr>
          <p:spPr bwMode="auto">
            <a:xfrm>
              <a:off x="1353" y="2893"/>
              <a:ext cx="128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38" name="Rectangle 174"/>
            <p:cNvSpPr>
              <a:spLocks noChangeArrowheads="1"/>
            </p:cNvSpPr>
            <p:nvPr/>
          </p:nvSpPr>
          <p:spPr bwMode="auto">
            <a:xfrm>
              <a:off x="1355" y="2893"/>
              <a:ext cx="6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эффктивность</a:t>
              </a:r>
            </a:p>
          </p:txBody>
        </p:sp>
        <p:sp>
          <p:nvSpPr>
            <p:cNvPr id="11439" name="Rectangle 175"/>
            <p:cNvSpPr>
              <a:spLocks noChangeArrowheads="1"/>
            </p:cNvSpPr>
            <p:nvPr/>
          </p:nvSpPr>
          <p:spPr bwMode="auto">
            <a:xfrm>
              <a:off x="1350" y="2916"/>
              <a:ext cx="134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40" name="Rectangle 176"/>
            <p:cNvSpPr>
              <a:spLocks noChangeArrowheads="1"/>
            </p:cNvSpPr>
            <p:nvPr/>
          </p:nvSpPr>
          <p:spPr bwMode="auto">
            <a:xfrm>
              <a:off x="1352" y="2916"/>
              <a:ext cx="6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использования</a:t>
              </a:r>
            </a:p>
          </p:txBody>
        </p:sp>
        <p:sp>
          <p:nvSpPr>
            <p:cNvPr id="11441" name="Rectangle 177"/>
            <p:cNvSpPr>
              <a:spLocks noChangeArrowheads="1"/>
            </p:cNvSpPr>
            <p:nvPr/>
          </p:nvSpPr>
          <p:spPr bwMode="auto">
            <a:xfrm>
              <a:off x="1350" y="2941"/>
              <a:ext cx="128" cy="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42" name="Rectangle 178"/>
            <p:cNvSpPr>
              <a:spLocks noChangeArrowheads="1"/>
            </p:cNvSpPr>
            <p:nvPr/>
          </p:nvSpPr>
          <p:spPr bwMode="auto">
            <a:xfrm>
              <a:off x="1350" y="2941"/>
              <a:ext cx="1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техн</a:t>
              </a:r>
            </a:p>
          </p:txBody>
        </p:sp>
        <p:sp>
          <p:nvSpPr>
            <p:cNvPr id="11443" name="Rectangle 179"/>
            <p:cNvSpPr>
              <a:spLocks noChangeArrowheads="1"/>
            </p:cNvSpPr>
            <p:nvPr/>
          </p:nvSpPr>
          <p:spPr bwMode="auto">
            <a:xfrm>
              <a:off x="1390" y="2941"/>
              <a:ext cx="4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. ресурсов</a:t>
              </a:r>
            </a:p>
          </p:txBody>
        </p:sp>
        <p:sp>
          <p:nvSpPr>
            <p:cNvPr id="11444" name="Freeform 180"/>
            <p:cNvSpPr>
              <a:spLocks noChangeArrowheads="1"/>
            </p:cNvSpPr>
            <p:nvPr/>
          </p:nvSpPr>
          <p:spPr bwMode="auto">
            <a:xfrm>
              <a:off x="1529" y="2853"/>
              <a:ext cx="153" cy="121"/>
            </a:xfrm>
            <a:custGeom>
              <a:avLst/>
              <a:gdLst>
                <a:gd name="T0" fmla="*/ 0 w 742"/>
                <a:gd name="T1" fmla="*/ 180 h 574"/>
                <a:gd name="T2" fmla="*/ 0 w 742"/>
                <a:gd name="T3" fmla="*/ 574 h 574"/>
                <a:gd name="T4" fmla="*/ 742 w 742"/>
                <a:gd name="T5" fmla="*/ 574 h 574"/>
                <a:gd name="T6" fmla="*/ 742 w 742"/>
                <a:gd name="T7" fmla="*/ 180 h 574"/>
                <a:gd name="T8" fmla="*/ 371 w 742"/>
                <a:gd name="T9" fmla="*/ 0 h 574"/>
                <a:gd name="T10" fmla="*/ 0 w 742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2" h="574">
                  <a:moveTo>
                    <a:pt x="0" y="180"/>
                  </a:moveTo>
                  <a:lnTo>
                    <a:pt x="0" y="574"/>
                  </a:lnTo>
                  <a:lnTo>
                    <a:pt x="742" y="574"/>
                  </a:lnTo>
                  <a:lnTo>
                    <a:pt x="742" y="180"/>
                  </a:lnTo>
                  <a:lnTo>
                    <a:pt x="371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45" name="Rectangle 181"/>
            <p:cNvSpPr>
              <a:spLocks noChangeArrowheads="1"/>
            </p:cNvSpPr>
            <p:nvPr/>
          </p:nvSpPr>
          <p:spPr bwMode="auto">
            <a:xfrm>
              <a:off x="1561" y="2870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46" name="Rectangle 182"/>
            <p:cNvSpPr>
              <a:spLocks noChangeArrowheads="1"/>
            </p:cNvSpPr>
            <p:nvPr/>
          </p:nvSpPr>
          <p:spPr bwMode="auto">
            <a:xfrm>
              <a:off x="1562" y="2870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447" name="Rectangle 183"/>
            <p:cNvSpPr>
              <a:spLocks noChangeArrowheads="1"/>
            </p:cNvSpPr>
            <p:nvPr/>
          </p:nvSpPr>
          <p:spPr bwMode="auto">
            <a:xfrm>
              <a:off x="1536" y="2893"/>
              <a:ext cx="137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48" name="Rectangle 184"/>
            <p:cNvSpPr>
              <a:spLocks noChangeArrowheads="1"/>
            </p:cNvSpPr>
            <p:nvPr/>
          </p:nvSpPr>
          <p:spPr bwMode="auto">
            <a:xfrm>
              <a:off x="1537" y="2893"/>
              <a:ext cx="6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эффективность</a:t>
              </a:r>
            </a:p>
          </p:txBody>
        </p:sp>
        <p:sp>
          <p:nvSpPr>
            <p:cNvPr id="11449" name="Rectangle 185"/>
            <p:cNvSpPr>
              <a:spLocks noChangeArrowheads="1"/>
            </p:cNvSpPr>
            <p:nvPr/>
          </p:nvSpPr>
          <p:spPr bwMode="auto">
            <a:xfrm>
              <a:off x="1552" y="2916"/>
              <a:ext cx="102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50" name="Rectangle 186"/>
            <p:cNvSpPr>
              <a:spLocks noChangeArrowheads="1"/>
            </p:cNvSpPr>
            <p:nvPr/>
          </p:nvSpPr>
          <p:spPr bwMode="auto">
            <a:xfrm>
              <a:off x="1553" y="2916"/>
              <a:ext cx="4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управления</a:t>
              </a:r>
            </a:p>
          </p:txBody>
        </p:sp>
        <p:sp>
          <p:nvSpPr>
            <p:cNvPr id="11451" name="Rectangle 187"/>
            <p:cNvSpPr>
              <a:spLocks noChangeArrowheads="1"/>
            </p:cNvSpPr>
            <p:nvPr/>
          </p:nvSpPr>
          <p:spPr bwMode="auto">
            <a:xfrm>
              <a:off x="1545" y="2941"/>
              <a:ext cx="115" cy="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52" name="Rectangle 188"/>
            <p:cNvSpPr>
              <a:spLocks noChangeArrowheads="1"/>
            </p:cNvSpPr>
            <p:nvPr/>
          </p:nvSpPr>
          <p:spPr bwMode="auto">
            <a:xfrm>
              <a:off x="1546" y="2941"/>
              <a:ext cx="5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материалами</a:t>
              </a:r>
            </a:p>
          </p:txBody>
        </p:sp>
        <p:sp>
          <p:nvSpPr>
            <p:cNvPr id="11453" name="Freeform 189"/>
            <p:cNvSpPr>
              <a:spLocks noChangeArrowheads="1"/>
            </p:cNvSpPr>
            <p:nvPr/>
          </p:nvSpPr>
          <p:spPr bwMode="auto">
            <a:xfrm>
              <a:off x="1715" y="2853"/>
              <a:ext cx="157" cy="121"/>
            </a:xfrm>
            <a:custGeom>
              <a:avLst/>
              <a:gdLst>
                <a:gd name="T0" fmla="*/ 0 w 741"/>
                <a:gd name="T1" fmla="*/ 180 h 574"/>
                <a:gd name="T2" fmla="*/ 0 w 741"/>
                <a:gd name="T3" fmla="*/ 574 h 574"/>
                <a:gd name="T4" fmla="*/ 741 w 741"/>
                <a:gd name="T5" fmla="*/ 574 h 574"/>
                <a:gd name="T6" fmla="*/ 741 w 741"/>
                <a:gd name="T7" fmla="*/ 180 h 574"/>
                <a:gd name="T8" fmla="*/ 370 w 741"/>
                <a:gd name="T9" fmla="*/ 0 h 574"/>
                <a:gd name="T10" fmla="*/ 0 w 741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1" h="574">
                  <a:moveTo>
                    <a:pt x="0" y="180"/>
                  </a:moveTo>
                  <a:lnTo>
                    <a:pt x="0" y="574"/>
                  </a:lnTo>
                  <a:lnTo>
                    <a:pt x="741" y="574"/>
                  </a:lnTo>
                  <a:lnTo>
                    <a:pt x="741" y="180"/>
                  </a:lnTo>
                  <a:lnTo>
                    <a:pt x="370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54" name="Rectangle 190"/>
            <p:cNvSpPr>
              <a:spLocks noChangeArrowheads="1"/>
            </p:cNvSpPr>
            <p:nvPr/>
          </p:nvSpPr>
          <p:spPr bwMode="auto">
            <a:xfrm>
              <a:off x="1746" y="2881"/>
              <a:ext cx="87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55" name="Rectangle 191"/>
            <p:cNvSpPr>
              <a:spLocks noChangeArrowheads="1"/>
            </p:cNvSpPr>
            <p:nvPr/>
          </p:nvSpPr>
          <p:spPr bwMode="auto">
            <a:xfrm>
              <a:off x="1748" y="2881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456" name="Rectangle 192"/>
            <p:cNvSpPr>
              <a:spLocks noChangeArrowheads="1"/>
            </p:cNvSpPr>
            <p:nvPr/>
          </p:nvSpPr>
          <p:spPr bwMode="auto">
            <a:xfrm>
              <a:off x="1699" y="2903"/>
              <a:ext cx="182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57" name="Rectangle 193"/>
            <p:cNvSpPr>
              <a:spLocks noChangeArrowheads="1"/>
            </p:cNvSpPr>
            <p:nvPr/>
          </p:nvSpPr>
          <p:spPr bwMode="auto">
            <a:xfrm>
              <a:off x="1701" y="2903"/>
              <a:ext cx="86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производительность</a:t>
              </a:r>
            </a:p>
          </p:txBody>
        </p:sp>
        <p:sp>
          <p:nvSpPr>
            <p:cNvPr id="11458" name="Rectangle 194"/>
            <p:cNvSpPr>
              <a:spLocks noChangeArrowheads="1"/>
            </p:cNvSpPr>
            <p:nvPr/>
          </p:nvSpPr>
          <p:spPr bwMode="auto">
            <a:xfrm>
              <a:off x="1768" y="2926"/>
              <a:ext cx="46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59" name="Rectangle 195"/>
            <p:cNvSpPr>
              <a:spLocks noChangeArrowheads="1"/>
            </p:cNvSpPr>
            <p:nvPr/>
          </p:nvSpPr>
          <p:spPr bwMode="auto">
            <a:xfrm>
              <a:off x="1769" y="2926"/>
              <a:ext cx="2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труда</a:t>
              </a:r>
            </a:p>
          </p:txBody>
        </p:sp>
        <p:sp>
          <p:nvSpPr>
            <p:cNvPr id="11460" name="Freeform 196"/>
            <p:cNvSpPr>
              <a:spLocks noChangeArrowheads="1"/>
            </p:cNvSpPr>
            <p:nvPr/>
          </p:nvSpPr>
          <p:spPr bwMode="auto">
            <a:xfrm>
              <a:off x="1420" y="2784"/>
              <a:ext cx="187" cy="67"/>
            </a:xfrm>
            <a:custGeom>
              <a:avLst/>
              <a:gdLst>
                <a:gd name="T0" fmla="*/ 890 w 890"/>
                <a:gd name="T1" fmla="*/ 0 h 323"/>
                <a:gd name="T2" fmla="*/ 890 w 890"/>
                <a:gd name="T3" fmla="*/ 165 h 323"/>
                <a:gd name="T4" fmla="*/ 0 w 890"/>
                <a:gd name="T5" fmla="*/ 165 h 323"/>
                <a:gd name="T6" fmla="*/ 0 w 890"/>
                <a:gd name="T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0" h="323">
                  <a:moveTo>
                    <a:pt x="890" y="0"/>
                  </a:moveTo>
                  <a:lnTo>
                    <a:pt x="890" y="165"/>
                  </a:lnTo>
                  <a:lnTo>
                    <a:pt x="0" y="165"/>
                  </a:lnTo>
                  <a:lnTo>
                    <a:pt x="0" y="3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61" name="Freeform 197"/>
            <p:cNvSpPr>
              <a:spLocks noChangeArrowheads="1"/>
            </p:cNvSpPr>
            <p:nvPr/>
          </p:nvSpPr>
          <p:spPr bwMode="auto">
            <a:xfrm>
              <a:off x="1410" y="2845"/>
              <a:ext cx="20" cy="6"/>
            </a:xfrm>
            <a:custGeom>
              <a:avLst/>
              <a:gdLst>
                <a:gd name="T0" fmla="*/ 0 w 110"/>
                <a:gd name="T1" fmla="*/ 0 h 40"/>
                <a:gd name="T2" fmla="*/ 55 w 110"/>
                <a:gd name="T3" fmla="*/ 40 h 40"/>
                <a:gd name="T4" fmla="*/ 110 w 110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40">
                  <a:moveTo>
                    <a:pt x="0" y="0"/>
                  </a:moveTo>
                  <a:lnTo>
                    <a:pt x="55" y="40"/>
                  </a:lnTo>
                  <a:lnTo>
                    <a:pt x="11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62" name="Line 198"/>
            <p:cNvSpPr>
              <a:spLocks noChangeShapeType="1"/>
            </p:cNvSpPr>
            <p:nvPr/>
          </p:nvSpPr>
          <p:spPr bwMode="auto">
            <a:xfrm>
              <a:off x="1608" y="2784"/>
              <a:ext cx="2" cy="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63" name="Freeform 199"/>
            <p:cNvSpPr>
              <a:spLocks noChangeArrowheads="1"/>
            </p:cNvSpPr>
            <p:nvPr/>
          </p:nvSpPr>
          <p:spPr bwMode="auto">
            <a:xfrm>
              <a:off x="1596" y="2845"/>
              <a:ext cx="21" cy="6"/>
            </a:xfrm>
            <a:custGeom>
              <a:avLst/>
              <a:gdLst>
                <a:gd name="T0" fmla="*/ 0 w 111"/>
                <a:gd name="T1" fmla="*/ 0 h 40"/>
                <a:gd name="T2" fmla="*/ 55 w 111"/>
                <a:gd name="T3" fmla="*/ 40 h 40"/>
                <a:gd name="T4" fmla="*/ 111 w 1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40">
                  <a:moveTo>
                    <a:pt x="0" y="0"/>
                  </a:moveTo>
                  <a:lnTo>
                    <a:pt x="55" y="4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64" name="Freeform 200"/>
            <p:cNvSpPr>
              <a:spLocks noChangeArrowheads="1"/>
            </p:cNvSpPr>
            <p:nvPr/>
          </p:nvSpPr>
          <p:spPr bwMode="auto">
            <a:xfrm>
              <a:off x="1608" y="2784"/>
              <a:ext cx="185" cy="67"/>
            </a:xfrm>
            <a:custGeom>
              <a:avLst/>
              <a:gdLst>
                <a:gd name="T0" fmla="*/ 0 w 890"/>
                <a:gd name="T1" fmla="*/ 0 h 323"/>
                <a:gd name="T2" fmla="*/ 0 w 890"/>
                <a:gd name="T3" fmla="*/ 165 h 323"/>
                <a:gd name="T4" fmla="*/ 890 w 890"/>
                <a:gd name="T5" fmla="*/ 165 h 323"/>
                <a:gd name="T6" fmla="*/ 890 w 890"/>
                <a:gd name="T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0" h="323">
                  <a:moveTo>
                    <a:pt x="0" y="0"/>
                  </a:moveTo>
                  <a:lnTo>
                    <a:pt x="0" y="165"/>
                  </a:lnTo>
                  <a:lnTo>
                    <a:pt x="890" y="165"/>
                  </a:lnTo>
                  <a:lnTo>
                    <a:pt x="890" y="3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65" name="Freeform 201"/>
            <p:cNvSpPr>
              <a:spLocks noChangeArrowheads="1"/>
            </p:cNvSpPr>
            <p:nvPr/>
          </p:nvSpPr>
          <p:spPr bwMode="auto">
            <a:xfrm>
              <a:off x="1781" y="2845"/>
              <a:ext cx="24" cy="6"/>
            </a:xfrm>
            <a:custGeom>
              <a:avLst/>
              <a:gdLst>
                <a:gd name="T0" fmla="*/ 0 w 111"/>
                <a:gd name="T1" fmla="*/ 0 h 40"/>
                <a:gd name="T2" fmla="*/ 55 w 111"/>
                <a:gd name="T3" fmla="*/ 40 h 40"/>
                <a:gd name="T4" fmla="*/ 111 w 1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40">
                  <a:moveTo>
                    <a:pt x="0" y="0"/>
                  </a:moveTo>
                  <a:lnTo>
                    <a:pt x="55" y="4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66" name="Freeform 202"/>
            <p:cNvSpPr>
              <a:spLocks noChangeArrowheads="1"/>
            </p:cNvSpPr>
            <p:nvPr/>
          </p:nvSpPr>
          <p:spPr bwMode="auto">
            <a:xfrm>
              <a:off x="1608" y="2597"/>
              <a:ext cx="371" cy="67"/>
            </a:xfrm>
            <a:custGeom>
              <a:avLst/>
              <a:gdLst>
                <a:gd name="T0" fmla="*/ 1781 w 1781"/>
                <a:gd name="T1" fmla="*/ 0 h 322"/>
                <a:gd name="T2" fmla="*/ 1781 w 1781"/>
                <a:gd name="T3" fmla="*/ 157 h 322"/>
                <a:gd name="T4" fmla="*/ 0 w 1781"/>
                <a:gd name="T5" fmla="*/ 157 h 322"/>
                <a:gd name="T6" fmla="*/ 0 w 1781"/>
                <a:gd name="T7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1" h="322">
                  <a:moveTo>
                    <a:pt x="1781" y="0"/>
                  </a:moveTo>
                  <a:lnTo>
                    <a:pt x="1781" y="157"/>
                  </a:lnTo>
                  <a:lnTo>
                    <a:pt x="0" y="157"/>
                  </a:lnTo>
                  <a:lnTo>
                    <a:pt x="0" y="32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67" name="Freeform 203"/>
            <p:cNvSpPr>
              <a:spLocks noChangeArrowheads="1"/>
            </p:cNvSpPr>
            <p:nvPr/>
          </p:nvSpPr>
          <p:spPr bwMode="auto">
            <a:xfrm>
              <a:off x="1596" y="2658"/>
              <a:ext cx="21" cy="6"/>
            </a:xfrm>
            <a:custGeom>
              <a:avLst/>
              <a:gdLst>
                <a:gd name="T0" fmla="*/ 0 w 111"/>
                <a:gd name="T1" fmla="*/ 0 h 40"/>
                <a:gd name="T2" fmla="*/ 55 w 111"/>
                <a:gd name="T3" fmla="*/ 40 h 40"/>
                <a:gd name="T4" fmla="*/ 111 w 1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40">
                  <a:moveTo>
                    <a:pt x="0" y="0"/>
                  </a:moveTo>
                  <a:lnTo>
                    <a:pt x="55" y="4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68" name="Freeform 204"/>
            <p:cNvSpPr>
              <a:spLocks noChangeArrowheads="1"/>
            </p:cNvSpPr>
            <p:nvPr/>
          </p:nvSpPr>
          <p:spPr bwMode="auto">
            <a:xfrm>
              <a:off x="1980" y="2597"/>
              <a:ext cx="124" cy="67"/>
            </a:xfrm>
            <a:custGeom>
              <a:avLst/>
              <a:gdLst>
                <a:gd name="T0" fmla="*/ 0 w 592"/>
                <a:gd name="T1" fmla="*/ 0 h 322"/>
                <a:gd name="T2" fmla="*/ 0 w 592"/>
                <a:gd name="T3" fmla="*/ 157 h 322"/>
                <a:gd name="T4" fmla="*/ 592 w 592"/>
                <a:gd name="T5" fmla="*/ 157 h 322"/>
                <a:gd name="T6" fmla="*/ 592 w 592"/>
                <a:gd name="T7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2" h="322">
                  <a:moveTo>
                    <a:pt x="0" y="0"/>
                  </a:moveTo>
                  <a:lnTo>
                    <a:pt x="0" y="157"/>
                  </a:lnTo>
                  <a:lnTo>
                    <a:pt x="592" y="157"/>
                  </a:lnTo>
                  <a:lnTo>
                    <a:pt x="592" y="32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69" name="Freeform 205"/>
            <p:cNvSpPr>
              <a:spLocks noChangeArrowheads="1"/>
            </p:cNvSpPr>
            <p:nvPr/>
          </p:nvSpPr>
          <p:spPr bwMode="auto">
            <a:xfrm>
              <a:off x="2092" y="2658"/>
              <a:ext cx="25" cy="6"/>
            </a:xfrm>
            <a:custGeom>
              <a:avLst/>
              <a:gdLst>
                <a:gd name="T0" fmla="*/ 0 w 111"/>
                <a:gd name="T1" fmla="*/ 0 h 40"/>
                <a:gd name="T2" fmla="*/ 56 w 111"/>
                <a:gd name="T3" fmla="*/ 40 h 40"/>
                <a:gd name="T4" fmla="*/ 111 w 1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40">
                  <a:moveTo>
                    <a:pt x="0" y="0"/>
                  </a:moveTo>
                  <a:lnTo>
                    <a:pt x="56" y="4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70" name="Freeform 206"/>
            <p:cNvSpPr>
              <a:spLocks noChangeArrowheads="1"/>
            </p:cNvSpPr>
            <p:nvPr/>
          </p:nvSpPr>
          <p:spPr bwMode="auto">
            <a:xfrm>
              <a:off x="1935" y="2853"/>
              <a:ext cx="153" cy="121"/>
            </a:xfrm>
            <a:custGeom>
              <a:avLst/>
              <a:gdLst>
                <a:gd name="T0" fmla="*/ 0 w 741"/>
                <a:gd name="T1" fmla="*/ 180 h 574"/>
                <a:gd name="T2" fmla="*/ 0 w 741"/>
                <a:gd name="T3" fmla="*/ 574 h 574"/>
                <a:gd name="T4" fmla="*/ 741 w 741"/>
                <a:gd name="T5" fmla="*/ 574 h 574"/>
                <a:gd name="T6" fmla="*/ 741 w 741"/>
                <a:gd name="T7" fmla="*/ 180 h 574"/>
                <a:gd name="T8" fmla="*/ 370 w 741"/>
                <a:gd name="T9" fmla="*/ 0 h 574"/>
                <a:gd name="T10" fmla="*/ 0 w 741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1" h="574">
                  <a:moveTo>
                    <a:pt x="0" y="180"/>
                  </a:moveTo>
                  <a:lnTo>
                    <a:pt x="0" y="574"/>
                  </a:lnTo>
                  <a:lnTo>
                    <a:pt x="741" y="574"/>
                  </a:lnTo>
                  <a:lnTo>
                    <a:pt x="741" y="180"/>
                  </a:lnTo>
                  <a:lnTo>
                    <a:pt x="370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71" name="Rectangle 207"/>
            <p:cNvSpPr>
              <a:spLocks noChangeArrowheads="1"/>
            </p:cNvSpPr>
            <p:nvPr/>
          </p:nvSpPr>
          <p:spPr bwMode="auto">
            <a:xfrm>
              <a:off x="1967" y="2870"/>
              <a:ext cx="8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72" name="Rectangle 208"/>
            <p:cNvSpPr>
              <a:spLocks noChangeArrowheads="1"/>
            </p:cNvSpPr>
            <p:nvPr/>
          </p:nvSpPr>
          <p:spPr bwMode="auto">
            <a:xfrm>
              <a:off x="1968" y="2870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473" name="Rectangle 209"/>
            <p:cNvSpPr>
              <a:spLocks noChangeArrowheads="1"/>
            </p:cNvSpPr>
            <p:nvPr/>
          </p:nvSpPr>
          <p:spPr bwMode="auto">
            <a:xfrm>
              <a:off x="1970" y="2893"/>
              <a:ext cx="78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74" name="Rectangle 210"/>
            <p:cNvSpPr>
              <a:spLocks noChangeArrowheads="1"/>
            </p:cNvSpPr>
            <p:nvPr/>
          </p:nvSpPr>
          <p:spPr bwMode="auto">
            <a:xfrm>
              <a:off x="1971" y="2893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475" name="Rectangle 211"/>
            <p:cNvSpPr>
              <a:spLocks noChangeArrowheads="1"/>
            </p:cNvSpPr>
            <p:nvPr/>
          </p:nvSpPr>
          <p:spPr bwMode="auto">
            <a:xfrm>
              <a:off x="1967" y="2916"/>
              <a:ext cx="81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76" name="Rectangle 212"/>
            <p:cNvSpPr>
              <a:spLocks noChangeArrowheads="1"/>
            </p:cNvSpPr>
            <p:nvPr/>
          </p:nvSpPr>
          <p:spPr bwMode="auto">
            <a:xfrm>
              <a:off x="1967" y="2916"/>
              <a:ext cx="36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процесса</a:t>
              </a:r>
            </a:p>
          </p:txBody>
        </p:sp>
        <p:sp>
          <p:nvSpPr>
            <p:cNvPr id="11477" name="Rectangle 213"/>
            <p:cNvSpPr>
              <a:spLocks noChangeArrowheads="1"/>
            </p:cNvSpPr>
            <p:nvPr/>
          </p:nvSpPr>
          <p:spPr bwMode="auto">
            <a:xfrm>
              <a:off x="1948" y="2941"/>
              <a:ext cx="122" cy="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78" name="Rectangle 214"/>
            <p:cNvSpPr>
              <a:spLocks noChangeArrowheads="1"/>
            </p:cNvSpPr>
            <p:nvPr/>
          </p:nvSpPr>
          <p:spPr bwMode="auto">
            <a:xfrm>
              <a:off x="1950" y="2941"/>
              <a:ext cx="5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производства</a:t>
              </a:r>
            </a:p>
          </p:txBody>
        </p:sp>
        <p:sp>
          <p:nvSpPr>
            <p:cNvPr id="11479" name="Freeform 215"/>
            <p:cNvSpPr>
              <a:spLocks noChangeArrowheads="1"/>
            </p:cNvSpPr>
            <p:nvPr/>
          </p:nvSpPr>
          <p:spPr bwMode="auto">
            <a:xfrm>
              <a:off x="2121" y="2853"/>
              <a:ext cx="153" cy="121"/>
            </a:xfrm>
            <a:custGeom>
              <a:avLst/>
              <a:gdLst>
                <a:gd name="T0" fmla="*/ 0 w 740"/>
                <a:gd name="T1" fmla="*/ 180 h 574"/>
                <a:gd name="T2" fmla="*/ 0 w 740"/>
                <a:gd name="T3" fmla="*/ 574 h 574"/>
                <a:gd name="T4" fmla="*/ 740 w 740"/>
                <a:gd name="T5" fmla="*/ 574 h 574"/>
                <a:gd name="T6" fmla="*/ 740 w 740"/>
                <a:gd name="T7" fmla="*/ 180 h 574"/>
                <a:gd name="T8" fmla="*/ 370 w 740"/>
                <a:gd name="T9" fmla="*/ 0 h 574"/>
                <a:gd name="T10" fmla="*/ 0 w 740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0" h="574">
                  <a:moveTo>
                    <a:pt x="0" y="180"/>
                  </a:moveTo>
                  <a:lnTo>
                    <a:pt x="0" y="574"/>
                  </a:lnTo>
                  <a:lnTo>
                    <a:pt x="740" y="574"/>
                  </a:lnTo>
                  <a:lnTo>
                    <a:pt x="740" y="180"/>
                  </a:lnTo>
                  <a:lnTo>
                    <a:pt x="370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80" name="Rectangle 216"/>
            <p:cNvSpPr>
              <a:spLocks noChangeArrowheads="1"/>
            </p:cNvSpPr>
            <p:nvPr/>
          </p:nvSpPr>
          <p:spPr bwMode="auto">
            <a:xfrm>
              <a:off x="2152" y="2881"/>
              <a:ext cx="87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81" name="Rectangle 217"/>
            <p:cNvSpPr>
              <a:spLocks noChangeArrowheads="1"/>
            </p:cNvSpPr>
            <p:nvPr/>
          </p:nvSpPr>
          <p:spPr bwMode="auto">
            <a:xfrm>
              <a:off x="2153" y="2881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482" name="Rectangle 218"/>
            <p:cNvSpPr>
              <a:spLocks noChangeArrowheads="1"/>
            </p:cNvSpPr>
            <p:nvPr/>
          </p:nvSpPr>
          <p:spPr bwMode="auto">
            <a:xfrm>
              <a:off x="2159" y="2903"/>
              <a:ext cx="75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83" name="Rectangle 219"/>
            <p:cNvSpPr>
              <a:spLocks noChangeArrowheads="1"/>
            </p:cNvSpPr>
            <p:nvPr/>
          </p:nvSpPr>
          <p:spPr bwMode="auto">
            <a:xfrm>
              <a:off x="2160" y="2903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484" name="Rectangle 220"/>
            <p:cNvSpPr>
              <a:spLocks noChangeArrowheads="1"/>
            </p:cNvSpPr>
            <p:nvPr/>
          </p:nvSpPr>
          <p:spPr bwMode="auto">
            <a:xfrm>
              <a:off x="2130" y="2926"/>
              <a:ext cx="125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85" name="Rectangle 221"/>
            <p:cNvSpPr>
              <a:spLocks noChangeArrowheads="1"/>
            </p:cNvSpPr>
            <p:nvPr/>
          </p:nvSpPr>
          <p:spPr bwMode="auto">
            <a:xfrm>
              <a:off x="2131" y="2926"/>
              <a:ext cx="5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оборудования</a:t>
              </a:r>
            </a:p>
          </p:txBody>
        </p:sp>
        <p:sp>
          <p:nvSpPr>
            <p:cNvPr id="11486" name="Freeform 222"/>
            <p:cNvSpPr>
              <a:spLocks noChangeArrowheads="1"/>
            </p:cNvSpPr>
            <p:nvPr/>
          </p:nvSpPr>
          <p:spPr bwMode="auto">
            <a:xfrm>
              <a:off x="2011" y="2784"/>
              <a:ext cx="93" cy="67"/>
            </a:xfrm>
            <a:custGeom>
              <a:avLst/>
              <a:gdLst>
                <a:gd name="T0" fmla="*/ 442 w 442"/>
                <a:gd name="T1" fmla="*/ 0 h 323"/>
                <a:gd name="T2" fmla="*/ 442 w 442"/>
                <a:gd name="T3" fmla="*/ 165 h 323"/>
                <a:gd name="T4" fmla="*/ 0 w 442"/>
                <a:gd name="T5" fmla="*/ 165 h 323"/>
                <a:gd name="T6" fmla="*/ 0 w 442"/>
                <a:gd name="T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2" h="323">
                  <a:moveTo>
                    <a:pt x="442" y="0"/>
                  </a:moveTo>
                  <a:lnTo>
                    <a:pt x="442" y="165"/>
                  </a:lnTo>
                  <a:lnTo>
                    <a:pt x="0" y="165"/>
                  </a:lnTo>
                  <a:lnTo>
                    <a:pt x="0" y="3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87" name="Freeform 223"/>
            <p:cNvSpPr>
              <a:spLocks noChangeArrowheads="1"/>
            </p:cNvSpPr>
            <p:nvPr/>
          </p:nvSpPr>
          <p:spPr bwMode="auto">
            <a:xfrm>
              <a:off x="2002" y="2845"/>
              <a:ext cx="20" cy="6"/>
            </a:xfrm>
            <a:custGeom>
              <a:avLst/>
              <a:gdLst>
                <a:gd name="T0" fmla="*/ 0 w 110"/>
                <a:gd name="T1" fmla="*/ 0 h 40"/>
                <a:gd name="T2" fmla="*/ 55 w 110"/>
                <a:gd name="T3" fmla="*/ 40 h 40"/>
                <a:gd name="T4" fmla="*/ 110 w 110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40">
                  <a:moveTo>
                    <a:pt x="0" y="0"/>
                  </a:moveTo>
                  <a:lnTo>
                    <a:pt x="55" y="40"/>
                  </a:lnTo>
                  <a:lnTo>
                    <a:pt x="11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88" name="Freeform 224"/>
            <p:cNvSpPr>
              <a:spLocks noChangeArrowheads="1"/>
            </p:cNvSpPr>
            <p:nvPr/>
          </p:nvSpPr>
          <p:spPr bwMode="auto">
            <a:xfrm>
              <a:off x="2105" y="2784"/>
              <a:ext cx="93" cy="67"/>
            </a:xfrm>
            <a:custGeom>
              <a:avLst/>
              <a:gdLst>
                <a:gd name="T0" fmla="*/ 0 w 449"/>
                <a:gd name="T1" fmla="*/ 0 h 323"/>
                <a:gd name="T2" fmla="*/ 0 w 449"/>
                <a:gd name="T3" fmla="*/ 165 h 323"/>
                <a:gd name="T4" fmla="*/ 449 w 449"/>
                <a:gd name="T5" fmla="*/ 165 h 323"/>
                <a:gd name="T6" fmla="*/ 449 w 449"/>
                <a:gd name="T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9" h="323">
                  <a:moveTo>
                    <a:pt x="0" y="0"/>
                  </a:moveTo>
                  <a:lnTo>
                    <a:pt x="0" y="165"/>
                  </a:lnTo>
                  <a:lnTo>
                    <a:pt x="449" y="165"/>
                  </a:lnTo>
                  <a:lnTo>
                    <a:pt x="449" y="3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89" name="Freeform 225"/>
            <p:cNvSpPr>
              <a:spLocks noChangeArrowheads="1"/>
            </p:cNvSpPr>
            <p:nvPr/>
          </p:nvSpPr>
          <p:spPr bwMode="auto">
            <a:xfrm>
              <a:off x="2187" y="2845"/>
              <a:ext cx="21" cy="6"/>
            </a:xfrm>
            <a:custGeom>
              <a:avLst/>
              <a:gdLst>
                <a:gd name="T0" fmla="*/ 0 w 111"/>
                <a:gd name="T1" fmla="*/ 0 h 40"/>
                <a:gd name="T2" fmla="*/ 56 w 111"/>
                <a:gd name="T3" fmla="*/ 40 h 40"/>
                <a:gd name="T4" fmla="*/ 111 w 1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40">
                  <a:moveTo>
                    <a:pt x="0" y="0"/>
                  </a:moveTo>
                  <a:lnTo>
                    <a:pt x="56" y="4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90" name="Freeform 226"/>
            <p:cNvSpPr>
              <a:spLocks noChangeArrowheads="1"/>
            </p:cNvSpPr>
            <p:nvPr/>
          </p:nvSpPr>
          <p:spPr bwMode="auto">
            <a:xfrm>
              <a:off x="2338" y="2853"/>
              <a:ext cx="157" cy="121"/>
            </a:xfrm>
            <a:custGeom>
              <a:avLst/>
              <a:gdLst>
                <a:gd name="T0" fmla="*/ 0 w 748"/>
                <a:gd name="T1" fmla="*/ 180 h 574"/>
                <a:gd name="T2" fmla="*/ 0 w 748"/>
                <a:gd name="T3" fmla="*/ 574 h 574"/>
                <a:gd name="T4" fmla="*/ 748 w 748"/>
                <a:gd name="T5" fmla="*/ 574 h 574"/>
                <a:gd name="T6" fmla="*/ 748 w 748"/>
                <a:gd name="T7" fmla="*/ 180 h 574"/>
                <a:gd name="T8" fmla="*/ 370 w 748"/>
                <a:gd name="T9" fmla="*/ 0 h 574"/>
                <a:gd name="T10" fmla="*/ 0 w 748"/>
                <a:gd name="T11" fmla="*/ 18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8" h="574">
                  <a:moveTo>
                    <a:pt x="0" y="180"/>
                  </a:moveTo>
                  <a:lnTo>
                    <a:pt x="0" y="574"/>
                  </a:lnTo>
                  <a:lnTo>
                    <a:pt x="748" y="574"/>
                  </a:lnTo>
                  <a:lnTo>
                    <a:pt x="748" y="180"/>
                  </a:lnTo>
                  <a:lnTo>
                    <a:pt x="370" y="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91" name="Rectangle 227"/>
            <p:cNvSpPr>
              <a:spLocks noChangeArrowheads="1"/>
            </p:cNvSpPr>
            <p:nvPr/>
          </p:nvSpPr>
          <p:spPr bwMode="auto">
            <a:xfrm>
              <a:off x="2369" y="2881"/>
              <a:ext cx="90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92" name="Rectangle 228"/>
            <p:cNvSpPr>
              <a:spLocks noChangeArrowheads="1"/>
            </p:cNvSpPr>
            <p:nvPr/>
          </p:nvSpPr>
          <p:spPr bwMode="auto">
            <a:xfrm>
              <a:off x="2370" y="2881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Повысить</a:t>
              </a:r>
            </a:p>
          </p:txBody>
        </p:sp>
        <p:sp>
          <p:nvSpPr>
            <p:cNvPr id="11493" name="Rectangle 229"/>
            <p:cNvSpPr>
              <a:spLocks noChangeArrowheads="1"/>
            </p:cNvSpPr>
            <p:nvPr/>
          </p:nvSpPr>
          <p:spPr bwMode="auto">
            <a:xfrm>
              <a:off x="2376" y="2903"/>
              <a:ext cx="75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94" name="Rectangle 230"/>
            <p:cNvSpPr>
              <a:spLocks noChangeArrowheads="1"/>
            </p:cNvSpPr>
            <p:nvPr/>
          </p:nvSpPr>
          <p:spPr bwMode="auto">
            <a:xfrm>
              <a:off x="2377" y="2903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гибкость</a:t>
              </a:r>
            </a:p>
          </p:txBody>
        </p:sp>
        <p:sp>
          <p:nvSpPr>
            <p:cNvPr id="11495" name="Rectangle 231"/>
            <p:cNvSpPr>
              <a:spLocks noChangeArrowheads="1"/>
            </p:cNvSpPr>
            <p:nvPr/>
          </p:nvSpPr>
          <p:spPr bwMode="auto">
            <a:xfrm>
              <a:off x="2348" y="2926"/>
              <a:ext cx="134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96" name="Rectangle 232"/>
            <p:cNvSpPr>
              <a:spLocks noChangeArrowheads="1"/>
            </p:cNvSpPr>
            <p:nvPr/>
          </p:nvSpPr>
          <p:spPr bwMode="auto">
            <a:xfrm>
              <a:off x="2349" y="2926"/>
              <a:ext cx="6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 b="1">
                  <a:latin typeface="Arial" panose="020B0604020202020204" pitchFamily="34" charset="0"/>
                </a:rPr>
                <a:t>системы сбыта</a:t>
              </a:r>
            </a:p>
          </p:txBody>
        </p:sp>
        <p:sp>
          <p:nvSpPr>
            <p:cNvPr id="11497" name="Freeform 233"/>
            <p:cNvSpPr>
              <a:spLocks noChangeArrowheads="1"/>
            </p:cNvSpPr>
            <p:nvPr/>
          </p:nvSpPr>
          <p:spPr bwMode="auto">
            <a:xfrm>
              <a:off x="1980" y="2597"/>
              <a:ext cx="436" cy="255"/>
            </a:xfrm>
            <a:custGeom>
              <a:avLst/>
              <a:gdLst>
                <a:gd name="T0" fmla="*/ 0 w 2081"/>
                <a:gd name="T1" fmla="*/ 0 h 1211"/>
                <a:gd name="T2" fmla="*/ 0 w 2081"/>
                <a:gd name="T3" fmla="*/ 157 h 1211"/>
                <a:gd name="T4" fmla="*/ 2081 w 2081"/>
                <a:gd name="T5" fmla="*/ 157 h 1211"/>
                <a:gd name="T6" fmla="*/ 2081 w 2081"/>
                <a:gd name="T7" fmla="*/ 1211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1" h="1211">
                  <a:moveTo>
                    <a:pt x="0" y="0"/>
                  </a:moveTo>
                  <a:lnTo>
                    <a:pt x="0" y="157"/>
                  </a:lnTo>
                  <a:lnTo>
                    <a:pt x="2081" y="157"/>
                  </a:lnTo>
                  <a:lnTo>
                    <a:pt x="2081" y="121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98" name="Freeform 234"/>
            <p:cNvSpPr>
              <a:spLocks noChangeArrowheads="1"/>
            </p:cNvSpPr>
            <p:nvPr/>
          </p:nvSpPr>
          <p:spPr bwMode="auto">
            <a:xfrm>
              <a:off x="2404" y="2845"/>
              <a:ext cx="24" cy="6"/>
            </a:xfrm>
            <a:custGeom>
              <a:avLst/>
              <a:gdLst>
                <a:gd name="T0" fmla="*/ 0 w 110"/>
                <a:gd name="T1" fmla="*/ 0 h 40"/>
                <a:gd name="T2" fmla="*/ 55 w 110"/>
                <a:gd name="T3" fmla="*/ 40 h 40"/>
                <a:gd name="T4" fmla="*/ 110 w 110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40">
                  <a:moveTo>
                    <a:pt x="0" y="0"/>
                  </a:moveTo>
                  <a:lnTo>
                    <a:pt x="55" y="40"/>
                  </a:lnTo>
                  <a:lnTo>
                    <a:pt x="11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499" name="Group 235"/>
          <p:cNvGrpSpPr>
            <a:grpSpLocks/>
          </p:cNvGrpSpPr>
          <p:nvPr/>
        </p:nvGrpSpPr>
        <p:grpSpPr bwMode="auto">
          <a:xfrm>
            <a:off x="3122615" y="5408515"/>
            <a:ext cx="1293813" cy="1112837"/>
            <a:chOff x="1008" y="3089"/>
            <a:chExt cx="815" cy="701"/>
          </a:xfrm>
        </p:grpSpPr>
        <p:sp>
          <p:nvSpPr>
            <p:cNvPr id="11500" name="Freeform 236"/>
            <p:cNvSpPr>
              <a:spLocks noChangeArrowheads="1"/>
            </p:cNvSpPr>
            <p:nvPr/>
          </p:nvSpPr>
          <p:spPr bwMode="auto">
            <a:xfrm>
              <a:off x="1008" y="3089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01" name="Freeform 237"/>
            <p:cNvSpPr>
              <a:spLocks noChangeArrowheads="1"/>
            </p:cNvSpPr>
            <p:nvPr/>
          </p:nvSpPr>
          <p:spPr bwMode="auto">
            <a:xfrm>
              <a:off x="1822" y="378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02" name="Rectangle 238"/>
            <p:cNvSpPr>
              <a:spLocks noChangeArrowheads="1"/>
            </p:cNvSpPr>
            <p:nvPr/>
          </p:nvSpPr>
          <p:spPr bwMode="auto">
            <a:xfrm>
              <a:off x="1008" y="3283"/>
              <a:ext cx="139" cy="97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03" name="Rectangle 239"/>
            <p:cNvSpPr>
              <a:spLocks noChangeArrowheads="1"/>
            </p:cNvSpPr>
            <p:nvPr/>
          </p:nvSpPr>
          <p:spPr bwMode="auto">
            <a:xfrm>
              <a:off x="1008" y="3283"/>
              <a:ext cx="141" cy="9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04" name="Rectangle 240"/>
            <p:cNvSpPr>
              <a:spLocks noChangeArrowheads="1"/>
            </p:cNvSpPr>
            <p:nvPr/>
          </p:nvSpPr>
          <p:spPr bwMode="auto">
            <a:xfrm>
              <a:off x="1020" y="3292"/>
              <a:ext cx="62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Кадровые</a:t>
              </a:r>
            </a:p>
          </p:txBody>
        </p:sp>
        <p:sp>
          <p:nvSpPr>
            <p:cNvPr id="11505" name="Rectangle 241"/>
            <p:cNvSpPr>
              <a:spLocks noChangeArrowheads="1"/>
            </p:cNvSpPr>
            <p:nvPr/>
          </p:nvSpPr>
          <p:spPr bwMode="auto">
            <a:xfrm>
              <a:off x="1028" y="3332"/>
              <a:ext cx="5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вопросы</a:t>
              </a:r>
            </a:p>
          </p:txBody>
        </p:sp>
        <p:sp>
          <p:nvSpPr>
            <p:cNvPr id="11506" name="Rectangle 242"/>
            <p:cNvSpPr>
              <a:spLocks noChangeArrowheads="1"/>
            </p:cNvSpPr>
            <p:nvPr/>
          </p:nvSpPr>
          <p:spPr bwMode="auto">
            <a:xfrm>
              <a:off x="1243" y="3283"/>
              <a:ext cx="139" cy="97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07" name="Rectangle 243"/>
            <p:cNvSpPr>
              <a:spLocks noChangeArrowheads="1"/>
            </p:cNvSpPr>
            <p:nvPr/>
          </p:nvSpPr>
          <p:spPr bwMode="auto">
            <a:xfrm>
              <a:off x="1243" y="3283"/>
              <a:ext cx="141" cy="9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08" name="Rectangle 244"/>
            <p:cNvSpPr>
              <a:spLocks noChangeArrowheads="1"/>
            </p:cNvSpPr>
            <p:nvPr/>
          </p:nvSpPr>
          <p:spPr bwMode="auto">
            <a:xfrm>
              <a:off x="1239" y="3292"/>
              <a:ext cx="7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Финансовые</a:t>
              </a:r>
            </a:p>
          </p:txBody>
        </p:sp>
        <p:sp>
          <p:nvSpPr>
            <p:cNvPr id="11509" name="Rectangle 245"/>
            <p:cNvSpPr>
              <a:spLocks noChangeArrowheads="1"/>
            </p:cNvSpPr>
            <p:nvPr/>
          </p:nvSpPr>
          <p:spPr bwMode="auto">
            <a:xfrm>
              <a:off x="1263" y="3332"/>
              <a:ext cx="5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вопросы</a:t>
              </a:r>
            </a:p>
          </p:txBody>
        </p:sp>
        <p:sp>
          <p:nvSpPr>
            <p:cNvPr id="11510" name="Rectangle 246"/>
            <p:cNvSpPr>
              <a:spLocks noChangeArrowheads="1"/>
            </p:cNvSpPr>
            <p:nvPr/>
          </p:nvSpPr>
          <p:spPr bwMode="auto">
            <a:xfrm>
              <a:off x="1093" y="3415"/>
              <a:ext cx="139" cy="94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11" name="Rectangle 247"/>
            <p:cNvSpPr>
              <a:spLocks noChangeArrowheads="1"/>
            </p:cNvSpPr>
            <p:nvPr/>
          </p:nvSpPr>
          <p:spPr bwMode="auto">
            <a:xfrm>
              <a:off x="1093" y="3415"/>
              <a:ext cx="141" cy="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12" name="Rectangle 248"/>
            <p:cNvSpPr>
              <a:spLocks noChangeArrowheads="1"/>
            </p:cNvSpPr>
            <p:nvPr/>
          </p:nvSpPr>
          <p:spPr bwMode="auto">
            <a:xfrm>
              <a:off x="1125" y="3425"/>
              <a:ext cx="3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Прием</a:t>
              </a:r>
            </a:p>
          </p:txBody>
        </p:sp>
        <p:sp>
          <p:nvSpPr>
            <p:cNvPr id="11513" name="Rectangle 249"/>
            <p:cNvSpPr>
              <a:spLocks noChangeArrowheads="1"/>
            </p:cNvSpPr>
            <p:nvPr/>
          </p:nvSpPr>
          <p:spPr bwMode="auto">
            <a:xfrm>
              <a:off x="1106" y="3464"/>
              <a:ext cx="6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на работу</a:t>
              </a:r>
            </a:p>
          </p:txBody>
        </p:sp>
        <p:sp>
          <p:nvSpPr>
            <p:cNvPr id="11514" name="Rectangle 250"/>
            <p:cNvSpPr>
              <a:spLocks noChangeArrowheads="1"/>
            </p:cNvSpPr>
            <p:nvPr/>
          </p:nvSpPr>
          <p:spPr bwMode="auto">
            <a:xfrm>
              <a:off x="1093" y="3535"/>
              <a:ext cx="139" cy="94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15" name="Rectangle 251"/>
            <p:cNvSpPr>
              <a:spLocks noChangeArrowheads="1"/>
            </p:cNvSpPr>
            <p:nvPr/>
          </p:nvSpPr>
          <p:spPr bwMode="auto">
            <a:xfrm>
              <a:off x="1093" y="3535"/>
              <a:ext cx="141" cy="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16" name="Rectangle 252"/>
            <p:cNvSpPr>
              <a:spLocks noChangeArrowheads="1"/>
            </p:cNvSpPr>
            <p:nvPr/>
          </p:nvSpPr>
          <p:spPr bwMode="auto">
            <a:xfrm>
              <a:off x="1093" y="3545"/>
              <a:ext cx="7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Увольнение</a:t>
              </a:r>
            </a:p>
          </p:txBody>
        </p:sp>
        <p:sp>
          <p:nvSpPr>
            <p:cNvPr id="11517" name="Rectangle 253"/>
            <p:cNvSpPr>
              <a:spLocks noChangeArrowheads="1"/>
            </p:cNvSpPr>
            <p:nvPr/>
          </p:nvSpPr>
          <p:spPr bwMode="auto">
            <a:xfrm>
              <a:off x="1113" y="3583"/>
              <a:ext cx="5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с работы</a:t>
              </a:r>
            </a:p>
          </p:txBody>
        </p:sp>
        <p:sp>
          <p:nvSpPr>
            <p:cNvPr id="11518" name="Freeform 254"/>
            <p:cNvSpPr>
              <a:spLocks noChangeArrowheads="1"/>
            </p:cNvSpPr>
            <p:nvPr/>
          </p:nvSpPr>
          <p:spPr bwMode="auto">
            <a:xfrm>
              <a:off x="1050" y="3383"/>
              <a:ext cx="42" cy="82"/>
            </a:xfrm>
            <a:custGeom>
              <a:avLst/>
              <a:gdLst>
                <a:gd name="T0" fmla="*/ 0 w 20"/>
                <a:gd name="T1" fmla="*/ 0 h 35"/>
                <a:gd name="T2" fmla="*/ 0 w 20"/>
                <a:gd name="T3" fmla="*/ 35 h 35"/>
                <a:gd name="T4" fmla="*/ 20 w 20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35">
                  <a:moveTo>
                    <a:pt x="0" y="0"/>
                  </a:moveTo>
                  <a:lnTo>
                    <a:pt x="0" y="35"/>
                  </a:lnTo>
                  <a:lnTo>
                    <a:pt x="20" y="3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19" name="Freeform 255"/>
            <p:cNvSpPr>
              <a:spLocks noChangeArrowheads="1"/>
            </p:cNvSpPr>
            <p:nvPr/>
          </p:nvSpPr>
          <p:spPr bwMode="auto">
            <a:xfrm>
              <a:off x="1086" y="3454"/>
              <a:ext cx="6" cy="21"/>
            </a:xfrm>
            <a:custGeom>
              <a:avLst/>
              <a:gdLst>
                <a:gd name="T0" fmla="*/ 0 w 3"/>
                <a:gd name="T1" fmla="*/ 18 h 18"/>
                <a:gd name="T2" fmla="*/ 3 w 3"/>
                <a:gd name="T3" fmla="*/ 10 h 18"/>
                <a:gd name="T4" fmla="*/ 0 w 3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8">
                  <a:moveTo>
                    <a:pt x="0" y="18"/>
                  </a:moveTo>
                  <a:lnTo>
                    <a:pt x="3" y="1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20" name="Freeform 256"/>
            <p:cNvSpPr>
              <a:spLocks noChangeArrowheads="1"/>
            </p:cNvSpPr>
            <p:nvPr/>
          </p:nvSpPr>
          <p:spPr bwMode="auto">
            <a:xfrm>
              <a:off x="1050" y="3383"/>
              <a:ext cx="42" cy="202"/>
            </a:xfrm>
            <a:custGeom>
              <a:avLst/>
              <a:gdLst>
                <a:gd name="T0" fmla="*/ 0 w 20"/>
                <a:gd name="T1" fmla="*/ 0 h 85"/>
                <a:gd name="T2" fmla="*/ 0 w 20"/>
                <a:gd name="T3" fmla="*/ 85 h 85"/>
                <a:gd name="T4" fmla="*/ 20 w 20"/>
                <a:gd name="T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85">
                  <a:moveTo>
                    <a:pt x="0" y="0"/>
                  </a:moveTo>
                  <a:lnTo>
                    <a:pt x="0" y="85"/>
                  </a:lnTo>
                  <a:lnTo>
                    <a:pt x="20" y="8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21" name="Freeform 257"/>
            <p:cNvSpPr>
              <a:spLocks noChangeArrowheads="1"/>
            </p:cNvSpPr>
            <p:nvPr/>
          </p:nvSpPr>
          <p:spPr bwMode="auto">
            <a:xfrm>
              <a:off x="1086" y="3574"/>
              <a:ext cx="6" cy="21"/>
            </a:xfrm>
            <a:custGeom>
              <a:avLst/>
              <a:gdLst>
                <a:gd name="T0" fmla="*/ 0 w 3"/>
                <a:gd name="T1" fmla="*/ 18 h 18"/>
                <a:gd name="T2" fmla="*/ 3 w 3"/>
                <a:gd name="T3" fmla="*/ 10 h 18"/>
                <a:gd name="T4" fmla="*/ 0 w 3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8">
                  <a:moveTo>
                    <a:pt x="0" y="18"/>
                  </a:moveTo>
                  <a:lnTo>
                    <a:pt x="3" y="1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22" name="Rectangle 258"/>
            <p:cNvSpPr>
              <a:spLocks noChangeArrowheads="1"/>
            </p:cNvSpPr>
            <p:nvPr/>
          </p:nvSpPr>
          <p:spPr bwMode="auto">
            <a:xfrm>
              <a:off x="1349" y="3415"/>
              <a:ext cx="139" cy="94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23" name="Rectangle 259"/>
            <p:cNvSpPr>
              <a:spLocks noChangeArrowheads="1"/>
            </p:cNvSpPr>
            <p:nvPr/>
          </p:nvSpPr>
          <p:spPr bwMode="auto">
            <a:xfrm>
              <a:off x="1349" y="3415"/>
              <a:ext cx="141" cy="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24" name="Rectangle 260"/>
            <p:cNvSpPr>
              <a:spLocks noChangeArrowheads="1"/>
            </p:cNvSpPr>
            <p:nvPr/>
          </p:nvSpPr>
          <p:spPr bwMode="auto">
            <a:xfrm>
              <a:off x="1348" y="3425"/>
              <a:ext cx="75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Заключение</a:t>
              </a:r>
            </a:p>
          </p:txBody>
        </p:sp>
        <p:sp>
          <p:nvSpPr>
            <p:cNvPr id="11525" name="Rectangle 261"/>
            <p:cNvSpPr>
              <a:spLocks noChangeArrowheads="1"/>
            </p:cNvSpPr>
            <p:nvPr/>
          </p:nvSpPr>
          <p:spPr bwMode="auto">
            <a:xfrm>
              <a:off x="1358" y="3464"/>
              <a:ext cx="6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договоров</a:t>
              </a:r>
            </a:p>
          </p:txBody>
        </p:sp>
        <p:sp>
          <p:nvSpPr>
            <p:cNvPr id="11526" name="Rectangle 262"/>
            <p:cNvSpPr>
              <a:spLocks noChangeArrowheads="1"/>
            </p:cNvSpPr>
            <p:nvPr/>
          </p:nvSpPr>
          <p:spPr bwMode="auto">
            <a:xfrm>
              <a:off x="1349" y="3535"/>
              <a:ext cx="139" cy="94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27" name="Rectangle 263"/>
            <p:cNvSpPr>
              <a:spLocks noChangeArrowheads="1"/>
            </p:cNvSpPr>
            <p:nvPr/>
          </p:nvSpPr>
          <p:spPr bwMode="auto">
            <a:xfrm>
              <a:off x="1349" y="3535"/>
              <a:ext cx="141" cy="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28" name="Rectangle 264"/>
            <p:cNvSpPr>
              <a:spLocks noChangeArrowheads="1"/>
            </p:cNvSpPr>
            <p:nvPr/>
          </p:nvSpPr>
          <p:spPr bwMode="auto">
            <a:xfrm>
              <a:off x="1352" y="3545"/>
              <a:ext cx="6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Изменение</a:t>
              </a:r>
            </a:p>
          </p:txBody>
        </p:sp>
        <p:sp>
          <p:nvSpPr>
            <p:cNvPr id="11529" name="Rectangle 265"/>
            <p:cNvSpPr>
              <a:spLocks noChangeArrowheads="1"/>
            </p:cNvSpPr>
            <p:nvPr/>
          </p:nvSpPr>
          <p:spPr bwMode="auto">
            <a:xfrm>
              <a:off x="1362" y="3583"/>
              <a:ext cx="5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зарплаты</a:t>
              </a:r>
            </a:p>
          </p:txBody>
        </p:sp>
        <p:sp>
          <p:nvSpPr>
            <p:cNvPr id="11530" name="Freeform 266"/>
            <p:cNvSpPr>
              <a:spLocks noChangeArrowheads="1"/>
            </p:cNvSpPr>
            <p:nvPr/>
          </p:nvSpPr>
          <p:spPr bwMode="auto">
            <a:xfrm>
              <a:off x="1307" y="3383"/>
              <a:ext cx="41" cy="79"/>
            </a:xfrm>
            <a:custGeom>
              <a:avLst/>
              <a:gdLst>
                <a:gd name="T0" fmla="*/ 0 w 20"/>
                <a:gd name="T1" fmla="*/ 0 h 34"/>
                <a:gd name="T2" fmla="*/ 0 w 20"/>
                <a:gd name="T3" fmla="*/ 34 h 34"/>
                <a:gd name="T4" fmla="*/ 20 w 20"/>
                <a:gd name="T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34">
                  <a:moveTo>
                    <a:pt x="0" y="0"/>
                  </a:moveTo>
                  <a:lnTo>
                    <a:pt x="0" y="34"/>
                  </a:lnTo>
                  <a:lnTo>
                    <a:pt x="20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31" name="Freeform 267"/>
            <p:cNvSpPr>
              <a:spLocks noChangeArrowheads="1"/>
            </p:cNvSpPr>
            <p:nvPr/>
          </p:nvSpPr>
          <p:spPr bwMode="auto">
            <a:xfrm>
              <a:off x="1343" y="3454"/>
              <a:ext cx="5" cy="18"/>
            </a:xfrm>
            <a:custGeom>
              <a:avLst/>
              <a:gdLst>
                <a:gd name="T0" fmla="*/ 0 w 3"/>
                <a:gd name="T1" fmla="*/ 16 h 16"/>
                <a:gd name="T2" fmla="*/ 3 w 3"/>
                <a:gd name="T3" fmla="*/ 8 h 16"/>
                <a:gd name="T4" fmla="*/ 0 w 3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6">
                  <a:moveTo>
                    <a:pt x="0" y="16"/>
                  </a:moveTo>
                  <a:lnTo>
                    <a:pt x="3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32" name="Freeform 268"/>
            <p:cNvSpPr>
              <a:spLocks noChangeArrowheads="1"/>
            </p:cNvSpPr>
            <p:nvPr/>
          </p:nvSpPr>
          <p:spPr bwMode="auto">
            <a:xfrm>
              <a:off x="1307" y="3383"/>
              <a:ext cx="41" cy="199"/>
            </a:xfrm>
            <a:custGeom>
              <a:avLst/>
              <a:gdLst>
                <a:gd name="T0" fmla="*/ 0 w 20"/>
                <a:gd name="T1" fmla="*/ 0 h 84"/>
                <a:gd name="T2" fmla="*/ 0 w 20"/>
                <a:gd name="T3" fmla="*/ 84 h 84"/>
                <a:gd name="T4" fmla="*/ 20 w 20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84">
                  <a:moveTo>
                    <a:pt x="0" y="0"/>
                  </a:moveTo>
                  <a:lnTo>
                    <a:pt x="0" y="84"/>
                  </a:lnTo>
                  <a:lnTo>
                    <a:pt x="20" y="8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33" name="Freeform 269"/>
            <p:cNvSpPr>
              <a:spLocks noChangeArrowheads="1"/>
            </p:cNvSpPr>
            <p:nvPr/>
          </p:nvSpPr>
          <p:spPr bwMode="auto">
            <a:xfrm>
              <a:off x="1343" y="3574"/>
              <a:ext cx="5" cy="18"/>
            </a:xfrm>
            <a:custGeom>
              <a:avLst/>
              <a:gdLst>
                <a:gd name="T0" fmla="*/ 0 w 3"/>
                <a:gd name="T1" fmla="*/ 16 h 16"/>
                <a:gd name="T2" fmla="*/ 3 w 3"/>
                <a:gd name="T3" fmla="*/ 8 h 16"/>
                <a:gd name="T4" fmla="*/ 0 w 3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6">
                  <a:moveTo>
                    <a:pt x="0" y="16"/>
                  </a:moveTo>
                  <a:lnTo>
                    <a:pt x="3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34" name="Rectangle 270"/>
            <p:cNvSpPr>
              <a:spLocks noChangeArrowheads="1"/>
            </p:cNvSpPr>
            <p:nvPr/>
          </p:nvSpPr>
          <p:spPr bwMode="auto">
            <a:xfrm>
              <a:off x="1233" y="3092"/>
              <a:ext cx="136" cy="94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35" name="Rectangle 271"/>
            <p:cNvSpPr>
              <a:spLocks noChangeArrowheads="1"/>
            </p:cNvSpPr>
            <p:nvPr/>
          </p:nvSpPr>
          <p:spPr bwMode="auto">
            <a:xfrm>
              <a:off x="1233" y="3092"/>
              <a:ext cx="139" cy="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36" name="Rectangle 272"/>
            <p:cNvSpPr>
              <a:spLocks noChangeArrowheads="1"/>
            </p:cNvSpPr>
            <p:nvPr/>
          </p:nvSpPr>
          <p:spPr bwMode="auto">
            <a:xfrm>
              <a:off x="1228" y="3102"/>
              <a:ext cx="7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Полномочия</a:t>
              </a:r>
            </a:p>
          </p:txBody>
        </p:sp>
        <p:sp>
          <p:nvSpPr>
            <p:cNvPr id="11537" name="Rectangle 273"/>
            <p:cNvSpPr>
              <a:spLocks noChangeArrowheads="1"/>
            </p:cNvSpPr>
            <p:nvPr/>
          </p:nvSpPr>
          <p:spPr bwMode="auto">
            <a:xfrm>
              <a:off x="1241" y="3141"/>
              <a:ext cx="6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директора</a:t>
              </a:r>
            </a:p>
          </p:txBody>
        </p:sp>
        <p:sp>
          <p:nvSpPr>
            <p:cNvPr id="11538" name="Freeform 274"/>
            <p:cNvSpPr>
              <a:spLocks noChangeArrowheads="1"/>
            </p:cNvSpPr>
            <p:nvPr/>
          </p:nvSpPr>
          <p:spPr bwMode="auto">
            <a:xfrm>
              <a:off x="1082" y="3190"/>
              <a:ext cx="219" cy="92"/>
            </a:xfrm>
            <a:custGeom>
              <a:avLst/>
              <a:gdLst>
                <a:gd name="T0" fmla="*/ 0 w 103"/>
                <a:gd name="T1" fmla="*/ 39 h 39"/>
                <a:gd name="T2" fmla="*/ 0 w 103"/>
                <a:gd name="T3" fmla="*/ 19 h 39"/>
                <a:gd name="T4" fmla="*/ 103 w 103"/>
                <a:gd name="T5" fmla="*/ 19 h 39"/>
                <a:gd name="T6" fmla="*/ 103 w 103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" h="39">
                  <a:moveTo>
                    <a:pt x="0" y="39"/>
                  </a:moveTo>
                  <a:lnTo>
                    <a:pt x="0" y="19"/>
                  </a:lnTo>
                  <a:lnTo>
                    <a:pt x="103" y="19"/>
                  </a:lnTo>
                  <a:lnTo>
                    <a:pt x="10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39" name="Freeform 275"/>
            <p:cNvSpPr>
              <a:spLocks noChangeArrowheads="1"/>
            </p:cNvSpPr>
            <p:nvPr/>
          </p:nvSpPr>
          <p:spPr bwMode="auto">
            <a:xfrm>
              <a:off x="1292" y="3190"/>
              <a:ext cx="20" cy="6"/>
            </a:xfrm>
            <a:custGeom>
              <a:avLst/>
              <a:gdLst>
                <a:gd name="T0" fmla="*/ 10 w 10"/>
                <a:gd name="T1" fmla="*/ 6 h 6"/>
                <a:gd name="T2" fmla="*/ 5 w 10"/>
                <a:gd name="T3" fmla="*/ 0 h 6"/>
                <a:gd name="T4" fmla="*/ 0 w 10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6">
                  <a:moveTo>
                    <a:pt x="10" y="6"/>
                  </a:moveTo>
                  <a:lnTo>
                    <a:pt x="5" y="0"/>
                  </a:lnTo>
                  <a:lnTo>
                    <a:pt x="0" y="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40" name="Freeform 276"/>
            <p:cNvSpPr>
              <a:spLocks noChangeArrowheads="1"/>
            </p:cNvSpPr>
            <p:nvPr/>
          </p:nvSpPr>
          <p:spPr bwMode="auto">
            <a:xfrm>
              <a:off x="1302" y="3190"/>
              <a:ext cx="3" cy="92"/>
            </a:xfrm>
            <a:custGeom>
              <a:avLst/>
              <a:gdLst>
                <a:gd name="T0" fmla="*/ 2 w 2"/>
                <a:gd name="T1" fmla="*/ 39 h 39"/>
                <a:gd name="T2" fmla="*/ 2 w 2"/>
                <a:gd name="T3" fmla="*/ 19 h 39"/>
                <a:gd name="T4" fmla="*/ 0 w 2"/>
                <a:gd name="T5" fmla="*/ 19 h 39"/>
                <a:gd name="T6" fmla="*/ 0 w 2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9">
                  <a:moveTo>
                    <a:pt x="2" y="39"/>
                  </a:moveTo>
                  <a:lnTo>
                    <a:pt x="2" y="19"/>
                  </a:ln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41" name="Freeform 277"/>
            <p:cNvSpPr>
              <a:spLocks noChangeArrowheads="1"/>
            </p:cNvSpPr>
            <p:nvPr/>
          </p:nvSpPr>
          <p:spPr bwMode="auto">
            <a:xfrm>
              <a:off x="1292" y="3190"/>
              <a:ext cx="20" cy="6"/>
            </a:xfrm>
            <a:custGeom>
              <a:avLst/>
              <a:gdLst>
                <a:gd name="T0" fmla="*/ 10 w 10"/>
                <a:gd name="T1" fmla="*/ 6 h 6"/>
                <a:gd name="T2" fmla="*/ 5 w 10"/>
                <a:gd name="T3" fmla="*/ 0 h 6"/>
                <a:gd name="T4" fmla="*/ 0 w 10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6">
                  <a:moveTo>
                    <a:pt x="10" y="6"/>
                  </a:moveTo>
                  <a:lnTo>
                    <a:pt x="5" y="0"/>
                  </a:lnTo>
                  <a:lnTo>
                    <a:pt x="0" y="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42" name="Rectangle 278"/>
            <p:cNvSpPr>
              <a:spLocks noChangeArrowheads="1"/>
            </p:cNvSpPr>
            <p:nvPr/>
          </p:nvSpPr>
          <p:spPr bwMode="auto">
            <a:xfrm>
              <a:off x="1510" y="3283"/>
              <a:ext cx="137" cy="97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43" name="Rectangle 279"/>
            <p:cNvSpPr>
              <a:spLocks noChangeArrowheads="1"/>
            </p:cNvSpPr>
            <p:nvPr/>
          </p:nvSpPr>
          <p:spPr bwMode="auto">
            <a:xfrm>
              <a:off x="1510" y="3283"/>
              <a:ext cx="139" cy="9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44" name="Freeform 280"/>
            <p:cNvSpPr>
              <a:spLocks noChangeArrowheads="1"/>
            </p:cNvSpPr>
            <p:nvPr/>
          </p:nvSpPr>
          <p:spPr bwMode="auto">
            <a:xfrm>
              <a:off x="1302" y="3190"/>
              <a:ext cx="277" cy="92"/>
            </a:xfrm>
            <a:custGeom>
              <a:avLst/>
              <a:gdLst>
                <a:gd name="T0" fmla="*/ 130 w 130"/>
                <a:gd name="T1" fmla="*/ 39 h 39"/>
                <a:gd name="T2" fmla="*/ 130 w 130"/>
                <a:gd name="T3" fmla="*/ 19 h 39"/>
                <a:gd name="T4" fmla="*/ 0 w 130"/>
                <a:gd name="T5" fmla="*/ 19 h 39"/>
                <a:gd name="T6" fmla="*/ 0 w 13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39">
                  <a:moveTo>
                    <a:pt x="130" y="39"/>
                  </a:moveTo>
                  <a:lnTo>
                    <a:pt x="130" y="19"/>
                  </a:ln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45" name="Freeform 281"/>
            <p:cNvSpPr>
              <a:spLocks noChangeArrowheads="1"/>
            </p:cNvSpPr>
            <p:nvPr/>
          </p:nvSpPr>
          <p:spPr bwMode="auto">
            <a:xfrm>
              <a:off x="1292" y="3190"/>
              <a:ext cx="20" cy="6"/>
            </a:xfrm>
            <a:custGeom>
              <a:avLst/>
              <a:gdLst>
                <a:gd name="T0" fmla="*/ 10 w 10"/>
                <a:gd name="T1" fmla="*/ 6 h 6"/>
                <a:gd name="T2" fmla="*/ 5 w 10"/>
                <a:gd name="T3" fmla="*/ 0 h 6"/>
                <a:gd name="T4" fmla="*/ 0 w 10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6">
                  <a:moveTo>
                    <a:pt x="10" y="6"/>
                  </a:moveTo>
                  <a:lnTo>
                    <a:pt x="5" y="0"/>
                  </a:lnTo>
                  <a:lnTo>
                    <a:pt x="0" y="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46" name="Rectangle 282"/>
            <p:cNvSpPr>
              <a:spLocks noChangeArrowheads="1"/>
            </p:cNvSpPr>
            <p:nvPr/>
          </p:nvSpPr>
          <p:spPr bwMode="auto">
            <a:xfrm>
              <a:off x="1584" y="3415"/>
              <a:ext cx="139" cy="94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47" name="Rectangle 283"/>
            <p:cNvSpPr>
              <a:spLocks noChangeArrowheads="1"/>
            </p:cNvSpPr>
            <p:nvPr/>
          </p:nvSpPr>
          <p:spPr bwMode="auto">
            <a:xfrm>
              <a:off x="1584" y="3415"/>
              <a:ext cx="141" cy="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48" name="Rectangle 284"/>
            <p:cNvSpPr>
              <a:spLocks noChangeArrowheads="1"/>
            </p:cNvSpPr>
            <p:nvPr/>
          </p:nvSpPr>
          <p:spPr bwMode="auto">
            <a:xfrm>
              <a:off x="1583" y="3425"/>
              <a:ext cx="75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Заключение</a:t>
              </a:r>
            </a:p>
          </p:txBody>
        </p:sp>
        <p:sp>
          <p:nvSpPr>
            <p:cNvPr id="11549" name="Rectangle 285"/>
            <p:cNvSpPr>
              <a:spLocks noChangeArrowheads="1"/>
            </p:cNvSpPr>
            <p:nvPr/>
          </p:nvSpPr>
          <p:spPr bwMode="auto">
            <a:xfrm>
              <a:off x="1593" y="3464"/>
              <a:ext cx="6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договоров</a:t>
              </a:r>
            </a:p>
          </p:txBody>
        </p:sp>
        <p:sp>
          <p:nvSpPr>
            <p:cNvPr id="11550" name="Rectangle 286"/>
            <p:cNvSpPr>
              <a:spLocks noChangeArrowheads="1"/>
            </p:cNvSpPr>
            <p:nvPr/>
          </p:nvSpPr>
          <p:spPr bwMode="auto">
            <a:xfrm>
              <a:off x="1584" y="3535"/>
              <a:ext cx="139" cy="94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51" name="Rectangle 287"/>
            <p:cNvSpPr>
              <a:spLocks noChangeArrowheads="1"/>
            </p:cNvSpPr>
            <p:nvPr/>
          </p:nvSpPr>
          <p:spPr bwMode="auto">
            <a:xfrm>
              <a:off x="1584" y="3535"/>
              <a:ext cx="141" cy="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52" name="Rectangle 288"/>
            <p:cNvSpPr>
              <a:spLocks noChangeArrowheads="1"/>
            </p:cNvSpPr>
            <p:nvPr/>
          </p:nvSpPr>
          <p:spPr bwMode="auto">
            <a:xfrm>
              <a:off x="1588" y="3545"/>
              <a:ext cx="6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Изменение</a:t>
              </a:r>
            </a:p>
          </p:txBody>
        </p:sp>
        <p:sp>
          <p:nvSpPr>
            <p:cNvPr id="11553" name="Rectangle 289"/>
            <p:cNvSpPr>
              <a:spLocks noChangeArrowheads="1"/>
            </p:cNvSpPr>
            <p:nvPr/>
          </p:nvSpPr>
          <p:spPr bwMode="auto">
            <a:xfrm>
              <a:off x="1598" y="3583"/>
              <a:ext cx="5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зарплаты</a:t>
              </a:r>
            </a:p>
          </p:txBody>
        </p:sp>
        <p:sp>
          <p:nvSpPr>
            <p:cNvPr id="11554" name="Freeform 290"/>
            <p:cNvSpPr>
              <a:spLocks noChangeArrowheads="1"/>
            </p:cNvSpPr>
            <p:nvPr/>
          </p:nvSpPr>
          <p:spPr bwMode="auto">
            <a:xfrm>
              <a:off x="1548" y="3383"/>
              <a:ext cx="35" cy="79"/>
            </a:xfrm>
            <a:custGeom>
              <a:avLst/>
              <a:gdLst>
                <a:gd name="T0" fmla="*/ 0 w 17"/>
                <a:gd name="T1" fmla="*/ 0 h 34"/>
                <a:gd name="T2" fmla="*/ 0 w 17"/>
                <a:gd name="T3" fmla="*/ 34 h 34"/>
                <a:gd name="T4" fmla="*/ 17 w 17"/>
                <a:gd name="T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4">
                  <a:moveTo>
                    <a:pt x="0" y="0"/>
                  </a:moveTo>
                  <a:lnTo>
                    <a:pt x="0" y="34"/>
                  </a:lnTo>
                  <a:lnTo>
                    <a:pt x="17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55" name="Freeform 291"/>
            <p:cNvSpPr>
              <a:spLocks noChangeArrowheads="1"/>
            </p:cNvSpPr>
            <p:nvPr/>
          </p:nvSpPr>
          <p:spPr bwMode="auto">
            <a:xfrm>
              <a:off x="1578" y="3454"/>
              <a:ext cx="6" cy="18"/>
            </a:xfrm>
            <a:custGeom>
              <a:avLst/>
              <a:gdLst>
                <a:gd name="T0" fmla="*/ 0 w 3"/>
                <a:gd name="T1" fmla="*/ 16 h 16"/>
                <a:gd name="T2" fmla="*/ 3 w 3"/>
                <a:gd name="T3" fmla="*/ 8 h 16"/>
                <a:gd name="T4" fmla="*/ 0 w 3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6">
                  <a:moveTo>
                    <a:pt x="0" y="16"/>
                  </a:moveTo>
                  <a:lnTo>
                    <a:pt x="3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56" name="Freeform 292"/>
            <p:cNvSpPr>
              <a:spLocks noChangeArrowheads="1"/>
            </p:cNvSpPr>
            <p:nvPr/>
          </p:nvSpPr>
          <p:spPr bwMode="auto">
            <a:xfrm>
              <a:off x="1548" y="3383"/>
              <a:ext cx="35" cy="199"/>
            </a:xfrm>
            <a:custGeom>
              <a:avLst/>
              <a:gdLst>
                <a:gd name="T0" fmla="*/ 0 w 17"/>
                <a:gd name="T1" fmla="*/ 0 h 84"/>
                <a:gd name="T2" fmla="*/ 0 w 17"/>
                <a:gd name="T3" fmla="*/ 84 h 84"/>
                <a:gd name="T4" fmla="*/ 17 w 17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84">
                  <a:moveTo>
                    <a:pt x="0" y="0"/>
                  </a:moveTo>
                  <a:lnTo>
                    <a:pt x="0" y="84"/>
                  </a:lnTo>
                  <a:lnTo>
                    <a:pt x="17" y="8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57" name="Freeform 293"/>
            <p:cNvSpPr>
              <a:spLocks noChangeArrowheads="1"/>
            </p:cNvSpPr>
            <p:nvPr/>
          </p:nvSpPr>
          <p:spPr bwMode="auto">
            <a:xfrm>
              <a:off x="1578" y="3574"/>
              <a:ext cx="6" cy="18"/>
            </a:xfrm>
            <a:custGeom>
              <a:avLst/>
              <a:gdLst>
                <a:gd name="T0" fmla="*/ 0 w 3"/>
                <a:gd name="T1" fmla="*/ 16 h 16"/>
                <a:gd name="T2" fmla="*/ 3 w 3"/>
                <a:gd name="T3" fmla="*/ 8 h 16"/>
                <a:gd name="T4" fmla="*/ 0 w 3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6">
                  <a:moveTo>
                    <a:pt x="0" y="16"/>
                  </a:moveTo>
                  <a:lnTo>
                    <a:pt x="3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58" name="Rectangle 294"/>
            <p:cNvSpPr>
              <a:spLocks noChangeArrowheads="1"/>
            </p:cNvSpPr>
            <p:nvPr/>
          </p:nvSpPr>
          <p:spPr bwMode="auto">
            <a:xfrm>
              <a:off x="1169" y="3667"/>
              <a:ext cx="137" cy="94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59" name="Rectangle 295"/>
            <p:cNvSpPr>
              <a:spLocks noChangeArrowheads="1"/>
            </p:cNvSpPr>
            <p:nvPr/>
          </p:nvSpPr>
          <p:spPr bwMode="auto">
            <a:xfrm>
              <a:off x="1169" y="3667"/>
              <a:ext cx="139" cy="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60" name="Freeform 296"/>
            <p:cNvSpPr>
              <a:spLocks noChangeArrowheads="1"/>
            </p:cNvSpPr>
            <p:nvPr/>
          </p:nvSpPr>
          <p:spPr bwMode="auto">
            <a:xfrm>
              <a:off x="1122" y="3632"/>
              <a:ext cx="45" cy="82"/>
            </a:xfrm>
            <a:custGeom>
              <a:avLst/>
              <a:gdLst>
                <a:gd name="T0" fmla="*/ 0 w 22"/>
                <a:gd name="T1" fmla="*/ 0 h 34"/>
                <a:gd name="T2" fmla="*/ 0 w 22"/>
                <a:gd name="T3" fmla="*/ 34 h 34"/>
                <a:gd name="T4" fmla="*/ 22 w 22"/>
                <a:gd name="T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34">
                  <a:moveTo>
                    <a:pt x="0" y="0"/>
                  </a:moveTo>
                  <a:lnTo>
                    <a:pt x="0" y="34"/>
                  </a:lnTo>
                  <a:lnTo>
                    <a:pt x="22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61" name="Freeform 297"/>
            <p:cNvSpPr>
              <a:spLocks noChangeArrowheads="1"/>
            </p:cNvSpPr>
            <p:nvPr/>
          </p:nvSpPr>
          <p:spPr bwMode="auto">
            <a:xfrm>
              <a:off x="1163" y="3706"/>
              <a:ext cx="5" cy="18"/>
            </a:xfrm>
            <a:custGeom>
              <a:avLst/>
              <a:gdLst>
                <a:gd name="T0" fmla="*/ 0 w 3"/>
                <a:gd name="T1" fmla="*/ 15 h 15"/>
                <a:gd name="T2" fmla="*/ 3 w 3"/>
                <a:gd name="T3" fmla="*/ 7 h 15"/>
                <a:gd name="T4" fmla="*/ 0 w 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5">
                  <a:moveTo>
                    <a:pt x="0" y="15"/>
                  </a:moveTo>
                  <a:lnTo>
                    <a:pt x="3" y="7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62" name="Rectangle 298"/>
            <p:cNvSpPr>
              <a:spLocks noChangeArrowheads="1"/>
            </p:cNvSpPr>
            <p:nvPr/>
          </p:nvSpPr>
          <p:spPr bwMode="auto">
            <a:xfrm>
              <a:off x="1415" y="3667"/>
              <a:ext cx="137" cy="94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63" name="Rectangle 299"/>
            <p:cNvSpPr>
              <a:spLocks noChangeArrowheads="1"/>
            </p:cNvSpPr>
            <p:nvPr/>
          </p:nvSpPr>
          <p:spPr bwMode="auto">
            <a:xfrm>
              <a:off x="1415" y="3667"/>
              <a:ext cx="139" cy="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64" name="Freeform 300"/>
            <p:cNvSpPr>
              <a:spLocks noChangeArrowheads="1"/>
            </p:cNvSpPr>
            <p:nvPr/>
          </p:nvSpPr>
          <p:spPr bwMode="auto">
            <a:xfrm>
              <a:off x="1377" y="3632"/>
              <a:ext cx="37" cy="82"/>
            </a:xfrm>
            <a:custGeom>
              <a:avLst/>
              <a:gdLst>
                <a:gd name="T0" fmla="*/ 0 w 17"/>
                <a:gd name="T1" fmla="*/ 0 h 34"/>
                <a:gd name="T2" fmla="*/ 0 w 17"/>
                <a:gd name="T3" fmla="*/ 34 h 34"/>
                <a:gd name="T4" fmla="*/ 17 w 17"/>
                <a:gd name="T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4">
                  <a:moveTo>
                    <a:pt x="0" y="0"/>
                  </a:moveTo>
                  <a:lnTo>
                    <a:pt x="0" y="34"/>
                  </a:lnTo>
                  <a:lnTo>
                    <a:pt x="17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65" name="Freeform 301"/>
            <p:cNvSpPr>
              <a:spLocks noChangeArrowheads="1"/>
            </p:cNvSpPr>
            <p:nvPr/>
          </p:nvSpPr>
          <p:spPr bwMode="auto">
            <a:xfrm>
              <a:off x="1408" y="3706"/>
              <a:ext cx="5" cy="18"/>
            </a:xfrm>
            <a:custGeom>
              <a:avLst/>
              <a:gdLst>
                <a:gd name="T0" fmla="*/ 0 w 3"/>
                <a:gd name="T1" fmla="*/ 15 h 15"/>
                <a:gd name="T2" fmla="*/ 3 w 3"/>
                <a:gd name="T3" fmla="*/ 7 h 15"/>
                <a:gd name="T4" fmla="*/ 0 w 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5">
                  <a:moveTo>
                    <a:pt x="0" y="15"/>
                  </a:moveTo>
                  <a:lnTo>
                    <a:pt x="3" y="7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66" name="Rectangle 302"/>
            <p:cNvSpPr>
              <a:spLocks noChangeArrowheads="1"/>
            </p:cNvSpPr>
            <p:nvPr/>
          </p:nvSpPr>
          <p:spPr bwMode="auto">
            <a:xfrm>
              <a:off x="1648" y="3667"/>
              <a:ext cx="139" cy="94"/>
            </a:xfrm>
            <a:prstGeom prst="rect">
              <a:avLst/>
            </a:prstGeom>
            <a:solidFill>
              <a:srgbClr val="FA7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67" name="Rectangle 303"/>
            <p:cNvSpPr>
              <a:spLocks noChangeArrowheads="1"/>
            </p:cNvSpPr>
            <p:nvPr/>
          </p:nvSpPr>
          <p:spPr bwMode="auto">
            <a:xfrm>
              <a:off x="1648" y="3667"/>
              <a:ext cx="141" cy="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68" name="Freeform 304"/>
            <p:cNvSpPr>
              <a:spLocks noChangeArrowheads="1"/>
            </p:cNvSpPr>
            <p:nvPr/>
          </p:nvSpPr>
          <p:spPr bwMode="auto">
            <a:xfrm>
              <a:off x="1612" y="3632"/>
              <a:ext cx="35" cy="82"/>
            </a:xfrm>
            <a:custGeom>
              <a:avLst/>
              <a:gdLst>
                <a:gd name="T0" fmla="*/ 0 w 17"/>
                <a:gd name="T1" fmla="*/ 0 h 34"/>
                <a:gd name="T2" fmla="*/ 0 w 17"/>
                <a:gd name="T3" fmla="*/ 34 h 34"/>
                <a:gd name="T4" fmla="*/ 17 w 17"/>
                <a:gd name="T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4">
                  <a:moveTo>
                    <a:pt x="0" y="0"/>
                  </a:moveTo>
                  <a:lnTo>
                    <a:pt x="0" y="34"/>
                  </a:lnTo>
                  <a:lnTo>
                    <a:pt x="17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69" name="Freeform 305"/>
            <p:cNvSpPr>
              <a:spLocks noChangeArrowheads="1"/>
            </p:cNvSpPr>
            <p:nvPr/>
          </p:nvSpPr>
          <p:spPr bwMode="auto">
            <a:xfrm>
              <a:off x="1642" y="3706"/>
              <a:ext cx="5" cy="18"/>
            </a:xfrm>
            <a:custGeom>
              <a:avLst/>
              <a:gdLst>
                <a:gd name="T0" fmla="*/ 0 w 3"/>
                <a:gd name="T1" fmla="*/ 15 h 15"/>
                <a:gd name="T2" fmla="*/ 3 w 3"/>
                <a:gd name="T3" fmla="*/ 7 h 15"/>
                <a:gd name="T4" fmla="*/ 0 w 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5">
                  <a:moveTo>
                    <a:pt x="0" y="15"/>
                  </a:moveTo>
                  <a:lnTo>
                    <a:pt x="3" y="7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570" name="Group 306"/>
          <p:cNvGrpSpPr>
            <a:grpSpLocks/>
          </p:cNvGrpSpPr>
          <p:nvPr/>
        </p:nvGrpSpPr>
        <p:grpSpPr bwMode="auto">
          <a:xfrm>
            <a:off x="6246813" y="4543327"/>
            <a:ext cx="1689100" cy="1266825"/>
            <a:chOff x="2976" y="2544"/>
            <a:chExt cx="1064" cy="798"/>
          </a:xfrm>
        </p:grpSpPr>
        <p:sp>
          <p:nvSpPr>
            <p:cNvPr id="11571" name="Freeform 307"/>
            <p:cNvSpPr>
              <a:spLocks noChangeArrowheads="1"/>
            </p:cNvSpPr>
            <p:nvPr/>
          </p:nvSpPr>
          <p:spPr bwMode="auto">
            <a:xfrm>
              <a:off x="2976" y="2544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72" name="Freeform 308"/>
            <p:cNvSpPr>
              <a:spLocks noChangeArrowheads="1"/>
            </p:cNvSpPr>
            <p:nvPr/>
          </p:nvSpPr>
          <p:spPr bwMode="auto">
            <a:xfrm>
              <a:off x="4038" y="3341"/>
              <a:ext cx="2" cy="1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73" name="Rectangle 309"/>
            <p:cNvSpPr>
              <a:spLocks noChangeArrowheads="1"/>
            </p:cNvSpPr>
            <p:nvPr/>
          </p:nvSpPr>
          <p:spPr bwMode="auto">
            <a:xfrm>
              <a:off x="3409" y="2553"/>
              <a:ext cx="214" cy="104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74" name="Line 310"/>
            <p:cNvSpPr>
              <a:spLocks noChangeShapeType="1"/>
            </p:cNvSpPr>
            <p:nvPr/>
          </p:nvSpPr>
          <p:spPr bwMode="auto">
            <a:xfrm>
              <a:off x="3588" y="2553"/>
              <a:ext cx="2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75" name="Freeform 311"/>
            <p:cNvSpPr>
              <a:spLocks noChangeArrowheads="1"/>
            </p:cNvSpPr>
            <p:nvPr/>
          </p:nvSpPr>
          <p:spPr bwMode="auto">
            <a:xfrm>
              <a:off x="3591" y="2564"/>
              <a:ext cx="26" cy="14"/>
            </a:xfrm>
            <a:custGeom>
              <a:avLst/>
              <a:gdLst>
                <a:gd name="T0" fmla="*/ 0 w 10"/>
                <a:gd name="T1" fmla="*/ 2 h 7"/>
                <a:gd name="T2" fmla="*/ 4 w 10"/>
                <a:gd name="T3" fmla="*/ 2 h 7"/>
                <a:gd name="T4" fmla="*/ 7 w 10"/>
                <a:gd name="T5" fmla="*/ 0 h 7"/>
                <a:gd name="T6" fmla="*/ 10 w 10"/>
                <a:gd name="T7" fmla="*/ 0 h 7"/>
                <a:gd name="T8" fmla="*/ 10 w 10"/>
                <a:gd name="T9" fmla="*/ 2 h 7"/>
                <a:gd name="T10" fmla="*/ 8 w 10"/>
                <a:gd name="T11" fmla="*/ 2 h 7"/>
                <a:gd name="T12" fmla="*/ 7 w 10"/>
                <a:gd name="T13" fmla="*/ 3 h 7"/>
                <a:gd name="T14" fmla="*/ 8 w 10"/>
                <a:gd name="T15" fmla="*/ 5 h 7"/>
                <a:gd name="T16" fmla="*/ 10 w 10"/>
                <a:gd name="T17" fmla="*/ 5 h 7"/>
                <a:gd name="T18" fmla="*/ 10 w 10"/>
                <a:gd name="T19" fmla="*/ 7 h 7"/>
                <a:gd name="T20" fmla="*/ 7 w 10"/>
                <a:gd name="T21" fmla="*/ 7 h 7"/>
                <a:gd name="T22" fmla="*/ 4 w 10"/>
                <a:gd name="T23" fmla="*/ 5 h 7"/>
                <a:gd name="T24" fmla="*/ 0 w 10"/>
                <a:gd name="T25" fmla="*/ 5 h 7"/>
                <a:gd name="T26" fmla="*/ 0 w 10"/>
                <a:gd name="T27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" h="7">
                  <a:moveTo>
                    <a:pt x="0" y="2"/>
                  </a:moveTo>
                  <a:lnTo>
                    <a:pt x="4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7" y="3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7" y="7"/>
                  </a:lnTo>
                  <a:lnTo>
                    <a:pt x="4" y="5"/>
                  </a:lnTo>
                  <a:lnTo>
                    <a:pt x="0" y="5"/>
                  </a:lnTo>
                  <a:lnTo>
                    <a:pt x="0" y="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76" name="Rectangle 312"/>
            <p:cNvSpPr>
              <a:spLocks noChangeArrowheads="1"/>
            </p:cNvSpPr>
            <p:nvPr/>
          </p:nvSpPr>
          <p:spPr bwMode="auto">
            <a:xfrm>
              <a:off x="3397" y="2544"/>
              <a:ext cx="90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Оборудование</a:t>
              </a:r>
            </a:p>
          </p:txBody>
        </p:sp>
        <p:sp>
          <p:nvSpPr>
            <p:cNvPr id="11577" name="Rectangle 313"/>
            <p:cNvSpPr>
              <a:spLocks noChangeArrowheads="1"/>
            </p:cNvSpPr>
            <p:nvPr/>
          </p:nvSpPr>
          <p:spPr bwMode="auto">
            <a:xfrm>
              <a:off x="3405" y="2586"/>
              <a:ext cx="8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для контроля</a:t>
              </a:r>
            </a:p>
          </p:txBody>
        </p:sp>
        <p:sp>
          <p:nvSpPr>
            <p:cNvPr id="11578" name="Rectangle 314"/>
            <p:cNvSpPr>
              <a:spLocks noChangeArrowheads="1"/>
            </p:cNvSpPr>
            <p:nvPr/>
          </p:nvSpPr>
          <p:spPr bwMode="auto">
            <a:xfrm>
              <a:off x="3444" y="2623"/>
              <a:ext cx="55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качества</a:t>
              </a:r>
            </a:p>
          </p:txBody>
        </p:sp>
        <p:sp>
          <p:nvSpPr>
            <p:cNvPr id="11579" name="Rectangle 315"/>
            <p:cNvSpPr>
              <a:spLocks noChangeArrowheads="1"/>
            </p:cNvSpPr>
            <p:nvPr/>
          </p:nvSpPr>
          <p:spPr bwMode="auto">
            <a:xfrm>
              <a:off x="3114" y="2728"/>
              <a:ext cx="215" cy="10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80" name="Line 316"/>
            <p:cNvSpPr>
              <a:spLocks noChangeShapeType="1"/>
            </p:cNvSpPr>
            <p:nvPr/>
          </p:nvSpPr>
          <p:spPr bwMode="auto">
            <a:xfrm>
              <a:off x="3290" y="2728"/>
              <a:ext cx="2" cy="1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81" name="Freeform 317"/>
            <p:cNvSpPr>
              <a:spLocks noChangeArrowheads="1"/>
            </p:cNvSpPr>
            <p:nvPr/>
          </p:nvSpPr>
          <p:spPr bwMode="auto">
            <a:xfrm>
              <a:off x="3298" y="2739"/>
              <a:ext cx="21" cy="16"/>
            </a:xfrm>
            <a:custGeom>
              <a:avLst/>
              <a:gdLst>
                <a:gd name="T0" fmla="*/ 0 w 8"/>
                <a:gd name="T1" fmla="*/ 2 h 8"/>
                <a:gd name="T2" fmla="*/ 4 w 8"/>
                <a:gd name="T3" fmla="*/ 2 h 8"/>
                <a:gd name="T4" fmla="*/ 5 w 8"/>
                <a:gd name="T5" fmla="*/ 0 h 8"/>
                <a:gd name="T6" fmla="*/ 8 w 8"/>
                <a:gd name="T7" fmla="*/ 0 h 8"/>
                <a:gd name="T8" fmla="*/ 8 w 8"/>
                <a:gd name="T9" fmla="*/ 2 h 8"/>
                <a:gd name="T10" fmla="*/ 7 w 8"/>
                <a:gd name="T11" fmla="*/ 2 h 8"/>
                <a:gd name="T12" fmla="*/ 5 w 8"/>
                <a:gd name="T13" fmla="*/ 4 h 8"/>
                <a:gd name="T14" fmla="*/ 7 w 8"/>
                <a:gd name="T15" fmla="*/ 6 h 8"/>
                <a:gd name="T16" fmla="*/ 8 w 8"/>
                <a:gd name="T17" fmla="*/ 6 h 8"/>
                <a:gd name="T18" fmla="*/ 8 w 8"/>
                <a:gd name="T19" fmla="*/ 8 h 8"/>
                <a:gd name="T20" fmla="*/ 5 w 8"/>
                <a:gd name="T21" fmla="*/ 8 h 8"/>
                <a:gd name="T22" fmla="*/ 4 w 8"/>
                <a:gd name="T23" fmla="*/ 6 h 8"/>
                <a:gd name="T24" fmla="*/ 0 w 8"/>
                <a:gd name="T25" fmla="*/ 6 h 8"/>
                <a:gd name="T26" fmla="*/ 0 w 8"/>
                <a:gd name="T27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8">
                  <a:moveTo>
                    <a:pt x="0" y="2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7" y="2"/>
                  </a:lnTo>
                  <a:lnTo>
                    <a:pt x="5" y="4"/>
                  </a:lnTo>
                  <a:lnTo>
                    <a:pt x="7" y="6"/>
                  </a:lnTo>
                  <a:lnTo>
                    <a:pt x="8" y="6"/>
                  </a:lnTo>
                  <a:lnTo>
                    <a:pt x="8" y="8"/>
                  </a:lnTo>
                  <a:lnTo>
                    <a:pt x="5" y="8"/>
                  </a:lnTo>
                  <a:lnTo>
                    <a:pt x="4" y="6"/>
                  </a:lnTo>
                  <a:lnTo>
                    <a:pt x="0" y="6"/>
                  </a:lnTo>
                  <a:lnTo>
                    <a:pt x="0" y="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82" name="Rectangle 318"/>
            <p:cNvSpPr>
              <a:spLocks noChangeArrowheads="1"/>
            </p:cNvSpPr>
            <p:nvPr/>
          </p:nvSpPr>
          <p:spPr bwMode="auto">
            <a:xfrm>
              <a:off x="3093" y="2741"/>
              <a:ext cx="95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Измерительное</a:t>
              </a:r>
            </a:p>
          </p:txBody>
        </p:sp>
        <p:sp>
          <p:nvSpPr>
            <p:cNvPr id="11583" name="Rectangle 319"/>
            <p:cNvSpPr>
              <a:spLocks noChangeArrowheads="1"/>
            </p:cNvSpPr>
            <p:nvPr/>
          </p:nvSpPr>
          <p:spPr bwMode="auto">
            <a:xfrm>
              <a:off x="3107" y="2778"/>
              <a:ext cx="8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оборудование</a:t>
              </a:r>
            </a:p>
          </p:txBody>
        </p:sp>
        <p:sp>
          <p:nvSpPr>
            <p:cNvPr id="11584" name="Rectangle 320"/>
            <p:cNvSpPr>
              <a:spLocks noChangeArrowheads="1"/>
            </p:cNvSpPr>
            <p:nvPr/>
          </p:nvSpPr>
          <p:spPr bwMode="auto">
            <a:xfrm>
              <a:off x="3409" y="2728"/>
              <a:ext cx="216" cy="10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85" name="Line 321"/>
            <p:cNvSpPr>
              <a:spLocks noChangeShapeType="1"/>
            </p:cNvSpPr>
            <p:nvPr/>
          </p:nvSpPr>
          <p:spPr bwMode="auto">
            <a:xfrm>
              <a:off x="3588" y="2728"/>
              <a:ext cx="2" cy="1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86" name="Freeform 322"/>
            <p:cNvSpPr>
              <a:spLocks noChangeArrowheads="1"/>
            </p:cNvSpPr>
            <p:nvPr/>
          </p:nvSpPr>
          <p:spPr bwMode="auto">
            <a:xfrm>
              <a:off x="3594" y="2739"/>
              <a:ext cx="23" cy="16"/>
            </a:xfrm>
            <a:custGeom>
              <a:avLst/>
              <a:gdLst>
                <a:gd name="T0" fmla="*/ 0 w 9"/>
                <a:gd name="T1" fmla="*/ 2 h 8"/>
                <a:gd name="T2" fmla="*/ 5 w 9"/>
                <a:gd name="T3" fmla="*/ 2 h 8"/>
                <a:gd name="T4" fmla="*/ 6 w 9"/>
                <a:gd name="T5" fmla="*/ 0 h 8"/>
                <a:gd name="T6" fmla="*/ 9 w 9"/>
                <a:gd name="T7" fmla="*/ 0 h 8"/>
                <a:gd name="T8" fmla="*/ 9 w 9"/>
                <a:gd name="T9" fmla="*/ 2 h 8"/>
                <a:gd name="T10" fmla="*/ 8 w 9"/>
                <a:gd name="T11" fmla="*/ 2 h 8"/>
                <a:gd name="T12" fmla="*/ 6 w 9"/>
                <a:gd name="T13" fmla="*/ 4 h 8"/>
                <a:gd name="T14" fmla="*/ 8 w 9"/>
                <a:gd name="T15" fmla="*/ 6 h 8"/>
                <a:gd name="T16" fmla="*/ 9 w 9"/>
                <a:gd name="T17" fmla="*/ 6 h 8"/>
                <a:gd name="T18" fmla="*/ 9 w 9"/>
                <a:gd name="T19" fmla="*/ 8 h 8"/>
                <a:gd name="T20" fmla="*/ 6 w 9"/>
                <a:gd name="T21" fmla="*/ 8 h 8"/>
                <a:gd name="T22" fmla="*/ 5 w 9"/>
                <a:gd name="T23" fmla="*/ 6 h 8"/>
                <a:gd name="T24" fmla="*/ 0 w 9"/>
                <a:gd name="T25" fmla="*/ 6 h 8"/>
                <a:gd name="T26" fmla="*/ 0 w 9"/>
                <a:gd name="T27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" h="8">
                  <a:moveTo>
                    <a:pt x="0" y="2"/>
                  </a:moveTo>
                  <a:lnTo>
                    <a:pt x="5" y="2"/>
                  </a:lnTo>
                  <a:lnTo>
                    <a:pt x="6" y="0"/>
                  </a:lnTo>
                  <a:lnTo>
                    <a:pt x="9" y="0"/>
                  </a:lnTo>
                  <a:lnTo>
                    <a:pt x="9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8" y="6"/>
                  </a:lnTo>
                  <a:lnTo>
                    <a:pt x="9" y="6"/>
                  </a:lnTo>
                  <a:lnTo>
                    <a:pt x="9" y="8"/>
                  </a:lnTo>
                  <a:lnTo>
                    <a:pt x="6" y="8"/>
                  </a:lnTo>
                  <a:lnTo>
                    <a:pt x="5" y="6"/>
                  </a:lnTo>
                  <a:lnTo>
                    <a:pt x="0" y="6"/>
                  </a:lnTo>
                  <a:lnTo>
                    <a:pt x="0" y="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87" name="Rectangle 323"/>
            <p:cNvSpPr>
              <a:spLocks noChangeArrowheads="1"/>
            </p:cNvSpPr>
            <p:nvPr/>
          </p:nvSpPr>
          <p:spPr bwMode="auto">
            <a:xfrm>
              <a:off x="3410" y="2741"/>
              <a:ext cx="7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Контрольное</a:t>
              </a:r>
            </a:p>
          </p:txBody>
        </p:sp>
        <p:sp>
          <p:nvSpPr>
            <p:cNvPr id="11588" name="Rectangle 324"/>
            <p:cNvSpPr>
              <a:spLocks noChangeArrowheads="1"/>
            </p:cNvSpPr>
            <p:nvPr/>
          </p:nvSpPr>
          <p:spPr bwMode="auto">
            <a:xfrm>
              <a:off x="3402" y="2778"/>
              <a:ext cx="8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оборудование</a:t>
              </a:r>
            </a:p>
          </p:txBody>
        </p:sp>
        <p:sp>
          <p:nvSpPr>
            <p:cNvPr id="11589" name="Rectangle 325"/>
            <p:cNvSpPr>
              <a:spLocks noChangeArrowheads="1"/>
            </p:cNvSpPr>
            <p:nvPr/>
          </p:nvSpPr>
          <p:spPr bwMode="auto">
            <a:xfrm>
              <a:off x="3707" y="2728"/>
              <a:ext cx="216" cy="10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90" name="Line 326"/>
            <p:cNvSpPr>
              <a:spLocks noChangeShapeType="1"/>
            </p:cNvSpPr>
            <p:nvPr/>
          </p:nvSpPr>
          <p:spPr bwMode="auto">
            <a:xfrm>
              <a:off x="3884" y="2728"/>
              <a:ext cx="1" cy="1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91" name="Freeform 327"/>
            <p:cNvSpPr>
              <a:spLocks noChangeArrowheads="1"/>
            </p:cNvSpPr>
            <p:nvPr/>
          </p:nvSpPr>
          <p:spPr bwMode="auto">
            <a:xfrm>
              <a:off x="3892" y="2739"/>
              <a:ext cx="20" cy="16"/>
            </a:xfrm>
            <a:custGeom>
              <a:avLst/>
              <a:gdLst>
                <a:gd name="T0" fmla="*/ 0 w 8"/>
                <a:gd name="T1" fmla="*/ 2 h 8"/>
                <a:gd name="T2" fmla="*/ 4 w 8"/>
                <a:gd name="T3" fmla="*/ 2 h 8"/>
                <a:gd name="T4" fmla="*/ 5 w 8"/>
                <a:gd name="T5" fmla="*/ 0 h 8"/>
                <a:gd name="T6" fmla="*/ 8 w 8"/>
                <a:gd name="T7" fmla="*/ 0 h 8"/>
                <a:gd name="T8" fmla="*/ 8 w 8"/>
                <a:gd name="T9" fmla="*/ 2 h 8"/>
                <a:gd name="T10" fmla="*/ 7 w 8"/>
                <a:gd name="T11" fmla="*/ 2 h 8"/>
                <a:gd name="T12" fmla="*/ 5 w 8"/>
                <a:gd name="T13" fmla="*/ 4 h 8"/>
                <a:gd name="T14" fmla="*/ 7 w 8"/>
                <a:gd name="T15" fmla="*/ 6 h 8"/>
                <a:gd name="T16" fmla="*/ 8 w 8"/>
                <a:gd name="T17" fmla="*/ 6 h 8"/>
                <a:gd name="T18" fmla="*/ 8 w 8"/>
                <a:gd name="T19" fmla="*/ 8 h 8"/>
                <a:gd name="T20" fmla="*/ 5 w 8"/>
                <a:gd name="T21" fmla="*/ 8 h 8"/>
                <a:gd name="T22" fmla="*/ 4 w 8"/>
                <a:gd name="T23" fmla="*/ 6 h 8"/>
                <a:gd name="T24" fmla="*/ 0 w 8"/>
                <a:gd name="T25" fmla="*/ 6 h 8"/>
                <a:gd name="T26" fmla="*/ 0 w 8"/>
                <a:gd name="T27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8">
                  <a:moveTo>
                    <a:pt x="0" y="2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7" y="2"/>
                  </a:lnTo>
                  <a:lnTo>
                    <a:pt x="5" y="4"/>
                  </a:lnTo>
                  <a:lnTo>
                    <a:pt x="7" y="6"/>
                  </a:lnTo>
                  <a:lnTo>
                    <a:pt x="8" y="6"/>
                  </a:lnTo>
                  <a:lnTo>
                    <a:pt x="8" y="8"/>
                  </a:lnTo>
                  <a:lnTo>
                    <a:pt x="5" y="8"/>
                  </a:lnTo>
                  <a:lnTo>
                    <a:pt x="4" y="6"/>
                  </a:lnTo>
                  <a:lnTo>
                    <a:pt x="0" y="6"/>
                  </a:lnTo>
                  <a:lnTo>
                    <a:pt x="0" y="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92" name="Rectangle 328"/>
            <p:cNvSpPr>
              <a:spLocks noChangeArrowheads="1"/>
            </p:cNvSpPr>
            <p:nvPr/>
          </p:nvSpPr>
          <p:spPr bwMode="auto">
            <a:xfrm>
              <a:off x="3687" y="2741"/>
              <a:ext cx="9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Испытательное</a:t>
              </a:r>
            </a:p>
          </p:txBody>
        </p:sp>
        <p:sp>
          <p:nvSpPr>
            <p:cNvPr id="11593" name="Rectangle 329"/>
            <p:cNvSpPr>
              <a:spLocks noChangeArrowheads="1"/>
            </p:cNvSpPr>
            <p:nvPr/>
          </p:nvSpPr>
          <p:spPr bwMode="auto">
            <a:xfrm>
              <a:off x="3700" y="2778"/>
              <a:ext cx="8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оборудование</a:t>
              </a:r>
            </a:p>
          </p:txBody>
        </p:sp>
        <p:sp>
          <p:nvSpPr>
            <p:cNvPr id="11594" name="Freeform 330"/>
            <p:cNvSpPr>
              <a:spLocks noChangeArrowheads="1"/>
            </p:cNvSpPr>
            <p:nvPr/>
          </p:nvSpPr>
          <p:spPr bwMode="auto">
            <a:xfrm>
              <a:off x="3518" y="2655"/>
              <a:ext cx="1" cy="71"/>
            </a:xfrm>
            <a:custGeom>
              <a:avLst/>
              <a:gdLst>
                <a:gd name="T0" fmla="*/ 31 h 31"/>
                <a:gd name="T1" fmla="*/ 16 h 31"/>
                <a:gd name="T2" fmla="*/ 16 h 31"/>
                <a:gd name="T3" fmla="*/ 0 h 3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31">
                  <a:moveTo>
                    <a:pt x="0" y="31"/>
                  </a:moveTo>
                  <a:lnTo>
                    <a:pt x="0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95" name="Freeform 331"/>
            <p:cNvSpPr>
              <a:spLocks noChangeArrowheads="1"/>
            </p:cNvSpPr>
            <p:nvPr/>
          </p:nvSpPr>
          <p:spPr bwMode="auto">
            <a:xfrm>
              <a:off x="3219" y="2655"/>
              <a:ext cx="298" cy="71"/>
            </a:xfrm>
            <a:custGeom>
              <a:avLst/>
              <a:gdLst>
                <a:gd name="T0" fmla="*/ 0 w 100"/>
                <a:gd name="T1" fmla="*/ 31 h 31"/>
                <a:gd name="T2" fmla="*/ 0 w 100"/>
                <a:gd name="T3" fmla="*/ 16 h 31"/>
                <a:gd name="T4" fmla="*/ 100 w 100"/>
                <a:gd name="T5" fmla="*/ 16 h 31"/>
                <a:gd name="T6" fmla="*/ 100 w 100"/>
                <a:gd name="T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31">
                  <a:moveTo>
                    <a:pt x="0" y="31"/>
                  </a:moveTo>
                  <a:lnTo>
                    <a:pt x="0" y="16"/>
                  </a:lnTo>
                  <a:lnTo>
                    <a:pt x="100" y="16"/>
                  </a:lnTo>
                  <a:lnTo>
                    <a:pt x="10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96" name="Freeform 332"/>
            <p:cNvSpPr>
              <a:spLocks noChangeArrowheads="1"/>
            </p:cNvSpPr>
            <p:nvPr/>
          </p:nvSpPr>
          <p:spPr bwMode="auto">
            <a:xfrm>
              <a:off x="3518" y="2655"/>
              <a:ext cx="294" cy="71"/>
            </a:xfrm>
            <a:custGeom>
              <a:avLst/>
              <a:gdLst>
                <a:gd name="T0" fmla="*/ 100 w 100"/>
                <a:gd name="T1" fmla="*/ 31 h 31"/>
                <a:gd name="T2" fmla="*/ 100 w 100"/>
                <a:gd name="T3" fmla="*/ 16 h 31"/>
                <a:gd name="T4" fmla="*/ 0 w 100"/>
                <a:gd name="T5" fmla="*/ 16 h 31"/>
                <a:gd name="T6" fmla="*/ 0 w 100"/>
                <a:gd name="T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31">
                  <a:moveTo>
                    <a:pt x="100" y="31"/>
                  </a:moveTo>
                  <a:lnTo>
                    <a:pt x="100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97" name="Rectangle 333"/>
            <p:cNvSpPr>
              <a:spLocks noChangeArrowheads="1"/>
            </p:cNvSpPr>
            <p:nvPr/>
          </p:nvSpPr>
          <p:spPr bwMode="auto">
            <a:xfrm>
              <a:off x="3174" y="2857"/>
              <a:ext cx="186" cy="9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98" name="Line 334"/>
            <p:cNvSpPr>
              <a:spLocks noChangeShapeType="1"/>
            </p:cNvSpPr>
            <p:nvPr/>
          </p:nvSpPr>
          <p:spPr bwMode="auto">
            <a:xfrm>
              <a:off x="3328" y="2857"/>
              <a:ext cx="1" cy="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599" name="Freeform 335"/>
            <p:cNvSpPr>
              <a:spLocks noChangeArrowheads="1"/>
            </p:cNvSpPr>
            <p:nvPr/>
          </p:nvSpPr>
          <p:spPr bwMode="auto">
            <a:xfrm>
              <a:off x="3331" y="2868"/>
              <a:ext cx="21" cy="10"/>
            </a:xfrm>
            <a:custGeom>
              <a:avLst/>
              <a:gdLst>
                <a:gd name="T0" fmla="*/ 0 w 8"/>
                <a:gd name="T1" fmla="*/ 1 h 5"/>
                <a:gd name="T2" fmla="*/ 4 w 8"/>
                <a:gd name="T3" fmla="*/ 1 h 5"/>
                <a:gd name="T4" fmla="*/ 5 w 8"/>
                <a:gd name="T5" fmla="*/ 0 h 5"/>
                <a:gd name="T6" fmla="*/ 8 w 8"/>
                <a:gd name="T7" fmla="*/ 0 h 5"/>
                <a:gd name="T8" fmla="*/ 8 w 8"/>
                <a:gd name="T9" fmla="*/ 1 h 5"/>
                <a:gd name="T10" fmla="*/ 7 w 8"/>
                <a:gd name="T11" fmla="*/ 1 h 5"/>
                <a:gd name="T12" fmla="*/ 5 w 8"/>
                <a:gd name="T13" fmla="*/ 3 h 5"/>
                <a:gd name="T14" fmla="*/ 7 w 8"/>
                <a:gd name="T15" fmla="*/ 4 h 5"/>
                <a:gd name="T16" fmla="*/ 8 w 8"/>
                <a:gd name="T17" fmla="*/ 4 h 5"/>
                <a:gd name="T18" fmla="*/ 8 w 8"/>
                <a:gd name="T19" fmla="*/ 5 h 5"/>
                <a:gd name="T20" fmla="*/ 5 w 8"/>
                <a:gd name="T21" fmla="*/ 5 h 5"/>
                <a:gd name="T22" fmla="*/ 4 w 8"/>
                <a:gd name="T23" fmla="*/ 4 h 5"/>
                <a:gd name="T24" fmla="*/ 0 w 8"/>
                <a:gd name="T25" fmla="*/ 4 h 5"/>
                <a:gd name="T26" fmla="*/ 0 w 8"/>
                <a:gd name="T2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5">
                  <a:moveTo>
                    <a:pt x="0" y="1"/>
                  </a:moveTo>
                  <a:lnTo>
                    <a:pt x="4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5"/>
                  </a:lnTo>
                  <a:lnTo>
                    <a:pt x="5" y="5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00" name="Line 336"/>
            <p:cNvSpPr>
              <a:spLocks noChangeShapeType="1"/>
            </p:cNvSpPr>
            <p:nvPr/>
          </p:nvSpPr>
          <p:spPr bwMode="auto">
            <a:xfrm>
              <a:off x="3331" y="2936"/>
              <a:ext cx="2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01" name="Line 337"/>
            <p:cNvSpPr>
              <a:spLocks noChangeShapeType="1"/>
            </p:cNvSpPr>
            <p:nvPr/>
          </p:nvSpPr>
          <p:spPr bwMode="auto">
            <a:xfrm>
              <a:off x="3331" y="2936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02" name="Line 338"/>
            <p:cNvSpPr>
              <a:spLocks noChangeShapeType="1"/>
            </p:cNvSpPr>
            <p:nvPr/>
          </p:nvSpPr>
          <p:spPr bwMode="auto">
            <a:xfrm>
              <a:off x="3331" y="2940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03" name="Line 339"/>
            <p:cNvSpPr>
              <a:spLocks noChangeShapeType="1"/>
            </p:cNvSpPr>
            <p:nvPr/>
          </p:nvSpPr>
          <p:spPr bwMode="auto">
            <a:xfrm>
              <a:off x="3331" y="2945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04" name="Line 340"/>
            <p:cNvSpPr>
              <a:spLocks noChangeShapeType="1"/>
            </p:cNvSpPr>
            <p:nvPr/>
          </p:nvSpPr>
          <p:spPr bwMode="auto">
            <a:xfrm>
              <a:off x="3344" y="2936"/>
              <a:ext cx="12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05" name="Line 341"/>
            <p:cNvSpPr>
              <a:spLocks noChangeShapeType="1"/>
            </p:cNvSpPr>
            <p:nvPr/>
          </p:nvSpPr>
          <p:spPr bwMode="auto">
            <a:xfrm flipV="1">
              <a:off x="3344" y="2935"/>
              <a:ext cx="12" cy="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06" name="Rectangle 342"/>
            <p:cNvSpPr>
              <a:spLocks noChangeArrowheads="1"/>
            </p:cNvSpPr>
            <p:nvPr/>
          </p:nvSpPr>
          <p:spPr bwMode="auto">
            <a:xfrm>
              <a:off x="3167" y="2884"/>
              <a:ext cx="7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Вольтметры</a:t>
              </a:r>
            </a:p>
          </p:txBody>
        </p:sp>
        <p:sp>
          <p:nvSpPr>
            <p:cNvPr id="11607" name="Rectangle 343"/>
            <p:cNvSpPr>
              <a:spLocks noChangeArrowheads="1"/>
            </p:cNvSpPr>
            <p:nvPr/>
          </p:nvSpPr>
          <p:spPr bwMode="auto">
            <a:xfrm>
              <a:off x="3174" y="2973"/>
              <a:ext cx="186" cy="9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08" name="Line 344"/>
            <p:cNvSpPr>
              <a:spLocks noChangeShapeType="1"/>
            </p:cNvSpPr>
            <p:nvPr/>
          </p:nvSpPr>
          <p:spPr bwMode="auto">
            <a:xfrm>
              <a:off x="3328" y="2973"/>
              <a:ext cx="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09" name="Freeform 345"/>
            <p:cNvSpPr>
              <a:spLocks noChangeArrowheads="1"/>
            </p:cNvSpPr>
            <p:nvPr/>
          </p:nvSpPr>
          <p:spPr bwMode="auto">
            <a:xfrm>
              <a:off x="3331" y="2986"/>
              <a:ext cx="21" cy="10"/>
            </a:xfrm>
            <a:custGeom>
              <a:avLst/>
              <a:gdLst>
                <a:gd name="T0" fmla="*/ 0 w 8"/>
                <a:gd name="T1" fmla="*/ 1 h 5"/>
                <a:gd name="T2" fmla="*/ 4 w 8"/>
                <a:gd name="T3" fmla="*/ 1 h 5"/>
                <a:gd name="T4" fmla="*/ 5 w 8"/>
                <a:gd name="T5" fmla="*/ 0 h 5"/>
                <a:gd name="T6" fmla="*/ 8 w 8"/>
                <a:gd name="T7" fmla="*/ 0 h 5"/>
                <a:gd name="T8" fmla="*/ 8 w 8"/>
                <a:gd name="T9" fmla="*/ 1 h 5"/>
                <a:gd name="T10" fmla="*/ 7 w 8"/>
                <a:gd name="T11" fmla="*/ 1 h 5"/>
                <a:gd name="T12" fmla="*/ 5 w 8"/>
                <a:gd name="T13" fmla="*/ 3 h 5"/>
                <a:gd name="T14" fmla="*/ 7 w 8"/>
                <a:gd name="T15" fmla="*/ 4 h 5"/>
                <a:gd name="T16" fmla="*/ 8 w 8"/>
                <a:gd name="T17" fmla="*/ 4 h 5"/>
                <a:gd name="T18" fmla="*/ 8 w 8"/>
                <a:gd name="T19" fmla="*/ 5 h 5"/>
                <a:gd name="T20" fmla="*/ 5 w 8"/>
                <a:gd name="T21" fmla="*/ 5 h 5"/>
                <a:gd name="T22" fmla="*/ 4 w 8"/>
                <a:gd name="T23" fmla="*/ 4 h 5"/>
                <a:gd name="T24" fmla="*/ 0 w 8"/>
                <a:gd name="T25" fmla="*/ 4 h 5"/>
                <a:gd name="T26" fmla="*/ 0 w 8"/>
                <a:gd name="T2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5">
                  <a:moveTo>
                    <a:pt x="0" y="1"/>
                  </a:moveTo>
                  <a:lnTo>
                    <a:pt x="4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5"/>
                  </a:lnTo>
                  <a:lnTo>
                    <a:pt x="5" y="5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10" name="Line 346"/>
            <p:cNvSpPr>
              <a:spLocks noChangeShapeType="1"/>
            </p:cNvSpPr>
            <p:nvPr/>
          </p:nvSpPr>
          <p:spPr bwMode="auto">
            <a:xfrm>
              <a:off x="3331" y="3054"/>
              <a:ext cx="2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11" name="Line 347"/>
            <p:cNvSpPr>
              <a:spLocks noChangeShapeType="1"/>
            </p:cNvSpPr>
            <p:nvPr/>
          </p:nvSpPr>
          <p:spPr bwMode="auto">
            <a:xfrm>
              <a:off x="3331" y="3054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12" name="Line 348"/>
            <p:cNvSpPr>
              <a:spLocks noChangeShapeType="1"/>
            </p:cNvSpPr>
            <p:nvPr/>
          </p:nvSpPr>
          <p:spPr bwMode="auto">
            <a:xfrm>
              <a:off x="3331" y="3058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13" name="Line 349"/>
            <p:cNvSpPr>
              <a:spLocks noChangeShapeType="1"/>
            </p:cNvSpPr>
            <p:nvPr/>
          </p:nvSpPr>
          <p:spPr bwMode="auto">
            <a:xfrm>
              <a:off x="3331" y="3063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14" name="Line 350"/>
            <p:cNvSpPr>
              <a:spLocks noChangeShapeType="1"/>
            </p:cNvSpPr>
            <p:nvPr/>
          </p:nvSpPr>
          <p:spPr bwMode="auto">
            <a:xfrm>
              <a:off x="3344" y="3054"/>
              <a:ext cx="12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15" name="Line 351"/>
            <p:cNvSpPr>
              <a:spLocks noChangeShapeType="1"/>
            </p:cNvSpPr>
            <p:nvPr/>
          </p:nvSpPr>
          <p:spPr bwMode="auto">
            <a:xfrm flipV="1">
              <a:off x="3344" y="3054"/>
              <a:ext cx="12" cy="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16" name="Rectangle 352"/>
            <p:cNvSpPr>
              <a:spLocks noChangeArrowheads="1"/>
            </p:cNvSpPr>
            <p:nvPr/>
          </p:nvSpPr>
          <p:spPr bwMode="auto">
            <a:xfrm>
              <a:off x="3176" y="2999"/>
              <a:ext cx="68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Ваттметры</a:t>
              </a:r>
            </a:p>
          </p:txBody>
        </p:sp>
        <p:sp>
          <p:nvSpPr>
            <p:cNvPr id="11617" name="Rectangle 353"/>
            <p:cNvSpPr>
              <a:spLocks noChangeArrowheads="1"/>
            </p:cNvSpPr>
            <p:nvPr/>
          </p:nvSpPr>
          <p:spPr bwMode="auto">
            <a:xfrm>
              <a:off x="3174" y="3092"/>
              <a:ext cx="186" cy="9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18" name="Line 354"/>
            <p:cNvSpPr>
              <a:spLocks noChangeShapeType="1"/>
            </p:cNvSpPr>
            <p:nvPr/>
          </p:nvSpPr>
          <p:spPr bwMode="auto">
            <a:xfrm>
              <a:off x="3328" y="3092"/>
              <a:ext cx="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19" name="Freeform 355"/>
            <p:cNvSpPr>
              <a:spLocks noChangeArrowheads="1"/>
            </p:cNvSpPr>
            <p:nvPr/>
          </p:nvSpPr>
          <p:spPr bwMode="auto">
            <a:xfrm>
              <a:off x="3331" y="3103"/>
              <a:ext cx="21" cy="12"/>
            </a:xfrm>
            <a:custGeom>
              <a:avLst/>
              <a:gdLst>
                <a:gd name="T0" fmla="*/ 0 w 8"/>
                <a:gd name="T1" fmla="*/ 1 h 6"/>
                <a:gd name="T2" fmla="*/ 4 w 8"/>
                <a:gd name="T3" fmla="*/ 1 h 6"/>
                <a:gd name="T4" fmla="*/ 5 w 8"/>
                <a:gd name="T5" fmla="*/ 0 h 6"/>
                <a:gd name="T6" fmla="*/ 8 w 8"/>
                <a:gd name="T7" fmla="*/ 0 h 6"/>
                <a:gd name="T8" fmla="*/ 8 w 8"/>
                <a:gd name="T9" fmla="*/ 1 h 6"/>
                <a:gd name="T10" fmla="*/ 7 w 8"/>
                <a:gd name="T11" fmla="*/ 1 h 6"/>
                <a:gd name="T12" fmla="*/ 5 w 8"/>
                <a:gd name="T13" fmla="*/ 3 h 6"/>
                <a:gd name="T14" fmla="*/ 7 w 8"/>
                <a:gd name="T15" fmla="*/ 4 h 6"/>
                <a:gd name="T16" fmla="*/ 8 w 8"/>
                <a:gd name="T17" fmla="*/ 4 h 6"/>
                <a:gd name="T18" fmla="*/ 8 w 8"/>
                <a:gd name="T19" fmla="*/ 6 h 6"/>
                <a:gd name="T20" fmla="*/ 5 w 8"/>
                <a:gd name="T21" fmla="*/ 6 h 6"/>
                <a:gd name="T22" fmla="*/ 4 w 8"/>
                <a:gd name="T23" fmla="*/ 4 h 6"/>
                <a:gd name="T24" fmla="*/ 0 w 8"/>
                <a:gd name="T25" fmla="*/ 4 h 6"/>
                <a:gd name="T26" fmla="*/ 0 w 8"/>
                <a:gd name="T2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6">
                  <a:moveTo>
                    <a:pt x="0" y="1"/>
                  </a:moveTo>
                  <a:lnTo>
                    <a:pt x="4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6"/>
                  </a:lnTo>
                  <a:lnTo>
                    <a:pt x="5" y="6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20" name="Line 356"/>
            <p:cNvSpPr>
              <a:spLocks noChangeShapeType="1"/>
            </p:cNvSpPr>
            <p:nvPr/>
          </p:nvSpPr>
          <p:spPr bwMode="auto">
            <a:xfrm>
              <a:off x="3331" y="3170"/>
              <a:ext cx="2" cy="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21" name="Line 357"/>
            <p:cNvSpPr>
              <a:spLocks noChangeShapeType="1"/>
            </p:cNvSpPr>
            <p:nvPr/>
          </p:nvSpPr>
          <p:spPr bwMode="auto">
            <a:xfrm>
              <a:off x="3331" y="3170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22" name="Line 358"/>
            <p:cNvSpPr>
              <a:spLocks noChangeShapeType="1"/>
            </p:cNvSpPr>
            <p:nvPr/>
          </p:nvSpPr>
          <p:spPr bwMode="auto">
            <a:xfrm>
              <a:off x="3331" y="3175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23" name="Line 359"/>
            <p:cNvSpPr>
              <a:spLocks noChangeShapeType="1"/>
            </p:cNvSpPr>
            <p:nvPr/>
          </p:nvSpPr>
          <p:spPr bwMode="auto">
            <a:xfrm>
              <a:off x="3331" y="3179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24" name="Line 360"/>
            <p:cNvSpPr>
              <a:spLocks noChangeShapeType="1"/>
            </p:cNvSpPr>
            <p:nvPr/>
          </p:nvSpPr>
          <p:spPr bwMode="auto">
            <a:xfrm>
              <a:off x="3344" y="3170"/>
              <a:ext cx="12" cy="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25" name="Line 361"/>
            <p:cNvSpPr>
              <a:spLocks noChangeShapeType="1"/>
            </p:cNvSpPr>
            <p:nvPr/>
          </p:nvSpPr>
          <p:spPr bwMode="auto">
            <a:xfrm flipV="1">
              <a:off x="3344" y="3169"/>
              <a:ext cx="12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26" name="Rectangle 362"/>
            <p:cNvSpPr>
              <a:spLocks noChangeArrowheads="1"/>
            </p:cNvSpPr>
            <p:nvPr/>
          </p:nvSpPr>
          <p:spPr bwMode="auto">
            <a:xfrm>
              <a:off x="3187" y="3118"/>
              <a:ext cx="5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Омметры</a:t>
              </a:r>
            </a:p>
          </p:txBody>
        </p:sp>
        <p:sp>
          <p:nvSpPr>
            <p:cNvPr id="11627" name="Freeform 363"/>
            <p:cNvSpPr>
              <a:spLocks noChangeArrowheads="1"/>
            </p:cNvSpPr>
            <p:nvPr/>
          </p:nvSpPr>
          <p:spPr bwMode="auto">
            <a:xfrm>
              <a:off x="3146" y="2833"/>
              <a:ext cx="27" cy="69"/>
            </a:xfrm>
            <a:custGeom>
              <a:avLst/>
              <a:gdLst>
                <a:gd name="T0" fmla="*/ 9 w 9"/>
                <a:gd name="T1" fmla="*/ 30 h 30"/>
                <a:gd name="T2" fmla="*/ 0 w 9"/>
                <a:gd name="T3" fmla="*/ 30 h 30"/>
                <a:gd name="T4" fmla="*/ 0 w 9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30">
                  <a:moveTo>
                    <a:pt x="9" y="30"/>
                  </a:moveTo>
                  <a:lnTo>
                    <a:pt x="0" y="3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28" name="Freeform 364"/>
            <p:cNvSpPr>
              <a:spLocks noChangeArrowheads="1"/>
            </p:cNvSpPr>
            <p:nvPr/>
          </p:nvSpPr>
          <p:spPr bwMode="auto">
            <a:xfrm>
              <a:off x="3146" y="2833"/>
              <a:ext cx="27" cy="188"/>
            </a:xfrm>
            <a:custGeom>
              <a:avLst/>
              <a:gdLst>
                <a:gd name="T0" fmla="*/ 9 w 9"/>
                <a:gd name="T1" fmla="*/ 80 h 80"/>
                <a:gd name="T2" fmla="*/ 0 w 9"/>
                <a:gd name="T3" fmla="*/ 80 h 80"/>
                <a:gd name="T4" fmla="*/ 0 w 9"/>
                <a:gd name="T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80">
                  <a:moveTo>
                    <a:pt x="9" y="80"/>
                  </a:moveTo>
                  <a:lnTo>
                    <a:pt x="0" y="8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29" name="Freeform 365"/>
            <p:cNvSpPr>
              <a:spLocks noChangeArrowheads="1"/>
            </p:cNvSpPr>
            <p:nvPr/>
          </p:nvSpPr>
          <p:spPr bwMode="auto">
            <a:xfrm>
              <a:off x="3146" y="2833"/>
              <a:ext cx="27" cy="303"/>
            </a:xfrm>
            <a:custGeom>
              <a:avLst/>
              <a:gdLst>
                <a:gd name="T0" fmla="*/ 9 w 9"/>
                <a:gd name="T1" fmla="*/ 130 h 130"/>
                <a:gd name="T2" fmla="*/ 0 w 9"/>
                <a:gd name="T3" fmla="*/ 130 h 130"/>
                <a:gd name="T4" fmla="*/ 0 w 9"/>
                <a:gd name="T5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30">
                  <a:moveTo>
                    <a:pt x="9" y="130"/>
                  </a:moveTo>
                  <a:lnTo>
                    <a:pt x="0" y="13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30" name="Rectangle 366"/>
            <p:cNvSpPr>
              <a:spLocks noChangeArrowheads="1"/>
            </p:cNvSpPr>
            <p:nvPr/>
          </p:nvSpPr>
          <p:spPr bwMode="auto">
            <a:xfrm>
              <a:off x="3469" y="2916"/>
              <a:ext cx="186" cy="9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31" name="Line 367"/>
            <p:cNvSpPr>
              <a:spLocks noChangeShapeType="1"/>
            </p:cNvSpPr>
            <p:nvPr/>
          </p:nvSpPr>
          <p:spPr bwMode="auto">
            <a:xfrm>
              <a:off x="3624" y="2916"/>
              <a:ext cx="1" cy="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32" name="Freeform 368"/>
            <p:cNvSpPr>
              <a:spLocks noChangeArrowheads="1"/>
            </p:cNvSpPr>
            <p:nvPr/>
          </p:nvSpPr>
          <p:spPr bwMode="auto">
            <a:xfrm>
              <a:off x="3626" y="2927"/>
              <a:ext cx="23" cy="10"/>
            </a:xfrm>
            <a:custGeom>
              <a:avLst/>
              <a:gdLst>
                <a:gd name="T0" fmla="*/ 0 w 9"/>
                <a:gd name="T1" fmla="*/ 1 h 5"/>
                <a:gd name="T2" fmla="*/ 5 w 9"/>
                <a:gd name="T3" fmla="*/ 1 h 5"/>
                <a:gd name="T4" fmla="*/ 6 w 9"/>
                <a:gd name="T5" fmla="*/ 0 h 5"/>
                <a:gd name="T6" fmla="*/ 9 w 9"/>
                <a:gd name="T7" fmla="*/ 0 h 5"/>
                <a:gd name="T8" fmla="*/ 9 w 9"/>
                <a:gd name="T9" fmla="*/ 1 h 5"/>
                <a:gd name="T10" fmla="*/ 8 w 9"/>
                <a:gd name="T11" fmla="*/ 1 h 5"/>
                <a:gd name="T12" fmla="*/ 6 w 9"/>
                <a:gd name="T13" fmla="*/ 3 h 5"/>
                <a:gd name="T14" fmla="*/ 8 w 9"/>
                <a:gd name="T15" fmla="*/ 4 h 5"/>
                <a:gd name="T16" fmla="*/ 9 w 9"/>
                <a:gd name="T17" fmla="*/ 4 h 5"/>
                <a:gd name="T18" fmla="*/ 9 w 9"/>
                <a:gd name="T19" fmla="*/ 5 h 5"/>
                <a:gd name="T20" fmla="*/ 6 w 9"/>
                <a:gd name="T21" fmla="*/ 5 h 5"/>
                <a:gd name="T22" fmla="*/ 5 w 9"/>
                <a:gd name="T23" fmla="*/ 4 h 5"/>
                <a:gd name="T24" fmla="*/ 0 w 9"/>
                <a:gd name="T25" fmla="*/ 4 h 5"/>
                <a:gd name="T26" fmla="*/ 0 w 9"/>
                <a:gd name="T2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" h="5">
                  <a:moveTo>
                    <a:pt x="0" y="1"/>
                  </a:moveTo>
                  <a:lnTo>
                    <a:pt x="5" y="1"/>
                  </a:lnTo>
                  <a:lnTo>
                    <a:pt x="6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6" y="3"/>
                  </a:lnTo>
                  <a:lnTo>
                    <a:pt x="8" y="4"/>
                  </a:lnTo>
                  <a:lnTo>
                    <a:pt x="9" y="4"/>
                  </a:lnTo>
                  <a:lnTo>
                    <a:pt x="9" y="5"/>
                  </a:lnTo>
                  <a:lnTo>
                    <a:pt x="6" y="5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33" name="Line 369"/>
            <p:cNvSpPr>
              <a:spLocks noChangeShapeType="1"/>
            </p:cNvSpPr>
            <p:nvPr/>
          </p:nvSpPr>
          <p:spPr bwMode="auto">
            <a:xfrm>
              <a:off x="3626" y="2995"/>
              <a:ext cx="1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34" name="Line 370"/>
            <p:cNvSpPr>
              <a:spLocks noChangeShapeType="1"/>
            </p:cNvSpPr>
            <p:nvPr/>
          </p:nvSpPr>
          <p:spPr bwMode="auto">
            <a:xfrm>
              <a:off x="3626" y="2995"/>
              <a:ext cx="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35" name="Line 371"/>
            <p:cNvSpPr>
              <a:spLocks noChangeShapeType="1"/>
            </p:cNvSpPr>
            <p:nvPr/>
          </p:nvSpPr>
          <p:spPr bwMode="auto">
            <a:xfrm>
              <a:off x="3626" y="2999"/>
              <a:ext cx="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36" name="Line 372"/>
            <p:cNvSpPr>
              <a:spLocks noChangeShapeType="1"/>
            </p:cNvSpPr>
            <p:nvPr/>
          </p:nvSpPr>
          <p:spPr bwMode="auto">
            <a:xfrm>
              <a:off x="3626" y="3004"/>
              <a:ext cx="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37" name="Line 373"/>
            <p:cNvSpPr>
              <a:spLocks noChangeShapeType="1"/>
            </p:cNvSpPr>
            <p:nvPr/>
          </p:nvSpPr>
          <p:spPr bwMode="auto">
            <a:xfrm>
              <a:off x="3642" y="2995"/>
              <a:ext cx="10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38" name="Line 374"/>
            <p:cNvSpPr>
              <a:spLocks noChangeShapeType="1"/>
            </p:cNvSpPr>
            <p:nvPr/>
          </p:nvSpPr>
          <p:spPr bwMode="auto">
            <a:xfrm flipV="1">
              <a:off x="3642" y="2995"/>
              <a:ext cx="10" cy="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39" name="Rectangle 375"/>
            <p:cNvSpPr>
              <a:spLocks noChangeArrowheads="1"/>
            </p:cNvSpPr>
            <p:nvPr/>
          </p:nvSpPr>
          <p:spPr bwMode="auto">
            <a:xfrm>
              <a:off x="3468" y="2923"/>
              <a:ext cx="70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Проходные</a:t>
              </a:r>
            </a:p>
          </p:txBody>
        </p:sp>
        <p:sp>
          <p:nvSpPr>
            <p:cNvPr id="11640" name="Rectangle 376"/>
            <p:cNvSpPr>
              <a:spLocks noChangeArrowheads="1"/>
            </p:cNvSpPr>
            <p:nvPr/>
          </p:nvSpPr>
          <p:spPr bwMode="auto">
            <a:xfrm>
              <a:off x="3494" y="2962"/>
              <a:ext cx="54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калибры</a:t>
              </a:r>
            </a:p>
          </p:txBody>
        </p:sp>
        <p:sp>
          <p:nvSpPr>
            <p:cNvPr id="11641" name="Freeform 377"/>
            <p:cNvSpPr>
              <a:spLocks noChangeArrowheads="1"/>
            </p:cNvSpPr>
            <p:nvPr/>
          </p:nvSpPr>
          <p:spPr bwMode="auto">
            <a:xfrm>
              <a:off x="3442" y="2833"/>
              <a:ext cx="26" cy="128"/>
            </a:xfrm>
            <a:custGeom>
              <a:avLst/>
              <a:gdLst>
                <a:gd name="T0" fmla="*/ 9 w 9"/>
                <a:gd name="T1" fmla="*/ 55 h 55"/>
                <a:gd name="T2" fmla="*/ 0 w 9"/>
                <a:gd name="T3" fmla="*/ 55 h 55"/>
                <a:gd name="T4" fmla="*/ 0 w 9"/>
                <a:gd name="T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55">
                  <a:moveTo>
                    <a:pt x="9" y="55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42" name="Rectangle 378"/>
            <p:cNvSpPr>
              <a:spLocks noChangeArrowheads="1"/>
            </p:cNvSpPr>
            <p:nvPr/>
          </p:nvSpPr>
          <p:spPr bwMode="auto">
            <a:xfrm>
              <a:off x="3840" y="3221"/>
              <a:ext cx="187" cy="9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43" name="Line 379"/>
            <p:cNvSpPr>
              <a:spLocks noChangeShapeType="1"/>
            </p:cNvSpPr>
            <p:nvPr/>
          </p:nvSpPr>
          <p:spPr bwMode="auto">
            <a:xfrm>
              <a:off x="3995" y="3221"/>
              <a:ext cx="1" cy="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44" name="Freeform 380"/>
            <p:cNvSpPr>
              <a:spLocks noChangeArrowheads="1"/>
            </p:cNvSpPr>
            <p:nvPr/>
          </p:nvSpPr>
          <p:spPr bwMode="auto">
            <a:xfrm>
              <a:off x="3998" y="3232"/>
              <a:ext cx="23" cy="10"/>
            </a:xfrm>
            <a:custGeom>
              <a:avLst/>
              <a:gdLst>
                <a:gd name="T0" fmla="*/ 0 w 9"/>
                <a:gd name="T1" fmla="*/ 1 h 5"/>
                <a:gd name="T2" fmla="*/ 4 w 9"/>
                <a:gd name="T3" fmla="*/ 1 h 5"/>
                <a:gd name="T4" fmla="*/ 5 w 9"/>
                <a:gd name="T5" fmla="*/ 0 h 5"/>
                <a:gd name="T6" fmla="*/ 9 w 9"/>
                <a:gd name="T7" fmla="*/ 0 h 5"/>
                <a:gd name="T8" fmla="*/ 9 w 9"/>
                <a:gd name="T9" fmla="*/ 1 h 5"/>
                <a:gd name="T10" fmla="*/ 8 w 9"/>
                <a:gd name="T11" fmla="*/ 1 h 5"/>
                <a:gd name="T12" fmla="*/ 5 w 9"/>
                <a:gd name="T13" fmla="*/ 3 h 5"/>
                <a:gd name="T14" fmla="*/ 8 w 9"/>
                <a:gd name="T15" fmla="*/ 4 h 5"/>
                <a:gd name="T16" fmla="*/ 9 w 9"/>
                <a:gd name="T17" fmla="*/ 4 h 5"/>
                <a:gd name="T18" fmla="*/ 9 w 9"/>
                <a:gd name="T19" fmla="*/ 5 h 5"/>
                <a:gd name="T20" fmla="*/ 5 w 9"/>
                <a:gd name="T21" fmla="*/ 5 h 5"/>
                <a:gd name="T22" fmla="*/ 4 w 9"/>
                <a:gd name="T23" fmla="*/ 4 h 5"/>
                <a:gd name="T24" fmla="*/ 0 w 9"/>
                <a:gd name="T25" fmla="*/ 4 h 5"/>
                <a:gd name="T26" fmla="*/ 0 w 9"/>
                <a:gd name="T2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" h="5">
                  <a:moveTo>
                    <a:pt x="0" y="1"/>
                  </a:moveTo>
                  <a:lnTo>
                    <a:pt x="4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5" y="3"/>
                  </a:lnTo>
                  <a:lnTo>
                    <a:pt x="8" y="4"/>
                  </a:lnTo>
                  <a:lnTo>
                    <a:pt x="9" y="4"/>
                  </a:lnTo>
                  <a:lnTo>
                    <a:pt x="9" y="5"/>
                  </a:lnTo>
                  <a:lnTo>
                    <a:pt x="5" y="5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45" name="Line 381"/>
            <p:cNvSpPr>
              <a:spLocks noChangeShapeType="1"/>
            </p:cNvSpPr>
            <p:nvPr/>
          </p:nvSpPr>
          <p:spPr bwMode="auto">
            <a:xfrm>
              <a:off x="3998" y="3300"/>
              <a:ext cx="1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46" name="Line 382"/>
            <p:cNvSpPr>
              <a:spLocks noChangeShapeType="1"/>
            </p:cNvSpPr>
            <p:nvPr/>
          </p:nvSpPr>
          <p:spPr bwMode="auto">
            <a:xfrm>
              <a:off x="3998" y="3300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47" name="Line 383"/>
            <p:cNvSpPr>
              <a:spLocks noChangeShapeType="1"/>
            </p:cNvSpPr>
            <p:nvPr/>
          </p:nvSpPr>
          <p:spPr bwMode="auto">
            <a:xfrm>
              <a:off x="3998" y="3304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48" name="Line 384"/>
            <p:cNvSpPr>
              <a:spLocks noChangeShapeType="1"/>
            </p:cNvSpPr>
            <p:nvPr/>
          </p:nvSpPr>
          <p:spPr bwMode="auto">
            <a:xfrm>
              <a:off x="3998" y="3308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49" name="Line 385"/>
            <p:cNvSpPr>
              <a:spLocks noChangeShapeType="1"/>
            </p:cNvSpPr>
            <p:nvPr/>
          </p:nvSpPr>
          <p:spPr bwMode="auto">
            <a:xfrm>
              <a:off x="4011" y="3300"/>
              <a:ext cx="12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50" name="Line 386"/>
            <p:cNvSpPr>
              <a:spLocks noChangeShapeType="1"/>
            </p:cNvSpPr>
            <p:nvPr/>
          </p:nvSpPr>
          <p:spPr bwMode="auto">
            <a:xfrm flipV="1">
              <a:off x="4011" y="3299"/>
              <a:ext cx="12" cy="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51" name="Rectangle 387"/>
            <p:cNvSpPr>
              <a:spLocks noChangeArrowheads="1"/>
            </p:cNvSpPr>
            <p:nvPr/>
          </p:nvSpPr>
          <p:spPr bwMode="auto">
            <a:xfrm>
              <a:off x="3826" y="3227"/>
              <a:ext cx="82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Контрольные</a:t>
              </a:r>
            </a:p>
          </p:txBody>
        </p:sp>
        <p:sp>
          <p:nvSpPr>
            <p:cNvPr id="11652" name="Rectangle 388"/>
            <p:cNvSpPr>
              <a:spLocks noChangeArrowheads="1"/>
            </p:cNvSpPr>
            <p:nvPr/>
          </p:nvSpPr>
          <p:spPr bwMode="auto">
            <a:xfrm>
              <a:off x="3895" y="3267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весы</a:t>
              </a:r>
            </a:p>
          </p:txBody>
        </p:sp>
        <p:sp>
          <p:nvSpPr>
            <p:cNvPr id="11653" name="Rectangle 389"/>
            <p:cNvSpPr>
              <a:spLocks noChangeArrowheads="1"/>
            </p:cNvSpPr>
            <p:nvPr/>
          </p:nvSpPr>
          <p:spPr bwMode="auto">
            <a:xfrm>
              <a:off x="3767" y="2857"/>
              <a:ext cx="187" cy="9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54" name="Line 390"/>
            <p:cNvSpPr>
              <a:spLocks noChangeShapeType="1"/>
            </p:cNvSpPr>
            <p:nvPr/>
          </p:nvSpPr>
          <p:spPr bwMode="auto">
            <a:xfrm>
              <a:off x="3922" y="2857"/>
              <a:ext cx="1" cy="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55" name="Freeform 391"/>
            <p:cNvSpPr>
              <a:spLocks noChangeArrowheads="1"/>
            </p:cNvSpPr>
            <p:nvPr/>
          </p:nvSpPr>
          <p:spPr bwMode="auto">
            <a:xfrm>
              <a:off x="3925" y="2868"/>
              <a:ext cx="20" cy="10"/>
            </a:xfrm>
            <a:custGeom>
              <a:avLst/>
              <a:gdLst>
                <a:gd name="T0" fmla="*/ 0 w 8"/>
                <a:gd name="T1" fmla="*/ 1 h 5"/>
                <a:gd name="T2" fmla="*/ 4 w 8"/>
                <a:gd name="T3" fmla="*/ 1 h 5"/>
                <a:gd name="T4" fmla="*/ 5 w 8"/>
                <a:gd name="T5" fmla="*/ 0 h 5"/>
                <a:gd name="T6" fmla="*/ 8 w 8"/>
                <a:gd name="T7" fmla="*/ 0 h 5"/>
                <a:gd name="T8" fmla="*/ 8 w 8"/>
                <a:gd name="T9" fmla="*/ 1 h 5"/>
                <a:gd name="T10" fmla="*/ 7 w 8"/>
                <a:gd name="T11" fmla="*/ 1 h 5"/>
                <a:gd name="T12" fmla="*/ 5 w 8"/>
                <a:gd name="T13" fmla="*/ 3 h 5"/>
                <a:gd name="T14" fmla="*/ 7 w 8"/>
                <a:gd name="T15" fmla="*/ 4 h 5"/>
                <a:gd name="T16" fmla="*/ 8 w 8"/>
                <a:gd name="T17" fmla="*/ 4 h 5"/>
                <a:gd name="T18" fmla="*/ 8 w 8"/>
                <a:gd name="T19" fmla="*/ 5 h 5"/>
                <a:gd name="T20" fmla="*/ 5 w 8"/>
                <a:gd name="T21" fmla="*/ 5 h 5"/>
                <a:gd name="T22" fmla="*/ 4 w 8"/>
                <a:gd name="T23" fmla="*/ 4 h 5"/>
                <a:gd name="T24" fmla="*/ 0 w 8"/>
                <a:gd name="T25" fmla="*/ 4 h 5"/>
                <a:gd name="T26" fmla="*/ 0 w 8"/>
                <a:gd name="T2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5">
                  <a:moveTo>
                    <a:pt x="0" y="1"/>
                  </a:moveTo>
                  <a:lnTo>
                    <a:pt x="4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5"/>
                  </a:lnTo>
                  <a:lnTo>
                    <a:pt x="5" y="5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56" name="Line 392"/>
            <p:cNvSpPr>
              <a:spLocks noChangeShapeType="1"/>
            </p:cNvSpPr>
            <p:nvPr/>
          </p:nvSpPr>
          <p:spPr bwMode="auto">
            <a:xfrm>
              <a:off x="3925" y="2936"/>
              <a:ext cx="1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57" name="Line 393"/>
            <p:cNvSpPr>
              <a:spLocks noChangeShapeType="1"/>
            </p:cNvSpPr>
            <p:nvPr/>
          </p:nvSpPr>
          <p:spPr bwMode="auto">
            <a:xfrm>
              <a:off x="3925" y="2936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58" name="Line 394"/>
            <p:cNvSpPr>
              <a:spLocks noChangeShapeType="1"/>
            </p:cNvSpPr>
            <p:nvPr/>
          </p:nvSpPr>
          <p:spPr bwMode="auto">
            <a:xfrm>
              <a:off x="3925" y="2940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59" name="Line 395"/>
            <p:cNvSpPr>
              <a:spLocks noChangeShapeType="1"/>
            </p:cNvSpPr>
            <p:nvPr/>
          </p:nvSpPr>
          <p:spPr bwMode="auto">
            <a:xfrm>
              <a:off x="3925" y="2945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60" name="Line 396"/>
            <p:cNvSpPr>
              <a:spLocks noChangeShapeType="1"/>
            </p:cNvSpPr>
            <p:nvPr/>
          </p:nvSpPr>
          <p:spPr bwMode="auto">
            <a:xfrm>
              <a:off x="3938" y="2936"/>
              <a:ext cx="12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61" name="Line 397"/>
            <p:cNvSpPr>
              <a:spLocks noChangeShapeType="1"/>
            </p:cNvSpPr>
            <p:nvPr/>
          </p:nvSpPr>
          <p:spPr bwMode="auto">
            <a:xfrm flipV="1">
              <a:off x="3938" y="2935"/>
              <a:ext cx="12" cy="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62" name="Rectangle 398"/>
            <p:cNvSpPr>
              <a:spLocks noChangeArrowheads="1"/>
            </p:cNvSpPr>
            <p:nvPr/>
          </p:nvSpPr>
          <p:spPr bwMode="auto">
            <a:xfrm>
              <a:off x="3756" y="2864"/>
              <a:ext cx="7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Испытатель-</a:t>
              </a:r>
            </a:p>
          </p:txBody>
        </p:sp>
        <p:sp>
          <p:nvSpPr>
            <p:cNvPr id="11663" name="Rectangle 399"/>
            <p:cNvSpPr>
              <a:spLocks noChangeArrowheads="1"/>
            </p:cNvSpPr>
            <p:nvPr/>
          </p:nvSpPr>
          <p:spPr bwMode="auto">
            <a:xfrm>
              <a:off x="3777" y="2903"/>
              <a:ext cx="64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ный стенд</a:t>
              </a:r>
            </a:p>
          </p:txBody>
        </p:sp>
        <p:sp>
          <p:nvSpPr>
            <p:cNvPr id="11664" name="Rectangle 400"/>
            <p:cNvSpPr>
              <a:spLocks noChangeArrowheads="1"/>
            </p:cNvSpPr>
            <p:nvPr/>
          </p:nvSpPr>
          <p:spPr bwMode="auto">
            <a:xfrm>
              <a:off x="3840" y="2962"/>
              <a:ext cx="187" cy="139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65" name="Line 401"/>
            <p:cNvSpPr>
              <a:spLocks noChangeShapeType="1"/>
            </p:cNvSpPr>
            <p:nvPr/>
          </p:nvSpPr>
          <p:spPr bwMode="auto">
            <a:xfrm>
              <a:off x="3995" y="2962"/>
              <a:ext cx="1" cy="1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66" name="Freeform 402"/>
            <p:cNvSpPr>
              <a:spLocks noChangeArrowheads="1"/>
            </p:cNvSpPr>
            <p:nvPr/>
          </p:nvSpPr>
          <p:spPr bwMode="auto">
            <a:xfrm>
              <a:off x="3998" y="2978"/>
              <a:ext cx="23" cy="21"/>
            </a:xfrm>
            <a:custGeom>
              <a:avLst/>
              <a:gdLst>
                <a:gd name="T0" fmla="*/ 0 w 9"/>
                <a:gd name="T1" fmla="*/ 3 h 10"/>
                <a:gd name="T2" fmla="*/ 4 w 9"/>
                <a:gd name="T3" fmla="*/ 3 h 10"/>
                <a:gd name="T4" fmla="*/ 5 w 9"/>
                <a:gd name="T5" fmla="*/ 0 h 10"/>
                <a:gd name="T6" fmla="*/ 9 w 9"/>
                <a:gd name="T7" fmla="*/ 0 h 10"/>
                <a:gd name="T8" fmla="*/ 9 w 9"/>
                <a:gd name="T9" fmla="*/ 3 h 10"/>
                <a:gd name="T10" fmla="*/ 8 w 9"/>
                <a:gd name="T11" fmla="*/ 3 h 10"/>
                <a:gd name="T12" fmla="*/ 5 w 9"/>
                <a:gd name="T13" fmla="*/ 5 h 10"/>
                <a:gd name="T14" fmla="*/ 8 w 9"/>
                <a:gd name="T15" fmla="*/ 8 h 10"/>
                <a:gd name="T16" fmla="*/ 9 w 9"/>
                <a:gd name="T17" fmla="*/ 8 h 10"/>
                <a:gd name="T18" fmla="*/ 9 w 9"/>
                <a:gd name="T19" fmla="*/ 10 h 10"/>
                <a:gd name="T20" fmla="*/ 5 w 9"/>
                <a:gd name="T21" fmla="*/ 10 h 10"/>
                <a:gd name="T22" fmla="*/ 4 w 9"/>
                <a:gd name="T23" fmla="*/ 8 h 10"/>
                <a:gd name="T24" fmla="*/ 0 w 9"/>
                <a:gd name="T25" fmla="*/ 8 h 10"/>
                <a:gd name="T26" fmla="*/ 0 w 9"/>
                <a:gd name="T27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" h="10">
                  <a:moveTo>
                    <a:pt x="0" y="3"/>
                  </a:moveTo>
                  <a:lnTo>
                    <a:pt x="4" y="3"/>
                  </a:lnTo>
                  <a:lnTo>
                    <a:pt x="5" y="0"/>
                  </a:lnTo>
                  <a:lnTo>
                    <a:pt x="9" y="0"/>
                  </a:lnTo>
                  <a:lnTo>
                    <a:pt x="9" y="3"/>
                  </a:lnTo>
                  <a:lnTo>
                    <a:pt x="8" y="3"/>
                  </a:lnTo>
                  <a:lnTo>
                    <a:pt x="5" y="5"/>
                  </a:lnTo>
                  <a:lnTo>
                    <a:pt x="8" y="8"/>
                  </a:lnTo>
                  <a:lnTo>
                    <a:pt x="9" y="8"/>
                  </a:lnTo>
                  <a:lnTo>
                    <a:pt x="9" y="10"/>
                  </a:lnTo>
                  <a:lnTo>
                    <a:pt x="5" y="10"/>
                  </a:lnTo>
                  <a:lnTo>
                    <a:pt x="4" y="8"/>
                  </a:lnTo>
                  <a:lnTo>
                    <a:pt x="0" y="8"/>
                  </a:lnTo>
                  <a:lnTo>
                    <a:pt x="0" y="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67" name="Line 403"/>
            <p:cNvSpPr>
              <a:spLocks noChangeShapeType="1"/>
            </p:cNvSpPr>
            <p:nvPr/>
          </p:nvSpPr>
          <p:spPr bwMode="auto">
            <a:xfrm>
              <a:off x="3998" y="3083"/>
              <a:ext cx="1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68" name="Line 404"/>
            <p:cNvSpPr>
              <a:spLocks noChangeShapeType="1"/>
            </p:cNvSpPr>
            <p:nvPr/>
          </p:nvSpPr>
          <p:spPr bwMode="auto">
            <a:xfrm>
              <a:off x="3998" y="3083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69" name="Line 405"/>
            <p:cNvSpPr>
              <a:spLocks noChangeShapeType="1"/>
            </p:cNvSpPr>
            <p:nvPr/>
          </p:nvSpPr>
          <p:spPr bwMode="auto">
            <a:xfrm>
              <a:off x="3998" y="3089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70" name="Line 406"/>
            <p:cNvSpPr>
              <a:spLocks noChangeShapeType="1"/>
            </p:cNvSpPr>
            <p:nvPr/>
          </p:nvSpPr>
          <p:spPr bwMode="auto">
            <a:xfrm>
              <a:off x="3998" y="3098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71" name="Line 407"/>
            <p:cNvSpPr>
              <a:spLocks noChangeShapeType="1"/>
            </p:cNvSpPr>
            <p:nvPr/>
          </p:nvSpPr>
          <p:spPr bwMode="auto">
            <a:xfrm>
              <a:off x="4011" y="3085"/>
              <a:ext cx="12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72" name="Line 408"/>
            <p:cNvSpPr>
              <a:spLocks noChangeShapeType="1"/>
            </p:cNvSpPr>
            <p:nvPr/>
          </p:nvSpPr>
          <p:spPr bwMode="auto">
            <a:xfrm flipV="1">
              <a:off x="4011" y="3084"/>
              <a:ext cx="12" cy="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73" name="Rectangle 409"/>
            <p:cNvSpPr>
              <a:spLocks noChangeArrowheads="1"/>
            </p:cNvSpPr>
            <p:nvPr/>
          </p:nvSpPr>
          <p:spPr bwMode="auto">
            <a:xfrm>
              <a:off x="3850" y="2973"/>
              <a:ext cx="6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Установка</a:t>
              </a:r>
            </a:p>
          </p:txBody>
        </p:sp>
        <p:sp>
          <p:nvSpPr>
            <p:cNvPr id="11674" name="Rectangle 410"/>
            <p:cNvSpPr>
              <a:spLocks noChangeArrowheads="1"/>
            </p:cNvSpPr>
            <p:nvPr/>
          </p:nvSpPr>
          <p:spPr bwMode="auto">
            <a:xfrm>
              <a:off x="3903" y="3010"/>
              <a:ext cx="2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для</a:t>
              </a:r>
            </a:p>
          </p:txBody>
        </p:sp>
        <p:sp>
          <p:nvSpPr>
            <p:cNvPr id="11675" name="Rectangle 411"/>
            <p:cNvSpPr>
              <a:spLocks noChangeArrowheads="1"/>
            </p:cNvSpPr>
            <p:nvPr/>
          </p:nvSpPr>
          <p:spPr bwMode="auto">
            <a:xfrm>
              <a:off x="3844" y="3052"/>
              <a:ext cx="6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испытания</a:t>
              </a:r>
            </a:p>
          </p:txBody>
        </p:sp>
        <p:sp>
          <p:nvSpPr>
            <p:cNvPr id="11676" name="Freeform 412"/>
            <p:cNvSpPr>
              <a:spLocks noChangeArrowheads="1"/>
            </p:cNvSpPr>
            <p:nvPr/>
          </p:nvSpPr>
          <p:spPr bwMode="auto">
            <a:xfrm>
              <a:off x="3740" y="2833"/>
              <a:ext cx="26" cy="69"/>
            </a:xfrm>
            <a:custGeom>
              <a:avLst/>
              <a:gdLst>
                <a:gd name="T0" fmla="*/ 9 w 9"/>
                <a:gd name="T1" fmla="*/ 30 h 30"/>
                <a:gd name="T2" fmla="*/ 0 w 9"/>
                <a:gd name="T3" fmla="*/ 30 h 30"/>
                <a:gd name="T4" fmla="*/ 0 w 9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30">
                  <a:moveTo>
                    <a:pt x="9" y="30"/>
                  </a:moveTo>
                  <a:lnTo>
                    <a:pt x="0" y="3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77" name="Freeform 413"/>
            <p:cNvSpPr>
              <a:spLocks noChangeArrowheads="1"/>
            </p:cNvSpPr>
            <p:nvPr/>
          </p:nvSpPr>
          <p:spPr bwMode="auto">
            <a:xfrm>
              <a:off x="3800" y="2947"/>
              <a:ext cx="39" cy="84"/>
            </a:xfrm>
            <a:custGeom>
              <a:avLst/>
              <a:gdLst>
                <a:gd name="T0" fmla="*/ 14 w 14"/>
                <a:gd name="T1" fmla="*/ 36 h 36"/>
                <a:gd name="T2" fmla="*/ 0 w 14"/>
                <a:gd name="T3" fmla="*/ 36 h 36"/>
                <a:gd name="T4" fmla="*/ 0 w 14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36">
                  <a:moveTo>
                    <a:pt x="14" y="36"/>
                  </a:move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78" name="Freeform 414"/>
            <p:cNvSpPr>
              <a:spLocks noChangeArrowheads="1"/>
            </p:cNvSpPr>
            <p:nvPr/>
          </p:nvSpPr>
          <p:spPr bwMode="auto">
            <a:xfrm>
              <a:off x="3784" y="2947"/>
              <a:ext cx="28" cy="10"/>
            </a:xfrm>
            <a:custGeom>
              <a:avLst/>
              <a:gdLst>
                <a:gd name="T0" fmla="*/ 11 w 11"/>
                <a:gd name="T1" fmla="*/ 5 h 5"/>
                <a:gd name="T2" fmla="*/ 6 w 11"/>
                <a:gd name="T3" fmla="*/ 0 h 5"/>
                <a:gd name="T4" fmla="*/ 0 w 11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5">
                  <a:moveTo>
                    <a:pt x="11" y="5"/>
                  </a:moveTo>
                  <a:lnTo>
                    <a:pt x="6" y="0"/>
                  </a:lnTo>
                  <a:lnTo>
                    <a:pt x="0" y="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79" name="Rectangle 415"/>
            <p:cNvSpPr>
              <a:spLocks noChangeArrowheads="1"/>
            </p:cNvSpPr>
            <p:nvPr/>
          </p:nvSpPr>
          <p:spPr bwMode="auto">
            <a:xfrm>
              <a:off x="3840" y="3116"/>
              <a:ext cx="187" cy="9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80" name="Line 416"/>
            <p:cNvSpPr>
              <a:spLocks noChangeShapeType="1"/>
            </p:cNvSpPr>
            <p:nvPr/>
          </p:nvSpPr>
          <p:spPr bwMode="auto">
            <a:xfrm>
              <a:off x="3995" y="3116"/>
              <a:ext cx="1" cy="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81" name="Freeform 417"/>
            <p:cNvSpPr>
              <a:spLocks noChangeArrowheads="1"/>
            </p:cNvSpPr>
            <p:nvPr/>
          </p:nvSpPr>
          <p:spPr bwMode="auto">
            <a:xfrm>
              <a:off x="3998" y="3127"/>
              <a:ext cx="23" cy="10"/>
            </a:xfrm>
            <a:custGeom>
              <a:avLst/>
              <a:gdLst>
                <a:gd name="T0" fmla="*/ 0 w 9"/>
                <a:gd name="T1" fmla="*/ 1 h 5"/>
                <a:gd name="T2" fmla="*/ 4 w 9"/>
                <a:gd name="T3" fmla="*/ 1 h 5"/>
                <a:gd name="T4" fmla="*/ 5 w 9"/>
                <a:gd name="T5" fmla="*/ 0 h 5"/>
                <a:gd name="T6" fmla="*/ 9 w 9"/>
                <a:gd name="T7" fmla="*/ 0 h 5"/>
                <a:gd name="T8" fmla="*/ 9 w 9"/>
                <a:gd name="T9" fmla="*/ 1 h 5"/>
                <a:gd name="T10" fmla="*/ 8 w 9"/>
                <a:gd name="T11" fmla="*/ 1 h 5"/>
                <a:gd name="T12" fmla="*/ 5 w 9"/>
                <a:gd name="T13" fmla="*/ 3 h 5"/>
                <a:gd name="T14" fmla="*/ 8 w 9"/>
                <a:gd name="T15" fmla="*/ 4 h 5"/>
                <a:gd name="T16" fmla="*/ 9 w 9"/>
                <a:gd name="T17" fmla="*/ 4 h 5"/>
                <a:gd name="T18" fmla="*/ 9 w 9"/>
                <a:gd name="T19" fmla="*/ 5 h 5"/>
                <a:gd name="T20" fmla="*/ 5 w 9"/>
                <a:gd name="T21" fmla="*/ 5 h 5"/>
                <a:gd name="T22" fmla="*/ 4 w 9"/>
                <a:gd name="T23" fmla="*/ 4 h 5"/>
                <a:gd name="T24" fmla="*/ 0 w 9"/>
                <a:gd name="T25" fmla="*/ 4 h 5"/>
                <a:gd name="T26" fmla="*/ 0 w 9"/>
                <a:gd name="T2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" h="5">
                  <a:moveTo>
                    <a:pt x="0" y="1"/>
                  </a:moveTo>
                  <a:lnTo>
                    <a:pt x="4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5" y="3"/>
                  </a:lnTo>
                  <a:lnTo>
                    <a:pt x="8" y="4"/>
                  </a:lnTo>
                  <a:lnTo>
                    <a:pt x="9" y="4"/>
                  </a:lnTo>
                  <a:lnTo>
                    <a:pt x="9" y="5"/>
                  </a:lnTo>
                  <a:lnTo>
                    <a:pt x="5" y="5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82" name="Line 418"/>
            <p:cNvSpPr>
              <a:spLocks noChangeShapeType="1"/>
            </p:cNvSpPr>
            <p:nvPr/>
          </p:nvSpPr>
          <p:spPr bwMode="auto">
            <a:xfrm>
              <a:off x="3998" y="3195"/>
              <a:ext cx="1" cy="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83" name="Line 419"/>
            <p:cNvSpPr>
              <a:spLocks noChangeShapeType="1"/>
            </p:cNvSpPr>
            <p:nvPr/>
          </p:nvSpPr>
          <p:spPr bwMode="auto">
            <a:xfrm>
              <a:off x="3998" y="3195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84" name="Line 420"/>
            <p:cNvSpPr>
              <a:spLocks noChangeShapeType="1"/>
            </p:cNvSpPr>
            <p:nvPr/>
          </p:nvSpPr>
          <p:spPr bwMode="auto">
            <a:xfrm>
              <a:off x="3998" y="3199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85" name="Line 421"/>
            <p:cNvSpPr>
              <a:spLocks noChangeShapeType="1"/>
            </p:cNvSpPr>
            <p:nvPr/>
          </p:nvSpPr>
          <p:spPr bwMode="auto">
            <a:xfrm>
              <a:off x="3998" y="3204"/>
              <a:ext cx="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86" name="Line 422"/>
            <p:cNvSpPr>
              <a:spLocks noChangeShapeType="1"/>
            </p:cNvSpPr>
            <p:nvPr/>
          </p:nvSpPr>
          <p:spPr bwMode="auto">
            <a:xfrm>
              <a:off x="4011" y="3195"/>
              <a:ext cx="12" cy="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87" name="Line 423"/>
            <p:cNvSpPr>
              <a:spLocks noChangeShapeType="1"/>
            </p:cNvSpPr>
            <p:nvPr/>
          </p:nvSpPr>
          <p:spPr bwMode="auto">
            <a:xfrm flipV="1">
              <a:off x="4011" y="3193"/>
              <a:ext cx="12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88" name="Rectangle 424"/>
            <p:cNvSpPr>
              <a:spLocks noChangeArrowheads="1"/>
            </p:cNvSpPr>
            <p:nvPr/>
          </p:nvSpPr>
          <p:spPr bwMode="auto">
            <a:xfrm>
              <a:off x="3865" y="3122"/>
              <a:ext cx="50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Аппарат</a:t>
              </a:r>
            </a:p>
          </p:txBody>
        </p:sp>
        <p:sp>
          <p:nvSpPr>
            <p:cNvPr id="11689" name="Rectangle 425"/>
            <p:cNvSpPr>
              <a:spLocks noChangeArrowheads="1"/>
            </p:cNvSpPr>
            <p:nvPr/>
          </p:nvSpPr>
          <p:spPr bwMode="auto">
            <a:xfrm>
              <a:off x="3849" y="3162"/>
              <a:ext cx="62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Эпштейна</a:t>
              </a:r>
            </a:p>
          </p:txBody>
        </p:sp>
        <p:sp>
          <p:nvSpPr>
            <p:cNvPr id="11690" name="Freeform 426"/>
            <p:cNvSpPr>
              <a:spLocks noChangeArrowheads="1"/>
            </p:cNvSpPr>
            <p:nvPr/>
          </p:nvSpPr>
          <p:spPr bwMode="auto">
            <a:xfrm>
              <a:off x="3800" y="2947"/>
              <a:ext cx="39" cy="214"/>
            </a:xfrm>
            <a:custGeom>
              <a:avLst/>
              <a:gdLst>
                <a:gd name="T0" fmla="*/ 14 w 14"/>
                <a:gd name="T1" fmla="*/ 91 h 91"/>
                <a:gd name="T2" fmla="*/ 0 w 14"/>
                <a:gd name="T3" fmla="*/ 91 h 91"/>
                <a:gd name="T4" fmla="*/ 0 w 14"/>
                <a:gd name="T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91">
                  <a:moveTo>
                    <a:pt x="14" y="91"/>
                  </a:moveTo>
                  <a:lnTo>
                    <a:pt x="0" y="9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91" name="Freeform 427"/>
            <p:cNvSpPr>
              <a:spLocks noChangeArrowheads="1"/>
            </p:cNvSpPr>
            <p:nvPr/>
          </p:nvSpPr>
          <p:spPr bwMode="auto">
            <a:xfrm>
              <a:off x="3784" y="2947"/>
              <a:ext cx="28" cy="10"/>
            </a:xfrm>
            <a:custGeom>
              <a:avLst/>
              <a:gdLst>
                <a:gd name="T0" fmla="*/ 11 w 11"/>
                <a:gd name="T1" fmla="*/ 5 h 5"/>
                <a:gd name="T2" fmla="*/ 6 w 11"/>
                <a:gd name="T3" fmla="*/ 0 h 5"/>
                <a:gd name="T4" fmla="*/ 0 w 11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5">
                  <a:moveTo>
                    <a:pt x="11" y="5"/>
                  </a:moveTo>
                  <a:lnTo>
                    <a:pt x="6" y="0"/>
                  </a:lnTo>
                  <a:lnTo>
                    <a:pt x="0" y="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92" name="Freeform 428"/>
            <p:cNvSpPr>
              <a:spLocks noChangeArrowheads="1"/>
            </p:cNvSpPr>
            <p:nvPr/>
          </p:nvSpPr>
          <p:spPr bwMode="auto">
            <a:xfrm>
              <a:off x="3800" y="2947"/>
              <a:ext cx="39" cy="314"/>
            </a:xfrm>
            <a:custGeom>
              <a:avLst/>
              <a:gdLst>
                <a:gd name="T0" fmla="*/ 14 w 14"/>
                <a:gd name="T1" fmla="*/ 134 h 134"/>
                <a:gd name="T2" fmla="*/ 0 w 14"/>
                <a:gd name="T3" fmla="*/ 134 h 134"/>
                <a:gd name="T4" fmla="*/ 0 w 14"/>
                <a:gd name="T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34">
                  <a:moveTo>
                    <a:pt x="14" y="134"/>
                  </a:moveTo>
                  <a:lnTo>
                    <a:pt x="0" y="13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93" name="Freeform 429"/>
            <p:cNvSpPr>
              <a:spLocks noChangeArrowheads="1"/>
            </p:cNvSpPr>
            <p:nvPr/>
          </p:nvSpPr>
          <p:spPr bwMode="auto">
            <a:xfrm>
              <a:off x="3784" y="2947"/>
              <a:ext cx="28" cy="10"/>
            </a:xfrm>
            <a:custGeom>
              <a:avLst/>
              <a:gdLst>
                <a:gd name="T0" fmla="*/ 11 w 11"/>
                <a:gd name="T1" fmla="*/ 5 h 5"/>
                <a:gd name="T2" fmla="*/ 6 w 11"/>
                <a:gd name="T3" fmla="*/ 0 h 5"/>
                <a:gd name="T4" fmla="*/ 0 w 11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5">
                  <a:moveTo>
                    <a:pt x="11" y="5"/>
                  </a:moveTo>
                  <a:lnTo>
                    <a:pt x="6" y="0"/>
                  </a:lnTo>
                  <a:lnTo>
                    <a:pt x="0" y="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94" name="Rectangle 430"/>
            <p:cNvSpPr>
              <a:spLocks noChangeArrowheads="1"/>
            </p:cNvSpPr>
            <p:nvPr/>
          </p:nvSpPr>
          <p:spPr bwMode="auto">
            <a:xfrm>
              <a:off x="3469" y="3033"/>
              <a:ext cx="186" cy="9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95" name="Line 431"/>
            <p:cNvSpPr>
              <a:spLocks noChangeShapeType="1"/>
            </p:cNvSpPr>
            <p:nvPr/>
          </p:nvSpPr>
          <p:spPr bwMode="auto">
            <a:xfrm>
              <a:off x="3624" y="3033"/>
              <a:ext cx="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96" name="Freeform 432"/>
            <p:cNvSpPr>
              <a:spLocks noChangeArrowheads="1"/>
            </p:cNvSpPr>
            <p:nvPr/>
          </p:nvSpPr>
          <p:spPr bwMode="auto">
            <a:xfrm>
              <a:off x="3626" y="3044"/>
              <a:ext cx="23" cy="12"/>
            </a:xfrm>
            <a:custGeom>
              <a:avLst/>
              <a:gdLst>
                <a:gd name="T0" fmla="*/ 0 w 9"/>
                <a:gd name="T1" fmla="*/ 1 h 6"/>
                <a:gd name="T2" fmla="*/ 5 w 9"/>
                <a:gd name="T3" fmla="*/ 1 h 6"/>
                <a:gd name="T4" fmla="*/ 6 w 9"/>
                <a:gd name="T5" fmla="*/ 0 h 6"/>
                <a:gd name="T6" fmla="*/ 9 w 9"/>
                <a:gd name="T7" fmla="*/ 0 h 6"/>
                <a:gd name="T8" fmla="*/ 9 w 9"/>
                <a:gd name="T9" fmla="*/ 1 h 6"/>
                <a:gd name="T10" fmla="*/ 8 w 9"/>
                <a:gd name="T11" fmla="*/ 1 h 6"/>
                <a:gd name="T12" fmla="*/ 6 w 9"/>
                <a:gd name="T13" fmla="*/ 4 h 6"/>
                <a:gd name="T14" fmla="*/ 8 w 9"/>
                <a:gd name="T15" fmla="*/ 5 h 6"/>
                <a:gd name="T16" fmla="*/ 9 w 9"/>
                <a:gd name="T17" fmla="*/ 5 h 6"/>
                <a:gd name="T18" fmla="*/ 9 w 9"/>
                <a:gd name="T19" fmla="*/ 6 h 6"/>
                <a:gd name="T20" fmla="*/ 6 w 9"/>
                <a:gd name="T21" fmla="*/ 6 h 6"/>
                <a:gd name="T22" fmla="*/ 5 w 9"/>
                <a:gd name="T23" fmla="*/ 5 h 6"/>
                <a:gd name="T24" fmla="*/ 0 w 9"/>
                <a:gd name="T25" fmla="*/ 5 h 6"/>
                <a:gd name="T26" fmla="*/ 0 w 9"/>
                <a:gd name="T2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" h="6">
                  <a:moveTo>
                    <a:pt x="0" y="1"/>
                  </a:moveTo>
                  <a:lnTo>
                    <a:pt x="5" y="1"/>
                  </a:lnTo>
                  <a:lnTo>
                    <a:pt x="6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6" y="4"/>
                  </a:lnTo>
                  <a:lnTo>
                    <a:pt x="8" y="5"/>
                  </a:lnTo>
                  <a:lnTo>
                    <a:pt x="9" y="5"/>
                  </a:lnTo>
                  <a:lnTo>
                    <a:pt x="9" y="6"/>
                  </a:lnTo>
                  <a:lnTo>
                    <a:pt x="6" y="6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97" name="Line 433"/>
            <p:cNvSpPr>
              <a:spLocks noChangeShapeType="1"/>
            </p:cNvSpPr>
            <p:nvPr/>
          </p:nvSpPr>
          <p:spPr bwMode="auto">
            <a:xfrm>
              <a:off x="3626" y="3111"/>
              <a:ext cx="1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98" name="Line 434"/>
            <p:cNvSpPr>
              <a:spLocks noChangeShapeType="1"/>
            </p:cNvSpPr>
            <p:nvPr/>
          </p:nvSpPr>
          <p:spPr bwMode="auto">
            <a:xfrm>
              <a:off x="3626" y="3111"/>
              <a:ext cx="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699" name="Line 435"/>
            <p:cNvSpPr>
              <a:spLocks noChangeShapeType="1"/>
            </p:cNvSpPr>
            <p:nvPr/>
          </p:nvSpPr>
          <p:spPr bwMode="auto">
            <a:xfrm>
              <a:off x="3626" y="3118"/>
              <a:ext cx="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00" name="Line 436"/>
            <p:cNvSpPr>
              <a:spLocks noChangeShapeType="1"/>
            </p:cNvSpPr>
            <p:nvPr/>
          </p:nvSpPr>
          <p:spPr bwMode="auto">
            <a:xfrm>
              <a:off x="3626" y="3122"/>
              <a:ext cx="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01" name="Line 437"/>
            <p:cNvSpPr>
              <a:spLocks noChangeShapeType="1"/>
            </p:cNvSpPr>
            <p:nvPr/>
          </p:nvSpPr>
          <p:spPr bwMode="auto">
            <a:xfrm>
              <a:off x="3642" y="3111"/>
              <a:ext cx="10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02" name="Line 438"/>
            <p:cNvSpPr>
              <a:spLocks noChangeShapeType="1"/>
            </p:cNvSpPr>
            <p:nvPr/>
          </p:nvSpPr>
          <p:spPr bwMode="auto">
            <a:xfrm flipV="1">
              <a:off x="3642" y="3110"/>
              <a:ext cx="1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03" name="Rectangle 439"/>
            <p:cNvSpPr>
              <a:spLocks noChangeArrowheads="1"/>
            </p:cNvSpPr>
            <p:nvPr/>
          </p:nvSpPr>
          <p:spPr bwMode="auto">
            <a:xfrm>
              <a:off x="3450" y="3039"/>
              <a:ext cx="84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Непроходные</a:t>
              </a:r>
            </a:p>
          </p:txBody>
        </p:sp>
        <p:sp>
          <p:nvSpPr>
            <p:cNvPr id="11704" name="Rectangle 440"/>
            <p:cNvSpPr>
              <a:spLocks noChangeArrowheads="1"/>
            </p:cNvSpPr>
            <p:nvPr/>
          </p:nvSpPr>
          <p:spPr bwMode="auto">
            <a:xfrm>
              <a:off x="3494" y="3078"/>
              <a:ext cx="54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калибры</a:t>
              </a:r>
            </a:p>
          </p:txBody>
        </p:sp>
        <p:sp>
          <p:nvSpPr>
            <p:cNvPr id="11705" name="Freeform 441"/>
            <p:cNvSpPr>
              <a:spLocks noChangeArrowheads="1"/>
            </p:cNvSpPr>
            <p:nvPr/>
          </p:nvSpPr>
          <p:spPr bwMode="auto">
            <a:xfrm>
              <a:off x="3442" y="2833"/>
              <a:ext cx="26" cy="244"/>
            </a:xfrm>
            <a:custGeom>
              <a:avLst/>
              <a:gdLst>
                <a:gd name="T0" fmla="*/ 9 w 9"/>
                <a:gd name="T1" fmla="*/ 105 h 105"/>
                <a:gd name="T2" fmla="*/ 0 w 9"/>
                <a:gd name="T3" fmla="*/ 105 h 105"/>
                <a:gd name="T4" fmla="*/ 0 w 9"/>
                <a:gd name="T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05">
                  <a:moveTo>
                    <a:pt x="9" y="105"/>
                  </a:moveTo>
                  <a:lnTo>
                    <a:pt x="0" y="10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706" name="Group 442"/>
          <p:cNvGrpSpPr>
            <a:grpSpLocks/>
          </p:cNvGrpSpPr>
          <p:nvPr/>
        </p:nvGrpSpPr>
        <p:grpSpPr bwMode="auto">
          <a:xfrm>
            <a:off x="8921752" y="4681439"/>
            <a:ext cx="1474787" cy="1536700"/>
            <a:chOff x="4661" y="2631"/>
            <a:chExt cx="929" cy="968"/>
          </a:xfrm>
        </p:grpSpPr>
        <p:sp>
          <p:nvSpPr>
            <p:cNvPr id="11707" name="Freeform 443"/>
            <p:cNvSpPr>
              <a:spLocks noChangeArrowheads="1"/>
            </p:cNvSpPr>
            <p:nvPr/>
          </p:nvSpPr>
          <p:spPr bwMode="auto">
            <a:xfrm>
              <a:off x="4661" y="2631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08" name="Freeform 444"/>
            <p:cNvSpPr>
              <a:spLocks noChangeArrowheads="1"/>
            </p:cNvSpPr>
            <p:nvPr/>
          </p:nvSpPr>
          <p:spPr bwMode="auto">
            <a:xfrm>
              <a:off x="5589" y="3598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09" name="Rectangle 445"/>
            <p:cNvSpPr>
              <a:spLocks noChangeArrowheads="1"/>
            </p:cNvSpPr>
            <p:nvPr/>
          </p:nvSpPr>
          <p:spPr bwMode="auto">
            <a:xfrm>
              <a:off x="5188" y="2811"/>
              <a:ext cx="243" cy="11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10" name="Line 446"/>
            <p:cNvSpPr>
              <a:spLocks noChangeShapeType="1"/>
            </p:cNvSpPr>
            <p:nvPr/>
          </p:nvSpPr>
          <p:spPr bwMode="auto">
            <a:xfrm>
              <a:off x="5205" y="2811"/>
              <a:ext cx="1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11" name="Line 447"/>
            <p:cNvSpPr>
              <a:spLocks noChangeShapeType="1"/>
            </p:cNvSpPr>
            <p:nvPr/>
          </p:nvSpPr>
          <p:spPr bwMode="auto">
            <a:xfrm>
              <a:off x="5416" y="2811"/>
              <a:ext cx="1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12" name="Rectangle 448"/>
            <p:cNvSpPr>
              <a:spLocks noChangeArrowheads="1"/>
            </p:cNvSpPr>
            <p:nvPr/>
          </p:nvSpPr>
          <p:spPr bwMode="auto">
            <a:xfrm>
              <a:off x="5273" y="2823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13" name="Rectangle 449"/>
            <p:cNvSpPr>
              <a:spLocks noChangeArrowheads="1"/>
            </p:cNvSpPr>
            <p:nvPr/>
          </p:nvSpPr>
          <p:spPr bwMode="auto">
            <a:xfrm>
              <a:off x="5220" y="2865"/>
              <a:ext cx="75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Easy Design</a:t>
              </a:r>
            </a:p>
          </p:txBody>
        </p:sp>
        <p:sp>
          <p:nvSpPr>
            <p:cNvPr id="11714" name="Rectangle 450"/>
            <p:cNvSpPr>
              <a:spLocks noChangeArrowheads="1"/>
            </p:cNvSpPr>
            <p:nvPr/>
          </p:nvSpPr>
          <p:spPr bwMode="auto">
            <a:xfrm>
              <a:off x="4708" y="3209"/>
              <a:ext cx="175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15" name="Line 451"/>
            <p:cNvSpPr>
              <a:spLocks noChangeShapeType="1"/>
            </p:cNvSpPr>
            <p:nvPr/>
          </p:nvSpPr>
          <p:spPr bwMode="auto">
            <a:xfrm>
              <a:off x="4720" y="320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16" name="Line 452"/>
            <p:cNvSpPr>
              <a:spLocks noChangeShapeType="1"/>
            </p:cNvSpPr>
            <p:nvPr/>
          </p:nvSpPr>
          <p:spPr bwMode="auto">
            <a:xfrm>
              <a:off x="4870" y="320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17" name="Rectangle 453"/>
            <p:cNvSpPr>
              <a:spLocks noChangeArrowheads="1"/>
            </p:cNvSpPr>
            <p:nvPr/>
          </p:nvSpPr>
          <p:spPr bwMode="auto">
            <a:xfrm>
              <a:off x="4758" y="3218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18" name="Rectangle 454"/>
            <p:cNvSpPr>
              <a:spLocks noChangeArrowheads="1"/>
            </p:cNvSpPr>
            <p:nvPr/>
          </p:nvSpPr>
          <p:spPr bwMode="auto">
            <a:xfrm>
              <a:off x="4746" y="3261"/>
              <a:ext cx="3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Merge</a:t>
              </a:r>
            </a:p>
          </p:txBody>
        </p:sp>
        <p:sp>
          <p:nvSpPr>
            <p:cNvPr id="11719" name="Rectangle 455"/>
            <p:cNvSpPr>
              <a:spLocks noChangeArrowheads="1"/>
            </p:cNvSpPr>
            <p:nvPr/>
          </p:nvSpPr>
          <p:spPr bwMode="auto">
            <a:xfrm>
              <a:off x="5376" y="3448"/>
              <a:ext cx="172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20" name="Line 456"/>
            <p:cNvSpPr>
              <a:spLocks noChangeShapeType="1"/>
            </p:cNvSpPr>
            <p:nvPr/>
          </p:nvSpPr>
          <p:spPr bwMode="auto">
            <a:xfrm>
              <a:off x="5388" y="3448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21" name="Line 457"/>
            <p:cNvSpPr>
              <a:spLocks noChangeShapeType="1"/>
            </p:cNvSpPr>
            <p:nvPr/>
          </p:nvSpPr>
          <p:spPr bwMode="auto">
            <a:xfrm>
              <a:off x="5537" y="3448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22" name="Rectangle 458"/>
            <p:cNvSpPr>
              <a:spLocks noChangeArrowheads="1"/>
            </p:cNvSpPr>
            <p:nvPr/>
          </p:nvSpPr>
          <p:spPr bwMode="auto">
            <a:xfrm>
              <a:off x="5425" y="3434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23" name="Rectangle 459"/>
            <p:cNvSpPr>
              <a:spLocks noChangeArrowheads="1"/>
            </p:cNvSpPr>
            <p:nvPr/>
          </p:nvSpPr>
          <p:spPr bwMode="auto">
            <a:xfrm>
              <a:off x="5396" y="3479"/>
              <a:ext cx="5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Semantic</a:t>
              </a:r>
            </a:p>
          </p:txBody>
        </p:sp>
        <p:sp>
          <p:nvSpPr>
            <p:cNvPr id="11724" name="Rectangle 460"/>
            <p:cNvSpPr>
              <a:spLocks noChangeArrowheads="1"/>
            </p:cNvSpPr>
            <p:nvPr/>
          </p:nvSpPr>
          <p:spPr bwMode="auto">
            <a:xfrm>
              <a:off x="5415" y="3522"/>
              <a:ext cx="3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Check</a:t>
              </a:r>
            </a:p>
          </p:txBody>
        </p:sp>
        <p:sp>
          <p:nvSpPr>
            <p:cNvPr id="11725" name="Rectangle 461"/>
            <p:cNvSpPr>
              <a:spLocks noChangeArrowheads="1"/>
            </p:cNvSpPr>
            <p:nvPr/>
          </p:nvSpPr>
          <p:spPr bwMode="auto">
            <a:xfrm>
              <a:off x="5077" y="3330"/>
              <a:ext cx="172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26" name="Line 462"/>
            <p:cNvSpPr>
              <a:spLocks noChangeShapeType="1"/>
            </p:cNvSpPr>
            <p:nvPr/>
          </p:nvSpPr>
          <p:spPr bwMode="auto">
            <a:xfrm>
              <a:off x="5088" y="333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27" name="Line 463"/>
            <p:cNvSpPr>
              <a:spLocks noChangeShapeType="1"/>
            </p:cNvSpPr>
            <p:nvPr/>
          </p:nvSpPr>
          <p:spPr bwMode="auto">
            <a:xfrm>
              <a:off x="5238" y="333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28" name="Rectangle 464"/>
            <p:cNvSpPr>
              <a:spLocks noChangeArrowheads="1"/>
            </p:cNvSpPr>
            <p:nvPr/>
          </p:nvSpPr>
          <p:spPr bwMode="auto">
            <a:xfrm>
              <a:off x="5126" y="3313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29" name="Rectangle 465"/>
            <p:cNvSpPr>
              <a:spLocks noChangeArrowheads="1"/>
            </p:cNvSpPr>
            <p:nvPr/>
          </p:nvSpPr>
          <p:spPr bwMode="auto">
            <a:xfrm>
              <a:off x="5118" y="3358"/>
              <a:ext cx="35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Model</a:t>
              </a:r>
            </a:p>
          </p:txBody>
        </p:sp>
        <p:sp>
          <p:nvSpPr>
            <p:cNvPr id="11730" name="Rectangle 466"/>
            <p:cNvSpPr>
              <a:spLocks noChangeArrowheads="1"/>
            </p:cNvSpPr>
            <p:nvPr/>
          </p:nvSpPr>
          <p:spPr bwMode="auto">
            <a:xfrm>
              <a:off x="5090" y="3401"/>
              <a:ext cx="58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Generator</a:t>
              </a:r>
            </a:p>
          </p:txBody>
        </p:sp>
        <p:sp>
          <p:nvSpPr>
            <p:cNvPr id="11731" name="Rectangle 467"/>
            <p:cNvSpPr>
              <a:spLocks noChangeArrowheads="1"/>
            </p:cNvSpPr>
            <p:nvPr/>
          </p:nvSpPr>
          <p:spPr bwMode="auto">
            <a:xfrm>
              <a:off x="4708" y="2969"/>
              <a:ext cx="175" cy="1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32" name="Line 468"/>
            <p:cNvSpPr>
              <a:spLocks noChangeShapeType="1"/>
            </p:cNvSpPr>
            <p:nvPr/>
          </p:nvSpPr>
          <p:spPr bwMode="auto">
            <a:xfrm>
              <a:off x="4720" y="296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33" name="Line 469"/>
            <p:cNvSpPr>
              <a:spLocks noChangeShapeType="1"/>
            </p:cNvSpPr>
            <p:nvPr/>
          </p:nvSpPr>
          <p:spPr bwMode="auto">
            <a:xfrm>
              <a:off x="4870" y="296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34" name="Rectangle 470"/>
            <p:cNvSpPr>
              <a:spLocks noChangeArrowheads="1"/>
            </p:cNvSpPr>
            <p:nvPr/>
          </p:nvSpPr>
          <p:spPr bwMode="auto">
            <a:xfrm>
              <a:off x="4758" y="2979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35" name="Rectangle 471"/>
            <p:cNvSpPr>
              <a:spLocks noChangeArrowheads="1"/>
            </p:cNvSpPr>
            <p:nvPr/>
          </p:nvSpPr>
          <p:spPr bwMode="auto">
            <a:xfrm>
              <a:off x="4762" y="3022"/>
              <a:ext cx="2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ABC</a:t>
              </a:r>
            </a:p>
          </p:txBody>
        </p:sp>
        <p:sp>
          <p:nvSpPr>
            <p:cNvPr id="11736" name="Rectangle 472"/>
            <p:cNvSpPr>
              <a:spLocks noChangeArrowheads="1"/>
            </p:cNvSpPr>
            <p:nvPr/>
          </p:nvSpPr>
          <p:spPr bwMode="auto">
            <a:xfrm>
              <a:off x="5077" y="3209"/>
              <a:ext cx="172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37" name="Line 473"/>
            <p:cNvSpPr>
              <a:spLocks noChangeShapeType="1"/>
            </p:cNvSpPr>
            <p:nvPr/>
          </p:nvSpPr>
          <p:spPr bwMode="auto">
            <a:xfrm>
              <a:off x="5088" y="320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38" name="Line 474"/>
            <p:cNvSpPr>
              <a:spLocks noChangeShapeType="1"/>
            </p:cNvSpPr>
            <p:nvPr/>
          </p:nvSpPr>
          <p:spPr bwMode="auto">
            <a:xfrm>
              <a:off x="5238" y="320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39" name="Rectangle 475"/>
            <p:cNvSpPr>
              <a:spLocks noChangeArrowheads="1"/>
            </p:cNvSpPr>
            <p:nvPr/>
          </p:nvSpPr>
          <p:spPr bwMode="auto">
            <a:xfrm>
              <a:off x="5126" y="3218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40" name="Rectangle 476"/>
            <p:cNvSpPr>
              <a:spLocks noChangeArrowheads="1"/>
            </p:cNvSpPr>
            <p:nvPr/>
          </p:nvSpPr>
          <p:spPr bwMode="auto">
            <a:xfrm>
              <a:off x="5101" y="3261"/>
              <a:ext cx="48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Explorer</a:t>
              </a:r>
            </a:p>
          </p:txBody>
        </p:sp>
        <p:sp>
          <p:nvSpPr>
            <p:cNvPr id="11741" name="Rectangle 477"/>
            <p:cNvSpPr>
              <a:spLocks noChangeArrowheads="1"/>
            </p:cNvSpPr>
            <p:nvPr/>
          </p:nvSpPr>
          <p:spPr bwMode="auto">
            <a:xfrm>
              <a:off x="5376" y="3090"/>
              <a:ext cx="172" cy="1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42" name="Line 478"/>
            <p:cNvSpPr>
              <a:spLocks noChangeShapeType="1"/>
            </p:cNvSpPr>
            <p:nvPr/>
          </p:nvSpPr>
          <p:spPr bwMode="auto">
            <a:xfrm>
              <a:off x="5388" y="309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43" name="Line 479"/>
            <p:cNvSpPr>
              <a:spLocks noChangeShapeType="1"/>
            </p:cNvSpPr>
            <p:nvPr/>
          </p:nvSpPr>
          <p:spPr bwMode="auto">
            <a:xfrm>
              <a:off x="5537" y="309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44" name="Rectangle 480"/>
            <p:cNvSpPr>
              <a:spLocks noChangeArrowheads="1"/>
            </p:cNvSpPr>
            <p:nvPr/>
          </p:nvSpPr>
          <p:spPr bwMode="auto">
            <a:xfrm>
              <a:off x="5425" y="3074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45" name="Rectangle 481"/>
            <p:cNvSpPr>
              <a:spLocks noChangeArrowheads="1"/>
            </p:cNvSpPr>
            <p:nvPr/>
          </p:nvSpPr>
          <p:spPr bwMode="auto">
            <a:xfrm>
              <a:off x="5392" y="3119"/>
              <a:ext cx="5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Database</a:t>
              </a:r>
            </a:p>
          </p:txBody>
        </p:sp>
        <p:sp>
          <p:nvSpPr>
            <p:cNvPr id="11746" name="Rectangle 482"/>
            <p:cNvSpPr>
              <a:spLocks noChangeArrowheads="1"/>
            </p:cNvSpPr>
            <p:nvPr/>
          </p:nvSpPr>
          <p:spPr bwMode="auto">
            <a:xfrm>
              <a:off x="5387" y="3161"/>
              <a:ext cx="6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Converter </a:t>
              </a:r>
            </a:p>
          </p:txBody>
        </p:sp>
        <p:sp>
          <p:nvSpPr>
            <p:cNvPr id="11747" name="Rectangle 483"/>
            <p:cNvSpPr>
              <a:spLocks noChangeArrowheads="1"/>
            </p:cNvSpPr>
            <p:nvPr/>
          </p:nvSpPr>
          <p:spPr bwMode="auto">
            <a:xfrm>
              <a:off x="5077" y="2969"/>
              <a:ext cx="172" cy="1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48" name="Line 484"/>
            <p:cNvSpPr>
              <a:spLocks noChangeShapeType="1"/>
            </p:cNvSpPr>
            <p:nvPr/>
          </p:nvSpPr>
          <p:spPr bwMode="auto">
            <a:xfrm>
              <a:off x="5088" y="296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49" name="Line 485"/>
            <p:cNvSpPr>
              <a:spLocks noChangeShapeType="1"/>
            </p:cNvSpPr>
            <p:nvPr/>
          </p:nvSpPr>
          <p:spPr bwMode="auto">
            <a:xfrm>
              <a:off x="5238" y="296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50" name="Rectangle 486"/>
            <p:cNvSpPr>
              <a:spLocks noChangeArrowheads="1"/>
            </p:cNvSpPr>
            <p:nvPr/>
          </p:nvSpPr>
          <p:spPr bwMode="auto">
            <a:xfrm>
              <a:off x="5126" y="2979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51" name="Rectangle 487"/>
            <p:cNvSpPr>
              <a:spLocks noChangeArrowheads="1"/>
            </p:cNvSpPr>
            <p:nvPr/>
          </p:nvSpPr>
          <p:spPr bwMode="auto">
            <a:xfrm>
              <a:off x="5063" y="3022"/>
              <a:ext cx="82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Administrator </a:t>
              </a:r>
            </a:p>
          </p:txBody>
        </p:sp>
        <p:sp>
          <p:nvSpPr>
            <p:cNvPr id="11752" name="Rectangle 488"/>
            <p:cNvSpPr>
              <a:spLocks noChangeArrowheads="1"/>
            </p:cNvSpPr>
            <p:nvPr/>
          </p:nvSpPr>
          <p:spPr bwMode="auto">
            <a:xfrm>
              <a:off x="4708" y="3330"/>
              <a:ext cx="175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53" name="Line 489"/>
            <p:cNvSpPr>
              <a:spLocks noChangeShapeType="1"/>
            </p:cNvSpPr>
            <p:nvPr/>
          </p:nvSpPr>
          <p:spPr bwMode="auto">
            <a:xfrm>
              <a:off x="4720" y="333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54" name="Line 490"/>
            <p:cNvSpPr>
              <a:spLocks noChangeShapeType="1"/>
            </p:cNvSpPr>
            <p:nvPr/>
          </p:nvSpPr>
          <p:spPr bwMode="auto">
            <a:xfrm>
              <a:off x="4870" y="333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55" name="Rectangle 491"/>
            <p:cNvSpPr>
              <a:spLocks noChangeArrowheads="1"/>
            </p:cNvSpPr>
            <p:nvPr/>
          </p:nvSpPr>
          <p:spPr bwMode="auto">
            <a:xfrm>
              <a:off x="4758" y="3313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56" name="Rectangle 492"/>
            <p:cNvSpPr>
              <a:spLocks noChangeArrowheads="1"/>
            </p:cNvSpPr>
            <p:nvPr/>
          </p:nvSpPr>
          <p:spPr bwMode="auto">
            <a:xfrm>
              <a:off x="4755" y="3358"/>
              <a:ext cx="34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Script</a:t>
              </a:r>
            </a:p>
          </p:txBody>
        </p:sp>
        <p:sp>
          <p:nvSpPr>
            <p:cNvPr id="11757" name="Rectangle 493"/>
            <p:cNvSpPr>
              <a:spLocks noChangeArrowheads="1"/>
            </p:cNvSpPr>
            <p:nvPr/>
          </p:nvSpPr>
          <p:spPr bwMode="auto">
            <a:xfrm>
              <a:off x="4755" y="3401"/>
              <a:ext cx="34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Editor</a:t>
              </a:r>
            </a:p>
          </p:txBody>
        </p:sp>
        <p:sp>
          <p:nvSpPr>
            <p:cNvPr id="11758" name="Rectangle 494"/>
            <p:cNvSpPr>
              <a:spLocks noChangeArrowheads="1"/>
            </p:cNvSpPr>
            <p:nvPr/>
          </p:nvSpPr>
          <p:spPr bwMode="auto">
            <a:xfrm>
              <a:off x="5077" y="3448"/>
              <a:ext cx="172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59" name="Line 495"/>
            <p:cNvSpPr>
              <a:spLocks noChangeShapeType="1"/>
            </p:cNvSpPr>
            <p:nvPr/>
          </p:nvSpPr>
          <p:spPr bwMode="auto">
            <a:xfrm>
              <a:off x="5088" y="3448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60" name="Line 496"/>
            <p:cNvSpPr>
              <a:spLocks noChangeShapeType="1"/>
            </p:cNvSpPr>
            <p:nvPr/>
          </p:nvSpPr>
          <p:spPr bwMode="auto">
            <a:xfrm>
              <a:off x="5238" y="3448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61" name="Rectangle 497"/>
            <p:cNvSpPr>
              <a:spLocks noChangeArrowheads="1"/>
            </p:cNvSpPr>
            <p:nvPr/>
          </p:nvSpPr>
          <p:spPr bwMode="auto">
            <a:xfrm>
              <a:off x="5126" y="3434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62" name="Rectangle 498"/>
            <p:cNvSpPr>
              <a:spLocks noChangeArrowheads="1"/>
            </p:cNvSpPr>
            <p:nvPr/>
          </p:nvSpPr>
          <p:spPr bwMode="auto">
            <a:xfrm>
              <a:off x="5130" y="3479"/>
              <a:ext cx="25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RTF</a:t>
              </a:r>
            </a:p>
          </p:txBody>
        </p:sp>
        <p:sp>
          <p:nvSpPr>
            <p:cNvPr id="11763" name="Rectangle 499"/>
            <p:cNvSpPr>
              <a:spLocks noChangeArrowheads="1"/>
            </p:cNvSpPr>
            <p:nvPr/>
          </p:nvSpPr>
          <p:spPr bwMode="auto">
            <a:xfrm>
              <a:off x="5118" y="3522"/>
              <a:ext cx="34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Editor</a:t>
              </a:r>
            </a:p>
          </p:txBody>
        </p:sp>
        <p:sp>
          <p:nvSpPr>
            <p:cNvPr id="11764" name="Rectangle 500"/>
            <p:cNvSpPr>
              <a:spLocks noChangeArrowheads="1"/>
            </p:cNvSpPr>
            <p:nvPr/>
          </p:nvSpPr>
          <p:spPr bwMode="auto">
            <a:xfrm>
              <a:off x="4708" y="3448"/>
              <a:ext cx="175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65" name="Line 501"/>
            <p:cNvSpPr>
              <a:spLocks noChangeShapeType="1"/>
            </p:cNvSpPr>
            <p:nvPr/>
          </p:nvSpPr>
          <p:spPr bwMode="auto">
            <a:xfrm>
              <a:off x="4720" y="3448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66" name="Line 502"/>
            <p:cNvSpPr>
              <a:spLocks noChangeShapeType="1"/>
            </p:cNvSpPr>
            <p:nvPr/>
          </p:nvSpPr>
          <p:spPr bwMode="auto">
            <a:xfrm>
              <a:off x="4870" y="3448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67" name="Rectangle 503"/>
            <p:cNvSpPr>
              <a:spLocks noChangeArrowheads="1"/>
            </p:cNvSpPr>
            <p:nvPr/>
          </p:nvSpPr>
          <p:spPr bwMode="auto">
            <a:xfrm>
              <a:off x="4758" y="3458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68" name="Rectangle 504"/>
            <p:cNvSpPr>
              <a:spLocks noChangeArrowheads="1"/>
            </p:cNvSpPr>
            <p:nvPr/>
          </p:nvSpPr>
          <p:spPr bwMode="auto">
            <a:xfrm>
              <a:off x="4743" y="3500"/>
              <a:ext cx="42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Server </a:t>
              </a:r>
            </a:p>
          </p:txBody>
        </p:sp>
        <p:sp>
          <p:nvSpPr>
            <p:cNvPr id="11769" name="Rectangle 505"/>
            <p:cNvSpPr>
              <a:spLocks noChangeArrowheads="1"/>
            </p:cNvSpPr>
            <p:nvPr/>
          </p:nvSpPr>
          <p:spPr bwMode="auto">
            <a:xfrm>
              <a:off x="4708" y="3090"/>
              <a:ext cx="175" cy="1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70" name="Line 506"/>
            <p:cNvSpPr>
              <a:spLocks noChangeShapeType="1"/>
            </p:cNvSpPr>
            <p:nvPr/>
          </p:nvSpPr>
          <p:spPr bwMode="auto">
            <a:xfrm>
              <a:off x="4720" y="309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71" name="Line 507"/>
            <p:cNvSpPr>
              <a:spLocks noChangeShapeType="1"/>
            </p:cNvSpPr>
            <p:nvPr/>
          </p:nvSpPr>
          <p:spPr bwMode="auto">
            <a:xfrm>
              <a:off x="4870" y="309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72" name="Rectangle 508"/>
            <p:cNvSpPr>
              <a:spLocks noChangeArrowheads="1"/>
            </p:cNvSpPr>
            <p:nvPr/>
          </p:nvSpPr>
          <p:spPr bwMode="auto">
            <a:xfrm>
              <a:off x="4758" y="3097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73" name="Rectangle 509"/>
            <p:cNvSpPr>
              <a:spLocks noChangeArrowheads="1"/>
            </p:cNvSpPr>
            <p:nvPr/>
          </p:nvSpPr>
          <p:spPr bwMode="auto">
            <a:xfrm>
              <a:off x="4757" y="3140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Chart</a:t>
              </a:r>
            </a:p>
          </p:txBody>
        </p:sp>
        <p:sp>
          <p:nvSpPr>
            <p:cNvPr id="11774" name="Rectangle 510"/>
            <p:cNvSpPr>
              <a:spLocks noChangeArrowheads="1"/>
            </p:cNvSpPr>
            <p:nvPr/>
          </p:nvSpPr>
          <p:spPr bwMode="auto">
            <a:xfrm>
              <a:off x="5376" y="2969"/>
              <a:ext cx="172" cy="1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75" name="Line 511"/>
            <p:cNvSpPr>
              <a:spLocks noChangeShapeType="1"/>
            </p:cNvSpPr>
            <p:nvPr/>
          </p:nvSpPr>
          <p:spPr bwMode="auto">
            <a:xfrm>
              <a:off x="5388" y="296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76" name="Line 512"/>
            <p:cNvSpPr>
              <a:spLocks noChangeShapeType="1"/>
            </p:cNvSpPr>
            <p:nvPr/>
          </p:nvSpPr>
          <p:spPr bwMode="auto">
            <a:xfrm>
              <a:off x="5537" y="296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77" name="Rectangle 513"/>
            <p:cNvSpPr>
              <a:spLocks noChangeArrowheads="1"/>
            </p:cNvSpPr>
            <p:nvPr/>
          </p:nvSpPr>
          <p:spPr bwMode="auto">
            <a:xfrm>
              <a:off x="5425" y="2979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78" name="Rectangle 514"/>
            <p:cNvSpPr>
              <a:spLocks noChangeArrowheads="1"/>
            </p:cNvSpPr>
            <p:nvPr/>
          </p:nvSpPr>
          <p:spPr bwMode="auto">
            <a:xfrm>
              <a:off x="5394" y="3022"/>
              <a:ext cx="5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Attributes</a:t>
              </a:r>
            </a:p>
          </p:txBody>
        </p:sp>
        <p:sp>
          <p:nvSpPr>
            <p:cNvPr id="11779" name="Rectangle 515"/>
            <p:cNvSpPr>
              <a:spLocks noChangeArrowheads="1"/>
            </p:cNvSpPr>
            <p:nvPr/>
          </p:nvSpPr>
          <p:spPr bwMode="auto">
            <a:xfrm>
              <a:off x="5077" y="3090"/>
              <a:ext cx="172" cy="1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80" name="Line 516"/>
            <p:cNvSpPr>
              <a:spLocks noChangeShapeType="1"/>
            </p:cNvSpPr>
            <p:nvPr/>
          </p:nvSpPr>
          <p:spPr bwMode="auto">
            <a:xfrm>
              <a:off x="5088" y="309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81" name="Line 517"/>
            <p:cNvSpPr>
              <a:spLocks noChangeShapeType="1"/>
            </p:cNvSpPr>
            <p:nvPr/>
          </p:nvSpPr>
          <p:spPr bwMode="auto">
            <a:xfrm>
              <a:off x="5238" y="309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82" name="Rectangle 518"/>
            <p:cNvSpPr>
              <a:spLocks noChangeArrowheads="1"/>
            </p:cNvSpPr>
            <p:nvPr/>
          </p:nvSpPr>
          <p:spPr bwMode="auto">
            <a:xfrm>
              <a:off x="5126" y="3097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83" name="Rectangle 519"/>
            <p:cNvSpPr>
              <a:spLocks noChangeArrowheads="1"/>
            </p:cNvSpPr>
            <p:nvPr/>
          </p:nvSpPr>
          <p:spPr bwMode="auto">
            <a:xfrm>
              <a:off x="5066" y="3140"/>
              <a:ext cx="7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Configuration</a:t>
              </a:r>
            </a:p>
          </p:txBody>
        </p:sp>
        <p:sp>
          <p:nvSpPr>
            <p:cNvPr id="11784" name="Rectangle 520"/>
            <p:cNvSpPr>
              <a:spLocks noChangeArrowheads="1"/>
            </p:cNvSpPr>
            <p:nvPr/>
          </p:nvSpPr>
          <p:spPr bwMode="auto">
            <a:xfrm>
              <a:off x="5376" y="3209"/>
              <a:ext cx="172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85" name="Line 521"/>
            <p:cNvSpPr>
              <a:spLocks noChangeShapeType="1"/>
            </p:cNvSpPr>
            <p:nvPr/>
          </p:nvSpPr>
          <p:spPr bwMode="auto">
            <a:xfrm>
              <a:off x="5388" y="320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86" name="Line 522"/>
            <p:cNvSpPr>
              <a:spLocks noChangeShapeType="1"/>
            </p:cNvSpPr>
            <p:nvPr/>
          </p:nvSpPr>
          <p:spPr bwMode="auto">
            <a:xfrm>
              <a:off x="5537" y="3209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87" name="Rectangle 523"/>
            <p:cNvSpPr>
              <a:spLocks noChangeArrowheads="1"/>
            </p:cNvSpPr>
            <p:nvPr/>
          </p:nvSpPr>
          <p:spPr bwMode="auto">
            <a:xfrm>
              <a:off x="5425" y="3195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88" name="Rectangle 524"/>
            <p:cNvSpPr>
              <a:spLocks noChangeArrowheads="1"/>
            </p:cNvSpPr>
            <p:nvPr/>
          </p:nvSpPr>
          <p:spPr bwMode="auto">
            <a:xfrm>
              <a:off x="5411" y="3240"/>
              <a:ext cx="42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Export/</a:t>
              </a:r>
            </a:p>
          </p:txBody>
        </p:sp>
        <p:sp>
          <p:nvSpPr>
            <p:cNvPr id="11789" name="Rectangle 525"/>
            <p:cNvSpPr>
              <a:spLocks noChangeArrowheads="1"/>
            </p:cNvSpPr>
            <p:nvPr/>
          </p:nvSpPr>
          <p:spPr bwMode="auto">
            <a:xfrm>
              <a:off x="5415" y="3282"/>
              <a:ext cx="3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Import</a:t>
              </a:r>
            </a:p>
          </p:txBody>
        </p:sp>
        <p:sp>
          <p:nvSpPr>
            <p:cNvPr id="11790" name="Rectangle 526"/>
            <p:cNvSpPr>
              <a:spLocks noChangeArrowheads="1"/>
            </p:cNvSpPr>
            <p:nvPr/>
          </p:nvSpPr>
          <p:spPr bwMode="auto">
            <a:xfrm>
              <a:off x="5376" y="3330"/>
              <a:ext cx="172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91" name="Line 527"/>
            <p:cNvSpPr>
              <a:spLocks noChangeShapeType="1"/>
            </p:cNvSpPr>
            <p:nvPr/>
          </p:nvSpPr>
          <p:spPr bwMode="auto">
            <a:xfrm>
              <a:off x="5388" y="333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92" name="Line 528"/>
            <p:cNvSpPr>
              <a:spLocks noChangeShapeType="1"/>
            </p:cNvSpPr>
            <p:nvPr/>
          </p:nvSpPr>
          <p:spPr bwMode="auto">
            <a:xfrm>
              <a:off x="5537" y="3330"/>
              <a:ext cx="1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93" name="Rectangle 529"/>
            <p:cNvSpPr>
              <a:spLocks noChangeArrowheads="1"/>
            </p:cNvSpPr>
            <p:nvPr/>
          </p:nvSpPr>
          <p:spPr bwMode="auto">
            <a:xfrm>
              <a:off x="5425" y="3313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794" name="Rectangle 530"/>
            <p:cNvSpPr>
              <a:spLocks noChangeArrowheads="1"/>
            </p:cNvSpPr>
            <p:nvPr/>
          </p:nvSpPr>
          <p:spPr bwMode="auto">
            <a:xfrm>
              <a:off x="5405" y="3358"/>
              <a:ext cx="48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Process</a:t>
              </a:r>
            </a:p>
          </p:txBody>
        </p:sp>
        <p:sp>
          <p:nvSpPr>
            <p:cNvPr id="11795" name="Rectangle 531"/>
            <p:cNvSpPr>
              <a:spLocks noChangeArrowheads="1"/>
            </p:cNvSpPr>
            <p:nvPr/>
          </p:nvSpPr>
          <p:spPr bwMode="auto">
            <a:xfrm>
              <a:off x="5389" y="3401"/>
              <a:ext cx="58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Generator</a:t>
              </a:r>
            </a:p>
          </p:txBody>
        </p:sp>
        <p:sp>
          <p:nvSpPr>
            <p:cNvPr id="11796" name="Rectangle 532"/>
            <p:cNvSpPr>
              <a:spLocks noChangeArrowheads="1"/>
            </p:cNvSpPr>
            <p:nvPr/>
          </p:nvSpPr>
          <p:spPr bwMode="auto">
            <a:xfrm>
              <a:off x="4841" y="2811"/>
              <a:ext cx="241" cy="11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97" name="Line 533"/>
            <p:cNvSpPr>
              <a:spLocks noChangeShapeType="1"/>
            </p:cNvSpPr>
            <p:nvPr/>
          </p:nvSpPr>
          <p:spPr bwMode="auto">
            <a:xfrm>
              <a:off x="4856" y="2811"/>
              <a:ext cx="1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98" name="Line 534"/>
            <p:cNvSpPr>
              <a:spLocks noChangeShapeType="1"/>
            </p:cNvSpPr>
            <p:nvPr/>
          </p:nvSpPr>
          <p:spPr bwMode="auto">
            <a:xfrm>
              <a:off x="5069" y="2811"/>
              <a:ext cx="1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799" name="Rectangle 535"/>
            <p:cNvSpPr>
              <a:spLocks noChangeArrowheads="1"/>
            </p:cNvSpPr>
            <p:nvPr/>
          </p:nvSpPr>
          <p:spPr bwMode="auto">
            <a:xfrm>
              <a:off x="4924" y="2823"/>
              <a:ext cx="3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ARIS</a:t>
              </a:r>
            </a:p>
          </p:txBody>
        </p:sp>
        <p:sp>
          <p:nvSpPr>
            <p:cNvPr id="11800" name="Rectangle 536"/>
            <p:cNvSpPr>
              <a:spLocks noChangeArrowheads="1"/>
            </p:cNvSpPr>
            <p:nvPr/>
          </p:nvSpPr>
          <p:spPr bwMode="auto">
            <a:xfrm>
              <a:off x="4871" y="2868"/>
              <a:ext cx="75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Easy Design</a:t>
              </a:r>
            </a:p>
          </p:txBody>
        </p:sp>
        <p:sp>
          <p:nvSpPr>
            <p:cNvPr id="11801" name="Rectangle 537"/>
            <p:cNvSpPr>
              <a:spLocks noChangeArrowheads="1"/>
            </p:cNvSpPr>
            <p:nvPr/>
          </p:nvSpPr>
          <p:spPr bwMode="auto">
            <a:xfrm>
              <a:off x="5005" y="2635"/>
              <a:ext cx="279" cy="10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02" name="Line 538"/>
            <p:cNvSpPr>
              <a:spLocks noChangeShapeType="1"/>
            </p:cNvSpPr>
            <p:nvPr/>
          </p:nvSpPr>
          <p:spPr bwMode="auto">
            <a:xfrm>
              <a:off x="5022" y="2635"/>
              <a:ext cx="1" cy="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03" name="Line 539"/>
            <p:cNvSpPr>
              <a:spLocks noChangeShapeType="1"/>
            </p:cNvSpPr>
            <p:nvPr/>
          </p:nvSpPr>
          <p:spPr bwMode="auto">
            <a:xfrm>
              <a:off x="5267" y="2635"/>
              <a:ext cx="1" cy="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04" name="Rectangle 540"/>
            <p:cNvSpPr>
              <a:spLocks noChangeArrowheads="1"/>
            </p:cNvSpPr>
            <p:nvPr/>
          </p:nvSpPr>
          <p:spPr bwMode="auto">
            <a:xfrm>
              <a:off x="5069" y="2668"/>
              <a:ext cx="78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 Narrow" panose="020B0606020202030204" pitchFamily="34" charset="0"/>
                </a:rPr>
                <a:t>Module class</a:t>
              </a:r>
            </a:p>
          </p:txBody>
        </p:sp>
        <p:sp>
          <p:nvSpPr>
            <p:cNvPr id="11805" name="Freeform 541"/>
            <p:cNvSpPr>
              <a:spLocks noChangeArrowheads="1"/>
            </p:cNvSpPr>
            <p:nvPr/>
          </p:nvSpPr>
          <p:spPr bwMode="auto">
            <a:xfrm>
              <a:off x="5307" y="2924"/>
              <a:ext cx="68" cy="91"/>
            </a:xfrm>
            <a:custGeom>
              <a:avLst/>
              <a:gdLst>
                <a:gd name="T0" fmla="*/ 0 w 25"/>
                <a:gd name="T1" fmla="*/ 0 h 35"/>
                <a:gd name="T2" fmla="*/ 0 w 25"/>
                <a:gd name="T3" fmla="*/ 35 h 35"/>
                <a:gd name="T4" fmla="*/ 25 w 25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35">
                  <a:moveTo>
                    <a:pt x="0" y="0"/>
                  </a:moveTo>
                  <a:lnTo>
                    <a:pt x="0" y="35"/>
                  </a:lnTo>
                  <a:lnTo>
                    <a:pt x="25" y="3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06" name="Freeform 542"/>
            <p:cNvSpPr>
              <a:spLocks noChangeArrowheads="1"/>
            </p:cNvSpPr>
            <p:nvPr/>
          </p:nvSpPr>
          <p:spPr bwMode="auto">
            <a:xfrm>
              <a:off x="5368" y="3007"/>
              <a:ext cx="6" cy="20"/>
            </a:xfrm>
            <a:custGeom>
              <a:avLst/>
              <a:gdLst>
                <a:gd name="T0" fmla="*/ 0 w 3"/>
                <a:gd name="T1" fmla="*/ 9 h 9"/>
                <a:gd name="T2" fmla="*/ 3 w 3"/>
                <a:gd name="T3" fmla="*/ 4 h 9"/>
                <a:gd name="T4" fmla="*/ 0 w 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lnTo>
                    <a:pt x="3" y="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07" name="Freeform 543"/>
            <p:cNvSpPr>
              <a:spLocks noChangeArrowheads="1"/>
            </p:cNvSpPr>
            <p:nvPr/>
          </p:nvSpPr>
          <p:spPr bwMode="auto">
            <a:xfrm>
              <a:off x="5307" y="2924"/>
              <a:ext cx="68" cy="212"/>
            </a:xfrm>
            <a:custGeom>
              <a:avLst/>
              <a:gdLst>
                <a:gd name="T0" fmla="*/ 0 w 25"/>
                <a:gd name="T1" fmla="*/ 0 h 80"/>
                <a:gd name="T2" fmla="*/ 0 w 25"/>
                <a:gd name="T3" fmla="*/ 80 h 80"/>
                <a:gd name="T4" fmla="*/ 25 w 25"/>
                <a:gd name="T5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80">
                  <a:moveTo>
                    <a:pt x="0" y="0"/>
                  </a:moveTo>
                  <a:lnTo>
                    <a:pt x="0" y="80"/>
                  </a:lnTo>
                  <a:lnTo>
                    <a:pt x="25" y="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08" name="Freeform 544"/>
            <p:cNvSpPr>
              <a:spLocks noChangeArrowheads="1"/>
            </p:cNvSpPr>
            <p:nvPr/>
          </p:nvSpPr>
          <p:spPr bwMode="auto">
            <a:xfrm>
              <a:off x="5368" y="3126"/>
              <a:ext cx="6" cy="20"/>
            </a:xfrm>
            <a:custGeom>
              <a:avLst/>
              <a:gdLst>
                <a:gd name="T0" fmla="*/ 0 w 3"/>
                <a:gd name="T1" fmla="*/ 9 h 9"/>
                <a:gd name="T2" fmla="*/ 3 w 3"/>
                <a:gd name="T3" fmla="*/ 5 h 9"/>
                <a:gd name="T4" fmla="*/ 0 w 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lnTo>
                    <a:pt x="3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09" name="Freeform 545"/>
            <p:cNvSpPr>
              <a:spLocks noChangeArrowheads="1"/>
            </p:cNvSpPr>
            <p:nvPr/>
          </p:nvSpPr>
          <p:spPr bwMode="auto">
            <a:xfrm>
              <a:off x="5307" y="2924"/>
              <a:ext cx="68" cy="345"/>
            </a:xfrm>
            <a:custGeom>
              <a:avLst/>
              <a:gdLst>
                <a:gd name="T0" fmla="*/ 0 w 25"/>
                <a:gd name="T1" fmla="*/ 0 h 130"/>
                <a:gd name="T2" fmla="*/ 0 w 25"/>
                <a:gd name="T3" fmla="*/ 130 h 130"/>
                <a:gd name="T4" fmla="*/ 25 w 25"/>
                <a:gd name="T5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30">
                  <a:moveTo>
                    <a:pt x="0" y="0"/>
                  </a:moveTo>
                  <a:lnTo>
                    <a:pt x="0" y="130"/>
                  </a:lnTo>
                  <a:lnTo>
                    <a:pt x="25" y="13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10" name="Freeform 546"/>
            <p:cNvSpPr>
              <a:spLocks noChangeArrowheads="1"/>
            </p:cNvSpPr>
            <p:nvPr/>
          </p:nvSpPr>
          <p:spPr bwMode="auto">
            <a:xfrm>
              <a:off x="5368" y="3261"/>
              <a:ext cx="6" cy="20"/>
            </a:xfrm>
            <a:custGeom>
              <a:avLst/>
              <a:gdLst>
                <a:gd name="T0" fmla="*/ 0 w 3"/>
                <a:gd name="T1" fmla="*/ 9 h 9"/>
                <a:gd name="T2" fmla="*/ 3 w 3"/>
                <a:gd name="T3" fmla="*/ 4 h 9"/>
                <a:gd name="T4" fmla="*/ 0 w 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lnTo>
                    <a:pt x="3" y="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11" name="Freeform 547"/>
            <p:cNvSpPr>
              <a:spLocks noChangeArrowheads="1"/>
            </p:cNvSpPr>
            <p:nvPr/>
          </p:nvSpPr>
          <p:spPr bwMode="auto">
            <a:xfrm>
              <a:off x="5307" y="2924"/>
              <a:ext cx="68" cy="452"/>
            </a:xfrm>
            <a:custGeom>
              <a:avLst/>
              <a:gdLst>
                <a:gd name="T0" fmla="*/ 0 w 25"/>
                <a:gd name="T1" fmla="*/ 0 h 170"/>
                <a:gd name="T2" fmla="*/ 0 w 25"/>
                <a:gd name="T3" fmla="*/ 170 h 170"/>
                <a:gd name="T4" fmla="*/ 25 w 25"/>
                <a:gd name="T5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70">
                  <a:moveTo>
                    <a:pt x="0" y="0"/>
                  </a:moveTo>
                  <a:lnTo>
                    <a:pt x="0" y="170"/>
                  </a:lnTo>
                  <a:lnTo>
                    <a:pt x="25" y="17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12" name="Freeform 548"/>
            <p:cNvSpPr>
              <a:spLocks noChangeArrowheads="1"/>
            </p:cNvSpPr>
            <p:nvPr/>
          </p:nvSpPr>
          <p:spPr bwMode="auto">
            <a:xfrm>
              <a:off x="5368" y="3368"/>
              <a:ext cx="6" cy="20"/>
            </a:xfrm>
            <a:custGeom>
              <a:avLst/>
              <a:gdLst>
                <a:gd name="T0" fmla="*/ 0 w 3"/>
                <a:gd name="T1" fmla="*/ 9 h 9"/>
                <a:gd name="T2" fmla="*/ 3 w 3"/>
                <a:gd name="T3" fmla="*/ 4 h 9"/>
                <a:gd name="T4" fmla="*/ 0 w 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lnTo>
                    <a:pt x="3" y="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13" name="Freeform 549"/>
            <p:cNvSpPr>
              <a:spLocks noChangeArrowheads="1"/>
            </p:cNvSpPr>
            <p:nvPr/>
          </p:nvSpPr>
          <p:spPr bwMode="auto">
            <a:xfrm>
              <a:off x="5307" y="2924"/>
              <a:ext cx="68" cy="573"/>
            </a:xfrm>
            <a:custGeom>
              <a:avLst/>
              <a:gdLst>
                <a:gd name="T0" fmla="*/ 0 w 25"/>
                <a:gd name="T1" fmla="*/ 0 h 215"/>
                <a:gd name="T2" fmla="*/ 0 w 25"/>
                <a:gd name="T3" fmla="*/ 215 h 215"/>
                <a:gd name="T4" fmla="*/ 25 w 25"/>
                <a:gd name="T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215">
                  <a:moveTo>
                    <a:pt x="0" y="0"/>
                  </a:moveTo>
                  <a:lnTo>
                    <a:pt x="0" y="215"/>
                  </a:lnTo>
                  <a:lnTo>
                    <a:pt x="25" y="21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14" name="Freeform 550"/>
            <p:cNvSpPr>
              <a:spLocks noChangeArrowheads="1"/>
            </p:cNvSpPr>
            <p:nvPr/>
          </p:nvSpPr>
          <p:spPr bwMode="auto">
            <a:xfrm>
              <a:off x="5368" y="3486"/>
              <a:ext cx="6" cy="20"/>
            </a:xfrm>
            <a:custGeom>
              <a:avLst/>
              <a:gdLst>
                <a:gd name="T0" fmla="*/ 0 w 3"/>
                <a:gd name="T1" fmla="*/ 9 h 9"/>
                <a:gd name="T2" fmla="*/ 3 w 3"/>
                <a:gd name="T3" fmla="*/ 5 h 9"/>
                <a:gd name="T4" fmla="*/ 0 w 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lnTo>
                    <a:pt x="3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15" name="Freeform 551"/>
            <p:cNvSpPr>
              <a:spLocks noChangeArrowheads="1"/>
            </p:cNvSpPr>
            <p:nvPr/>
          </p:nvSpPr>
          <p:spPr bwMode="auto">
            <a:xfrm>
              <a:off x="5247" y="2924"/>
              <a:ext cx="59" cy="91"/>
            </a:xfrm>
            <a:custGeom>
              <a:avLst/>
              <a:gdLst>
                <a:gd name="T0" fmla="*/ 22 w 22"/>
                <a:gd name="T1" fmla="*/ 0 h 35"/>
                <a:gd name="T2" fmla="*/ 22 w 22"/>
                <a:gd name="T3" fmla="*/ 35 h 35"/>
                <a:gd name="T4" fmla="*/ 0 w 22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35">
                  <a:moveTo>
                    <a:pt x="22" y="0"/>
                  </a:moveTo>
                  <a:lnTo>
                    <a:pt x="22" y="35"/>
                  </a:lnTo>
                  <a:lnTo>
                    <a:pt x="0" y="3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16" name="Freeform 552"/>
            <p:cNvSpPr>
              <a:spLocks noChangeArrowheads="1"/>
            </p:cNvSpPr>
            <p:nvPr/>
          </p:nvSpPr>
          <p:spPr bwMode="auto">
            <a:xfrm>
              <a:off x="5247" y="3007"/>
              <a:ext cx="11" cy="20"/>
            </a:xfrm>
            <a:custGeom>
              <a:avLst/>
              <a:gdLst>
                <a:gd name="T0" fmla="*/ 5 w 5"/>
                <a:gd name="T1" fmla="*/ 0 h 9"/>
                <a:gd name="T2" fmla="*/ 0 w 5"/>
                <a:gd name="T3" fmla="*/ 4 h 9"/>
                <a:gd name="T4" fmla="*/ 5 w 5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lnTo>
                    <a:pt x="0" y="4"/>
                  </a:lnTo>
                  <a:lnTo>
                    <a:pt x="5" y="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17" name="Freeform 553"/>
            <p:cNvSpPr>
              <a:spLocks noChangeArrowheads="1"/>
            </p:cNvSpPr>
            <p:nvPr/>
          </p:nvSpPr>
          <p:spPr bwMode="auto">
            <a:xfrm>
              <a:off x="5247" y="2924"/>
              <a:ext cx="59" cy="212"/>
            </a:xfrm>
            <a:custGeom>
              <a:avLst/>
              <a:gdLst>
                <a:gd name="T0" fmla="*/ 22 w 22"/>
                <a:gd name="T1" fmla="*/ 0 h 80"/>
                <a:gd name="T2" fmla="*/ 22 w 22"/>
                <a:gd name="T3" fmla="*/ 80 h 80"/>
                <a:gd name="T4" fmla="*/ 0 w 22"/>
                <a:gd name="T5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80">
                  <a:moveTo>
                    <a:pt x="22" y="0"/>
                  </a:moveTo>
                  <a:lnTo>
                    <a:pt x="22" y="80"/>
                  </a:lnTo>
                  <a:lnTo>
                    <a:pt x="0" y="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18" name="Freeform 554"/>
            <p:cNvSpPr>
              <a:spLocks noChangeArrowheads="1"/>
            </p:cNvSpPr>
            <p:nvPr/>
          </p:nvSpPr>
          <p:spPr bwMode="auto">
            <a:xfrm>
              <a:off x="5247" y="3126"/>
              <a:ext cx="11" cy="20"/>
            </a:xfrm>
            <a:custGeom>
              <a:avLst/>
              <a:gdLst>
                <a:gd name="T0" fmla="*/ 5 w 5"/>
                <a:gd name="T1" fmla="*/ 0 h 9"/>
                <a:gd name="T2" fmla="*/ 0 w 5"/>
                <a:gd name="T3" fmla="*/ 5 h 9"/>
                <a:gd name="T4" fmla="*/ 5 w 5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lnTo>
                    <a:pt x="0" y="5"/>
                  </a:lnTo>
                  <a:lnTo>
                    <a:pt x="5" y="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19" name="Freeform 555"/>
            <p:cNvSpPr>
              <a:spLocks noChangeArrowheads="1"/>
            </p:cNvSpPr>
            <p:nvPr/>
          </p:nvSpPr>
          <p:spPr bwMode="auto">
            <a:xfrm>
              <a:off x="5247" y="2924"/>
              <a:ext cx="59" cy="345"/>
            </a:xfrm>
            <a:custGeom>
              <a:avLst/>
              <a:gdLst>
                <a:gd name="T0" fmla="*/ 22 w 22"/>
                <a:gd name="T1" fmla="*/ 0 h 130"/>
                <a:gd name="T2" fmla="*/ 22 w 22"/>
                <a:gd name="T3" fmla="*/ 130 h 130"/>
                <a:gd name="T4" fmla="*/ 0 w 22"/>
                <a:gd name="T5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30">
                  <a:moveTo>
                    <a:pt x="22" y="0"/>
                  </a:moveTo>
                  <a:lnTo>
                    <a:pt x="22" y="130"/>
                  </a:lnTo>
                  <a:lnTo>
                    <a:pt x="0" y="13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20" name="Freeform 556"/>
            <p:cNvSpPr>
              <a:spLocks noChangeArrowheads="1"/>
            </p:cNvSpPr>
            <p:nvPr/>
          </p:nvSpPr>
          <p:spPr bwMode="auto">
            <a:xfrm>
              <a:off x="5247" y="3261"/>
              <a:ext cx="11" cy="20"/>
            </a:xfrm>
            <a:custGeom>
              <a:avLst/>
              <a:gdLst>
                <a:gd name="T0" fmla="*/ 5 w 5"/>
                <a:gd name="T1" fmla="*/ 0 h 9"/>
                <a:gd name="T2" fmla="*/ 0 w 5"/>
                <a:gd name="T3" fmla="*/ 4 h 9"/>
                <a:gd name="T4" fmla="*/ 5 w 5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lnTo>
                    <a:pt x="0" y="4"/>
                  </a:lnTo>
                  <a:lnTo>
                    <a:pt x="5" y="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21" name="Freeform 557"/>
            <p:cNvSpPr>
              <a:spLocks noChangeArrowheads="1"/>
            </p:cNvSpPr>
            <p:nvPr/>
          </p:nvSpPr>
          <p:spPr bwMode="auto">
            <a:xfrm>
              <a:off x="5247" y="2924"/>
              <a:ext cx="59" cy="452"/>
            </a:xfrm>
            <a:custGeom>
              <a:avLst/>
              <a:gdLst>
                <a:gd name="T0" fmla="*/ 22 w 22"/>
                <a:gd name="T1" fmla="*/ 0 h 170"/>
                <a:gd name="T2" fmla="*/ 22 w 22"/>
                <a:gd name="T3" fmla="*/ 170 h 170"/>
                <a:gd name="T4" fmla="*/ 0 w 22"/>
                <a:gd name="T5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70">
                  <a:moveTo>
                    <a:pt x="22" y="0"/>
                  </a:moveTo>
                  <a:lnTo>
                    <a:pt x="22" y="170"/>
                  </a:lnTo>
                  <a:lnTo>
                    <a:pt x="0" y="17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22" name="Freeform 558"/>
            <p:cNvSpPr>
              <a:spLocks noChangeArrowheads="1"/>
            </p:cNvSpPr>
            <p:nvPr/>
          </p:nvSpPr>
          <p:spPr bwMode="auto">
            <a:xfrm>
              <a:off x="5247" y="3368"/>
              <a:ext cx="11" cy="20"/>
            </a:xfrm>
            <a:custGeom>
              <a:avLst/>
              <a:gdLst>
                <a:gd name="T0" fmla="*/ 5 w 5"/>
                <a:gd name="T1" fmla="*/ 0 h 9"/>
                <a:gd name="T2" fmla="*/ 0 w 5"/>
                <a:gd name="T3" fmla="*/ 4 h 9"/>
                <a:gd name="T4" fmla="*/ 5 w 5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lnTo>
                    <a:pt x="0" y="4"/>
                  </a:lnTo>
                  <a:lnTo>
                    <a:pt x="5" y="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23" name="Freeform 559"/>
            <p:cNvSpPr>
              <a:spLocks noChangeArrowheads="1"/>
            </p:cNvSpPr>
            <p:nvPr/>
          </p:nvSpPr>
          <p:spPr bwMode="auto">
            <a:xfrm>
              <a:off x="5247" y="2924"/>
              <a:ext cx="59" cy="573"/>
            </a:xfrm>
            <a:custGeom>
              <a:avLst/>
              <a:gdLst>
                <a:gd name="T0" fmla="*/ 22 w 22"/>
                <a:gd name="T1" fmla="*/ 0 h 215"/>
                <a:gd name="T2" fmla="*/ 22 w 22"/>
                <a:gd name="T3" fmla="*/ 215 h 215"/>
                <a:gd name="T4" fmla="*/ 0 w 22"/>
                <a:gd name="T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5">
                  <a:moveTo>
                    <a:pt x="22" y="0"/>
                  </a:moveTo>
                  <a:lnTo>
                    <a:pt x="22" y="215"/>
                  </a:lnTo>
                  <a:lnTo>
                    <a:pt x="0" y="21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24" name="Freeform 560"/>
            <p:cNvSpPr>
              <a:spLocks noChangeArrowheads="1"/>
            </p:cNvSpPr>
            <p:nvPr/>
          </p:nvSpPr>
          <p:spPr bwMode="auto">
            <a:xfrm>
              <a:off x="5247" y="3486"/>
              <a:ext cx="11" cy="20"/>
            </a:xfrm>
            <a:custGeom>
              <a:avLst/>
              <a:gdLst>
                <a:gd name="T0" fmla="*/ 5 w 5"/>
                <a:gd name="T1" fmla="*/ 0 h 9"/>
                <a:gd name="T2" fmla="*/ 0 w 5"/>
                <a:gd name="T3" fmla="*/ 5 h 9"/>
                <a:gd name="T4" fmla="*/ 5 w 5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lnTo>
                    <a:pt x="0" y="5"/>
                  </a:lnTo>
                  <a:lnTo>
                    <a:pt x="5" y="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25" name="Freeform 561"/>
            <p:cNvSpPr>
              <a:spLocks noChangeArrowheads="1"/>
            </p:cNvSpPr>
            <p:nvPr/>
          </p:nvSpPr>
          <p:spPr bwMode="auto">
            <a:xfrm>
              <a:off x="4879" y="2924"/>
              <a:ext cx="87" cy="106"/>
            </a:xfrm>
            <a:custGeom>
              <a:avLst/>
              <a:gdLst>
                <a:gd name="T0" fmla="*/ 32 w 32"/>
                <a:gd name="T1" fmla="*/ 0 h 40"/>
                <a:gd name="T2" fmla="*/ 32 w 32"/>
                <a:gd name="T3" fmla="*/ 40 h 40"/>
                <a:gd name="T4" fmla="*/ 0 w 32"/>
                <a:gd name="T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40">
                  <a:moveTo>
                    <a:pt x="32" y="0"/>
                  </a:moveTo>
                  <a:lnTo>
                    <a:pt x="32" y="40"/>
                  </a:lnTo>
                  <a:lnTo>
                    <a:pt x="0" y="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26" name="Freeform 562"/>
            <p:cNvSpPr>
              <a:spLocks noChangeArrowheads="1"/>
            </p:cNvSpPr>
            <p:nvPr/>
          </p:nvSpPr>
          <p:spPr bwMode="auto">
            <a:xfrm>
              <a:off x="4879" y="3022"/>
              <a:ext cx="11" cy="18"/>
            </a:xfrm>
            <a:custGeom>
              <a:avLst/>
              <a:gdLst>
                <a:gd name="T0" fmla="*/ 5 w 5"/>
                <a:gd name="T1" fmla="*/ 0 h 8"/>
                <a:gd name="T2" fmla="*/ 0 w 5"/>
                <a:gd name="T3" fmla="*/ 4 h 8"/>
                <a:gd name="T4" fmla="*/ 5 w 5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8">
                  <a:moveTo>
                    <a:pt x="5" y="0"/>
                  </a:moveTo>
                  <a:lnTo>
                    <a:pt x="0" y="4"/>
                  </a:lnTo>
                  <a:lnTo>
                    <a:pt x="5" y="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27" name="Freeform 563"/>
            <p:cNvSpPr>
              <a:spLocks noChangeArrowheads="1"/>
            </p:cNvSpPr>
            <p:nvPr/>
          </p:nvSpPr>
          <p:spPr bwMode="auto">
            <a:xfrm>
              <a:off x="4879" y="2924"/>
              <a:ext cx="87" cy="212"/>
            </a:xfrm>
            <a:custGeom>
              <a:avLst/>
              <a:gdLst>
                <a:gd name="T0" fmla="*/ 32 w 32"/>
                <a:gd name="T1" fmla="*/ 0 h 80"/>
                <a:gd name="T2" fmla="*/ 32 w 32"/>
                <a:gd name="T3" fmla="*/ 80 h 80"/>
                <a:gd name="T4" fmla="*/ 0 w 32"/>
                <a:gd name="T5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80">
                  <a:moveTo>
                    <a:pt x="32" y="0"/>
                  </a:moveTo>
                  <a:lnTo>
                    <a:pt x="32" y="80"/>
                  </a:lnTo>
                  <a:lnTo>
                    <a:pt x="0" y="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28" name="Freeform 564"/>
            <p:cNvSpPr>
              <a:spLocks noChangeArrowheads="1"/>
            </p:cNvSpPr>
            <p:nvPr/>
          </p:nvSpPr>
          <p:spPr bwMode="auto">
            <a:xfrm>
              <a:off x="4879" y="3126"/>
              <a:ext cx="11" cy="20"/>
            </a:xfrm>
            <a:custGeom>
              <a:avLst/>
              <a:gdLst>
                <a:gd name="T0" fmla="*/ 5 w 5"/>
                <a:gd name="T1" fmla="*/ 0 h 9"/>
                <a:gd name="T2" fmla="*/ 0 w 5"/>
                <a:gd name="T3" fmla="*/ 5 h 9"/>
                <a:gd name="T4" fmla="*/ 5 w 5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lnTo>
                    <a:pt x="0" y="5"/>
                  </a:lnTo>
                  <a:lnTo>
                    <a:pt x="5" y="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29" name="Freeform 565"/>
            <p:cNvSpPr>
              <a:spLocks noChangeArrowheads="1"/>
            </p:cNvSpPr>
            <p:nvPr/>
          </p:nvSpPr>
          <p:spPr bwMode="auto">
            <a:xfrm>
              <a:off x="4879" y="2924"/>
              <a:ext cx="87" cy="345"/>
            </a:xfrm>
            <a:custGeom>
              <a:avLst/>
              <a:gdLst>
                <a:gd name="T0" fmla="*/ 32 w 32"/>
                <a:gd name="T1" fmla="*/ 0 h 130"/>
                <a:gd name="T2" fmla="*/ 32 w 32"/>
                <a:gd name="T3" fmla="*/ 130 h 130"/>
                <a:gd name="T4" fmla="*/ 0 w 32"/>
                <a:gd name="T5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30">
                  <a:moveTo>
                    <a:pt x="32" y="0"/>
                  </a:moveTo>
                  <a:lnTo>
                    <a:pt x="32" y="130"/>
                  </a:lnTo>
                  <a:lnTo>
                    <a:pt x="0" y="13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30" name="Freeform 566"/>
            <p:cNvSpPr>
              <a:spLocks noChangeArrowheads="1"/>
            </p:cNvSpPr>
            <p:nvPr/>
          </p:nvSpPr>
          <p:spPr bwMode="auto">
            <a:xfrm>
              <a:off x="4879" y="3261"/>
              <a:ext cx="11" cy="20"/>
            </a:xfrm>
            <a:custGeom>
              <a:avLst/>
              <a:gdLst>
                <a:gd name="T0" fmla="*/ 5 w 5"/>
                <a:gd name="T1" fmla="*/ 0 h 9"/>
                <a:gd name="T2" fmla="*/ 0 w 5"/>
                <a:gd name="T3" fmla="*/ 4 h 9"/>
                <a:gd name="T4" fmla="*/ 5 w 5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lnTo>
                    <a:pt x="0" y="4"/>
                  </a:lnTo>
                  <a:lnTo>
                    <a:pt x="5" y="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31" name="Freeform 567"/>
            <p:cNvSpPr>
              <a:spLocks noChangeArrowheads="1"/>
            </p:cNvSpPr>
            <p:nvPr/>
          </p:nvSpPr>
          <p:spPr bwMode="auto">
            <a:xfrm>
              <a:off x="4879" y="2924"/>
              <a:ext cx="87" cy="452"/>
            </a:xfrm>
            <a:custGeom>
              <a:avLst/>
              <a:gdLst>
                <a:gd name="T0" fmla="*/ 32 w 32"/>
                <a:gd name="T1" fmla="*/ 0 h 170"/>
                <a:gd name="T2" fmla="*/ 32 w 32"/>
                <a:gd name="T3" fmla="*/ 170 h 170"/>
                <a:gd name="T4" fmla="*/ 0 w 32"/>
                <a:gd name="T5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70">
                  <a:moveTo>
                    <a:pt x="32" y="0"/>
                  </a:moveTo>
                  <a:lnTo>
                    <a:pt x="32" y="170"/>
                  </a:lnTo>
                  <a:lnTo>
                    <a:pt x="0" y="17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32" name="Freeform 568"/>
            <p:cNvSpPr>
              <a:spLocks noChangeArrowheads="1"/>
            </p:cNvSpPr>
            <p:nvPr/>
          </p:nvSpPr>
          <p:spPr bwMode="auto">
            <a:xfrm>
              <a:off x="4879" y="3368"/>
              <a:ext cx="11" cy="20"/>
            </a:xfrm>
            <a:custGeom>
              <a:avLst/>
              <a:gdLst>
                <a:gd name="T0" fmla="*/ 5 w 5"/>
                <a:gd name="T1" fmla="*/ 0 h 9"/>
                <a:gd name="T2" fmla="*/ 0 w 5"/>
                <a:gd name="T3" fmla="*/ 4 h 9"/>
                <a:gd name="T4" fmla="*/ 5 w 5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lnTo>
                    <a:pt x="0" y="4"/>
                  </a:lnTo>
                  <a:lnTo>
                    <a:pt x="5" y="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33" name="Freeform 569"/>
            <p:cNvSpPr>
              <a:spLocks noChangeArrowheads="1"/>
            </p:cNvSpPr>
            <p:nvPr/>
          </p:nvSpPr>
          <p:spPr bwMode="auto">
            <a:xfrm>
              <a:off x="4879" y="2924"/>
              <a:ext cx="87" cy="573"/>
            </a:xfrm>
            <a:custGeom>
              <a:avLst/>
              <a:gdLst>
                <a:gd name="T0" fmla="*/ 32 w 32"/>
                <a:gd name="T1" fmla="*/ 0 h 215"/>
                <a:gd name="T2" fmla="*/ 32 w 32"/>
                <a:gd name="T3" fmla="*/ 215 h 215"/>
                <a:gd name="T4" fmla="*/ 0 w 32"/>
                <a:gd name="T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15">
                  <a:moveTo>
                    <a:pt x="32" y="0"/>
                  </a:moveTo>
                  <a:lnTo>
                    <a:pt x="32" y="215"/>
                  </a:lnTo>
                  <a:lnTo>
                    <a:pt x="0" y="21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34" name="Freeform 570"/>
            <p:cNvSpPr>
              <a:spLocks noChangeArrowheads="1"/>
            </p:cNvSpPr>
            <p:nvPr/>
          </p:nvSpPr>
          <p:spPr bwMode="auto">
            <a:xfrm>
              <a:off x="4879" y="3486"/>
              <a:ext cx="11" cy="20"/>
            </a:xfrm>
            <a:custGeom>
              <a:avLst/>
              <a:gdLst>
                <a:gd name="T0" fmla="*/ 5 w 5"/>
                <a:gd name="T1" fmla="*/ 0 h 9"/>
                <a:gd name="T2" fmla="*/ 0 w 5"/>
                <a:gd name="T3" fmla="*/ 5 h 9"/>
                <a:gd name="T4" fmla="*/ 5 w 5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lnTo>
                    <a:pt x="0" y="5"/>
                  </a:lnTo>
                  <a:lnTo>
                    <a:pt x="5" y="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35" name="Freeform 571"/>
            <p:cNvSpPr>
              <a:spLocks noChangeArrowheads="1"/>
            </p:cNvSpPr>
            <p:nvPr/>
          </p:nvSpPr>
          <p:spPr bwMode="auto">
            <a:xfrm>
              <a:off x="5157" y="2737"/>
              <a:ext cx="148" cy="72"/>
            </a:xfrm>
            <a:custGeom>
              <a:avLst/>
              <a:gdLst>
                <a:gd name="T0" fmla="*/ 55 w 55"/>
                <a:gd name="T1" fmla="*/ 27 h 27"/>
                <a:gd name="T2" fmla="*/ 55 w 55"/>
                <a:gd name="T3" fmla="*/ 15 h 27"/>
                <a:gd name="T4" fmla="*/ 0 w 55"/>
                <a:gd name="T5" fmla="*/ 15 h 27"/>
                <a:gd name="T6" fmla="*/ 0 w 55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27">
                  <a:moveTo>
                    <a:pt x="55" y="27"/>
                  </a:moveTo>
                  <a:lnTo>
                    <a:pt x="55" y="15"/>
                  </a:lnTo>
                  <a:lnTo>
                    <a:pt x="0" y="1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36" name="Freeform 572"/>
            <p:cNvSpPr>
              <a:spLocks noChangeArrowheads="1"/>
            </p:cNvSpPr>
            <p:nvPr/>
          </p:nvSpPr>
          <p:spPr bwMode="auto">
            <a:xfrm>
              <a:off x="4967" y="2737"/>
              <a:ext cx="189" cy="72"/>
            </a:xfrm>
            <a:custGeom>
              <a:avLst/>
              <a:gdLst>
                <a:gd name="T0" fmla="*/ 0 w 70"/>
                <a:gd name="T1" fmla="*/ 27 h 27"/>
                <a:gd name="T2" fmla="*/ 0 w 70"/>
                <a:gd name="T3" fmla="*/ 15 h 27"/>
                <a:gd name="T4" fmla="*/ 70 w 70"/>
                <a:gd name="T5" fmla="*/ 15 h 27"/>
                <a:gd name="T6" fmla="*/ 70 w 70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27">
                  <a:moveTo>
                    <a:pt x="0" y="27"/>
                  </a:moveTo>
                  <a:lnTo>
                    <a:pt x="0" y="15"/>
                  </a:lnTo>
                  <a:lnTo>
                    <a:pt x="70" y="15"/>
                  </a:lnTo>
                  <a:lnTo>
                    <a:pt x="7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837" name="Group 573"/>
          <p:cNvGrpSpPr>
            <a:grpSpLocks/>
          </p:cNvGrpSpPr>
          <p:nvPr/>
        </p:nvGrpSpPr>
        <p:grpSpPr bwMode="auto">
          <a:xfrm>
            <a:off x="4494214" y="5408512"/>
            <a:ext cx="1520825" cy="1038224"/>
            <a:chOff x="1872" y="3089"/>
            <a:chExt cx="958" cy="654"/>
          </a:xfrm>
        </p:grpSpPr>
        <p:sp>
          <p:nvSpPr>
            <p:cNvPr id="11838" name="Freeform 574"/>
            <p:cNvSpPr>
              <a:spLocks noChangeArrowheads="1"/>
            </p:cNvSpPr>
            <p:nvPr/>
          </p:nvSpPr>
          <p:spPr bwMode="auto">
            <a:xfrm>
              <a:off x="1872" y="308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39" name="Freeform 575"/>
            <p:cNvSpPr>
              <a:spLocks noChangeArrowheads="1"/>
            </p:cNvSpPr>
            <p:nvPr/>
          </p:nvSpPr>
          <p:spPr bwMode="auto">
            <a:xfrm>
              <a:off x="2829" y="3742"/>
              <a:ext cx="1" cy="1"/>
            </a:xfrm>
            <a:custGeom>
              <a:avLst/>
              <a:gdLst>
                <a:gd name="T0" fmla="*/ 0 w 2"/>
                <a:gd name="T1" fmla="*/ 2 w 2"/>
                <a:gd name="T2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40" name="Freeform 576"/>
            <p:cNvSpPr>
              <a:spLocks noChangeArrowheads="1"/>
            </p:cNvSpPr>
            <p:nvPr/>
          </p:nvSpPr>
          <p:spPr bwMode="auto">
            <a:xfrm>
              <a:off x="1954" y="3336"/>
              <a:ext cx="28" cy="356"/>
            </a:xfrm>
            <a:custGeom>
              <a:avLst/>
              <a:gdLst>
                <a:gd name="T0" fmla="*/ 0 w 18"/>
                <a:gd name="T1" fmla="*/ 0 h 237"/>
                <a:gd name="T2" fmla="*/ 0 w 18"/>
                <a:gd name="T3" fmla="*/ 237 h 237"/>
                <a:gd name="T4" fmla="*/ 18 w 18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37">
                  <a:moveTo>
                    <a:pt x="0" y="0"/>
                  </a:moveTo>
                  <a:lnTo>
                    <a:pt x="0" y="237"/>
                  </a:lnTo>
                  <a:lnTo>
                    <a:pt x="18" y="23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41" name="Freeform 577"/>
            <p:cNvSpPr>
              <a:spLocks noChangeArrowheads="1"/>
            </p:cNvSpPr>
            <p:nvPr/>
          </p:nvSpPr>
          <p:spPr bwMode="auto">
            <a:xfrm>
              <a:off x="1978" y="3686"/>
              <a:ext cx="4" cy="13"/>
            </a:xfrm>
            <a:custGeom>
              <a:avLst/>
              <a:gdLst>
                <a:gd name="T0" fmla="*/ 0 w 4"/>
                <a:gd name="T1" fmla="*/ 12 h 12"/>
                <a:gd name="T2" fmla="*/ 4 w 4"/>
                <a:gd name="T3" fmla="*/ 5 h 12"/>
                <a:gd name="T4" fmla="*/ 0 w 4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2">
                  <a:moveTo>
                    <a:pt x="0" y="12"/>
                  </a:moveTo>
                  <a:lnTo>
                    <a:pt x="4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42" name="Freeform 578"/>
            <p:cNvSpPr>
              <a:spLocks noChangeArrowheads="1"/>
            </p:cNvSpPr>
            <p:nvPr/>
          </p:nvSpPr>
          <p:spPr bwMode="auto">
            <a:xfrm>
              <a:off x="1954" y="3336"/>
              <a:ext cx="28" cy="262"/>
            </a:xfrm>
            <a:custGeom>
              <a:avLst/>
              <a:gdLst>
                <a:gd name="T0" fmla="*/ 0 w 18"/>
                <a:gd name="T1" fmla="*/ 0 h 175"/>
                <a:gd name="T2" fmla="*/ 0 w 18"/>
                <a:gd name="T3" fmla="*/ 175 h 175"/>
                <a:gd name="T4" fmla="*/ 18 w 18"/>
                <a:gd name="T5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75">
                  <a:moveTo>
                    <a:pt x="0" y="0"/>
                  </a:moveTo>
                  <a:lnTo>
                    <a:pt x="0" y="175"/>
                  </a:lnTo>
                  <a:lnTo>
                    <a:pt x="18" y="17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43" name="Freeform 579"/>
            <p:cNvSpPr>
              <a:spLocks noChangeArrowheads="1"/>
            </p:cNvSpPr>
            <p:nvPr/>
          </p:nvSpPr>
          <p:spPr bwMode="auto">
            <a:xfrm>
              <a:off x="1978" y="3594"/>
              <a:ext cx="4" cy="10"/>
            </a:xfrm>
            <a:custGeom>
              <a:avLst/>
              <a:gdLst>
                <a:gd name="T0" fmla="*/ 0 w 4"/>
                <a:gd name="T1" fmla="*/ 11 h 11"/>
                <a:gd name="T2" fmla="*/ 4 w 4"/>
                <a:gd name="T3" fmla="*/ 5 h 11"/>
                <a:gd name="T4" fmla="*/ 0 w 4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1">
                  <a:moveTo>
                    <a:pt x="0" y="11"/>
                  </a:moveTo>
                  <a:lnTo>
                    <a:pt x="4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44" name="Freeform 580"/>
            <p:cNvSpPr>
              <a:spLocks noChangeArrowheads="1"/>
            </p:cNvSpPr>
            <p:nvPr/>
          </p:nvSpPr>
          <p:spPr bwMode="auto">
            <a:xfrm>
              <a:off x="1954" y="3336"/>
              <a:ext cx="28" cy="148"/>
            </a:xfrm>
            <a:custGeom>
              <a:avLst/>
              <a:gdLst>
                <a:gd name="T0" fmla="*/ 0 w 18"/>
                <a:gd name="T1" fmla="*/ 0 h 100"/>
                <a:gd name="T2" fmla="*/ 0 w 18"/>
                <a:gd name="T3" fmla="*/ 100 h 100"/>
                <a:gd name="T4" fmla="*/ 18 w 18"/>
                <a:gd name="T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00">
                  <a:moveTo>
                    <a:pt x="0" y="0"/>
                  </a:moveTo>
                  <a:lnTo>
                    <a:pt x="0" y="100"/>
                  </a:lnTo>
                  <a:lnTo>
                    <a:pt x="18" y="1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45" name="Freeform 581"/>
            <p:cNvSpPr>
              <a:spLocks noChangeArrowheads="1"/>
            </p:cNvSpPr>
            <p:nvPr/>
          </p:nvSpPr>
          <p:spPr bwMode="auto">
            <a:xfrm>
              <a:off x="1978" y="3481"/>
              <a:ext cx="4" cy="10"/>
            </a:xfrm>
            <a:custGeom>
              <a:avLst/>
              <a:gdLst>
                <a:gd name="T0" fmla="*/ 0 w 4"/>
                <a:gd name="T1" fmla="*/ 10 h 10"/>
                <a:gd name="T2" fmla="*/ 4 w 4"/>
                <a:gd name="T3" fmla="*/ 5 h 10"/>
                <a:gd name="T4" fmla="*/ 0 w 4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0">
                  <a:moveTo>
                    <a:pt x="0" y="10"/>
                  </a:moveTo>
                  <a:lnTo>
                    <a:pt x="4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46" name="Freeform 582"/>
            <p:cNvSpPr>
              <a:spLocks noChangeArrowheads="1"/>
            </p:cNvSpPr>
            <p:nvPr/>
          </p:nvSpPr>
          <p:spPr bwMode="auto">
            <a:xfrm>
              <a:off x="2178" y="3336"/>
              <a:ext cx="28" cy="356"/>
            </a:xfrm>
            <a:custGeom>
              <a:avLst/>
              <a:gdLst>
                <a:gd name="T0" fmla="*/ 0 w 18"/>
                <a:gd name="T1" fmla="*/ 0 h 237"/>
                <a:gd name="T2" fmla="*/ 0 w 18"/>
                <a:gd name="T3" fmla="*/ 237 h 237"/>
                <a:gd name="T4" fmla="*/ 18 w 18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37">
                  <a:moveTo>
                    <a:pt x="0" y="0"/>
                  </a:moveTo>
                  <a:lnTo>
                    <a:pt x="0" y="237"/>
                  </a:lnTo>
                  <a:lnTo>
                    <a:pt x="18" y="23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47" name="Freeform 583"/>
            <p:cNvSpPr>
              <a:spLocks noChangeArrowheads="1"/>
            </p:cNvSpPr>
            <p:nvPr/>
          </p:nvSpPr>
          <p:spPr bwMode="auto">
            <a:xfrm>
              <a:off x="2203" y="3686"/>
              <a:ext cx="3" cy="13"/>
            </a:xfrm>
            <a:custGeom>
              <a:avLst/>
              <a:gdLst>
                <a:gd name="T0" fmla="*/ 0 w 4"/>
                <a:gd name="T1" fmla="*/ 12 h 12"/>
                <a:gd name="T2" fmla="*/ 4 w 4"/>
                <a:gd name="T3" fmla="*/ 5 h 12"/>
                <a:gd name="T4" fmla="*/ 0 w 4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2">
                  <a:moveTo>
                    <a:pt x="0" y="12"/>
                  </a:moveTo>
                  <a:lnTo>
                    <a:pt x="4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48" name="Freeform 584"/>
            <p:cNvSpPr>
              <a:spLocks noChangeArrowheads="1"/>
            </p:cNvSpPr>
            <p:nvPr/>
          </p:nvSpPr>
          <p:spPr bwMode="auto">
            <a:xfrm>
              <a:off x="2178" y="3336"/>
              <a:ext cx="28" cy="262"/>
            </a:xfrm>
            <a:custGeom>
              <a:avLst/>
              <a:gdLst>
                <a:gd name="T0" fmla="*/ 0 w 18"/>
                <a:gd name="T1" fmla="*/ 0 h 175"/>
                <a:gd name="T2" fmla="*/ 0 w 18"/>
                <a:gd name="T3" fmla="*/ 175 h 175"/>
                <a:gd name="T4" fmla="*/ 18 w 18"/>
                <a:gd name="T5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75">
                  <a:moveTo>
                    <a:pt x="0" y="0"/>
                  </a:moveTo>
                  <a:lnTo>
                    <a:pt x="0" y="175"/>
                  </a:lnTo>
                  <a:lnTo>
                    <a:pt x="18" y="17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49" name="Freeform 585"/>
            <p:cNvSpPr>
              <a:spLocks noChangeArrowheads="1"/>
            </p:cNvSpPr>
            <p:nvPr/>
          </p:nvSpPr>
          <p:spPr bwMode="auto">
            <a:xfrm>
              <a:off x="2203" y="3594"/>
              <a:ext cx="3" cy="10"/>
            </a:xfrm>
            <a:custGeom>
              <a:avLst/>
              <a:gdLst>
                <a:gd name="T0" fmla="*/ 0 w 4"/>
                <a:gd name="T1" fmla="*/ 11 h 11"/>
                <a:gd name="T2" fmla="*/ 4 w 4"/>
                <a:gd name="T3" fmla="*/ 5 h 11"/>
                <a:gd name="T4" fmla="*/ 0 w 4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1">
                  <a:moveTo>
                    <a:pt x="0" y="11"/>
                  </a:moveTo>
                  <a:lnTo>
                    <a:pt x="4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50" name="Freeform 586"/>
            <p:cNvSpPr>
              <a:spLocks noChangeArrowheads="1"/>
            </p:cNvSpPr>
            <p:nvPr/>
          </p:nvSpPr>
          <p:spPr bwMode="auto">
            <a:xfrm>
              <a:off x="2178" y="3336"/>
              <a:ext cx="28" cy="148"/>
            </a:xfrm>
            <a:custGeom>
              <a:avLst/>
              <a:gdLst>
                <a:gd name="T0" fmla="*/ 0 w 18"/>
                <a:gd name="T1" fmla="*/ 0 h 100"/>
                <a:gd name="T2" fmla="*/ 0 w 18"/>
                <a:gd name="T3" fmla="*/ 100 h 100"/>
                <a:gd name="T4" fmla="*/ 18 w 18"/>
                <a:gd name="T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00">
                  <a:moveTo>
                    <a:pt x="0" y="0"/>
                  </a:moveTo>
                  <a:lnTo>
                    <a:pt x="0" y="100"/>
                  </a:lnTo>
                  <a:lnTo>
                    <a:pt x="18" y="1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51" name="Freeform 587"/>
            <p:cNvSpPr>
              <a:spLocks noChangeArrowheads="1"/>
            </p:cNvSpPr>
            <p:nvPr/>
          </p:nvSpPr>
          <p:spPr bwMode="auto">
            <a:xfrm>
              <a:off x="2203" y="3481"/>
              <a:ext cx="3" cy="10"/>
            </a:xfrm>
            <a:custGeom>
              <a:avLst/>
              <a:gdLst>
                <a:gd name="T0" fmla="*/ 0 w 4"/>
                <a:gd name="T1" fmla="*/ 10 h 10"/>
                <a:gd name="T2" fmla="*/ 4 w 4"/>
                <a:gd name="T3" fmla="*/ 5 h 10"/>
                <a:gd name="T4" fmla="*/ 0 w 4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0">
                  <a:moveTo>
                    <a:pt x="0" y="10"/>
                  </a:moveTo>
                  <a:lnTo>
                    <a:pt x="4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52" name="Freeform 588"/>
            <p:cNvSpPr>
              <a:spLocks noChangeArrowheads="1"/>
            </p:cNvSpPr>
            <p:nvPr/>
          </p:nvSpPr>
          <p:spPr bwMode="auto">
            <a:xfrm>
              <a:off x="2415" y="3336"/>
              <a:ext cx="30" cy="262"/>
            </a:xfrm>
            <a:custGeom>
              <a:avLst/>
              <a:gdLst>
                <a:gd name="T0" fmla="*/ 0 w 19"/>
                <a:gd name="T1" fmla="*/ 0 h 175"/>
                <a:gd name="T2" fmla="*/ 0 w 19"/>
                <a:gd name="T3" fmla="*/ 175 h 175"/>
                <a:gd name="T4" fmla="*/ 19 w 19"/>
                <a:gd name="T5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75">
                  <a:moveTo>
                    <a:pt x="0" y="0"/>
                  </a:moveTo>
                  <a:lnTo>
                    <a:pt x="0" y="175"/>
                  </a:lnTo>
                  <a:lnTo>
                    <a:pt x="19" y="17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53" name="Freeform 589"/>
            <p:cNvSpPr>
              <a:spLocks noChangeArrowheads="1"/>
            </p:cNvSpPr>
            <p:nvPr/>
          </p:nvSpPr>
          <p:spPr bwMode="auto">
            <a:xfrm>
              <a:off x="2439" y="3594"/>
              <a:ext cx="6" cy="10"/>
            </a:xfrm>
            <a:custGeom>
              <a:avLst/>
              <a:gdLst>
                <a:gd name="T0" fmla="*/ 0 w 6"/>
                <a:gd name="T1" fmla="*/ 11 h 11"/>
                <a:gd name="T2" fmla="*/ 6 w 6"/>
                <a:gd name="T3" fmla="*/ 5 h 11"/>
                <a:gd name="T4" fmla="*/ 0 w 6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1">
                  <a:moveTo>
                    <a:pt x="0" y="11"/>
                  </a:moveTo>
                  <a:lnTo>
                    <a:pt x="6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54" name="Freeform 590"/>
            <p:cNvSpPr>
              <a:spLocks noChangeArrowheads="1"/>
            </p:cNvSpPr>
            <p:nvPr/>
          </p:nvSpPr>
          <p:spPr bwMode="auto">
            <a:xfrm>
              <a:off x="2415" y="3336"/>
              <a:ext cx="30" cy="148"/>
            </a:xfrm>
            <a:custGeom>
              <a:avLst/>
              <a:gdLst>
                <a:gd name="T0" fmla="*/ 0 w 19"/>
                <a:gd name="T1" fmla="*/ 0 h 100"/>
                <a:gd name="T2" fmla="*/ 0 w 19"/>
                <a:gd name="T3" fmla="*/ 100 h 100"/>
                <a:gd name="T4" fmla="*/ 19 w 19"/>
                <a:gd name="T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00">
                  <a:moveTo>
                    <a:pt x="0" y="0"/>
                  </a:moveTo>
                  <a:lnTo>
                    <a:pt x="0" y="100"/>
                  </a:lnTo>
                  <a:lnTo>
                    <a:pt x="19" y="1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55" name="Freeform 591"/>
            <p:cNvSpPr>
              <a:spLocks noChangeArrowheads="1"/>
            </p:cNvSpPr>
            <p:nvPr/>
          </p:nvSpPr>
          <p:spPr bwMode="auto">
            <a:xfrm>
              <a:off x="2439" y="3481"/>
              <a:ext cx="6" cy="10"/>
            </a:xfrm>
            <a:custGeom>
              <a:avLst/>
              <a:gdLst>
                <a:gd name="T0" fmla="*/ 0 w 6"/>
                <a:gd name="T1" fmla="*/ 10 h 10"/>
                <a:gd name="T2" fmla="*/ 6 w 6"/>
                <a:gd name="T3" fmla="*/ 5 h 10"/>
                <a:gd name="T4" fmla="*/ 0 w 6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0">
                  <a:moveTo>
                    <a:pt x="0" y="10"/>
                  </a:moveTo>
                  <a:lnTo>
                    <a:pt x="6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56" name="Freeform 592"/>
            <p:cNvSpPr>
              <a:spLocks noChangeArrowheads="1"/>
            </p:cNvSpPr>
            <p:nvPr/>
          </p:nvSpPr>
          <p:spPr bwMode="auto">
            <a:xfrm>
              <a:off x="2653" y="3336"/>
              <a:ext cx="28" cy="262"/>
            </a:xfrm>
            <a:custGeom>
              <a:avLst/>
              <a:gdLst>
                <a:gd name="T0" fmla="*/ 0 w 18"/>
                <a:gd name="T1" fmla="*/ 0 h 175"/>
                <a:gd name="T2" fmla="*/ 0 w 18"/>
                <a:gd name="T3" fmla="*/ 175 h 175"/>
                <a:gd name="T4" fmla="*/ 18 w 18"/>
                <a:gd name="T5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75">
                  <a:moveTo>
                    <a:pt x="0" y="0"/>
                  </a:moveTo>
                  <a:lnTo>
                    <a:pt x="0" y="175"/>
                  </a:lnTo>
                  <a:lnTo>
                    <a:pt x="18" y="17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57" name="Freeform 593"/>
            <p:cNvSpPr>
              <a:spLocks noChangeArrowheads="1"/>
            </p:cNvSpPr>
            <p:nvPr/>
          </p:nvSpPr>
          <p:spPr bwMode="auto">
            <a:xfrm>
              <a:off x="2677" y="3594"/>
              <a:ext cx="4" cy="10"/>
            </a:xfrm>
            <a:custGeom>
              <a:avLst/>
              <a:gdLst>
                <a:gd name="T0" fmla="*/ 0 w 4"/>
                <a:gd name="T1" fmla="*/ 11 h 11"/>
                <a:gd name="T2" fmla="*/ 4 w 4"/>
                <a:gd name="T3" fmla="*/ 5 h 11"/>
                <a:gd name="T4" fmla="*/ 0 w 4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1">
                  <a:moveTo>
                    <a:pt x="0" y="11"/>
                  </a:moveTo>
                  <a:lnTo>
                    <a:pt x="4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58" name="Freeform 594"/>
            <p:cNvSpPr>
              <a:spLocks noChangeArrowheads="1"/>
            </p:cNvSpPr>
            <p:nvPr/>
          </p:nvSpPr>
          <p:spPr bwMode="auto">
            <a:xfrm>
              <a:off x="2653" y="3336"/>
              <a:ext cx="28" cy="148"/>
            </a:xfrm>
            <a:custGeom>
              <a:avLst/>
              <a:gdLst>
                <a:gd name="T0" fmla="*/ 0 w 18"/>
                <a:gd name="T1" fmla="*/ 0 h 100"/>
                <a:gd name="T2" fmla="*/ 0 w 18"/>
                <a:gd name="T3" fmla="*/ 100 h 100"/>
                <a:gd name="T4" fmla="*/ 18 w 18"/>
                <a:gd name="T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00">
                  <a:moveTo>
                    <a:pt x="0" y="0"/>
                  </a:moveTo>
                  <a:lnTo>
                    <a:pt x="0" y="100"/>
                  </a:lnTo>
                  <a:lnTo>
                    <a:pt x="18" y="1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59" name="Freeform 595"/>
            <p:cNvSpPr>
              <a:spLocks noChangeArrowheads="1"/>
            </p:cNvSpPr>
            <p:nvPr/>
          </p:nvSpPr>
          <p:spPr bwMode="auto">
            <a:xfrm>
              <a:off x="2677" y="3481"/>
              <a:ext cx="4" cy="10"/>
            </a:xfrm>
            <a:custGeom>
              <a:avLst/>
              <a:gdLst>
                <a:gd name="T0" fmla="*/ 0 w 4"/>
                <a:gd name="T1" fmla="*/ 10 h 10"/>
                <a:gd name="T2" fmla="*/ 4 w 4"/>
                <a:gd name="T3" fmla="*/ 5 h 10"/>
                <a:gd name="T4" fmla="*/ 0 w 4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0">
                  <a:moveTo>
                    <a:pt x="0" y="10"/>
                  </a:moveTo>
                  <a:lnTo>
                    <a:pt x="4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60" name="Freeform 596"/>
            <p:cNvSpPr>
              <a:spLocks noChangeArrowheads="1"/>
            </p:cNvSpPr>
            <p:nvPr/>
          </p:nvSpPr>
          <p:spPr bwMode="auto">
            <a:xfrm>
              <a:off x="2653" y="3336"/>
              <a:ext cx="23" cy="56"/>
            </a:xfrm>
            <a:custGeom>
              <a:avLst/>
              <a:gdLst>
                <a:gd name="T0" fmla="*/ 0 w 15"/>
                <a:gd name="T1" fmla="*/ 0 h 38"/>
                <a:gd name="T2" fmla="*/ 0 w 15"/>
                <a:gd name="T3" fmla="*/ 38 h 38"/>
                <a:gd name="T4" fmla="*/ 15 w 15"/>
                <a:gd name="T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38">
                  <a:moveTo>
                    <a:pt x="0" y="0"/>
                  </a:moveTo>
                  <a:lnTo>
                    <a:pt x="0" y="38"/>
                  </a:lnTo>
                  <a:lnTo>
                    <a:pt x="15" y="3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61" name="Freeform 597"/>
            <p:cNvSpPr>
              <a:spLocks noChangeArrowheads="1"/>
            </p:cNvSpPr>
            <p:nvPr/>
          </p:nvSpPr>
          <p:spPr bwMode="auto">
            <a:xfrm>
              <a:off x="2672" y="3384"/>
              <a:ext cx="4" cy="13"/>
            </a:xfrm>
            <a:custGeom>
              <a:avLst/>
              <a:gdLst>
                <a:gd name="T0" fmla="*/ 0 w 4"/>
                <a:gd name="T1" fmla="*/ 11 h 11"/>
                <a:gd name="T2" fmla="*/ 4 w 4"/>
                <a:gd name="T3" fmla="*/ 6 h 11"/>
                <a:gd name="T4" fmla="*/ 0 w 4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1">
                  <a:moveTo>
                    <a:pt x="0" y="11"/>
                  </a:move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62" name="Freeform 598"/>
            <p:cNvSpPr>
              <a:spLocks noChangeArrowheads="1"/>
            </p:cNvSpPr>
            <p:nvPr/>
          </p:nvSpPr>
          <p:spPr bwMode="auto">
            <a:xfrm>
              <a:off x="2415" y="3336"/>
              <a:ext cx="35" cy="56"/>
            </a:xfrm>
            <a:custGeom>
              <a:avLst/>
              <a:gdLst>
                <a:gd name="T0" fmla="*/ 0 w 22"/>
                <a:gd name="T1" fmla="*/ 0 h 38"/>
                <a:gd name="T2" fmla="*/ 0 w 22"/>
                <a:gd name="T3" fmla="*/ 38 h 38"/>
                <a:gd name="T4" fmla="*/ 22 w 22"/>
                <a:gd name="T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38">
                  <a:moveTo>
                    <a:pt x="0" y="0"/>
                  </a:moveTo>
                  <a:lnTo>
                    <a:pt x="0" y="38"/>
                  </a:lnTo>
                  <a:lnTo>
                    <a:pt x="22" y="3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63" name="Freeform 599"/>
            <p:cNvSpPr>
              <a:spLocks noChangeArrowheads="1"/>
            </p:cNvSpPr>
            <p:nvPr/>
          </p:nvSpPr>
          <p:spPr bwMode="auto">
            <a:xfrm>
              <a:off x="2443" y="3384"/>
              <a:ext cx="6" cy="13"/>
            </a:xfrm>
            <a:custGeom>
              <a:avLst/>
              <a:gdLst>
                <a:gd name="T0" fmla="*/ 0 w 6"/>
                <a:gd name="T1" fmla="*/ 11 h 11"/>
                <a:gd name="T2" fmla="*/ 6 w 6"/>
                <a:gd name="T3" fmla="*/ 6 h 11"/>
                <a:gd name="T4" fmla="*/ 0 w 6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1">
                  <a:moveTo>
                    <a:pt x="0" y="11"/>
                  </a:moveTo>
                  <a:lnTo>
                    <a:pt x="6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64" name="Freeform 600"/>
            <p:cNvSpPr>
              <a:spLocks noChangeArrowheads="1"/>
            </p:cNvSpPr>
            <p:nvPr/>
          </p:nvSpPr>
          <p:spPr bwMode="auto">
            <a:xfrm>
              <a:off x="2178" y="3336"/>
              <a:ext cx="33" cy="56"/>
            </a:xfrm>
            <a:custGeom>
              <a:avLst/>
              <a:gdLst>
                <a:gd name="T0" fmla="*/ 0 w 21"/>
                <a:gd name="T1" fmla="*/ 0 h 38"/>
                <a:gd name="T2" fmla="*/ 0 w 21"/>
                <a:gd name="T3" fmla="*/ 38 h 38"/>
                <a:gd name="T4" fmla="*/ 21 w 21"/>
                <a:gd name="T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8">
                  <a:moveTo>
                    <a:pt x="0" y="0"/>
                  </a:moveTo>
                  <a:lnTo>
                    <a:pt x="0" y="38"/>
                  </a:lnTo>
                  <a:lnTo>
                    <a:pt x="21" y="3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65" name="Freeform 601"/>
            <p:cNvSpPr>
              <a:spLocks noChangeArrowheads="1"/>
            </p:cNvSpPr>
            <p:nvPr/>
          </p:nvSpPr>
          <p:spPr bwMode="auto">
            <a:xfrm>
              <a:off x="2207" y="3384"/>
              <a:ext cx="4" cy="13"/>
            </a:xfrm>
            <a:custGeom>
              <a:avLst/>
              <a:gdLst>
                <a:gd name="T0" fmla="*/ 0 w 4"/>
                <a:gd name="T1" fmla="*/ 11 h 11"/>
                <a:gd name="T2" fmla="*/ 4 w 4"/>
                <a:gd name="T3" fmla="*/ 6 h 11"/>
                <a:gd name="T4" fmla="*/ 0 w 4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1">
                  <a:moveTo>
                    <a:pt x="0" y="11"/>
                  </a:move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66" name="Freeform 602"/>
            <p:cNvSpPr>
              <a:spLocks noChangeArrowheads="1"/>
            </p:cNvSpPr>
            <p:nvPr/>
          </p:nvSpPr>
          <p:spPr bwMode="auto">
            <a:xfrm>
              <a:off x="1954" y="3336"/>
              <a:ext cx="33" cy="54"/>
            </a:xfrm>
            <a:custGeom>
              <a:avLst/>
              <a:gdLst>
                <a:gd name="T0" fmla="*/ 0 w 22"/>
                <a:gd name="T1" fmla="*/ 0 h 37"/>
                <a:gd name="T2" fmla="*/ 0 w 22"/>
                <a:gd name="T3" fmla="*/ 37 h 37"/>
                <a:gd name="T4" fmla="*/ 22 w 22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37">
                  <a:moveTo>
                    <a:pt x="0" y="0"/>
                  </a:moveTo>
                  <a:lnTo>
                    <a:pt x="0" y="37"/>
                  </a:lnTo>
                  <a:lnTo>
                    <a:pt x="22" y="3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67" name="Freeform 603"/>
            <p:cNvSpPr>
              <a:spLocks noChangeArrowheads="1"/>
            </p:cNvSpPr>
            <p:nvPr/>
          </p:nvSpPr>
          <p:spPr bwMode="auto">
            <a:xfrm>
              <a:off x="1983" y="3384"/>
              <a:ext cx="4" cy="13"/>
            </a:xfrm>
            <a:custGeom>
              <a:avLst/>
              <a:gdLst>
                <a:gd name="T0" fmla="*/ 0 w 6"/>
                <a:gd name="T1" fmla="*/ 11 h 11"/>
                <a:gd name="T2" fmla="*/ 6 w 6"/>
                <a:gd name="T3" fmla="*/ 5 h 11"/>
                <a:gd name="T4" fmla="*/ 0 w 6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1">
                  <a:moveTo>
                    <a:pt x="0" y="11"/>
                  </a:moveTo>
                  <a:lnTo>
                    <a:pt x="6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68" name="Freeform 604"/>
            <p:cNvSpPr>
              <a:spLocks noChangeArrowheads="1"/>
            </p:cNvSpPr>
            <p:nvPr/>
          </p:nvSpPr>
          <p:spPr bwMode="auto">
            <a:xfrm>
              <a:off x="2446" y="3458"/>
              <a:ext cx="98" cy="54"/>
            </a:xfrm>
            <a:custGeom>
              <a:avLst/>
              <a:gdLst>
                <a:gd name="T0" fmla="*/ 0 w 82"/>
                <a:gd name="T1" fmla="*/ 37 h 49"/>
                <a:gd name="T2" fmla="*/ 17 w 82"/>
                <a:gd name="T3" fmla="*/ 49 h 49"/>
                <a:gd name="T4" fmla="*/ 82 w 82"/>
                <a:gd name="T5" fmla="*/ 49 h 49"/>
                <a:gd name="T6" fmla="*/ 82 w 82"/>
                <a:gd name="T7" fmla="*/ 0 h 49"/>
                <a:gd name="T8" fmla="*/ 0 w 82"/>
                <a:gd name="T9" fmla="*/ 0 h 49"/>
                <a:gd name="T10" fmla="*/ 0 w 82"/>
                <a:gd name="T11" fmla="*/ 37 h 49"/>
                <a:gd name="T12" fmla="*/ 0 w 82"/>
                <a:gd name="T13" fmla="*/ 3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49">
                  <a:moveTo>
                    <a:pt x="0" y="37"/>
                  </a:moveTo>
                  <a:lnTo>
                    <a:pt x="17" y="49"/>
                  </a:lnTo>
                  <a:lnTo>
                    <a:pt x="82" y="49"/>
                  </a:lnTo>
                  <a:lnTo>
                    <a:pt x="82" y="0"/>
                  </a:lnTo>
                  <a:lnTo>
                    <a:pt x="0" y="0"/>
                  </a:lnTo>
                  <a:lnTo>
                    <a:pt x="0" y="37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B3C6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69" name="Oval 605"/>
            <p:cNvSpPr>
              <a:spLocks noChangeArrowheads="1"/>
            </p:cNvSpPr>
            <p:nvPr/>
          </p:nvSpPr>
          <p:spPr bwMode="auto">
            <a:xfrm>
              <a:off x="2451" y="3502"/>
              <a:ext cx="13" cy="10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70" name="Oval 606"/>
            <p:cNvSpPr>
              <a:spLocks noChangeArrowheads="1"/>
            </p:cNvSpPr>
            <p:nvPr/>
          </p:nvSpPr>
          <p:spPr bwMode="auto">
            <a:xfrm>
              <a:off x="2446" y="3506"/>
              <a:ext cx="11" cy="6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71" name="Oval 607"/>
            <p:cNvSpPr>
              <a:spLocks noChangeArrowheads="1"/>
            </p:cNvSpPr>
            <p:nvPr/>
          </p:nvSpPr>
          <p:spPr bwMode="auto">
            <a:xfrm>
              <a:off x="2446" y="3511"/>
              <a:ext cx="4" cy="4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72" name="Rectangle 608"/>
            <p:cNvSpPr>
              <a:spLocks noChangeArrowheads="1"/>
            </p:cNvSpPr>
            <p:nvPr/>
          </p:nvSpPr>
          <p:spPr bwMode="auto">
            <a:xfrm>
              <a:off x="2425" y="3467"/>
              <a:ext cx="6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Контактное лицо</a:t>
              </a:r>
            </a:p>
          </p:txBody>
        </p:sp>
        <p:sp>
          <p:nvSpPr>
            <p:cNvPr id="11873" name="Rectangle 609"/>
            <p:cNvSpPr>
              <a:spLocks noChangeArrowheads="1"/>
            </p:cNvSpPr>
            <p:nvPr/>
          </p:nvSpPr>
          <p:spPr bwMode="auto">
            <a:xfrm>
              <a:off x="2414" y="3485"/>
              <a:ext cx="7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в данных о клиенте</a:t>
              </a:r>
            </a:p>
          </p:txBody>
        </p:sp>
        <p:sp>
          <p:nvSpPr>
            <p:cNvPr id="11874" name="Oval 610"/>
            <p:cNvSpPr>
              <a:spLocks noChangeArrowheads="1"/>
            </p:cNvSpPr>
            <p:nvPr/>
          </p:nvSpPr>
          <p:spPr bwMode="auto">
            <a:xfrm>
              <a:off x="2335" y="3259"/>
              <a:ext cx="160" cy="75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75" name="Oval 611"/>
            <p:cNvSpPr>
              <a:spLocks noChangeArrowheads="1"/>
            </p:cNvSpPr>
            <p:nvPr/>
          </p:nvSpPr>
          <p:spPr bwMode="auto">
            <a:xfrm>
              <a:off x="2350" y="3319"/>
              <a:ext cx="25" cy="12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76" name="Oval 612"/>
            <p:cNvSpPr>
              <a:spLocks noChangeArrowheads="1"/>
            </p:cNvSpPr>
            <p:nvPr/>
          </p:nvSpPr>
          <p:spPr bwMode="auto">
            <a:xfrm>
              <a:off x="2345" y="3326"/>
              <a:ext cx="18" cy="6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77" name="Oval 613"/>
            <p:cNvSpPr>
              <a:spLocks noChangeArrowheads="1"/>
            </p:cNvSpPr>
            <p:nvPr/>
          </p:nvSpPr>
          <p:spPr bwMode="auto">
            <a:xfrm>
              <a:off x="2340" y="3329"/>
              <a:ext cx="11" cy="6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78" name="Rectangle 614"/>
            <p:cNvSpPr>
              <a:spLocks noChangeArrowheads="1"/>
            </p:cNvSpPr>
            <p:nvPr/>
          </p:nvSpPr>
          <p:spPr bwMode="auto">
            <a:xfrm>
              <a:off x="2332" y="3269"/>
              <a:ext cx="7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Знания об основных</a:t>
              </a:r>
            </a:p>
          </p:txBody>
        </p:sp>
        <p:sp>
          <p:nvSpPr>
            <p:cNvPr id="11879" name="Rectangle 615"/>
            <p:cNvSpPr>
              <a:spLocks noChangeArrowheads="1"/>
            </p:cNvSpPr>
            <p:nvPr/>
          </p:nvSpPr>
          <p:spPr bwMode="auto">
            <a:xfrm>
              <a:off x="2366" y="3290"/>
              <a:ext cx="4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сотрудниках</a:t>
              </a:r>
            </a:p>
          </p:txBody>
        </p:sp>
        <p:sp>
          <p:nvSpPr>
            <p:cNvPr id="11880" name="Rectangle 616"/>
            <p:cNvSpPr>
              <a:spLocks noChangeArrowheads="1"/>
            </p:cNvSpPr>
            <p:nvPr/>
          </p:nvSpPr>
          <p:spPr bwMode="auto">
            <a:xfrm>
              <a:off x="2377" y="3306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клиентов</a:t>
              </a:r>
            </a:p>
          </p:txBody>
        </p:sp>
        <p:sp>
          <p:nvSpPr>
            <p:cNvPr id="11881" name="Oval 617"/>
            <p:cNvSpPr>
              <a:spLocks noChangeArrowheads="1"/>
            </p:cNvSpPr>
            <p:nvPr/>
          </p:nvSpPr>
          <p:spPr bwMode="auto">
            <a:xfrm>
              <a:off x="2212" y="3354"/>
              <a:ext cx="173" cy="75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82" name="Oval 618"/>
            <p:cNvSpPr>
              <a:spLocks noChangeArrowheads="1"/>
            </p:cNvSpPr>
            <p:nvPr/>
          </p:nvSpPr>
          <p:spPr bwMode="auto">
            <a:xfrm>
              <a:off x="2229" y="3414"/>
              <a:ext cx="28" cy="12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83" name="Oval 619"/>
            <p:cNvSpPr>
              <a:spLocks noChangeArrowheads="1"/>
            </p:cNvSpPr>
            <p:nvPr/>
          </p:nvSpPr>
          <p:spPr bwMode="auto">
            <a:xfrm>
              <a:off x="2224" y="3419"/>
              <a:ext cx="18" cy="8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84" name="Oval 620"/>
            <p:cNvSpPr>
              <a:spLocks noChangeArrowheads="1"/>
            </p:cNvSpPr>
            <p:nvPr/>
          </p:nvSpPr>
          <p:spPr bwMode="auto">
            <a:xfrm>
              <a:off x="2219" y="3423"/>
              <a:ext cx="11" cy="6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85" name="Rectangle 621"/>
            <p:cNvSpPr>
              <a:spLocks noChangeArrowheads="1"/>
            </p:cNvSpPr>
            <p:nvPr/>
          </p:nvSpPr>
          <p:spPr bwMode="auto">
            <a:xfrm>
              <a:off x="2209" y="3372"/>
              <a:ext cx="8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Опыт сотрудничества</a:t>
              </a:r>
            </a:p>
          </p:txBody>
        </p:sp>
        <p:sp>
          <p:nvSpPr>
            <p:cNvPr id="11886" name="Rectangle 622"/>
            <p:cNvSpPr>
              <a:spLocks noChangeArrowheads="1"/>
            </p:cNvSpPr>
            <p:nvPr/>
          </p:nvSpPr>
          <p:spPr bwMode="auto">
            <a:xfrm>
              <a:off x="2247" y="3391"/>
              <a:ext cx="4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с клиентами</a:t>
              </a:r>
            </a:p>
          </p:txBody>
        </p:sp>
        <p:sp>
          <p:nvSpPr>
            <p:cNvPr id="11887" name="Oval 623"/>
            <p:cNvSpPr>
              <a:spLocks noChangeArrowheads="1"/>
            </p:cNvSpPr>
            <p:nvPr/>
          </p:nvSpPr>
          <p:spPr bwMode="auto">
            <a:xfrm>
              <a:off x="2451" y="3354"/>
              <a:ext cx="170" cy="75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88" name="Oval 624"/>
            <p:cNvSpPr>
              <a:spLocks noChangeArrowheads="1"/>
            </p:cNvSpPr>
            <p:nvPr/>
          </p:nvSpPr>
          <p:spPr bwMode="auto">
            <a:xfrm>
              <a:off x="2465" y="3414"/>
              <a:ext cx="28" cy="12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89" name="Oval 625"/>
            <p:cNvSpPr>
              <a:spLocks noChangeArrowheads="1"/>
            </p:cNvSpPr>
            <p:nvPr/>
          </p:nvSpPr>
          <p:spPr bwMode="auto">
            <a:xfrm>
              <a:off x="2460" y="3419"/>
              <a:ext cx="19" cy="8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90" name="Oval 626"/>
            <p:cNvSpPr>
              <a:spLocks noChangeArrowheads="1"/>
            </p:cNvSpPr>
            <p:nvPr/>
          </p:nvSpPr>
          <p:spPr bwMode="auto">
            <a:xfrm>
              <a:off x="2456" y="3423"/>
              <a:ext cx="13" cy="6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91" name="Rectangle 627"/>
            <p:cNvSpPr>
              <a:spLocks noChangeArrowheads="1"/>
            </p:cNvSpPr>
            <p:nvPr/>
          </p:nvSpPr>
          <p:spPr bwMode="auto">
            <a:xfrm>
              <a:off x="2446" y="3363"/>
              <a:ext cx="8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Опыт сотрудничества</a:t>
              </a:r>
            </a:p>
          </p:txBody>
        </p:sp>
        <p:sp>
          <p:nvSpPr>
            <p:cNvPr id="11892" name="Rectangle 628"/>
            <p:cNvSpPr>
              <a:spLocks noChangeArrowheads="1"/>
            </p:cNvSpPr>
            <p:nvPr/>
          </p:nvSpPr>
          <p:spPr bwMode="auto">
            <a:xfrm>
              <a:off x="2443" y="3382"/>
              <a:ext cx="8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с контактными лицами</a:t>
              </a:r>
            </a:p>
          </p:txBody>
        </p:sp>
        <p:sp>
          <p:nvSpPr>
            <p:cNvPr id="11893" name="Rectangle 629"/>
            <p:cNvSpPr>
              <a:spLocks noChangeArrowheads="1"/>
            </p:cNvSpPr>
            <p:nvPr/>
          </p:nvSpPr>
          <p:spPr bwMode="auto">
            <a:xfrm>
              <a:off x="2497" y="3403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клиентов</a:t>
              </a:r>
            </a:p>
          </p:txBody>
        </p:sp>
        <p:sp>
          <p:nvSpPr>
            <p:cNvPr id="11894" name="Oval 630"/>
            <p:cNvSpPr>
              <a:spLocks noChangeArrowheads="1"/>
            </p:cNvSpPr>
            <p:nvPr/>
          </p:nvSpPr>
          <p:spPr bwMode="auto">
            <a:xfrm>
              <a:off x="1872" y="3259"/>
              <a:ext cx="163" cy="75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95" name="Oval 631"/>
            <p:cNvSpPr>
              <a:spLocks noChangeArrowheads="1"/>
            </p:cNvSpPr>
            <p:nvPr/>
          </p:nvSpPr>
          <p:spPr bwMode="auto">
            <a:xfrm>
              <a:off x="1887" y="3319"/>
              <a:ext cx="25" cy="10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96" name="Oval 632"/>
            <p:cNvSpPr>
              <a:spLocks noChangeArrowheads="1"/>
            </p:cNvSpPr>
            <p:nvPr/>
          </p:nvSpPr>
          <p:spPr bwMode="auto">
            <a:xfrm>
              <a:off x="1882" y="3324"/>
              <a:ext cx="18" cy="8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97" name="Oval 633"/>
            <p:cNvSpPr>
              <a:spLocks noChangeArrowheads="1"/>
            </p:cNvSpPr>
            <p:nvPr/>
          </p:nvSpPr>
          <p:spPr bwMode="auto">
            <a:xfrm>
              <a:off x="1877" y="3329"/>
              <a:ext cx="14" cy="6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898" name="Rectangle 634"/>
            <p:cNvSpPr>
              <a:spLocks noChangeArrowheads="1"/>
            </p:cNvSpPr>
            <p:nvPr/>
          </p:nvSpPr>
          <p:spPr bwMode="auto">
            <a:xfrm>
              <a:off x="1923" y="3259"/>
              <a:ext cx="2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Знание</a:t>
              </a:r>
            </a:p>
          </p:txBody>
        </p:sp>
        <p:sp>
          <p:nvSpPr>
            <p:cNvPr id="11899" name="Rectangle 635"/>
            <p:cNvSpPr>
              <a:spLocks noChangeArrowheads="1"/>
            </p:cNvSpPr>
            <p:nvPr/>
          </p:nvSpPr>
          <p:spPr bwMode="auto">
            <a:xfrm>
              <a:off x="1902" y="3278"/>
              <a:ext cx="4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поведения и</a:t>
              </a:r>
            </a:p>
          </p:txBody>
        </p:sp>
        <p:sp>
          <p:nvSpPr>
            <p:cNvPr id="11900" name="Rectangle 636"/>
            <p:cNvSpPr>
              <a:spLocks noChangeArrowheads="1"/>
            </p:cNvSpPr>
            <p:nvPr/>
          </p:nvSpPr>
          <p:spPr bwMode="auto">
            <a:xfrm>
              <a:off x="1874" y="3297"/>
              <a:ext cx="7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структуры целевой</a:t>
              </a:r>
            </a:p>
          </p:txBody>
        </p:sp>
        <p:sp>
          <p:nvSpPr>
            <p:cNvPr id="11901" name="Rectangle 637"/>
            <p:cNvSpPr>
              <a:spLocks noChangeArrowheads="1"/>
            </p:cNvSpPr>
            <p:nvPr/>
          </p:nvSpPr>
          <p:spPr bwMode="auto">
            <a:xfrm>
              <a:off x="1925" y="3315"/>
              <a:ext cx="2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группы</a:t>
              </a:r>
            </a:p>
          </p:txBody>
        </p:sp>
        <p:sp>
          <p:nvSpPr>
            <p:cNvPr id="11902" name="Oval 638"/>
            <p:cNvSpPr>
              <a:spLocks noChangeArrowheads="1"/>
            </p:cNvSpPr>
            <p:nvPr/>
          </p:nvSpPr>
          <p:spPr bwMode="auto">
            <a:xfrm>
              <a:off x="2099" y="3259"/>
              <a:ext cx="160" cy="75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03" name="Oval 639"/>
            <p:cNvSpPr>
              <a:spLocks noChangeArrowheads="1"/>
            </p:cNvSpPr>
            <p:nvPr/>
          </p:nvSpPr>
          <p:spPr bwMode="auto">
            <a:xfrm>
              <a:off x="2111" y="3319"/>
              <a:ext cx="25" cy="12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04" name="Oval 640"/>
            <p:cNvSpPr>
              <a:spLocks noChangeArrowheads="1"/>
            </p:cNvSpPr>
            <p:nvPr/>
          </p:nvSpPr>
          <p:spPr bwMode="auto">
            <a:xfrm>
              <a:off x="2109" y="3326"/>
              <a:ext cx="15" cy="6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05" name="Oval 641"/>
            <p:cNvSpPr>
              <a:spLocks noChangeArrowheads="1"/>
            </p:cNvSpPr>
            <p:nvPr/>
          </p:nvSpPr>
          <p:spPr bwMode="auto">
            <a:xfrm>
              <a:off x="2104" y="3329"/>
              <a:ext cx="11" cy="6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06" name="Rectangle 642"/>
            <p:cNvSpPr>
              <a:spLocks noChangeArrowheads="1"/>
            </p:cNvSpPr>
            <p:nvPr/>
          </p:nvSpPr>
          <p:spPr bwMode="auto">
            <a:xfrm>
              <a:off x="2147" y="3259"/>
              <a:ext cx="2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Знания</a:t>
              </a:r>
            </a:p>
          </p:txBody>
        </p:sp>
        <p:sp>
          <p:nvSpPr>
            <p:cNvPr id="11907" name="Rectangle 643"/>
            <p:cNvSpPr>
              <a:spLocks noChangeArrowheads="1"/>
            </p:cNvSpPr>
            <p:nvPr/>
          </p:nvSpPr>
          <p:spPr bwMode="auto">
            <a:xfrm>
              <a:off x="2109" y="3278"/>
              <a:ext cx="5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о деятельности,</a:t>
              </a:r>
            </a:p>
          </p:txBody>
        </p:sp>
        <p:sp>
          <p:nvSpPr>
            <p:cNvPr id="11908" name="Rectangle 644"/>
            <p:cNvSpPr>
              <a:spLocks noChangeArrowheads="1"/>
            </p:cNvSpPr>
            <p:nvPr/>
          </p:nvSpPr>
          <p:spPr bwMode="auto">
            <a:xfrm>
              <a:off x="2124" y="3297"/>
              <a:ext cx="4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финансовом</a:t>
              </a:r>
            </a:p>
          </p:txBody>
        </p:sp>
        <p:sp>
          <p:nvSpPr>
            <p:cNvPr id="11909" name="Rectangle 645"/>
            <p:cNvSpPr>
              <a:spLocks noChangeArrowheads="1"/>
            </p:cNvSpPr>
            <p:nvPr/>
          </p:nvSpPr>
          <p:spPr bwMode="auto">
            <a:xfrm>
              <a:off x="2133" y="3315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положении</a:t>
              </a:r>
            </a:p>
          </p:txBody>
        </p:sp>
        <p:sp>
          <p:nvSpPr>
            <p:cNvPr id="11910" name="Oval 646"/>
            <p:cNvSpPr>
              <a:spLocks noChangeArrowheads="1"/>
            </p:cNvSpPr>
            <p:nvPr/>
          </p:nvSpPr>
          <p:spPr bwMode="auto">
            <a:xfrm>
              <a:off x="2574" y="3259"/>
              <a:ext cx="158" cy="75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11" name="Oval 647"/>
            <p:cNvSpPr>
              <a:spLocks noChangeArrowheads="1"/>
            </p:cNvSpPr>
            <p:nvPr/>
          </p:nvSpPr>
          <p:spPr bwMode="auto">
            <a:xfrm>
              <a:off x="2586" y="3319"/>
              <a:ext cx="28" cy="12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12" name="Oval 648"/>
            <p:cNvSpPr>
              <a:spLocks noChangeArrowheads="1"/>
            </p:cNvSpPr>
            <p:nvPr/>
          </p:nvSpPr>
          <p:spPr bwMode="auto">
            <a:xfrm>
              <a:off x="2583" y="3326"/>
              <a:ext cx="16" cy="6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13" name="Oval 649"/>
            <p:cNvSpPr>
              <a:spLocks noChangeArrowheads="1"/>
            </p:cNvSpPr>
            <p:nvPr/>
          </p:nvSpPr>
          <p:spPr bwMode="auto">
            <a:xfrm>
              <a:off x="2578" y="3329"/>
              <a:ext cx="11" cy="6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14" name="Rectangle 650"/>
            <p:cNvSpPr>
              <a:spLocks noChangeArrowheads="1"/>
            </p:cNvSpPr>
            <p:nvPr/>
          </p:nvSpPr>
          <p:spPr bwMode="auto">
            <a:xfrm>
              <a:off x="2572" y="3278"/>
              <a:ext cx="6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Знания о стратегии</a:t>
              </a:r>
            </a:p>
          </p:txBody>
        </p:sp>
        <p:sp>
          <p:nvSpPr>
            <p:cNvPr id="11915" name="Rectangle 651"/>
            <p:cNvSpPr>
              <a:spLocks noChangeArrowheads="1"/>
            </p:cNvSpPr>
            <p:nvPr/>
          </p:nvSpPr>
          <p:spPr bwMode="auto">
            <a:xfrm>
              <a:off x="2615" y="3297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клиентов</a:t>
              </a:r>
            </a:p>
          </p:txBody>
        </p:sp>
        <p:sp>
          <p:nvSpPr>
            <p:cNvPr id="11916" name="Oval 652"/>
            <p:cNvSpPr>
              <a:spLocks noChangeArrowheads="1"/>
            </p:cNvSpPr>
            <p:nvPr/>
          </p:nvSpPr>
          <p:spPr bwMode="auto">
            <a:xfrm>
              <a:off x="1988" y="3354"/>
              <a:ext cx="173" cy="75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17" name="Oval 653"/>
            <p:cNvSpPr>
              <a:spLocks noChangeArrowheads="1"/>
            </p:cNvSpPr>
            <p:nvPr/>
          </p:nvSpPr>
          <p:spPr bwMode="auto">
            <a:xfrm>
              <a:off x="2003" y="3414"/>
              <a:ext cx="27" cy="12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18" name="Oval 654"/>
            <p:cNvSpPr>
              <a:spLocks noChangeArrowheads="1"/>
            </p:cNvSpPr>
            <p:nvPr/>
          </p:nvSpPr>
          <p:spPr bwMode="auto">
            <a:xfrm>
              <a:off x="1998" y="3419"/>
              <a:ext cx="18" cy="8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19" name="Oval 655"/>
            <p:cNvSpPr>
              <a:spLocks noChangeArrowheads="1"/>
            </p:cNvSpPr>
            <p:nvPr/>
          </p:nvSpPr>
          <p:spPr bwMode="auto">
            <a:xfrm>
              <a:off x="1993" y="3423"/>
              <a:ext cx="13" cy="6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20" name="Rectangle 656"/>
            <p:cNvSpPr>
              <a:spLocks noChangeArrowheads="1"/>
            </p:cNvSpPr>
            <p:nvPr/>
          </p:nvSpPr>
          <p:spPr bwMode="auto">
            <a:xfrm>
              <a:off x="2050" y="3345"/>
              <a:ext cx="2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Опыт</a:t>
              </a:r>
            </a:p>
          </p:txBody>
        </p:sp>
        <p:sp>
          <p:nvSpPr>
            <p:cNvPr id="11921" name="Rectangle 657"/>
            <p:cNvSpPr>
              <a:spLocks noChangeArrowheads="1"/>
            </p:cNvSpPr>
            <p:nvPr/>
          </p:nvSpPr>
          <p:spPr bwMode="auto">
            <a:xfrm>
              <a:off x="2008" y="3363"/>
              <a:ext cx="5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сотрудничества</a:t>
              </a:r>
            </a:p>
          </p:txBody>
        </p:sp>
        <p:sp>
          <p:nvSpPr>
            <p:cNvPr id="11922" name="Rectangle 658"/>
            <p:cNvSpPr>
              <a:spLocks noChangeArrowheads="1"/>
            </p:cNvSpPr>
            <p:nvPr/>
          </p:nvSpPr>
          <p:spPr bwMode="auto">
            <a:xfrm>
              <a:off x="2019" y="3382"/>
              <a:ext cx="4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в отношении</a:t>
              </a:r>
            </a:p>
          </p:txBody>
        </p:sp>
        <p:sp>
          <p:nvSpPr>
            <p:cNvPr id="11923" name="Rectangle 659"/>
            <p:cNvSpPr>
              <a:spLocks noChangeArrowheads="1"/>
            </p:cNvSpPr>
            <p:nvPr/>
          </p:nvSpPr>
          <p:spPr bwMode="auto">
            <a:xfrm>
              <a:off x="2033" y="3403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структуры</a:t>
              </a:r>
            </a:p>
          </p:txBody>
        </p:sp>
        <p:sp>
          <p:nvSpPr>
            <p:cNvPr id="11924" name="Rectangle 660"/>
            <p:cNvSpPr>
              <a:spLocks noChangeArrowheads="1"/>
            </p:cNvSpPr>
            <p:nvPr/>
          </p:nvSpPr>
          <p:spPr bwMode="auto">
            <a:xfrm>
              <a:off x="2070" y="3419"/>
              <a:ext cx="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11925" name="Oval 661"/>
            <p:cNvSpPr>
              <a:spLocks noChangeArrowheads="1"/>
            </p:cNvSpPr>
            <p:nvPr/>
          </p:nvSpPr>
          <p:spPr bwMode="auto">
            <a:xfrm>
              <a:off x="2677" y="3354"/>
              <a:ext cx="151" cy="75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26" name="Oval 662"/>
            <p:cNvSpPr>
              <a:spLocks noChangeArrowheads="1"/>
            </p:cNvSpPr>
            <p:nvPr/>
          </p:nvSpPr>
          <p:spPr bwMode="auto">
            <a:xfrm>
              <a:off x="2689" y="3414"/>
              <a:ext cx="28" cy="12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27" name="Oval 663"/>
            <p:cNvSpPr>
              <a:spLocks noChangeArrowheads="1"/>
            </p:cNvSpPr>
            <p:nvPr/>
          </p:nvSpPr>
          <p:spPr bwMode="auto">
            <a:xfrm>
              <a:off x="2687" y="3419"/>
              <a:ext cx="16" cy="8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28" name="Oval 664"/>
            <p:cNvSpPr>
              <a:spLocks noChangeArrowheads="1"/>
            </p:cNvSpPr>
            <p:nvPr/>
          </p:nvSpPr>
          <p:spPr bwMode="auto">
            <a:xfrm>
              <a:off x="2684" y="3423"/>
              <a:ext cx="9" cy="6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29" name="Rectangle 665"/>
            <p:cNvSpPr>
              <a:spLocks noChangeArrowheads="1"/>
            </p:cNvSpPr>
            <p:nvPr/>
          </p:nvSpPr>
          <p:spPr bwMode="auto">
            <a:xfrm>
              <a:off x="2685" y="3363"/>
              <a:ext cx="6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Опыт работы со</a:t>
              </a:r>
            </a:p>
          </p:txBody>
        </p:sp>
        <p:sp>
          <p:nvSpPr>
            <p:cNvPr id="11930" name="Rectangle 666"/>
            <p:cNvSpPr>
              <a:spLocks noChangeArrowheads="1"/>
            </p:cNvSpPr>
            <p:nvPr/>
          </p:nvSpPr>
          <p:spPr bwMode="auto">
            <a:xfrm>
              <a:off x="2699" y="3382"/>
              <a:ext cx="4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стратегиями</a:t>
              </a:r>
            </a:p>
          </p:txBody>
        </p:sp>
        <p:sp>
          <p:nvSpPr>
            <p:cNvPr id="11931" name="Rectangle 667"/>
            <p:cNvSpPr>
              <a:spLocks noChangeArrowheads="1"/>
            </p:cNvSpPr>
            <p:nvPr/>
          </p:nvSpPr>
          <p:spPr bwMode="auto">
            <a:xfrm>
              <a:off x="2714" y="3403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клиентов</a:t>
              </a:r>
            </a:p>
          </p:txBody>
        </p:sp>
        <p:sp>
          <p:nvSpPr>
            <p:cNvPr id="11932" name="Freeform 668"/>
            <p:cNvSpPr>
              <a:spLocks noChangeArrowheads="1"/>
            </p:cNvSpPr>
            <p:nvPr/>
          </p:nvSpPr>
          <p:spPr bwMode="auto">
            <a:xfrm>
              <a:off x="1983" y="3458"/>
              <a:ext cx="100" cy="54"/>
            </a:xfrm>
            <a:custGeom>
              <a:avLst/>
              <a:gdLst>
                <a:gd name="T0" fmla="*/ 2 w 84"/>
                <a:gd name="T1" fmla="*/ 37 h 49"/>
                <a:gd name="T2" fmla="*/ 18 w 84"/>
                <a:gd name="T3" fmla="*/ 49 h 49"/>
                <a:gd name="T4" fmla="*/ 84 w 84"/>
                <a:gd name="T5" fmla="*/ 49 h 49"/>
                <a:gd name="T6" fmla="*/ 84 w 84"/>
                <a:gd name="T7" fmla="*/ 0 h 49"/>
                <a:gd name="T8" fmla="*/ 0 w 84"/>
                <a:gd name="T9" fmla="*/ 0 h 49"/>
                <a:gd name="T10" fmla="*/ 0 w 84"/>
                <a:gd name="T11" fmla="*/ 37 h 49"/>
                <a:gd name="T12" fmla="*/ 2 w 84"/>
                <a:gd name="T13" fmla="*/ 3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49">
                  <a:moveTo>
                    <a:pt x="2" y="37"/>
                  </a:moveTo>
                  <a:lnTo>
                    <a:pt x="18" y="49"/>
                  </a:lnTo>
                  <a:lnTo>
                    <a:pt x="84" y="49"/>
                  </a:lnTo>
                  <a:lnTo>
                    <a:pt x="84" y="0"/>
                  </a:lnTo>
                  <a:lnTo>
                    <a:pt x="0" y="0"/>
                  </a:lnTo>
                  <a:lnTo>
                    <a:pt x="0" y="37"/>
                  </a:lnTo>
                  <a:lnTo>
                    <a:pt x="2" y="37"/>
                  </a:lnTo>
                  <a:close/>
                </a:path>
              </a:pathLst>
            </a:custGeom>
            <a:solidFill>
              <a:srgbClr val="B3C6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33" name="Oval 669"/>
            <p:cNvSpPr>
              <a:spLocks noChangeArrowheads="1"/>
            </p:cNvSpPr>
            <p:nvPr/>
          </p:nvSpPr>
          <p:spPr bwMode="auto">
            <a:xfrm>
              <a:off x="1988" y="3502"/>
              <a:ext cx="14" cy="10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34" name="Oval 670"/>
            <p:cNvSpPr>
              <a:spLocks noChangeArrowheads="1"/>
            </p:cNvSpPr>
            <p:nvPr/>
          </p:nvSpPr>
          <p:spPr bwMode="auto">
            <a:xfrm>
              <a:off x="1986" y="3506"/>
              <a:ext cx="11" cy="6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35" name="Oval 671"/>
            <p:cNvSpPr>
              <a:spLocks noChangeArrowheads="1"/>
            </p:cNvSpPr>
            <p:nvPr/>
          </p:nvSpPr>
          <p:spPr bwMode="auto">
            <a:xfrm>
              <a:off x="1983" y="3511"/>
              <a:ext cx="6" cy="4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36" name="Rectangle 672"/>
            <p:cNvSpPr>
              <a:spLocks noChangeArrowheads="1"/>
            </p:cNvSpPr>
            <p:nvPr/>
          </p:nvSpPr>
          <p:spPr bwMode="auto">
            <a:xfrm>
              <a:off x="2002" y="3458"/>
              <a:ext cx="2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Статьи,</a:t>
              </a:r>
            </a:p>
          </p:txBody>
        </p:sp>
        <p:sp>
          <p:nvSpPr>
            <p:cNvPr id="11937" name="Rectangle 673"/>
            <p:cNvSpPr>
              <a:spLocks noChangeArrowheads="1"/>
            </p:cNvSpPr>
            <p:nvPr/>
          </p:nvSpPr>
          <p:spPr bwMode="auto">
            <a:xfrm>
              <a:off x="1984" y="3476"/>
              <a:ext cx="4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публикации</a:t>
              </a:r>
            </a:p>
          </p:txBody>
        </p:sp>
        <p:sp>
          <p:nvSpPr>
            <p:cNvPr id="11938" name="Rectangle 674"/>
            <p:cNvSpPr>
              <a:spLocks noChangeArrowheads="1"/>
            </p:cNvSpPr>
            <p:nvPr/>
          </p:nvSpPr>
          <p:spPr bwMode="auto">
            <a:xfrm>
              <a:off x="1985" y="3495"/>
              <a:ext cx="4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об отрасли</a:t>
              </a:r>
            </a:p>
          </p:txBody>
        </p:sp>
        <p:sp>
          <p:nvSpPr>
            <p:cNvPr id="11939" name="Freeform 675"/>
            <p:cNvSpPr>
              <a:spLocks noChangeArrowheads="1"/>
            </p:cNvSpPr>
            <p:nvPr/>
          </p:nvSpPr>
          <p:spPr bwMode="auto">
            <a:xfrm>
              <a:off x="1983" y="3571"/>
              <a:ext cx="100" cy="54"/>
            </a:xfrm>
            <a:custGeom>
              <a:avLst/>
              <a:gdLst>
                <a:gd name="T0" fmla="*/ 2 w 84"/>
                <a:gd name="T1" fmla="*/ 37 h 49"/>
                <a:gd name="T2" fmla="*/ 18 w 84"/>
                <a:gd name="T3" fmla="*/ 49 h 49"/>
                <a:gd name="T4" fmla="*/ 84 w 84"/>
                <a:gd name="T5" fmla="*/ 49 h 49"/>
                <a:gd name="T6" fmla="*/ 84 w 84"/>
                <a:gd name="T7" fmla="*/ 0 h 49"/>
                <a:gd name="T8" fmla="*/ 0 w 84"/>
                <a:gd name="T9" fmla="*/ 0 h 49"/>
                <a:gd name="T10" fmla="*/ 0 w 84"/>
                <a:gd name="T11" fmla="*/ 37 h 49"/>
                <a:gd name="T12" fmla="*/ 2 w 84"/>
                <a:gd name="T13" fmla="*/ 3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49">
                  <a:moveTo>
                    <a:pt x="2" y="37"/>
                  </a:moveTo>
                  <a:lnTo>
                    <a:pt x="18" y="49"/>
                  </a:lnTo>
                  <a:lnTo>
                    <a:pt x="84" y="49"/>
                  </a:lnTo>
                  <a:lnTo>
                    <a:pt x="84" y="0"/>
                  </a:lnTo>
                  <a:lnTo>
                    <a:pt x="0" y="0"/>
                  </a:lnTo>
                  <a:lnTo>
                    <a:pt x="0" y="37"/>
                  </a:lnTo>
                  <a:lnTo>
                    <a:pt x="2" y="37"/>
                  </a:lnTo>
                  <a:close/>
                </a:path>
              </a:pathLst>
            </a:custGeom>
            <a:solidFill>
              <a:srgbClr val="B3C6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40" name="Oval 676"/>
            <p:cNvSpPr>
              <a:spLocks noChangeArrowheads="1"/>
            </p:cNvSpPr>
            <p:nvPr/>
          </p:nvSpPr>
          <p:spPr bwMode="auto">
            <a:xfrm>
              <a:off x="1988" y="3615"/>
              <a:ext cx="14" cy="10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41" name="Oval 677"/>
            <p:cNvSpPr>
              <a:spLocks noChangeArrowheads="1"/>
            </p:cNvSpPr>
            <p:nvPr/>
          </p:nvSpPr>
          <p:spPr bwMode="auto">
            <a:xfrm>
              <a:off x="1986" y="3619"/>
              <a:ext cx="11" cy="6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42" name="Oval 678"/>
            <p:cNvSpPr>
              <a:spLocks noChangeArrowheads="1"/>
            </p:cNvSpPr>
            <p:nvPr/>
          </p:nvSpPr>
          <p:spPr bwMode="auto">
            <a:xfrm>
              <a:off x="1983" y="3624"/>
              <a:ext cx="6" cy="4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43" name="Rectangle 679"/>
            <p:cNvSpPr>
              <a:spLocks noChangeArrowheads="1"/>
            </p:cNvSpPr>
            <p:nvPr/>
          </p:nvSpPr>
          <p:spPr bwMode="auto">
            <a:xfrm>
              <a:off x="1995" y="3562"/>
              <a:ext cx="3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Отчет по</a:t>
              </a:r>
            </a:p>
          </p:txBody>
        </p:sp>
        <p:sp>
          <p:nvSpPr>
            <p:cNvPr id="11944" name="Rectangle 680"/>
            <p:cNvSpPr>
              <a:spLocks noChangeArrowheads="1"/>
            </p:cNvSpPr>
            <p:nvPr/>
          </p:nvSpPr>
          <p:spPr bwMode="auto">
            <a:xfrm>
              <a:off x="1969" y="3580"/>
              <a:ext cx="5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маркетинговым</a:t>
              </a:r>
            </a:p>
          </p:txBody>
        </p:sp>
        <p:sp>
          <p:nvSpPr>
            <p:cNvPr id="11945" name="Rectangle 681"/>
            <p:cNvSpPr>
              <a:spLocks noChangeArrowheads="1"/>
            </p:cNvSpPr>
            <p:nvPr/>
          </p:nvSpPr>
          <p:spPr bwMode="auto">
            <a:xfrm>
              <a:off x="1973" y="3599"/>
              <a:ext cx="5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исследования</a:t>
              </a:r>
            </a:p>
          </p:txBody>
        </p:sp>
        <p:sp>
          <p:nvSpPr>
            <p:cNvPr id="11946" name="Rectangle 682"/>
            <p:cNvSpPr>
              <a:spLocks noChangeArrowheads="1"/>
            </p:cNvSpPr>
            <p:nvPr/>
          </p:nvSpPr>
          <p:spPr bwMode="auto">
            <a:xfrm>
              <a:off x="1988" y="3617"/>
              <a:ext cx="3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по отрасли</a:t>
              </a:r>
            </a:p>
          </p:txBody>
        </p:sp>
        <p:sp>
          <p:nvSpPr>
            <p:cNvPr id="11947" name="Freeform 683"/>
            <p:cNvSpPr>
              <a:spLocks noChangeArrowheads="1"/>
            </p:cNvSpPr>
            <p:nvPr/>
          </p:nvSpPr>
          <p:spPr bwMode="auto">
            <a:xfrm>
              <a:off x="1983" y="3665"/>
              <a:ext cx="100" cy="54"/>
            </a:xfrm>
            <a:custGeom>
              <a:avLst/>
              <a:gdLst>
                <a:gd name="T0" fmla="*/ 2 w 84"/>
                <a:gd name="T1" fmla="*/ 36 h 48"/>
                <a:gd name="T2" fmla="*/ 18 w 84"/>
                <a:gd name="T3" fmla="*/ 48 h 48"/>
                <a:gd name="T4" fmla="*/ 84 w 84"/>
                <a:gd name="T5" fmla="*/ 48 h 48"/>
                <a:gd name="T6" fmla="*/ 84 w 84"/>
                <a:gd name="T7" fmla="*/ 0 h 48"/>
                <a:gd name="T8" fmla="*/ 0 w 84"/>
                <a:gd name="T9" fmla="*/ 0 h 48"/>
                <a:gd name="T10" fmla="*/ 0 w 84"/>
                <a:gd name="T11" fmla="*/ 36 h 48"/>
                <a:gd name="T12" fmla="*/ 2 w 84"/>
                <a:gd name="T13" fmla="*/ 3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48">
                  <a:moveTo>
                    <a:pt x="2" y="36"/>
                  </a:moveTo>
                  <a:lnTo>
                    <a:pt x="18" y="48"/>
                  </a:lnTo>
                  <a:lnTo>
                    <a:pt x="84" y="48"/>
                  </a:lnTo>
                  <a:lnTo>
                    <a:pt x="84" y="0"/>
                  </a:lnTo>
                  <a:lnTo>
                    <a:pt x="0" y="0"/>
                  </a:lnTo>
                  <a:lnTo>
                    <a:pt x="0" y="36"/>
                  </a:lnTo>
                  <a:lnTo>
                    <a:pt x="2" y="36"/>
                  </a:lnTo>
                  <a:close/>
                </a:path>
              </a:pathLst>
            </a:custGeom>
            <a:solidFill>
              <a:srgbClr val="B3C6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48" name="Oval 684"/>
            <p:cNvSpPr>
              <a:spLocks noChangeArrowheads="1"/>
            </p:cNvSpPr>
            <p:nvPr/>
          </p:nvSpPr>
          <p:spPr bwMode="auto">
            <a:xfrm>
              <a:off x="1988" y="3709"/>
              <a:ext cx="14" cy="8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49" name="Oval 685"/>
            <p:cNvSpPr>
              <a:spLocks noChangeArrowheads="1"/>
            </p:cNvSpPr>
            <p:nvPr/>
          </p:nvSpPr>
          <p:spPr bwMode="auto">
            <a:xfrm>
              <a:off x="1986" y="3714"/>
              <a:ext cx="11" cy="6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50" name="Oval 686"/>
            <p:cNvSpPr>
              <a:spLocks noChangeArrowheads="1"/>
            </p:cNvSpPr>
            <p:nvPr/>
          </p:nvSpPr>
          <p:spPr bwMode="auto">
            <a:xfrm>
              <a:off x="1983" y="3716"/>
              <a:ext cx="6" cy="4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51" name="Rectangle 687"/>
            <p:cNvSpPr>
              <a:spLocks noChangeArrowheads="1"/>
            </p:cNvSpPr>
            <p:nvPr/>
          </p:nvSpPr>
          <p:spPr bwMode="auto">
            <a:xfrm>
              <a:off x="2003" y="3654"/>
              <a:ext cx="2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Личные</a:t>
              </a:r>
            </a:p>
          </p:txBody>
        </p:sp>
        <p:sp>
          <p:nvSpPr>
            <p:cNvPr id="11952" name="Rectangle 688"/>
            <p:cNvSpPr>
              <a:spLocks noChangeArrowheads="1"/>
            </p:cNvSpPr>
            <p:nvPr/>
          </p:nvSpPr>
          <p:spPr bwMode="auto">
            <a:xfrm>
              <a:off x="2002" y="3675"/>
              <a:ext cx="2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оценки</a:t>
              </a:r>
            </a:p>
          </p:txBody>
        </p:sp>
        <p:sp>
          <p:nvSpPr>
            <p:cNvPr id="11953" name="Rectangle 689"/>
            <p:cNvSpPr>
              <a:spLocks noChangeArrowheads="1"/>
            </p:cNvSpPr>
            <p:nvPr/>
          </p:nvSpPr>
          <p:spPr bwMode="auto">
            <a:xfrm>
              <a:off x="1983" y="3693"/>
              <a:ext cx="4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по целевым</a:t>
              </a:r>
            </a:p>
          </p:txBody>
        </p:sp>
        <p:sp>
          <p:nvSpPr>
            <p:cNvPr id="11954" name="Rectangle 690"/>
            <p:cNvSpPr>
              <a:spLocks noChangeArrowheads="1"/>
            </p:cNvSpPr>
            <p:nvPr/>
          </p:nvSpPr>
          <p:spPr bwMode="auto">
            <a:xfrm>
              <a:off x="2001" y="3712"/>
              <a:ext cx="2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группам</a:t>
              </a:r>
            </a:p>
          </p:txBody>
        </p:sp>
        <p:sp>
          <p:nvSpPr>
            <p:cNvPr id="11955" name="Freeform 691"/>
            <p:cNvSpPr>
              <a:spLocks noChangeArrowheads="1"/>
            </p:cNvSpPr>
            <p:nvPr/>
          </p:nvSpPr>
          <p:spPr bwMode="auto">
            <a:xfrm>
              <a:off x="2207" y="3458"/>
              <a:ext cx="101" cy="54"/>
            </a:xfrm>
            <a:custGeom>
              <a:avLst/>
              <a:gdLst>
                <a:gd name="T0" fmla="*/ 1 w 84"/>
                <a:gd name="T1" fmla="*/ 37 h 49"/>
                <a:gd name="T2" fmla="*/ 17 w 84"/>
                <a:gd name="T3" fmla="*/ 49 h 49"/>
                <a:gd name="T4" fmla="*/ 84 w 84"/>
                <a:gd name="T5" fmla="*/ 49 h 49"/>
                <a:gd name="T6" fmla="*/ 84 w 84"/>
                <a:gd name="T7" fmla="*/ 0 h 49"/>
                <a:gd name="T8" fmla="*/ 0 w 84"/>
                <a:gd name="T9" fmla="*/ 0 h 49"/>
                <a:gd name="T10" fmla="*/ 0 w 84"/>
                <a:gd name="T11" fmla="*/ 37 h 49"/>
                <a:gd name="T12" fmla="*/ 1 w 84"/>
                <a:gd name="T13" fmla="*/ 3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49">
                  <a:moveTo>
                    <a:pt x="1" y="37"/>
                  </a:moveTo>
                  <a:lnTo>
                    <a:pt x="17" y="49"/>
                  </a:lnTo>
                  <a:lnTo>
                    <a:pt x="84" y="49"/>
                  </a:lnTo>
                  <a:lnTo>
                    <a:pt x="84" y="0"/>
                  </a:lnTo>
                  <a:lnTo>
                    <a:pt x="0" y="0"/>
                  </a:lnTo>
                  <a:lnTo>
                    <a:pt x="0" y="37"/>
                  </a:lnTo>
                  <a:lnTo>
                    <a:pt x="1" y="37"/>
                  </a:lnTo>
                  <a:close/>
                </a:path>
              </a:pathLst>
            </a:custGeom>
            <a:solidFill>
              <a:srgbClr val="B3C6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56" name="Oval 692"/>
            <p:cNvSpPr>
              <a:spLocks noChangeArrowheads="1"/>
            </p:cNvSpPr>
            <p:nvPr/>
          </p:nvSpPr>
          <p:spPr bwMode="auto">
            <a:xfrm>
              <a:off x="2212" y="3502"/>
              <a:ext cx="16" cy="10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57" name="Oval 693"/>
            <p:cNvSpPr>
              <a:spLocks noChangeArrowheads="1"/>
            </p:cNvSpPr>
            <p:nvPr/>
          </p:nvSpPr>
          <p:spPr bwMode="auto">
            <a:xfrm>
              <a:off x="2210" y="3506"/>
              <a:ext cx="11" cy="6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58" name="Oval 694"/>
            <p:cNvSpPr>
              <a:spLocks noChangeArrowheads="1"/>
            </p:cNvSpPr>
            <p:nvPr/>
          </p:nvSpPr>
          <p:spPr bwMode="auto">
            <a:xfrm>
              <a:off x="2207" y="3511"/>
              <a:ext cx="6" cy="4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59" name="Rectangle 695"/>
            <p:cNvSpPr>
              <a:spLocks noChangeArrowheads="1"/>
            </p:cNvSpPr>
            <p:nvPr/>
          </p:nvSpPr>
          <p:spPr bwMode="auto">
            <a:xfrm>
              <a:off x="2198" y="3467"/>
              <a:ext cx="5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Годовой отчет</a:t>
              </a:r>
            </a:p>
          </p:txBody>
        </p:sp>
        <p:sp>
          <p:nvSpPr>
            <p:cNvPr id="11960" name="Rectangle 696"/>
            <p:cNvSpPr>
              <a:spLocks noChangeArrowheads="1"/>
            </p:cNvSpPr>
            <p:nvPr/>
          </p:nvSpPr>
          <p:spPr bwMode="auto">
            <a:xfrm>
              <a:off x="2206" y="3485"/>
              <a:ext cx="4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по клиентам</a:t>
              </a:r>
            </a:p>
          </p:txBody>
        </p:sp>
        <p:sp>
          <p:nvSpPr>
            <p:cNvPr id="11961" name="Freeform 697"/>
            <p:cNvSpPr>
              <a:spLocks noChangeArrowheads="1"/>
            </p:cNvSpPr>
            <p:nvPr/>
          </p:nvSpPr>
          <p:spPr bwMode="auto">
            <a:xfrm>
              <a:off x="2207" y="3665"/>
              <a:ext cx="101" cy="54"/>
            </a:xfrm>
            <a:custGeom>
              <a:avLst/>
              <a:gdLst>
                <a:gd name="T0" fmla="*/ 1 w 84"/>
                <a:gd name="T1" fmla="*/ 36 h 48"/>
                <a:gd name="T2" fmla="*/ 17 w 84"/>
                <a:gd name="T3" fmla="*/ 48 h 48"/>
                <a:gd name="T4" fmla="*/ 84 w 84"/>
                <a:gd name="T5" fmla="*/ 48 h 48"/>
                <a:gd name="T6" fmla="*/ 84 w 84"/>
                <a:gd name="T7" fmla="*/ 0 h 48"/>
                <a:gd name="T8" fmla="*/ 0 w 84"/>
                <a:gd name="T9" fmla="*/ 0 h 48"/>
                <a:gd name="T10" fmla="*/ 0 w 84"/>
                <a:gd name="T11" fmla="*/ 36 h 48"/>
                <a:gd name="T12" fmla="*/ 1 w 84"/>
                <a:gd name="T13" fmla="*/ 3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48">
                  <a:moveTo>
                    <a:pt x="1" y="36"/>
                  </a:moveTo>
                  <a:lnTo>
                    <a:pt x="17" y="48"/>
                  </a:lnTo>
                  <a:lnTo>
                    <a:pt x="84" y="48"/>
                  </a:lnTo>
                  <a:lnTo>
                    <a:pt x="84" y="0"/>
                  </a:lnTo>
                  <a:lnTo>
                    <a:pt x="0" y="0"/>
                  </a:lnTo>
                  <a:lnTo>
                    <a:pt x="0" y="36"/>
                  </a:lnTo>
                  <a:lnTo>
                    <a:pt x="1" y="36"/>
                  </a:lnTo>
                  <a:close/>
                </a:path>
              </a:pathLst>
            </a:custGeom>
            <a:solidFill>
              <a:srgbClr val="B3C6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62" name="Oval 698"/>
            <p:cNvSpPr>
              <a:spLocks noChangeArrowheads="1"/>
            </p:cNvSpPr>
            <p:nvPr/>
          </p:nvSpPr>
          <p:spPr bwMode="auto">
            <a:xfrm>
              <a:off x="2212" y="3709"/>
              <a:ext cx="16" cy="8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63" name="Oval 699"/>
            <p:cNvSpPr>
              <a:spLocks noChangeArrowheads="1"/>
            </p:cNvSpPr>
            <p:nvPr/>
          </p:nvSpPr>
          <p:spPr bwMode="auto">
            <a:xfrm>
              <a:off x="2210" y="3714"/>
              <a:ext cx="11" cy="6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64" name="Oval 700"/>
            <p:cNvSpPr>
              <a:spLocks noChangeArrowheads="1"/>
            </p:cNvSpPr>
            <p:nvPr/>
          </p:nvSpPr>
          <p:spPr bwMode="auto">
            <a:xfrm>
              <a:off x="2207" y="3716"/>
              <a:ext cx="6" cy="4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65" name="Rectangle 701"/>
            <p:cNvSpPr>
              <a:spLocks noChangeArrowheads="1"/>
            </p:cNvSpPr>
            <p:nvPr/>
          </p:nvSpPr>
          <p:spPr bwMode="auto">
            <a:xfrm>
              <a:off x="2199" y="3665"/>
              <a:ext cx="5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Документация</a:t>
              </a:r>
            </a:p>
          </p:txBody>
        </p:sp>
        <p:sp>
          <p:nvSpPr>
            <p:cNvPr id="11966" name="Rectangle 702"/>
            <p:cNvSpPr>
              <a:spLocks noChangeArrowheads="1"/>
            </p:cNvSpPr>
            <p:nvPr/>
          </p:nvSpPr>
          <p:spPr bwMode="auto">
            <a:xfrm>
              <a:off x="2189" y="3684"/>
              <a:ext cx="6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по деятельности</a:t>
              </a:r>
            </a:p>
          </p:txBody>
        </p:sp>
        <p:sp>
          <p:nvSpPr>
            <p:cNvPr id="11967" name="Rectangle 703"/>
            <p:cNvSpPr>
              <a:spLocks noChangeArrowheads="1"/>
            </p:cNvSpPr>
            <p:nvPr/>
          </p:nvSpPr>
          <p:spPr bwMode="auto">
            <a:xfrm>
              <a:off x="2219" y="3702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клиентов</a:t>
              </a:r>
            </a:p>
          </p:txBody>
        </p:sp>
        <p:sp>
          <p:nvSpPr>
            <p:cNvPr id="11968" name="Freeform 704"/>
            <p:cNvSpPr>
              <a:spLocks noChangeArrowheads="1"/>
            </p:cNvSpPr>
            <p:nvPr/>
          </p:nvSpPr>
          <p:spPr bwMode="auto">
            <a:xfrm>
              <a:off x="2446" y="3571"/>
              <a:ext cx="98" cy="54"/>
            </a:xfrm>
            <a:custGeom>
              <a:avLst/>
              <a:gdLst>
                <a:gd name="T0" fmla="*/ 0 w 82"/>
                <a:gd name="T1" fmla="*/ 37 h 49"/>
                <a:gd name="T2" fmla="*/ 17 w 82"/>
                <a:gd name="T3" fmla="*/ 49 h 49"/>
                <a:gd name="T4" fmla="*/ 82 w 82"/>
                <a:gd name="T5" fmla="*/ 49 h 49"/>
                <a:gd name="T6" fmla="*/ 82 w 82"/>
                <a:gd name="T7" fmla="*/ 0 h 49"/>
                <a:gd name="T8" fmla="*/ 0 w 82"/>
                <a:gd name="T9" fmla="*/ 0 h 49"/>
                <a:gd name="T10" fmla="*/ 0 w 82"/>
                <a:gd name="T11" fmla="*/ 37 h 49"/>
                <a:gd name="T12" fmla="*/ 0 w 82"/>
                <a:gd name="T13" fmla="*/ 3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49">
                  <a:moveTo>
                    <a:pt x="0" y="37"/>
                  </a:moveTo>
                  <a:lnTo>
                    <a:pt x="17" y="49"/>
                  </a:lnTo>
                  <a:lnTo>
                    <a:pt x="82" y="49"/>
                  </a:lnTo>
                  <a:lnTo>
                    <a:pt x="82" y="0"/>
                  </a:lnTo>
                  <a:lnTo>
                    <a:pt x="0" y="0"/>
                  </a:lnTo>
                  <a:lnTo>
                    <a:pt x="0" y="37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B3C6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69" name="Oval 705"/>
            <p:cNvSpPr>
              <a:spLocks noChangeArrowheads="1"/>
            </p:cNvSpPr>
            <p:nvPr/>
          </p:nvSpPr>
          <p:spPr bwMode="auto">
            <a:xfrm>
              <a:off x="2451" y="3615"/>
              <a:ext cx="13" cy="10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70" name="Oval 706"/>
            <p:cNvSpPr>
              <a:spLocks noChangeArrowheads="1"/>
            </p:cNvSpPr>
            <p:nvPr/>
          </p:nvSpPr>
          <p:spPr bwMode="auto">
            <a:xfrm>
              <a:off x="2446" y="3619"/>
              <a:ext cx="11" cy="6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71" name="Oval 707"/>
            <p:cNvSpPr>
              <a:spLocks noChangeArrowheads="1"/>
            </p:cNvSpPr>
            <p:nvPr/>
          </p:nvSpPr>
          <p:spPr bwMode="auto">
            <a:xfrm>
              <a:off x="2446" y="3624"/>
              <a:ext cx="4" cy="4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72" name="Rectangle 708"/>
            <p:cNvSpPr>
              <a:spLocks noChangeArrowheads="1"/>
            </p:cNvSpPr>
            <p:nvPr/>
          </p:nvSpPr>
          <p:spPr bwMode="auto">
            <a:xfrm>
              <a:off x="2437" y="3571"/>
              <a:ext cx="5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Документация</a:t>
              </a:r>
            </a:p>
          </p:txBody>
        </p:sp>
        <p:sp>
          <p:nvSpPr>
            <p:cNvPr id="11973" name="Rectangle 709"/>
            <p:cNvSpPr>
              <a:spLocks noChangeArrowheads="1"/>
            </p:cNvSpPr>
            <p:nvPr/>
          </p:nvSpPr>
          <p:spPr bwMode="auto">
            <a:xfrm>
              <a:off x="2431" y="3589"/>
              <a:ext cx="5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по контактам с</a:t>
              </a:r>
            </a:p>
          </p:txBody>
        </p:sp>
        <p:sp>
          <p:nvSpPr>
            <p:cNvPr id="11974" name="Rectangle 710"/>
            <p:cNvSpPr>
              <a:spLocks noChangeArrowheads="1"/>
            </p:cNvSpPr>
            <p:nvPr/>
          </p:nvSpPr>
          <p:spPr bwMode="auto">
            <a:xfrm>
              <a:off x="2451" y="3608"/>
              <a:ext cx="3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клиентами</a:t>
              </a:r>
            </a:p>
          </p:txBody>
        </p:sp>
        <p:sp>
          <p:nvSpPr>
            <p:cNvPr id="11975" name="Freeform 711"/>
            <p:cNvSpPr>
              <a:spLocks noChangeArrowheads="1"/>
            </p:cNvSpPr>
            <p:nvPr/>
          </p:nvSpPr>
          <p:spPr bwMode="auto">
            <a:xfrm>
              <a:off x="2682" y="3458"/>
              <a:ext cx="100" cy="54"/>
            </a:xfrm>
            <a:custGeom>
              <a:avLst/>
              <a:gdLst>
                <a:gd name="T0" fmla="*/ 1 w 84"/>
                <a:gd name="T1" fmla="*/ 37 h 49"/>
                <a:gd name="T2" fmla="*/ 17 w 84"/>
                <a:gd name="T3" fmla="*/ 49 h 49"/>
                <a:gd name="T4" fmla="*/ 84 w 84"/>
                <a:gd name="T5" fmla="*/ 49 h 49"/>
                <a:gd name="T6" fmla="*/ 84 w 84"/>
                <a:gd name="T7" fmla="*/ 0 h 49"/>
                <a:gd name="T8" fmla="*/ 0 w 84"/>
                <a:gd name="T9" fmla="*/ 0 h 49"/>
                <a:gd name="T10" fmla="*/ 0 w 84"/>
                <a:gd name="T11" fmla="*/ 37 h 49"/>
                <a:gd name="T12" fmla="*/ 1 w 84"/>
                <a:gd name="T13" fmla="*/ 3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49">
                  <a:moveTo>
                    <a:pt x="1" y="37"/>
                  </a:moveTo>
                  <a:lnTo>
                    <a:pt x="17" y="49"/>
                  </a:lnTo>
                  <a:lnTo>
                    <a:pt x="84" y="49"/>
                  </a:lnTo>
                  <a:lnTo>
                    <a:pt x="84" y="0"/>
                  </a:lnTo>
                  <a:lnTo>
                    <a:pt x="0" y="0"/>
                  </a:lnTo>
                  <a:lnTo>
                    <a:pt x="0" y="37"/>
                  </a:lnTo>
                  <a:lnTo>
                    <a:pt x="1" y="37"/>
                  </a:lnTo>
                  <a:close/>
                </a:path>
              </a:pathLst>
            </a:custGeom>
            <a:solidFill>
              <a:srgbClr val="B3C6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76" name="Oval 712"/>
            <p:cNvSpPr>
              <a:spLocks noChangeArrowheads="1"/>
            </p:cNvSpPr>
            <p:nvPr/>
          </p:nvSpPr>
          <p:spPr bwMode="auto">
            <a:xfrm>
              <a:off x="2687" y="3502"/>
              <a:ext cx="16" cy="10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77" name="Oval 713"/>
            <p:cNvSpPr>
              <a:spLocks noChangeArrowheads="1"/>
            </p:cNvSpPr>
            <p:nvPr/>
          </p:nvSpPr>
          <p:spPr bwMode="auto">
            <a:xfrm>
              <a:off x="2684" y="3506"/>
              <a:ext cx="11" cy="6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78" name="Oval 714"/>
            <p:cNvSpPr>
              <a:spLocks noChangeArrowheads="1"/>
            </p:cNvSpPr>
            <p:nvPr/>
          </p:nvSpPr>
          <p:spPr bwMode="auto">
            <a:xfrm>
              <a:off x="2682" y="3511"/>
              <a:ext cx="6" cy="4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79" name="Rectangle 715"/>
            <p:cNvSpPr>
              <a:spLocks noChangeArrowheads="1"/>
            </p:cNvSpPr>
            <p:nvPr/>
          </p:nvSpPr>
          <p:spPr bwMode="auto">
            <a:xfrm>
              <a:off x="2674" y="3458"/>
              <a:ext cx="5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Документация</a:t>
              </a:r>
            </a:p>
          </p:txBody>
        </p:sp>
        <p:sp>
          <p:nvSpPr>
            <p:cNvPr id="11980" name="Rectangle 716"/>
            <p:cNvSpPr>
              <a:spLocks noChangeArrowheads="1"/>
            </p:cNvSpPr>
            <p:nvPr/>
          </p:nvSpPr>
          <p:spPr bwMode="auto">
            <a:xfrm>
              <a:off x="2681" y="3476"/>
              <a:ext cx="4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по стратегии</a:t>
              </a:r>
            </a:p>
          </p:txBody>
        </p:sp>
        <p:sp>
          <p:nvSpPr>
            <p:cNvPr id="11981" name="Rectangle 717"/>
            <p:cNvSpPr>
              <a:spLocks noChangeArrowheads="1"/>
            </p:cNvSpPr>
            <p:nvPr/>
          </p:nvSpPr>
          <p:spPr bwMode="auto">
            <a:xfrm>
              <a:off x="2699" y="3495"/>
              <a:ext cx="2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1982" name="Freeform 718"/>
            <p:cNvSpPr>
              <a:spLocks noChangeArrowheads="1"/>
            </p:cNvSpPr>
            <p:nvPr/>
          </p:nvSpPr>
          <p:spPr bwMode="auto">
            <a:xfrm>
              <a:off x="2682" y="3571"/>
              <a:ext cx="100" cy="54"/>
            </a:xfrm>
            <a:custGeom>
              <a:avLst/>
              <a:gdLst>
                <a:gd name="T0" fmla="*/ 1 w 84"/>
                <a:gd name="T1" fmla="*/ 37 h 49"/>
                <a:gd name="T2" fmla="*/ 17 w 84"/>
                <a:gd name="T3" fmla="*/ 49 h 49"/>
                <a:gd name="T4" fmla="*/ 84 w 84"/>
                <a:gd name="T5" fmla="*/ 49 h 49"/>
                <a:gd name="T6" fmla="*/ 84 w 84"/>
                <a:gd name="T7" fmla="*/ 0 h 49"/>
                <a:gd name="T8" fmla="*/ 0 w 84"/>
                <a:gd name="T9" fmla="*/ 0 h 49"/>
                <a:gd name="T10" fmla="*/ 0 w 84"/>
                <a:gd name="T11" fmla="*/ 37 h 49"/>
                <a:gd name="T12" fmla="*/ 1 w 84"/>
                <a:gd name="T13" fmla="*/ 3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49">
                  <a:moveTo>
                    <a:pt x="1" y="37"/>
                  </a:moveTo>
                  <a:lnTo>
                    <a:pt x="17" y="49"/>
                  </a:lnTo>
                  <a:lnTo>
                    <a:pt x="84" y="49"/>
                  </a:lnTo>
                  <a:lnTo>
                    <a:pt x="84" y="0"/>
                  </a:lnTo>
                  <a:lnTo>
                    <a:pt x="0" y="0"/>
                  </a:lnTo>
                  <a:lnTo>
                    <a:pt x="0" y="37"/>
                  </a:lnTo>
                  <a:lnTo>
                    <a:pt x="1" y="37"/>
                  </a:lnTo>
                  <a:close/>
                </a:path>
              </a:pathLst>
            </a:custGeom>
            <a:solidFill>
              <a:srgbClr val="B3C6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83" name="Oval 719"/>
            <p:cNvSpPr>
              <a:spLocks noChangeArrowheads="1"/>
            </p:cNvSpPr>
            <p:nvPr/>
          </p:nvSpPr>
          <p:spPr bwMode="auto">
            <a:xfrm>
              <a:off x="2687" y="3615"/>
              <a:ext cx="16" cy="10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84" name="Oval 720"/>
            <p:cNvSpPr>
              <a:spLocks noChangeArrowheads="1"/>
            </p:cNvSpPr>
            <p:nvPr/>
          </p:nvSpPr>
          <p:spPr bwMode="auto">
            <a:xfrm>
              <a:off x="2684" y="3619"/>
              <a:ext cx="11" cy="6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85" name="Oval 721"/>
            <p:cNvSpPr>
              <a:spLocks noChangeArrowheads="1"/>
            </p:cNvSpPr>
            <p:nvPr/>
          </p:nvSpPr>
          <p:spPr bwMode="auto">
            <a:xfrm>
              <a:off x="2682" y="3624"/>
              <a:ext cx="6" cy="4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86" name="Rectangle 722"/>
            <p:cNvSpPr>
              <a:spLocks noChangeArrowheads="1"/>
            </p:cNvSpPr>
            <p:nvPr/>
          </p:nvSpPr>
          <p:spPr bwMode="auto">
            <a:xfrm>
              <a:off x="2702" y="3571"/>
              <a:ext cx="2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Статьи,</a:t>
              </a:r>
            </a:p>
          </p:txBody>
        </p:sp>
        <p:sp>
          <p:nvSpPr>
            <p:cNvPr id="11987" name="Rectangle 723"/>
            <p:cNvSpPr>
              <a:spLocks noChangeArrowheads="1"/>
            </p:cNvSpPr>
            <p:nvPr/>
          </p:nvSpPr>
          <p:spPr bwMode="auto">
            <a:xfrm>
              <a:off x="2686" y="3589"/>
              <a:ext cx="4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публикации</a:t>
              </a:r>
            </a:p>
          </p:txBody>
        </p:sp>
        <p:sp>
          <p:nvSpPr>
            <p:cNvPr id="11988" name="Rectangle 724"/>
            <p:cNvSpPr>
              <a:spLocks noChangeArrowheads="1"/>
            </p:cNvSpPr>
            <p:nvPr/>
          </p:nvSpPr>
          <p:spPr bwMode="auto">
            <a:xfrm>
              <a:off x="2688" y="3608"/>
              <a:ext cx="3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о клиентах</a:t>
              </a:r>
            </a:p>
          </p:txBody>
        </p:sp>
        <p:sp>
          <p:nvSpPr>
            <p:cNvPr id="11989" name="Freeform 725"/>
            <p:cNvSpPr>
              <a:spLocks noChangeArrowheads="1"/>
            </p:cNvSpPr>
            <p:nvPr/>
          </p:nvSpPr>
          <p:spPr bwMode="auto">
            <a:xfrm>
              <a:off x="2207" y="3571"/>
              <a:ext cx="101" cy="54"/>
            </a:xfrm>
            <a:custGeom>
              <a:avLst/>
              <a:gdLst>
                <a:gd name="T0" fmla="*/ 1 w 84"/>
                <a:gd name="T1" fmla="*/ 37 h 49"/>
                <a:gd name="T2" fmla="*/ 17 w 84"/>
                <a:gd name="T3" fmla="*/ 49 h 49"/>
                <a:gd name="T4" fmla="*/ 84 w 84"/>
                <a:gd name="T5" fmla="*/ 49 h 49"/>
                <a:gd name="T6" fmla="*/ 84 w 84"/>
                <a:gd name="T7" fmla="*/ 0 h 49"/>
                <a:gd name="T8" fmla="*/ 0 w 84"/>
                <a:gd name="T9" fmla="*/ 0 h 49"/>
                <a:gd name="T10" fmla="*/ 0 w 84"/>
                <a:gd name="T11" fmla="*/ 37 h 49"/>
                <a:gd name="T12" fmla="*/ 1 w 84"/>
                <a:gd name="T13" fmla="*/ 3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49">
                  <a:moveTo>
                    <a:pt x="1" y="37"/>
                  </a:moveTo>
                  <a:lnTo>
                    <a:pt x="17" y="49"/>
                  </a:lnTo>
                  <a:lnTo>
                    <a:pt x="84" y="49"/>
                  </a:lnTo>
                  <a:lnTo>
                    <a:pt x="84" y="0"/>
                  </a:lnTo>
                  <a:lnTo>
                    <a:pt x="0" y="0"/>
                  </a:lnTo>
                  <a:lnTo>
                    <a:pt x="0" y="37"/>
                  </a:lnTo>
                  <a:lnTo>
                    <a:pt x="1" y="37"/>
                  </a:lnTo>
                  <a:close/>
                </a:path>
              </a:pathLst>
            </a:custGeom>
            <a:solidFill>
              <a:srgbClr val="B3C6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90" name="Oval 726"/>
            <p:cNvSpPr>
              <a:spLocks noChangeArrowheads="1"/>
            </p:cNvSpPr>
            <p:nvPr/>
          </p:nvSpPr>
          <p:spPr bwMode="auto">
            <a:xfrm>
              <a:off x="2212" y="3615"/>
              <a:ext cx="16" cy="10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91" name="Oval 727"/>
            <p:cNvSpPr>
              <a:spLocks noChangeArrowheads="1"/>
            </p:cNvSpPr>
            <p:nvPr/>
          </p:nvSpPr>
          <p:spPr bwMode="auto">
            <a:xfrm>
              <a:off x="2210" y="3619"/>
              <a:ext cx="11" cy="6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92" name="Oval 728"/>
            <p:cNvSpPr>
              <a:spLocks noChangeArrowheads="1"/>
            </p:cNvSpPr>
            <p:nvPr/>
          </p:nvSpPr>
          <p:spPr bwMode="auto">
            <a:xfrm>
              <a:off x="2207" y="3624"/>
              <a:ext cx="6" cy="4"/>
            </a:xfrm>
            <a:prstGeom prst="ellipse">
              <a:avLst/>
            </a:prstGeom>
            <a:solidFill>
              <a:srgbClr val="ADC2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93" name="Rectangle 729"/>
            <p:cNvSpPr>
              <a:spLocks noChangeArrowheads="1"/>
            </p:cNvSpPr>
            <p:nvPr/>
          </p:nvSpPr>
          <p:spPr bwMode="auto">
            <a:xfrm>
              <a:off x="2227" y="3571"/>
              <a:ext cx="2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Статьи,</a:t>
              </a:r>
            </a:p>
          </p:txBody>
        </p:sp>
        <p:sp>
          <p:nvSpPr>
            <p:cNvPr id="11994" name="Rectangle 730"/>
            <p:cNvSpPr>
              <a:spLocks noChangeArrowheads="1"/>
            </p:cNvSpPr>
            <p:nvPr/>
          </p:nvSpPr>
          <p:spPr bwMode="auto">
            <a:xfrm>
              <a:off x="2211" y="3589"/>
              <a:ext cx="4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публикации</a:t>
              </a:r>
            </a:p>
          </p:txBody>
        </p:sp>
        <p:sp>
          <p:nvSpPr>
            <p:cNvPr id="11995" name="Rectangle 731"/>
            <p:cNvSpPr>
              <a:spLocks noChangeArrowheads="1"/>
            </p:cNvSpPr>
            <p:nvPr/>
          </p:nvSpPr>
          <p:spPr bwMode="auto">
            <a:xfrm>
              <a:off x="2213" y="3608"/>
              <a:ext cx="3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о клиентах</a:t>
              </a:r>
            </a:p>
          </p:txBody>
        </p:sp>
        <p:sp>
          <p:nvSpPr>
            <p:cNvPr id="11996" name="Oval 732"/>
            <p:cNvSpPr>
              <a:spLocks noChangeArrowheads="1"/>
            </p:cNvSpPr>
            <p:nvPr/>
          </p:nvSpPr>
          <p:spPr bwMode="auto">
            <a:xfrm>
              <a:off x="2203" y="3091"/>
              <a:ext cx="271" cy="119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97" name="Oval 733"/>
            <p:cNvSpPr>
              <a:spLocks noChangeArrowheads="1"/>
            </p:cNvSpPr>
            <p:nvPr/>
          </p:nvSpPr>
          <p:spPr bwMode="auto">
            <a:xfrm>
              <a:off x="2227" y="3184"/>
              <a:ext cx="44" cy="22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98" name="Oval 734"/>
            <p:cNvSpPr>
              <a:spLocks noChangeArrowheads="1"/>
            </p:cNvSpPr>
            <p:nvPr/>
          </p:nvSpPr>
          <p:spPr bwMode="auto">
            <a:xfrm>
              <a:off x="2219" y="3195"/>
              <a:ext cx="28" cy="10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99" name="Oval 735"/>
            <p:cNvSpPr>
              <a:spLocks noChangeArrowheads="1"/>
            </p:cNvSpPr>
            <p:nvPr/>
          </p:nvSpPr>
          <p:spPr bwMode="auto">
            <a:xfrm>
              <a:off x="2212" y="3202"/>
              <a:ext cx="18" cy="8"/>
            </a:xfrm>
            <a:prstGeom prst="ellipse">
              <a:avLst/>
            </a:prstGeom>
            <a:solidFill>
              <a:srgbClr val="B3C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00" name="Rectangle 736"/>
            <p:cNvSpPr>
              <a:spLocks noChangeArrowheads="1"/>
            </p:cNvSpPr>
            <p:nvPr/>
          </p:nvSpPr>
          <p:spPr bwMode="auto">
            <a:xfrm>
              <a:off x="2302" y="3133"/>
              <a:ext cx="3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Знания о</a:t>
              </a:r>
            </a:p>
          </p:txBody>
        </p:sp>
        <p:sp>
          <p:nvSpPr>
            <p:cNvPr id="12001" name="Rectangle 737"/>
            <p:cNvSpPr>
              <a:spLocks noChangeArrowheads="1"/>
            </p:cNvSpPr>
            <p:nvPr/>
          </p:nvSpPr>
          <p:spPr bwMode="auto">
            <a:xfrm>
              <a:off x="2301" y="3149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клиентах</a:t>
              </a:r>
            </a:p>
          </p:txBody>
        </p:sp>
        <p:sp>
          <p:nvSpPr>
            <p:cNvPr id="12002" name="Freeform 738"/>
            <p:cNvSpPr>
              <a:spLocks noChangeArrowheads="1"/>
            </p:cNvSpPr>
            <p:nvPr/>
          </p:nvSpPr>
          <p:spPr bwMode="auto">
            <a:xfrm>
              <a:off x="2340" y="3211"/>
              <a:ext cx="74" cy="47"/>
            </a:xfrm>
            <a:custGeom>
              <a:avLst/>
              <a:gdLst>
                <a:gd name="T0" fmla="*/ 0 w 47"/>
                <a:gd name="T1" fmla="*/ 0 h 33"/>
                <a:gd name="T2" fmla="*/ 0 w 47"/>
                <a:gd name="T3" fmla="*/ 20 h 33"/>
                <a:gd name="T4" fmla="*/ 47 w 47"/>
                <a:gd name="T5" fmla="*/ 20 h 33"/>
                <a:gd name="T6" fmla="*/ 47 w 47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33">
                  <a:moveTo>
                    <a:pt x="0" y="0"/>
                  </a:moveTo>
                  <a:lnTo>
                    <a:pt x="0" y="20"/>
                  </a:lnTo>
                  <a:lnTo>
                    <a:pt x="47" y="20"/>
                  </a:lnTo>
                  <a:lnTo>
                    <a:pt x="47" y="3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03" name="Freeform 739"/>
            <p:cNvSpPr>
              <a:spLocks noChangeArrowheads="1"/>
            </p:cNvSpPr>
            <p:nvPr/>
          </p:nvSpPr>
          <p:spPr bwMode="auto">
            <a:xfrm>
              <a:off x="2407" y="3253"/>
              <a:ext cx="14" cy="6"/>
            </a:xfrm>
            <a:custGeom>
              <a:avLst/>
              <a:gdLst>
                <a:gd name="T0" fmla="*/ 0 w 13"/>
                <a:gd name="T1" fmla="*/ 0 h 5"/>
                <a:gd name="T2" fmla="*/ 6 w 13"/>
                <a:gd name="T3" fmla="*/ 5 h 5"/>
                <a:gd name="T4" fmla="*/ 13 w 13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5">
                  <a:moveTo>
                    <a:pt x="0" y="0"/>
                  </a:moveTo>
                  <a:lnTo>
                    <a:pt x="6" y="5"/>
                  </a:lnTo>
                  <a:lnTo>
                    <a:pt x="1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04" name="Freeform 740"/>
            <p:cNvSpPr>
              <a:spLocks noChangeArrowheads="1"/>
            </p:cNvSpPr>
            <p:nvPr/>
          </p:nvSpPr>
          <p:spPr bwMode="auto">
            <a:xfrm>
              <a:off x="2178" y="3211"/>
              <a:ext cx="161" cy="47"/>
            </a:xfrm>
            <a:custGeom>
              <a:avLst/>
              <a:gdLst>
                <a:gd name="T0" fmla="*/ 100 w 100"/>
                <a:gd name="T1" fmla="*/ 0 h 33"/>
                <a:gd name="T2" fmla="*/ 100 w 100"/>
                <a:gd name="T3" fmla="*/ 20 h 33"/>
                <a:gd name="T4" fmla="*/ 0 w 100"/>
                <a:gd name="T5" fmla="*/ 20 h 33"/>
                <a:gd name="T6" fmla="*/ 0 w 100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33">
                  <a:moveTo>
                    <a:pt x="100" y="0"/>
                  </a:moveTo>
                  <a:lnTo>
                    <a:pt x="100" y="20"/>
                  </a:lnTo>
                  <a:lnTo>
                    <a:pt x="0" y="20"/>
                  </a:lnTo>
                  <a:lnTo>
                    <a:pt x="0" y="3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05" name="Freeform 741"/>
            <p:cNvSpPr>
              <a:spLocks noChangeArrowheads="1"/>
            </p:cNvSpPr>
            <p:nvPr/>
          </p:nvSpPr>
          <p:spPr bwMode="auto">
            <a:xfrm>
              <a:off x="2171" y="3253"/>
              <a:ext cx="14" cy="6"/>
            </a:xfrm>
            <a:custGeom>
              <a:avLst/>
              <a:gdLst>
                <a:gd name="T0" fmla="*/ 0 w 12"/>
                <a:gd name="T1" fmla="*/ 0 h 5"/>
                <a:gd name="T2" fmla="*/ 7 w 12"/>
                <a:gd name="T3" fmla="*/ 5 h 5"/>
                <a:gd name="T4" fmla="*/ 12 w 12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5">
                  <a:moveTo>
                    <a:pt x="0" y="0"/>
                  </a:moveTo>
                  <a:lnTo>
                    <a:pt x="7" y="5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06" name="Freeform 742"/>
            <p:cNvSpPr>
              <a:spLocks noChangeArrowheads="1"/>
            </p:cNvSpPr>
            <p:nvPr/>
          </p:nvSpPr>
          <p:spPr bwMode="auto">
            <a:xfrm>
              <a:off x="1954" y="3211"/>
              <a:ext cx="385" cy="47"/>
            </a:xfrm>
            <a:custGeom>
              <a:avLst/>
              <a:gdLst>
                <a:gd name="T0" fmla="*/ 240 w 240"/>
                <a:gd name="T1" fmla="*/ 0 h 33"/>
                <a:gd name="T2" fmla="*/ 240 w 240"/>
                <a:gd name="T3" fmla="*/ 20 h 33"/>
                <a:gd name="T4" fmla="*/ 0 w 240"/>
                <a:gd name="T5" fmla="*/ 20 h 33"/>
                <a:gd name="T6" fmla="*/ 0 w 240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" h="33">
                  <a:moveTo>
                    <a:pt x="240" y="0"/>
                  </a:moveTo>
                  <a:lnTo>
                    <a:pt x="240" y="20"/>
                  </a:lnTo>
                  <a:lnTo>
                    <a:pt x="0" y="20"/>
                  </a:lnTo>
                  <a:lnTo>
                    <a:pt x="0" y="3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07" name="Freeform 743"/>
            <p:cNvSpPr>
              <a:spLocks noChangeArrowheads="1"/>
            </p:cNvSpPr>
            <p:nvPr/>
          </p:nvSpPr>
          <p:spPr bwMode="auto">
            <a:xfrm>
              <a:off x="1945" y="3255"/>
              <a:ext cx="13" cy="3"/>
            </a:xfrm>
            <a:custGeom>
              <a:avLst/>
              <a:gdLst>
                <a:gd name="T0" fmla="*/ 0 w 12"/>
                <a:gd name="T1" fmla="*/ 0 h 4"/>
                <a:gd name="T2" fmla="*/ 6 w 12"/>
                <a:gd name="T3" fmla="*/ 4 h 4"/>
                <a:gd name="T4" fmla="*/ 12 w 12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4">
                  <a:moveTo>
                    <a:pt x="0" y="0"/>
                  </a:moveTo>
                  <a:lnTo>
                    <a:pt x="6" y="4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08" name="Freeform 744"/>
            <p:cNvSpPr>
              <a:spLocks noChangeArrowheads="1"/>
            </p:cNvSpPr>
            <p:nvPr/>
          </p:nvSpPr>
          <p:spPr bwMode="auto">
            <a:xfrm>
              <a:off x="2340" y="3211"/>
              <a:ext cx="312" cy="47"/>
            </a:xfrm>
            <a:custGeom>
              <a:avLst/>
              <a:gdLst>
                <a:gd name="T0" fmla="*/ 0 w 195"/>
                <a:gd name="T1" fmla="*/ 0 h 33"/>
                <a:gd name="T2" fmla="*/ 0 w 195"/>
                <a:gd name="T3" fmla="*/ 20 h 33"/>
                <a:gd name="T4" fmla="*/ 195 w 195"/>
                <a:gd name="T5" fmla="*/ 20 h 33"/>
                <a:gd name="T6" fmla="*/ 195 w 195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5" h="33">
                  <a:moveTo>
                    <a:pt x="0" y="0"/>
                  </a:moveTo>
                  <a:lnTo>
                    <a:pt x="0" y="20"/>
                  </a:lnTo>
                  <a:lnTo>
                    <a:pt x="195" y="20"/>
                  </a:lnTo>
                  <a:lnTo>
                    <a:pt x="195" y="3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09" name="Freeform 745"/>
            <p:cNvSpPr>
              <a:spLocks noChangeArrowheads="1"/>
            </p:cNvSpPr>
            <p:nvPr/>
          </p:nvSpPr>
          <p:spPr bwMode="auto">
            <a:xfrm>
              <a:off x="2646" y="3253"/>
              <a:ext cx="13" cy="6"/>
            </a:xfrm>
            <a:custGeom>
              <a:avLst/>
              <a:gdLst>
                <a:gd name="T0" fmla="*/ 0 w 12"/>
                <a:gd name="T1" fmla="*/ 0 h 5"/>
                <a:gd name="T2" fmla="*/ 7 w 12"/>
                <a:gd name="T3" fmla="*/ 5 h 5"/>
                <a:gd name="T4" fmla="*/ 12 w 12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5">
                  <a:moveTo>
                    <a:pt x="0" y="0"/>
                  </a:moveTo>
                  <a:lnTo>
                    <a:pt x="7" y="5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010" name="Group 746"/>
          <p:cNvGrpSpPr>
            <a:grpSpLocks/>
          </p:cNvGrpSpPr>
          <p:nvPr/>
        </p:nvGrpSpPr>
        <p:grpSpPr bwMode="auto">
          <a:xfrm>
            <a:off x="1693864" y="4365528"/>
            <a:ext cx="1673225" cy="1903413"/>
            <a:chOff x="108" y="2432"/>
            <a:chExt cx="1054" cy="1199"/>
          </a:xfrm>
        </p:grpSpPr>
        <p:sp>
          <p:nvSpPr>
            <p:cNvPr id="12011" name="Freeform 747"/>
            <p:cNvSpPr>
              <a:spLocks noChangeArrowheads="1"/>
            </p:cNvSpPr>
            <p:nvPr/>
          </p:nvSpPr>
          <p:spPr bwMode="auto">
            <a:xfrm>
              <a:off x="108" y="2432"/>
              <a:ext cx="1" cy="5"/>
            </a:xfrm>
            <a:custGeom>
              <a:avLst/>
              <a:gdLst>
                <a:gd name="T0" fmla="*/ 0 h 2"/>
                <a:gd name="T1" fmla="*/ 2 h 2"/>
                <a:gd name="T2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12" name="Freeform 748"/>
            <p:cNvSpPr>
              <a:spLocks noChangeArrowheads="1"/>
            </p:cNvSpPr>
            <p:nvPr/>
          </p:nvSpPr>
          <p:spPr bwMode="auto">
            <a:xfrm>
              <a:off x="1161" y="3628"/>
              <a:ext cx="1" cy="3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13" name="Oval 749"/>
            <p:cNvSpPr>
              <a:spLocks noChangeArrowheads="1"/>
            </p:cNvSpPr>
            <p:nvPr/>
          </p:nvSpPr>
          <p:spPr bwMode="auto">
            <a:xfrm>
              <a:off x="282" y="2912"/>
              <a:ext cx="189" cy="14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14" name="Line 750"/>
            <p:cNvSpPr>
              <a:spLocks noChangeShapeType="1"/>
            </p:cNvSpPr>
            <p:nvPr/>
          </p:nvSpPr>
          <p:spPr bwMode="auto">
            <a:xfrm>
              <a:off x="300" y="2939"/>
              <a:ext cx="2" cy="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15" name="Rectangle 751"/>
            <p:cNvSpPr>
              <a:spLocks noChangeArrowheads="1"/>
            </p:cNvSpPr>
            <p:nvPr/>
          </p:nvSpPr>
          <p:spPr bwMode="auto">
            <a:xfrm>
              <a:off x="327" y="2958"/>
              <a:ext cx="4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Склад</a:t>
              </a:r>
            </a:p>
          </p:txBody>
        </p:sp>
        <p:sp>
          <p:nvSpPr>
            <p:cNvPr id="12016" name="Rectangle 752"/>
            <p:cNvSpPr>
              <a:spLocks noChangeArrowheads="1"/>
            </p:cNvSpPr>
            <p:nvPr/>
          </p:nvSpPr>
          <p:spPr bwMode="auto">
            <a:xfrm>
              <a:off x="510" y="2620"/>
              <a:ext cx="192" cy="9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17" name="Line 753"/>
            <p:cNvSpPr>
              <a:spLocks noChangeShapeType="1"/>
            </p:cNvSpPr>
            <p:nvPr/>
          </p:nvSpPr>
          <p:spPr bwMode="auto">
            <a:xfrm>
              <a:off x="517" y="2620"/>
              <a:ext cx="2" cy="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18" name="Rectangle 754"/>
            <p:cNvSpPr>
              <a:spLocks noChangeArrowheads="1"/>
            </p:cNvSpPr>
            <p:nvPr/>
          </p:nvSpPr>
          <p:spPr bwMode="auto">
            <a:xfrm>
              <a:off x="470" y="2617"/>
              <a:ext cx="12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Исполнительный</a:t>
              </a:r>
            </a:p>
          </p:txBody>
        </p:sp>
        <p:sp>
          <p:nvSpPr>
            <p:cNvPr id="12019" name="Rectangle 755"/>
            <p:cNvSpPr>
              <a:spLocks noChangeArrowheads="1"/>
            </p:cNvSpPr>
            <p:nvPr/>
          </p:nvSpPr>
          <p:spPr bwMode="auto">
            <a:xfrm>
              <a:off x="531" y="2665"/>
              <a:ext cx="6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директор</a:t>
              </a:r>
            </a:p>
          </p:txBody>
        </p:sp>
        <p:sp>
          <p:nvSpPr>
            <p:cNvPr id="12020" name="Rectangle 756"/>
            <p:cNvSpPr>
              <a:spLocks noChangeArrowheads="1"/>
            </p:cNvSpPr>
            <p:nvPr/>
          </p:nvSpPr>
          <p:spPr bwMode="auto">
            <a:xfrm>
              <a:off x="435" y="2441"/>
              <a:ext cx="189" cy="8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21" name="Line 757"/>
            <p:cNvSpPr>
              <a:spLocks noChangeShapeType="1"/>
            </p:cNvSpPr>
            <p:nvPr/>
          </p:nvSpPr>
          <p:spPr bwMode="auto">
            <a:xfrm>
              <a:off x="443" y="2441"/>
              <a:ext cx="1" cy="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22" name="Rectangle 758"/>
            <p:cNvSpPr>
              <a:spLocks noChangeArrowheads="1"/>
            </p:cNvSpPr>
            <p:nvPr/>
          </p:nvSpPr>
          <p:spPr bwMode="auto">
            <a:xfrm>
              <a:off x="422" y="2438"/>
              <a:ext cx="102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Генеральный</a:t>
              </a:r>
            </a:p>
          </p:txBody>
        </p:sp>
        <p:sp>
          <p:nvSpPr>
            <p:cNvPr id="12023" name="Rectangle 759"/>
            <p:cNvSpPr>
              <a:spLocks noChangeArrowheads="1"/>
            </p:cNvSpPr>
            <p:nvPr/>
          </p:nvSpPr>
          <p:spPr bwMode="auto">
            <a:xfrm>
              <a:off x="456" y="2483"/>
              <a:ext cx="6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директор</a:t>
              </a:r>
            </a:p>
          </p:txBody>
        </p:sp>
        <p:sp>
          <p:nvSpPr>
            <p:cNvPr id="12024" name="Rectangle 760"/>
            <p:cNvSpPr>
              <a:spLocks noChangeArrowheads="1"/>
            </p:cNvSpPr>
            <p:nvPr/>
          </p:nvSpPr>
          <p:spPr bwMode="auto">
            <a:xfrm>
              <a:off x="850" y="2620"/>
              <a:ext cx="194" cy="9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25" name="Line 761"/>
            <p:cNvSpPr>
              <a:spLocks noChangeShapeType="1"/>
            </p:cNvSpPr>
            <p:nvPr/>
          </p:nvSpPr>
          <p:spPr bwMode="auto">
            <a:xfrm>
              <a:off x="863" y="2620"/>
              <a:ext cx="2" cy="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26" name="Rectangle 762"/>
            <p:cNvSpPr>
              <a:spLocks noChangeArrowheads="1"/>
            </p:cNvSpPr>
            <p:nvPr/>
          </p:nvSpPr>
          <p:spPr bwMode="auto">
            <a:xfrm>
              <a:off x="878" y="2617"/>
              <a:ext cx="6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Главный</a:t>
              </a:r>
            </a:p>
          </p:txBody>
        </p:sp>
        <p:sp>
          <p:nvSpPr>
            <p:cNvPr id="12027" name="Rectangle 763"/>
            <p:cNvSpPr>
              <a:spLocks noChangeArrowheads="1"/>
            </p:cNvSpPr>
            <p:nvPr/>
          </p:nvSpPr>
          <p:spPr bwMode="auto">
            <a:xfrm>
              <a:off x="870" y="2665"/>
              <a:ext cx="75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бухгалтер</a:t>
              </a:r>
            </a:p>
          </p:txBody>
        </p:sp>
        <p:sp>
          <p:nvSpPr>
            <p:cNvPr id="12028" name="Rectangle 764"/>
            <p:cNvSpPr>
              <a:spLocks noChangeArrowheads="1"/>
            </p:cNvSpPr>
            <p:nvPr/>
          </p:nvSpPr>
          <p:spPr bwMode="auto">
            <a:xfrm>
              <a:off x="129" y="2620"/>
              <a:ext cx="192" cy="9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29" name="Line 765"/>
            <p:cNvSpPr>
              <a:spLocks noChangeShapeType="1"/>
            </p:cNvSpPr>
            <p:nvPr/>
          </p:nvSpPr>
          <p:spPr bwMode="auto">
            <a:xfrm>
              <a:off x="137" y="2620"/>
              <a:ext cx="2" cy="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30" name="Rectangle 766"/>
            <p:cNvSpPr>
              <a:spLocks noChangeArrowheads="1"/>
            </p:cNvSpPr>
            <p:nvPr/>
          </p:nvSpPr>
          <p:spPr bwMode="auto">
            <a:xfrm>
              <a:off x="108" y="2617"/>
              <a:ext cx="10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Коммерческий</a:t>
              </a:r>
            </a:p>
          </p:txBody>
        </p:sp>
        <p:sp>
          <p:nvSpPr>
            <p:cNvPr id="12031" name="Rectangle 767"/>
            <p:cNvSpPr>
              <a:spLocks noChangeArrowheads="1"/>
            </p:cNvSpPr>
            <p:nvPr/>
          </p:nvSpPr>
          <p:spPr bwMode="auto">
            <a:xfrm>
              <a:off x="150" y="2665"/>
              <a:ext cx="6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директор</a:t>
              </a:r>
            </a:p>
          </p:txBody>
        </p:sp>
        <p:sp>
          <p:nvSpPr>
            <p:cNvPr id="12032" name="Freeform 768"/>
            <p:cNvSpPr>
              <a:spLocks noChangeArrowheads="1"/>
            </p:cNvSpPr>
            <p:nvPr/>
          </p:nvSpPr>
          <p:spPr bwMode="auto">
            <a:xfrm>
              <a:off x="223" y="2525"/>
              <a:ext cx="305" cy="93"/>
            </a:xfrm>
            <a:custGeom>
              <a:avLst/>
              <a:gdLst>
                <a:gd name="T0" fmla="*/ 100 w 100"/>
                <a:gd name="T1" fmla="*/ 0 h 26"/>
                <a:gd name="T2" fmla="*/ 100 w 100"/>
                <a:gd name="T3" fmla="*/ 13 h 26"/>
                <a:gd name="T4" fmla="*/ 0 w 100"/>
                <a:gd name="T5" fmla="*/ 13 h 26"/>
                <a:gd name="T6" fmla="*/ 0 w 100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26">
                  <a:moveTo>
                    <a:pt x="100" y="0"/>
                  </a:moveTo>
                  <a:lnTo>
                    <a:pt x="100" y="13"/>
                  </a:lnTo>
                  <a:lnTo>
                    <a:pt x="0" y="13"/>
                  </a:lnTo>
                  <a:lnTo>
                    <a:pt x="0" y="2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33" name="Freeform 769"/>
            <p:cNvSpPr>
              <a:spLocks noChangeArrowheads="1"/>
            </p:cNvSpPr>
            <p:nvPr/>
          </p:nvSpPr>
          <p:spPr bwMode="auto">
            <a:xfrm>
              <a:off x="209" y="2607"/>
              <a:ext cx="29" cy="11"/>
            </a:xfrm>
            <a:custGeom>
              <a:avLst/>
              <a:gdLst>
                <a:gd name="T0" fmla="*/ 0 w 11"/>
                <a:gd name="T1" fmla="*/ 0 h 4"/>
                <a:gd name="T2" fmla="*/ 5 w 11"/>
                <a:gd name="T3" fmla="*/ 4 h 4"/>
                <a:gd name="T4" fmla="*/ 11 w 11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lnTo>
                    <a:pt x="5" y="4"/>
                  </a:lnTo>
                  <a:lnTo>
                    <a:pt x="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34" name="Freeform 770"/>
            <p:cNvSpPr>
              <a:spLocks noChangeArrowheads="1"/>
            </p:cNvSpPr>
            <p:nvPr/>
          </p:nvSpPr>
          <p:spPr bwMode="auto">
            <a:xfrm>
              <a:off x="528" y="2525"/>
              <a:ext cx="74" cy="93"/>
            </a:xfrm>
            <a:custGeom>
              <a:avLst/>
              <a:gdLst>
                <a:gd name="T0" fmla="*/ 0 w 25"/>
                <a:gd name="T1" fmla="*/ 0 h 26"/>
                <a:gd name="T2" fmla="*/ 0 w 25"/>
                <a:gd name="T3" fmla="*/ 13 h 26"/>
                <a:gd name="T4" fmla="*/ 25 w 25"/>
                <a:gd name="T5" fmla="*/ 13 h 26"/>
                <a:gd name="T6" fmla="*/ 25 w 25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6">
                  <a:moveTo>
                    <a:pt x="0" y="0"/>
                  </a:moveTo>
                  <a:lnTo>
                    <a:pt x="0" y="13"/>
                  </a:lnTo>
                  <a:lnTo>
                    <a:pt x="25" y="13"/>
                  </a:lnTo>
                  <a:lnTo>
                    <a:pt x="25" y="2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35" name="Freeform 771"/>
            <p:cNvSpPr>
              <a:spLocks noChangeArrowheads="1"/>
            </p:cNvSpPr>
            <p:nvPr/>
          </p:nvSpPr>
          <p:spPr bwMode="auto">
            <a:xfrm>
              <a:off x="590" y="2607"/>
              <a:ext cx="29" cy="11"/>
            </a:xfrm>
            <a:custGeom>
              <a:avLst/>
              <a:gdLst>
                <a:gd name="T0" fmla="*/ 0 w 11"/>
                <a:gd name="T1" fmla="*/ 0 h 4"/>
                <a:gd name="T2" fmla="*/ 5 w 11"/>
                <a:gd name="T3" fmla="*/ 4 h 4"/>
                <a:gd name="T4" fmla="*/ 11 w 11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lnTo>
                    <a:pt x="5" y="4"/>
                  </a:lnTo>
                  <a:lnTo>
                    <a:pt x="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36" name="Freeform 772"/>
            <p:cNvSpPr>
              <a:spLocks noChangeArrowheads="1"/>
            </p:cNvSpPr>
            <p:nvPr/>
          </p:nvSpPr>
          <p:spPr bwMode="auto">
            <a:xfrm>
              <a:off x="528" y="2525"/>
              <a:ext cx="419" cy="93"/>
            </a:xfrm>
            <a:custGeom>
              <a:avLst/>
              <a:gdLst>
                <a:gd name="T0" fmla="*/ 0 w 138"/>
                <a:gd name="T1" fmla="*/ 0 h 26"/>
                <a:gd name="T2" fmla="*/ 0 w 138"/>
                <a:gd name="T3" fmla="*/ 13 h 26"/>
                <a:gd name="T4" fmla="*/ 138 w 138"/>
                <a:gd name="T5" fmla="*/ 13 h 26"/>
                <a:gd name="T6" fmla="*/ 138 w 138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" h="26">
                  <a:moveTo>
                    <a:pt x="0" y="0"/>
                  </a:moveTo>
                  <a:lnTo>
                    <a:pt x="0" y="13"/>
                  </a:lnTo>
                  <a:lnTo>
                    <a:pt x="138" y="13"/>
                  </a:lnTo>
                  <a:lnTo>
                    <a:pt x="138" y="2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37" name="Freeform 773"/>
            <p:cNvSpPr>
              <a:spLocks noChangeArrowheads="1"/>
            </p:cNvSpPr>
            <p:nvPr/>
          </p:nvSpPr>
          <p:spPr bwMode="auto">
            <a:xfrm>
              <a:off x="933" y="2607"/>
              <a:ext cx="26" cy="11"/>
            </a:xfrm>
            <a:custGeom>
              <a:avLst/>
              <a:gdLst>
                <a:gd name="T0" fmla="*/ 0 w 10"/>
                <a:gd name="T1" fmla="*/ 0 h 4"/>
                <a:gd name="T2" fmla="*/ 6 w 10"/>
                <a:gd name="T3" fmla="*/ 4 h 4"/>
                <a:gd name="T4" fmla="*/ 10 w 10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lnTo>
                    <a:pt x="6" y="4"/>
                  </a:lnTo>
                  <a:lnTo>
                    <a:pt x="1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38" name="Freeform 774"/>
            <p:cNvSpPr>
              <a:spLocks noChangeArrowheads="1"/>
            </p:cNvSpPr>
            <p:nvPr/>
          </p:nvSpPr>
          <p:spPr bwMode="auto">
            <a:xfrm>
              <a:off x="223" y="2707"/>
              <a:ext cx="58" cy="272"/>
            </a:xfrm>
            <a:custGeom>
              <a:avLst/>
              <a:gdLst>
                <a:gd name="T0" fmla="*/ 0 w 19"/>
                <a:gd name="T1" fmla="*/ 0 h 75"/>
                <a:gd name="T2" fmla="*/ 0 w 19"/>
                <a:gd name="T3" fmla="*/ 75 h 75"/>
                <a:gd name="T4" fmla="*/ 19 w 19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75">
                  <a:moveTo>
                    <a:pt x="0" y="0"/>
                  </a:moveTo>
                  <a:lnTo>
                    <a:pt x="0" y="75"/>
                  </a:lnTo>
                  <a:lnTo>
                    <a:pt x="19" y="7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39" name="Freeform 775"/>
            <p:cNvSpPr>
              <a:spLocks noChangeArrowheads="1"/>
            </p:cNvSpPr>
            <p:nvPr/>
          </p:nvSpPr>
          <p:spPr bwMode="auto">
            <a:xfrm>
              <a:off x="268" y="2965"/>
              <a:ext cx="12" cy="28"/>
            </a:xfrm>
            <a:custGeom>
              <a:avLst/>
              <a:gdLst>
                <a:gd name="T0" fmla="*/ 0 w 5"/>
                <a:gd name="T1" fmla="*/ 9 h 9"/>
                <a:gd name="T2" fmla="*/ 5 w 5"/>
                <a:gd name="T3" fmla="*/ 5 h 9"/>
                <a:gd name="T4" fmla="*/ 0 w 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0" y="9"/>
                  </a:moveTo>
                  <a:lnTo>
                    <a:pt x="5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40" name="Rectangle 776"/>
            <p:cNvSpPr>
              <a:spLocks noChangeArrowheads="1"/>
            </p:cNvSpPr>
            <p:nvPr/>
          </p:nvSpPr>
          <p:spPr bwMode="auto">
            <a:xfrm>
              <a:off x="435" y="3384"/>
              <a:ext cx="189" cy="8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41" name="Line 777"/>
            <p:cNvSpPr>
              <a:spLocks noChangeShapeType="1"/>
            </p:cNvSpPr>
            <p:nvPr/>
          </p:nvSpPr>
          <p:spPr bwMode="auto">
            <a:xfrm>
              <a:off x="443" y="3384"/>
              <a:ext cx="1" cy="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42" name="Rectangle 778"/>
            <p:cNvSpPr>
              <a:spLocks noChangeArrowheads="1"/>
            </p:cNvSpPr>
            <p:nvPr/>
          </p:nvSpPr>
          <p:spPr bwMode="auto">
            <a:xfrm>
              <a:off x="422" y="3358"/>
              <a:ext cx="10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Менеджер по</a:t>
              </a:r>
            </a:p>
          </p:txBody>
        </p:sp>
        <p:sp>
          <p:nvSpPr>
            <p:cNvPr id="12043" name="Rectangle 779"/>
            <p:cNvSpPr>
              <a:spLocks noChangeArrowheads="1"/>
            </p:cNvSpPr>
            <p:nvPr/>
          </p:nvSpPr>
          <p:spPr bwMode="auto">
            <a:xfrm>
              <a:off x="460" y="3401"/>
              <a:ext cx="6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оптовым</a:t>
              </a:r>
            </a:p>
          </p:txBody>
        </p:sp>
        <p:sp>
          <p:nvSpPr>
            <p:cNvPr id="12044" name="Rectangle 780"/>
            <p:cNvSpPr>
              <a:spLocks noChangeArrowheads="1"/>
            </p:cNvSpPr>
            <p:nvPr/>
          </p:nvSpPr>
          <p:spPr bwMode="auto">
            <a:xfrm>
              <a:off x="448" y="3449"/>
              <a:ext cx="7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продажам</a:t>
              </a:r>
            </a:p>
          </p:txBody>
        </p:sp>
        <p:sp>
          <p:nvSpPr>
            <p:cNvPr id="12045" name="Rectangle 781"/>
            <p:cNvSpPr>
              <a:spLocks noChangeArrowheads="1"/>
            </p:cNvSpPr>
            <p:nvPr/>
          </p:nvSpPr>
          <p:spPr bwMode="auto">
            <a:xfrm>
              <a:off x="686" y="3258"/>
              <a:ext cx="194" cy="8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46" name="Rectangle 782"/>
            <p:cNvSpPr>
              <a:spLocks noChangeArrowheads="1"/>
            </p:cNvSpPr>
            <p:nvPr/>
          </p:nvSpPr>
          <p:spPr bwMode="auto">
            <a:xfrm>
              <a:off x="684" y="3274"/>
              <a:ext cx="94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Иванов И.И.</a:t>
              </a:r>
            </a:p>
          </p:txBody>
        </p:sp>
        <p:sp>
          <p:nvSpPr>
            <p:cNvPr id="12047" name="Rectangle 783"/>
            <p:cNvSpPr>
              <a:spLocks noChangeArrowheads="1"/>
            </p:cNvSpPr>
            <p:nvPr/>
          </p:nvSpPr>
          <p:spPr bwMode="auto">
            <a:xfrm>
              <a:off x="686" y="3384"/>
              <a:ext cx="194" cy="8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48" name="Rectangle 784"/>
            <p:cNvSpPr>
              <a:spLocks noChangeArrowheads="1"/>
            </p:cNvSpPr>
            <p:nvPr/>
          </p:nvSpPr>
          <p:spPr bwMode="auto">
            <a:xfrm>
              <a:off x="688" y="3401"/>
              <a:ext cx="92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Петров П.П.</a:t>
              </a:r>
            </a:p>
          </p:txBody>
        </p:sp>
        <p:sp>
          <p:nvSpPr>
            <p:cNvPr id="12049" name="Line 785"/>
            <p:cNvSpPr>
              <a:spLocks noChangeShapeType="1"/>
            </p:cNvSpPr>
            <p:nvPr/>
          </p:nvSpPr>
          <p:spPr bwMode="auto">
            <a:xfrm flipH="1">
              <a:off x="621" y="3426"/>
              <a:ext cx="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50" name="Rectangle 786"/>
            <p:cNvSpPr>
              <a:spLocks noChangeArrowheads="1"/>
            </p:cNvSpPr>
            <p:nvPr/>
          </p:nvSpPr>
          <p:spPr bwMode="auto">
            <a:xfrm>
              <a:off x="435" y="3511"/>
              <a:ext cx="189" cy="8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51" name="Line 787"/>
            <p:cNvSpPr>
              <a:spLocks noChangeShapeType="1"/>
            </p:cNvSpPr>
            <p:nvPr/>
          </p:nvSpPr>
          <p:spPr bwMode="auto">
            <a:xfrm>
              <a:off x="443" y="3511"/>
              <a:ext cx="1" cy="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52" name="Rectangle 788"/>
            <p:cNvSpPr>
              <a:spLocks noChangeArrowheads="1"/>
            </p:cNvSpPr>
            <p:nvPr/>
          </p:nvSpPr>
          <p:spPr bwMode="auto">
            <a:xfrm>
              <a:off x="446" y="3485"/>
              <a:ext cx="7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Менеджер</a:t>
              </a:r>
            </a:p>
          </p:txBody>
        </p:sp>
        <p:sp>
          <p:nvSpPr>
            <p:cNvPr id="12053" name="Rectangle 789"/>
            <p:cNvSpPr>
              <a:spLocks noChangeArrowheads="1"/>
            </p:cNvSpPr>
            <p:nvPr/>
          </p:nvSpPr>
          <p:spPr bwMode="auto">
            <a:xfrm>
              <a:off x="416" y="3527"/>
              <a:ext cx="10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по розничным</a:t>
              </a:r>
            </a:p>
          </p:txBody>
        </p:sp>
        <p:sp>
          <p:nvSpPr>
            <p:cNvPr id="12054" name="Rectangle 790"/>
            <p:cNvSpPr>
              <a:spLocks noChangeArrowheads="1"/>
            </p:cNvSpPr>
            <p:nvPr/>
          </p:nvSpPr>
          <p:spPr bwMode="auto">
            <a:xfrm>
              <a:off x="448" y="3576"/>
              <a:ext cx="7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продажам</a:t>
              </a:r>
            </a:p>
          </p:txBody>
        </p:sp>
        <p:sp>
          <p:nvSpPr>
            <p:cNvPr id="12055" name="Rectangle 791"/>
            <p:cNvSpPr>
              <a:spLocks noChangeArrowheads="1"/>
            </p:cNvSpPr>
            <p:nvPr/>
          </p:nvSpPr>
          <p:spPr bwMode="auto">
            <a:xfrm>
              <a:off x="686" y="3511"/>
              <a:ext cx="194" cy="8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56" name="Rectangle 792"/>
            <p:cNvSpPr>
              <a:spLocks noChangeArrowheads="1"/>
            </p:cNvSpPr>
            <p:nvPr/>
          </p:nvSpPr>
          <p:spPr bwMode="auto">
            <a:xfrm>
              <a:off x="671" y="3527"/>
              <a:ext cx="100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Кузнецов К.К.</a:t>
              </a:r>
            </a:p>
          </p:txBody>
        </p:sp>
        <p:sp>
          <p:nvSpPr>
            <p:cNvPr id="12057" name="Line 793"/>
            <p:cNvSpPr>
              <a:spLocks noChangeShapeType="1"/>
            </p:cNvSpPr>
            <p:nvPr/>
          </p:nvSpPr>
          <p:spPr bwMode="auto">
            <a:xfrm flipH="1">
              <a:off x="621" y="3553"/>
              <a:ext cx="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58" name="Oval 794"/>
            <p:cNvSpPr>
              <a:spLocks noChangeArrowheads="1"/>
            </p:cNvSpPr>
            <p:nvPr/>
          </p:nvSpPr>
          <p:spPr bwMode="auto">
            <a:xfrm>
              <a:off x="282" y="3095"/>
              <a:ext cx="189" cy="14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59" name="Line 795"/>
            <p:cNvSpPr>
              <a:spLocks noChangeShapeType="1"/>
            </p:cNvSpPr>
            <p:nvPr/>
          </p:nvSpPr>
          <p:spPr bwMode="auto">
            <a:xfrm>
              <a:off x="300" y="3117"/>
              <a:ext cx="2" cy="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60" name="Rectangle 796"/>
            <p:cNvSpPr>
              <a:spLocks noChangeArrowheads="1"/>
            </p:cNvSpPr>
            <p:nvPr/>
          </p:nvSpPr>
          <p:spPr bwMode="auto">
            <a:xfrm>
              <a:off x="326" y="3117"/>
              <a:ext cx="4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Отдел</a:t>
              </a:r>
            </a:p>
          </p:txBody>
        </p:sp>
        <p:sp>
          <p:nvSpPr>
            <p:cNvPr id="12061" name="Rectangle 797"/>
            <p:cNvSpPr>
              <a:spLocks noChangeArrowheads="1"/>
            </p:cNvSpPr>
            <p:nvPr/>
          </p:nvSpPr>
          <p:spPr bwMode="auto">
            <a:xfrm>
              <a:off x="317" y="3163"/>
              <a:ext cx="5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продаж</a:t>
              </a:r>
            </a:p>
          </p:txBody>
        </p:sp>
        <p:sp>
          <p:nvSpPr>
            <p:cNvPr id="12062" name="Freeform 798"/>
            <p:cNvSpPr>
              <a:spLocks noChangeArrowheads="1"/>
            </p:cNvSpPr>
            <p:nvPr/>
          </p:nvSpPr>
          <p:spPr bwMode="auto">
            <a:xfrm>
              <a:off x="223" y="2707"/>
              <a:ext cx="58" cy="455"/>
            </a:xfrm>
            <a:custGeom>
              <a:avLst/>
              <a:gdLst>
                <a:gd name="T0" fmla="*/ 0 w 19"/>
                <a:gd name="T1" fmla="*/ 0 h 125"/>
                <a:gd name="T2" fmla="*/ 0 w 19"/>
                <a:gd name="T3" fmla="*/ 125 h 125"/>
                <a:gd name="T4" fmla="*/ 19 w 19"/>
                <a:gd name="T5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25">
                  <a:moveTo>
                    <a:pt x="0" y="0"/>
                  </a:moveTo>
                  <a:lnTo>
                    <a:pt x="0" y="125"/>
                  </a:lnTo>
                  <a:lnTo>
                    <a:pt x="19" y="12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63" name="Freeform 799"/>
            <p:cNvSpPr>
              <a:spLocks noChangeArrowheads="1"/>
            </p:cNvSpPr>
            <p:nvPr/>
          </p:nvSpPr>
          <p:spPr bwMode="auto">
            <a:xfrm>
              <a:off x="268" y="3147"/>
              <a:ext cx="12" cy="28"/>
            </a:xfrm>
            <a:custGeom>
              <a:avLst/>
              <a:gdLst>
                <a:gd name="T0" fmla="*/ 0 w 5"/>
                <a:gd name="T1" fmla="*/ 9 h 9"/>
                <a:gd name="T2" fmla="*/ 5 w 5"/>
                <a:gd name="T3" fmla="*/ 5 h 9"/>
                <a:gd name="T4" fmla="*/ 0 w 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0" y="9"/>
                  </a:moveTo>
                  <a:lnTo>
                    <a:pt x="5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64" name="Freeform 800"/>
            <p:cNvSpPr>
              <a:spLocks noChangeArrowheads="1"/>
            </p:cNvSpPr>
            <p:nvPr/>
          </p:nvSpPr>
          <p:spPr bwMode="auto">
            <a:xfrm>
              <a:off x="376" y="3235"/>
              <a:ext cx="58" cy="191"/>
            </a:xfrm>
            <a:custGeom>
              <a:avLst/>
              <a:gdLst>
                <a:gd name="T0" fmla="*/ 0 w 19"/>
                <a:gd name="T1" fmla="*/ 0 h 53"/>
                <a:gd name="T2" fmla="*/ 0 w 19"/>
                <a:gd name="T3" fmla="*/ 53 h 53"/>
                <a:gd name="T4" fmla="*/ 19 w 19"/>
                <a:gd name="T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53">
                  <a:moveTo>
                    <a:pt x="0" y="0"/>
                  </a:moveTo>
                  <a:lnTo>
                    <a:pt x="0" y="53"/>
                  </a:lnTo>
                  <a:lnTo>
                    <a:pt x="19" y="5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65" name="Freeform 801"/>
            <p:cNvSpPr>
              <a:spLocks noChangeArrowheads="1"/>
            </p:cNvSpPr>
            <p:nvPr/>
          </p:nvSpPr>
          <p:spPr bwMode="auto">
            <a:xfrm>
              <a:off x="421" y="3410"/>
              <a:ext cx="12" cy="31"/>
            </a:xfrm>
            <a:custGeom>
              <a:avLst/>
              <a:gdLst>
                <a:gd name="T0" fmla="*/ 0 w 5"/>
                <a:gd name="T1" fmla="*/ 10 h 10"/>
                <a:gd name="T2" fmla="*/ 5 w 5"/>
                <a:gd name="T3" fmla="*/ 5 h 10"/>
                <a:gd name="T4" fmla="*/ 0 w 5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0">
                  <a:moveTo>
                    <a:pt x="0" y="10"/>
                  </a:moveTo>
                  <a:lnTo>
                    <a:pt x="5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66" name="Freeform 802"/>
            <p:cNvSpPr>
              <a:spLocks noChangeArrowheads="1"/>
            </p:cNvSpPr>
            <p:nvPr/>
          </p:nvSpPr>
          <p:spPr bwMode="auto">
            <a:xfrm>
              <a:off x="376" y="3235"/>
              <a:ext cx="58" cy="317"/>
            </a:xfrm>
            <a:custGeom>
              <a:avLst/>
              <a:gdLst>
                <a:gd name="T0" fmla="*/ 0 w 19"/>
                <a:gd name="T1" fmla="*/ 0 h 88"/>
                <a:gd name="T2" fmla="*/ 0 w 19"/>
                <a:gd name="T3" fmla="*/ 88 h 88"/>
                <a:gd name="T4" fmla="*/ 19 w 19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88">
                  <a:moveTo>
                    <a:pt x="0" y="0"/>
                  </a:moveTo>
                  <a:lnTo>
                    <a:pt x="0" y="88"/>
                  </a:lnTo>
                  <a:lnTo>
                    <a:pt x="19" y="8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67" name="Freeform 803"/>
            <p:cNvSpPr>
              <a:spLocks noChangeArrowheads="1"/>
            </p:cNvSpPr>
            <p:nvPr/>
          </p:nvSpPr>
          <p:spPr bwMode="auto">
            <a:xfrm>
              <a:off x="421" y="3537"/>
              <a:ext cx="12" cy="31"/>
            </a:xfrm>
            <a:custGeom>
              <a:avLst/>
              <a:gdLst>
                <a:gd name="T0" fmla="*/ 0 w 5"/>
                <a:gd name="T1" fmla="*/ 10 h 10"/>
                <a:gd name="T2" fmla="*/ 5 w 5"/>
                <a:gd name="T3" fmla="*/ 5 h 10"/>
                <a:gd name="T4" fmla="*/ 0 w 5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0">
                  <a:moveTo>
                    <a:pt x="0" y="10"/>
                  </a:moveTo>
                  <a:lnTo>
                    <a:pt x="5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68" name="Oval 804"/>
            <p:cNvSpPr>
              <a:spLocks noChangeArrowheads="1"/>
            </p:cNvSpPr>
            <p:nvPr/>
          </p:nvSpPr>
          <p:spPr bwMode="auto">
            <a:xfrm>
              <a:off x="282" y="2730"/>
              <a:ext cx="189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69" name="Line 805"/>
            <p:cNvSpPr>
              <a:spLocks noChangeShapeType="1"/>
            </p:cNvSpPr>
            <p:nvPr/>
          </p:nvSpPr>
          <p:spPr bwMode="auto">
            <a:xfrm>
              <a:off x="300" y="2757"/>
              <a:ext cx="2" cy="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70" name="Rectangle 806"/>
            <p:cNvSpPr>
              <a:spLocks noChangeArrowheads="1"/>
            </p:cNvSpPr>
            <p:nvPr/>
          </p:nvSpPr>
          <p:spPr bwMode="auto">
            <a:xfrm>
              <a:off x="324" y="2757"/>
              <a:ext cx="4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Отдел</a:t>
              </a:r>
            </a:p>
          </p:txBody>
        </p:sp>
        <p:sp>
          <p:nvSpPr>
            <p:cNvPr id="12071" name="Rectangle 807"/>
            <p:cNvSpPr>
              <a:spLocks noChangeArrowheads="1"/>
            </p:cNvSpPr>
            <p:nvPr/>
          </p:nvSpPr>
          <p:spPr bwMode="auto">
            <a:xfrm>
              <a:off x="286" y="2799"/>
              <a:ext cx="8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маркетинга</a:t>
              </a:r>
            </a:p>
          </p:txBody>
        </p:sp>
        <p:sp>
          <p:nvSpPr>
            <p:cNvPr id="12072" name="Freeform 808"/>
            <p:cNvSpPr>
              <a:spLocks noChangeArrowheads="1"/>
            </p:cNvSpPr>
            <p:nvPr/>
          </p:nvSpPr>
          <p:spPr bwMode="auto">
            <a:xfrm>
              <a:off x="223" y="2707"/>
              <a:ext cx="58" cy="90"/>
            </a:xfrm>
            <a:custGeom>
              <a:avLst/>
              <a:gdLst>
                <a:gd name="T0" fmla="*/ 0 w 19"/>
                <a:gd name="T1" fmla="*/ 0 h 25"/>
                <a:gd name="T2" fmla="*/ 0 w 19"/>
                <a:gd name="T3" fmla="*/ 25 h 25"/>
                <a:gd name="T4" fmla="*/ 19 w 19"/>
                <a:gd name="T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5">
                  <a:moveTo>
                    <a:pt x="0" y="0"/>
                  </a:moveTo>
                  <a:lnTo>
                    <a:pt x="0" y="25"/>
                  </a:lnTo>
                  <a:lnTo>
                    <a:pt x="19" y="2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73" name="Freeform 809"/>
            <p:cNvSpPr>
              <a:spLocks noChangeArrowheads="1"/>
            </p:cNvSpPr>
            <p:nvPr/>
          </p:nvSpPr>
          <p:spPr bwMode="auto">
            <a:xfrm>
              <a:off x="268" y="2786"/>
              <a:ext cx="12" cy="28"/>
            </a:xfrm>
            <a:custGeom>
              <a:avLst/>
              <a:gdLst>
                <a:gd name="T0" fmla="*/ 0 w 5"/>
                <a:gd name="T1" fmla="*/ 9 h 9"/>
                <a:gd name="T2" fmla="*/ 5 w 5"/>
                <a:gd name="T3" fmla="*/ 4 h 9"/>
                <a:gd name="T4" fmla="*/ 0 w 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0" y="9"/>
                  </a:moveTo>
                  <a:lnTo>
                    <a:pt x="5" y="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74" name="Oval 810"/>
            <p:cNvSpPr>
              <a:spLocks noChangeArrowheads="1"/>
            </p:cNvSpPr>
            <p:nvPr/>
          </p:nvSpPr>
          <p:spPr bwMode="auto">
            <a:xfrm>
              <a:off x="965" y="2730"/>
              <a:ext cx="192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75" name="Line 811"/>
            <p:cNvSpPr>
              <a:spLocks noChangeShapeType="1"/>
            </p:cNvSpPr>
            <p:nvPr/>
          </p:nvSpPr>
          <p:spPr bwMode="auto">
            <a:xfrm>
              <a:off x="984" y="2757"/>
              <a:ext cx="1" cy="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76" name="Rectangle 812"/>
            <p:cNvSpPr>
              <a:spLocks noChangeArrowheads="1"/>
            </p:cNvSpPr>
            <p:nvPr/>
          </p:nvSpPr>
          <p:spPr bwMode="auto">
            <a:xfrm>
              <a:off x="960" y="2757"/>
              <a:ext cx="9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Финансовый</a:t>
              </a:r>
            </a:p>
          </p:txBody>
        </p:sp>
        <p:sp>
          <p:nvSpPr>
            <p:cNvPr id="12077" name="Rectangle 813"/>
            <p:cNvSpPr>
              <a:spLocks noChangeArrowheads="1"/>
            </p:cNvSpPr>
            <p:nvPr/>
          </p:nvSpPr>
          <p:spPr bwMode="auto">
            <a:xfrm>
              <a:off x="1013" y="2799"/>
              <a:ext cx="4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отдел</a:t>
              </a:r>
            </a:p>
          </p:txBody>
        </p:sp>
        <p:sp>
          <p:nvSpPr>
            <p:cNvPr id="12078" name="Freeform 814"/>
            <p:cNvSpPr>
              <a:spLocks noChangeArrowheads="1"/>
            </p:cNvSpPr>
            <p:nvPr/>
          </p:nvSpPr>
          <p:spPr bwMode="auto">
            <a:xfrm>
              <a:off x="909" y="2707"/>
              <a:ext cx="55" cy="90"/>
            </a:xfrm>
            <a:custGeom>
              <a:avLst/>
              <a:gdLst>
                <a:gd name="T0" fmla="*/ 0 w 19"/>
                <a:gd name="T1" fmla="*/ 0 h 25"/>
                <a:gd name="T2" fmla="*/ 0 w 19"/>
                <a:gd name="T3" fmla="*/ 25 h 25"/>
                <a:gd name="T4" fmla="*/ 19 w 19"/>
                <a:gd name="T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5">
                  <a:moveTo>
                    <a:pt x="0" y="0"/>
                  </a:moveTo>
                  <a:lnTo>
                    <a:pt x="0" y="25"/>
                  </a:lnTo>
                  <a:lnTo>
                    <a:pt x="19" y="2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79" name="Freeform 815"/>
            <p:cNvSpPr>
              <a:spLocks noChangeArrowheads="1"/>
            </p:cNvSpPr>
            <p:nvPr/>
          </p:nvSpPr>
          <p:spPr bwMode="auto">
            <a:xfrm>
              <a:off x="954" y="2786"/>
              <a:ext cx="10" cy="28"/>
            </a:xfrm>
            <a:custGeom>
              <a:avLst/>
              <a:gdLst>
                <a:gd name="T0" fmla="*/ 0 w 4"/>
                <a:gd name="T1" fmla="*/ 9 h 9"/>
                <a:gd name="T2" fmla="*/ 4 w 4"/>
                <a:gd name="T3" fmla="*/ 4 h 9"/>
                <a:gd name="T4" fmla="*/ 0 w 4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9">
                  <a:moveTo>
                    <a:pt x="0" y="9"/>
                  </a:moveTo>
                  <a:lnTo>
                    <a:pt x="4" y="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80" name="Oval 816"/>
            <p:cNvSpPr>
              <a:spLocks noChangeArrowheads="1"/>
            </p:cNvSpPr>
            <p:nvPr/>
          </p:nvSpPr>
          <p:spPr bwMode="auto">
            <a:xfrm>
              <a:off x="622" y="2730"/>
              <a:ext cx="194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81" name="Line 817"/>
            <p:cNvSpPr>
              <a:spLocks noChangeShapeType="1"/>
            </p:cNvSpPr>
            <p:nvPr/>
          </p:nvSpPr>
          <p:spPr bwMode="auto">
            <a:xfrm>
              <a:off x="641" y="2757"/>
              <a:ext cx="2" cy="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82" name="Rectangle 818"/>
            <p:cNvSpPr>
              <a:spLocks noChangeArrowheads="1"/>
            </p:cNvSpPr>
            <p:nvPr/>
          </p:nvSpPr>
          <p:spPr bwMode="auto">
            <a:xfrm>
              <a:off x="605" y="2776"/>
              <a:ext cx="10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Отдел кадров</a:t>
              </a:r>
            </a:p>
          </p:txBody>
        </p:sp>
        <p:sp>
          <p:nvSpPr>
            <p:cNvPr id="12083" name="Freeform 819"/>
            <p:cNvSpPr>
              <a:spLocks noChangeArrowheads="1"/>
            </p:cNvSpPr>
            <p:nvPr/>
          </p:nvSpPr>
          <p:spPr bwMode="auto">
            <a:xfrm>
              <a:off x="569" y="2707"/>
              <a:ext cx="52" cy="90"/>
            </a:xfrm>
            <a:custGeom>
              <a:avLst/>
              <a:gdLst>
                <a:gd name="T0" fmla="*/ 0 w 18"/>
                <a:gd name="T1" fmla="*/ 0 h 25"/>
                <a:gd name="T2" fmla="*/ 0 w 18"/>
                <a:gd name="T3" fmla="*/ 25 h 25"/>
                <a:gd name="T4" fmla="*/ 18 w 18"/>
                <a:gd name="T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5">
                  <a:moveTo>
                    <a:pt x="0" y="0"/>
                  </a:moveTo>
                  <a:lnTo>
                    <a:pt x="0" y="25"/>
                  </a:lnTo>
                  <a:lnTo>
                    <a:pt x="18" y="2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84" name="Freeform 820"/>
            <p:cNvSpPr>
              <a:spLocks noChangeArrowheads="1"/>
            </p:cNvSpPr>
            <p:nvPr/>
          </p:nvSpPr>
          <p:spPr bwMode="auto">
            <a:xfrm>
              <a:off x="614" y="2786"/>
              <a:ext cx="7" cy="28"/>
            </a:xfrm>
            <a:custGeom>
              <a:avLst/>
              <a:gdLst>
                <a:gd name="T0" fmla="*/ 0 w 3"/>
                <a:gd name="T1" fmla="*/ 9 h 9"/>
                <a:gd name="T2" fmla="*/ 3 w 3"/>
                <a:gd name="T3" fmla="*/ 4 h 9"/>
                <a:gd name="T4" fmla="*/ 0 w 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lnTo>
                    <a:pt x="3" y="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85" name="Oval 821"/>
            <p:cNvSpPr>
              <a:spLocks noChangeArrowheads="1"/>
            </p:cNvSpPr>
            <p:nvPr/>
          </p:nvSpPr>
          <p:spPr bwMode="auto">
            <a:xfrm>
              <a:off x="622" y="2912"/>
              <a:ext cx="194" cy="14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86" name="Line 822"/>
            <p:cNvSpPr>
              <a:spLocks noChangeShapeType="1"/>
            </p:cNvSpPr>
            <p:nvPr/>
          </p:nvSpPr>
          <p:spPr bwMode="auto">
            <a:xfrm>
              <a:off x="641" y="2939"/>
              <a:ext cx="2" cy="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87" name="Rectangle 823"/>
            <p:cNvSpPr>
              <a:spLocks noChangeArrowheads="1"/>
            </p:cNvSpPr>
            <p:nvPr/>
          </p:nvSpPr>
          <p:spPr bwMode="auto">
            <a:xfrm>
              <a:off x="564" y="2939"/>
              <a:ext cx="146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Производственный</a:t>
              </a:r>
            </a:p>
          </p:txBody>
        </p:sp>
        <p:sp>
          <p:nvSpPr>
            <p:cNvPr id="12088" name="Rectangle 824"/>
            <p:cNvSpPr>
              <a:spLocks noChangeArrowheads="1"/>
            </p:cNvSpPr>
            <p:nvPr/>
          </p:nvSpPr>
          <p:spPr bwMode="auto">
            <a:xfrm>
              <a:off x="669" y="2981"/>
              <a:ext cx="4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отдел</a:t>
              </a:r>
            </a:p>
          </p:txBody>
        </p:sp>
        <p:sp>
          <p:nvSpPr>
            <p:cNvPr id="12089" name="Freeform 825"/>
            <p:cNvSpPr>
              <a:spLocks noChangeArrowheads="1"/>
            </p:cNvSpPr>
            <p:nvPr/>
          </p:nvSpPr>
          <p:spPr bwMode="auto">
            <a:xfrm>
              <a:off x="569" y="2707"/>
              <a:ext cx="52" cy="272"/>
            </a:xfrm>
            <a:custGeom>
              <a:avLst/>
              <a:gdLst>
                <a:gd name="T0" fmla="*/ 0 w 18"/>
                <a:gd name="T1" fmla="*/ 0 h 75"/>
                <a:gd name="T2" fmla="*/ 0 w 18"/>
                <a:gd name="T3" fmla="*/ 75 h 75"/>
                <a:gd name="T4" fmla="*/ 18 w 18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75">
                  <a:moveTo>
                    <a:pt x="0" y="0"/>
                  </a:moveTo>
                  <a:lnTo>
                    <a:pt x="0" y="75"/>
                  </a:lnTo>
                  <a:lnTo>
                    <a:pt x="18" y="7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90" name="Freeform 826"/>
            <p:cNvSpPr>
              <a:spLocks noChangeArrowheads="1"/>
            </p:cNvSpPr>
            <p:nvPr/>
          </p:nvSpPr>
          <p:spPr bwMode="auto">
            <a:xfrm>
              <a:off x="614" y="2965"/>
              <a:ext cx="7" cy="28"/>
            </a:xfrm>
            <a:custGeom>
              <a:avLst/>
              <a:gdLst>
                <a:gd name="T0" fmla="*/ 0 w 3"/>
                <a:gd name="T1" fmla="*/ 9 h 9"/>
                <a:gd name="T2" fmla="*/ 3 w 3"/>
                <a:gd name="T3" fmla="*/ 5 h 9"/>
                <a:gd name="T4" fmla="*/ 0 w 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lnTo>
                    <a:pt x="3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91" name="Rectangle 827"/>
            <p:cNvSpPr>
              <a:spLocks noChangeArrowheads="1"/>
            </p:cNvSpPr>
            <p:nvPr/>
          </p:nvSpPr>
          <p:spPr bwMode="auto">
            <a:xfrm>
              <a:off x="435" y="3258"/>
              <a:ext cx="189" cy="8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92" name="Line 828"/>
            <p:cNvSpPr>
              <a:spLocks noChangeShapeType="1"/>
            </p:cNvSpPr>
            <p:nvPr/>
          </p:nvSpPr>
          <p:spPr bwMode="auto">
            <a:xfrm>
              <a:off x="443" y="3258"/>
              <a:ext cx="1" cy="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93" name="Rectangle 829"/>
            <p:cNvSpPr>
              <a:spLocks noChangeArrowheads="1"/>
            </p:cNvSpPr>
            <p:nvPr/>
          </p:nvSpPr>
          <p:spPr bwMode="auto">
            <a:xfrm>
              <a:off x="422" y="3231"/>
              <a:ext cx="10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Менеджер по</a:t>
              </a:r>
            </a:p>
          </p:txBody>
        </p:sp>
        <p:sp>
          <p:nvSpPr>
            <p:cNvPr id="12094" name="Rectangle 830"/>
            <p:cNvSpPr>
              <a:spLocks noChangeArrowheads="1"/>
            </p:cNvSpPr>
            <p:nvPr/>
          </p:nvSpPr>
          <p:spPr bwMode="auto">
            <a:xfrm>
              <a:off x="460" y="3274"/>
              <a:ext cx="6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оптовым</a:t>
              </a:r>
            </a:p>
          </p:txBody>
        </p:sp>
        <p:sp>
          <p:nvSpPr>
            <p:cNvPr id="12095" name="Rectangle 831"/>
            <p:cNvSpPr>
              <a:spLocks noChangeArrowheads="1"/>
            </p:cNvSpPr>
            <p:nvPr/>
          </p:nvSpPr>
          <p:spPr bwMode="auto">
            <a:xfrm>
              <a:off x="448" y="3322"/>
              <a:ext cx="7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200">
                  <a:latin typeface="Arial" panose="020B0604020202020204" pitchFamily="34" charset="0"/>
                </a:rPr>
                <a:t>продажам</a:t>
              </a:r>
            </a:p>
          </p:txBody>
        </p:sp>
        <p:sp>
          <p:nvSpPr>
            <p:cNvPr id="12096" name="Line 832"/>
            <p:cNvSpPr>
              <a:spLocks noChangeShapeType="1"/>
            </p:cNvSpPr>
            <p:nvPr/>
          </p:nvSpPr>
          <p:spPr bwMode="auto">
            <a:xfrm flipH="1">
              <a:off x="621" y="3300"/>
              <a:ext cx="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97" name="Freeform 833"/>
            <p:cNvSpPr>
              <a:spLocks noChangeArrowheads="1"/>
            </p:cNvSpPr>
            <p:nvPr/>
          </p:nvSpPr>
          <p:spPr bwMode="auto">
            <a:xfrm>
              <a:off x="376" y="3235"/>
              <a:ext cx="58" cy="64"/>
            </a:xfrm>
            <a:custGeom>
              <a:avLst/>
              <a:gdLst>
                <a:gd name="T0" fmla="*/ 0 w 19"/>
                <a:gd name="T1" fmla="*/ 0 h 18"/>
                <a:gd name="T2" fmla="*/ 0 w 19"/>
                <a:gd name="T3" fmla="*/ 18 h 18"/>
                <a:gd name="T4" fmla="*/ 19 w 19"/>
                <a:gd name="T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8">
                  <a:moveTo>
                    <a:pt x="0" y="0"/>
                  </a:moveTo>
                  <a:lnTo>
                    <a:pt x="0" y="18"/>
                  </a:lnTo>
                  <a:lnTo>
                    <a:pt x="19" y="1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98" name="Freeform 834"/>
            <p:cNvSpPr>
              <a:spLocks noChangeArrowheads="1"/>
            </p:cNvSpPr>
            <p:nvPr/>
          </p:nvSpPr>
          <p:spPr bwMode="auto">
            <a:xfrm>
              <a:off x="421" y="3283"/>
              <a:ext cx="12" cy="31"/>
            </a:xfrm>
            <a:custGeom>
              <a:avLst/>
              <a:gdLst>
                <a:gd name="T0" fmla="*/ 0 w 5"/>
                <a:gd name="T1" fmla="*/ 10 h 10"/>
                <a:gd name="T2" fmla="*/ 5 w 5"/>
                <a:gd name="T3" fmla="*/ 5 h 10"/>
                <a:gd name="T4" fmla="*/ 0 w 5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0">
                  <a:moveTo>
                    <a:pt x="0" y="10"/>
                  </a:moveTo>
                  <a:lnTo>
                    <a:pt x="5" y="5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099" name="Group 835"/>
          <p:cNvGrpSpPr>
            <a:grpSpLocks/>
          </p:cNvGrpSpPr>
          <p:nvPr/>
        </p:nvGrpSpPr>
        <p:grpSpPr bwMode="auto">
          <a:xfrm>
            <a:off x="8228008" y="4467127"/>
            <a:ext cx="549275" cy="1979613"/>
            <a:chOff x="4224" y="2496"/>
            <a:chExt cx="346" cy="1247"/>
          </a:xfrm>
        </p:grpSpPr>
        <p:sp>
          <p:nvSpPr>
            <p:cNvPr id="12100" name="AutoShape 836"/>
            <p:cNvSpPr>
              <a:spLocks noChangeArrowheads="1"/>
            </p:cNvSpPr>
            <p:nvPr/>
          </p:nvSpPr>
          <p:spPr bwMode="auto">
            <a:xfrm>
              <a:off x="4224" y="2656"/>
              <a:ext cx="158" cy="125"/>
            </a:xfrm>
            <a:prstGeom prst="roundRect">
              <a:avLst>
                <a:gd name="adj" fmla="val 15287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01" name="Rectangle 837"/>
            <p:cNvSpPr>
              <a:spLocks noChangeArrowheads="1"/>
            </p:cNvSpPr>
            <p:nvPr/>
          </p:nvSpPr>
          <p:spPr bwMode="auto">
            <a:xfrm>
              <a:off x="4306" y="2643"/>
              <a:ext cx="35" cy="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500">
                  <a:latin typeface="Arial" panose="020B0604020202020204" pitchFamily="34" charset="0"/>
                </a:rPr>
                <a:t>n-</a:t>
              </a:r>
            </a:p>
          </p:txBody>
        </p:sp>
        <p:sp>
          <p:nvSpPr>
            <p:cNvPr id="12102" name="Rectangle 838"/>
            <p:cNvSpPr>
              <a:spLocks noChangeArrowheads="1"/>
            </p:cNvSpPr>
            <p:nvPr/>
          </p:nvSpPr>
          <p:spPr bwMode="auto">
            <a:xfrm>
              <a:off x="4418" y="2692"/>
              <a:ext cx="0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03" name="Rectangle 839"/>
            <p:cNvSpPr>
              <a:spLocks noChangeArrowheads="1"/>
            </p:cNvSpPr>
            <p:nvPr/>
          </p:nvSpPr>
          <p:spPr bwMode="auto">
            <a:xfrm>
              <a:off x="4473" y="2740"/>
              <a:ext cx="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04" name="Freeform 840"/>
            <p:cNvSpPr>
              <a:spLocks noChangeArrowheads="1"/>
            </p:cNvSpPr>
            <p:nvPr/>
          </p:nvSpPr>
          <p:spPr bwMode="auto">
            <a:xfrm>
              <a:off x="4224" y="2496"/>
              <a:ext cx="157" cy="125"/>
            </a:xfrm>
            <a:custGeom>
              <a:avLst/>
              <a:gdLst>
                <a:gd name="T0" fmla="*/ 35 w 290"/>
                <a:gd name="T1" fmla="*/ 0 h 187"/>
                <a:gd name="T2" fmla="*/ 255 w 290"/>
                <a:gd name="T3" fmla="*/ 0 h 187"/>
                <a:gd name="T4" fmla="*/ 290 w 290"/>
                <a:gd name="T5" fmla="*/ 94 h 187"/>
                <a:gd name="T6" fmla="*/ 255 w 290"/>
                <a:gd name="T7" fmla="*/ 187 h 187"/>
                <a:gd name="T8" fmla="*/ 35 w 290"/>
                <a:gd name="T9" fmla="*/ 187 h 187"/>
                <a:gd name="T10" fmla="*/ 0 w 290"/>
                <a:gd name="T11" fmla="*/ 94 h 187"/>
                <a:gd name="T12" fmla="*/ 35 w 290"/>
                <a:gd name="T13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0" h="187">
                  <a:moveTo>
                    <a:pt x="35" y="0"/>
                  </a:moveTo>
                  <a:lnTo>
                    <a:pt x="255" y="0"/>
                  </a:lnTo>
                  <a:lnTo>
                    <a:pt x="290" y="94"/>
                  </a:lnTo>
                  <a:lnTo>
                    <a:pt x="255" y="187"/>
                  </a:lnTo>
                  <a:lnTo>
                    <a:pt x="35" y="187"/>
                  </a:lnTo>
                  <a:lnTo>
                    <a:pt x="0" y="9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05" name="Freeform 841"/>
            <p:cNvSpPr>
              <a:spLocks noChangeArrowheads="1"/>
            </p:cNvSpPr>
            <p:nvPr/>
          </p:nvSpPr>
          <p:spPr bwMode="auto">
            <a:xfrm>
              <a:off x="4224" y="2897"/>
              <a:ext cx="157" cy="125"/>
            </a:xfrm>
            <a:custGeom>
              <a:avLst/>
              <a:gdLst>
                <a:gd name="T0" fmla="*/ 35 w 290"/>
                <a:gd name="T1" fmla="*/ 0 h 187"/>
                <a:gd name="T2" fmla="*/ 255 w 290"/>
                <a:gd name="T3" fmla="*/ 0 h 187"/>
                <a:gd name="T4" fmla="*/ 290 w 290"/>
                <a:gd name="T5" fmla="*/ 94 h 187"/>
                <a:gd name="T6" fmla="*/ 255 w 290"/>
                <a:gd name="T7" fmla="*/ 187 h 187"/>
                <a:gd name="T8" fmla="*/ 35 w 290"/>
                <a:gd name="T9" fmla="*/ 187 h 187"/>
                <a:gd name="T10" fmla="*/ 0 w 290"/>
                <a:gd name="T11" fmla="*/ 94 h 187"/>
                <a:gd name="T12" fmla="*/ 35 w 290"/>
                <a:gd name="T13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0" h="187">
                  <a:moveTo>
                    <a:pt x="35" y="0"/>
                  </a:moveTo>
                  <a:lnTo>
                    <a:pt x="255" y="0"/>
                  </a:lnTo>
                  <a:lnTo>
                    <a:pt x="290" y="94"/>
                  </a:lnTo>
                  <a:lnTo>
                    <a:pt x="255" y="187"/>
                  </a:lnTo>
                  <a:lnTo>
                    <a:pt x="35" y="187"/>
                  </a:lnTo>
                  <a:lnTo>
                    <a:pt x="0" y="9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06" name="Oval 842"/>
            <p:cNvSpPr>
              <a:spLocks noChangeArrowheads="1"/>
            </p:cNvSpPr>
            <p:nvPr/>
          </p:nvSpPr>
          <p:spPr bwMode="auto">
            <a:xfrm>
              <a:off x="4271" y="2801"/>
              <a:ext cx="62" cy="7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07" name="Rectangle 843"/>
            <p:cNvSpPr>
              <a:spLocks noChangeArrowheads="1"/>
            </p:cNvSpPr>
            <p:nvPr/>
          </p:nvSpPr>
          <p:spPr bwMode="auto">
            <a:xfrm>
              <a:off x="4514" y="2825"/>
              <a:ext cx="0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08" name="Freeform 844"/>
            <p:cNvSpPr>
              <a:spLocks noChangeArrowheads="1"/>
            </p:cNvSpPr>
            <p:nvPr/>
          </p:nvSpPr>
          <p:spPr bwMode="auto">
            <a:xfrm>
              <a:off x="4413" y="2897"/>
              <a:ext cx="157" cy="125"/>
            </a:xfrm>
            <a:custGeom>
              <a:avLst/>
              <a:gdLst>
                <a:gd name="T0" fmla="*/ 35 w 290"/>
                <a:gd name="T1" fmla="*/ 0 h 187"/>
                <a:gd name="T2" fmla="*/ 255 w 290"/>
                <a:gd name="T3" fmla="*/ 0 h 187"/>
                <a:gd name="T4" fmla="*/ 290 w 290"/>
                <a:gd name="T5" fmla="*/ 94 h 187"/>
                <a:gd name="T6" fmla="*/ 255 w 290"/>
                <a:gd name="T7" fmla="*/ 187 h 187"/>
                <a:gd name="T8" fmla="*/ 35 w 290"/>
                <a:gd name="T9" fmla="*/ 187 h 187"/>
                <a:gd name="T10" fmla="*/ 0 w 290"/>
                <a:gd name="T11" fmla="*/ 94 h 187"/>
                <a:gd name="T12" fmla="*/ 35 w 290"/>
                <a:gd name="T13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0" h="187">
                  <a:moveTo>
                    <a:pt x="35" y="0"/>
                  </a:moveTo>
                  <a:lnTo>
                    <a:pt x="255" y="0"/>
                  </a:lnTo>
                  <a:lnTo>
                    <a:pt x="290" y="94"/>
                  </a:lnTo>
                  <a:lnTo>
                    <a:pt x="255" y="187"/>
                  </a:lnTo>
                  <a:lnTo>
                    <a:pt x="35" y="187"/>
                  </a:lnTo>
                  <a:lnTo>
                    <a:pt x="0" y="9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09" name="AutoShape 845"/>
            <p:cNvSpPr>
              <a:spLocks noChangeArrowheads="1"/>
            </p:cNvSpPr>
            <p:nvPr/>
          </p:nvSpPr>
          <p:spPr bwMode="auto">
            <a:xfrm>
              <a:off x="4224" y="3058"/>
              <a:ext cx="158" cy="125"/>
            </a:xfrm>
            <a:prstGeom prst="roundRect">
              <a:avLst>
                <a:gd name="adj" fmla="val 15287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10" name="AutoShape 846"/>
            <p:cNvSpPr>
              <a:spLocks noChangeArrowheads="1"/>
            </p:cNvSpPr>
            <p:nvPr/>
          </p:nvSpPr>
          <p:spPr bwMode="auto">
            <a:xfrm>
              <a:off x="4413" y="3058"/>
              <a:ext cx="157" cy="125"/>
            </a:xfrm>
            <a:prstGeom prst="roundRect">
              <a:avLst>
                <a:gd name="adj" fmla="val 15287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11" name="Freeform 847"/>
            <p:cNvSpPr>
              <a:spLocks noChangeArrowheads="1"/>
            </p:cNvSpPr>
            <p:nvPr/>
          </p:nvSpPr>
          <p:spPr bwMode="auto">
            <a:xfrm>
              <a:off x="4224" y="3218"/>
              <a:ext cx="157" cy="124"/>
            </a:xfrm>
            <a:custGeom>
              <a:avLst/>
              <a:gdLst>
                <a:gd name="T0" fmla="*/ 35 w 290"/>
                <a:gd name="T1" fmla="*/ 0 h 186"/>
                <a:gd name="T2" fmla="*/ 255 w 290"/>
                <a:gd name="T3" fmla="*/ 0 h 186"/>
                <a:gd name="T4" fmla="*/ 290 w 290"/>
                <a:gd name="T5" fmla="*/ 93 h 186"/>
                <a:gd name="T6" fmla="*/ 255 w 290"/>
                <a:gd name="T7" fmla="*/ 186 h 186"/>
                <a:gd name="T8" fmla="*/ 35 w 290"/>
                <a:gd name="T9" fmla="*/ 186 h 186"/>
                <a:gd name="T10" fmla="*/ 0 w 290"/>
                <a:gd name="T11" fmla="*/ 93 h 186"/>
                <a:gd name="T12" fmla="*/ 35 w 290"/>
                <a:gd name="T1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0" h="186">
                  <a:moveTo>
                    <a:pt x="35" y="0"/>
                  </a:moveTo>
                  <a:lnTo>
                    <a:pt x="255" y="0"/>
                  </a:lnTo>
                  <a:lnTo>
                    <a:pt x="290" y="93"/>
                  </a:lnTo>
                  <a:lnTo>
                    <a:pt x="255" y="186"/>
                  </a:lnTo>
                  <a:lnTo>
                    <a:pt x="35" y="186"/>
                  </a:lnTo>
                  <a:lnTo>
                    <a:pt x="0" y="93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12" name="Freeform 848"/>
            <p:cNvSpPr>
              <a:spLocks noChangeArrowheads="1"/>
            </p:cNvSpPr>
            <p:nvPr/>
          </p:nvSpPr>
          <p:spPr bwMode="auto">
            <a:xfrm>
              <a:off x="4413" y="3218"/>
              <a:ext cx="157" cy="124"/>
            </a:xfrm>
            <a:custGeom>
              <a:avLst/>
              <a:gdLst>
                <a:gd name="T0" fmla="*/ 35 w 290"/>
                <a:gd name="T1" fmla="*/ 0 h 186"/>
                <a:gd name="T2" fmla="*/ 255 w 290"/>
                <a:gd name="T3" fmla="*/ 0 h 186"/>
                <a:gd name="T4" fmla="*/ 290 w 290"/>
                <a:gd name="T5" fmla="*/ 93 h 186"/>
                <a:gd name="T6" fmla="*/ 255 w 290"/>
                <a:gd name="T7" fmla="*/ 186 h 186"/>
                <a:gd name="T8" fmla="*/ 35 w 290"/>
                <a:gd name="T9" fmla="*/ 186 h 186"/>
                <a:gd name="T10" fmla="*/ 0 w 290"/>
                <a:gd name="T11" fmla="*/ 93 h 186"/>
                <a:gd name="T12" fmla="*/ 35 w 290"/>
                <a:gd name="T1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0" h="186">
                  <a:moveTo>
                    <a:pt x="35" y="0"/>
                  </a:moveTo>
                  <a:lnTo>
                    <a:pt x="255" y="0"/>
                  </a:lnTo>
                  <a:lnTo>
                    <a:pt x="290" y="93"/>
                  </a:lnTo>
                  <a:lnTo>
                    <a:pt x="255" y="186"/>
                  </a:lnTo>
                  <a:lnTo>
                    <a:pt x="35" y="186"/>
                  </a:lnTo>
                  <a:lnTo>
                    <a:pt x="0" y="93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13" name="Oval 849"/>
            <p:cNvSpPr>
              <a:spLocks noChangeArrowheads="1"/>
            </p:cNvSpPr>
            <p:nvPr/>
          </p:nvSpPr>
          <p:spPr bwMode="auto">
            <a:xfrm>
              <a:off x="4271" y="3362"/>
              <a:ext cx="62" cy="7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14" name="Rectangle 850"/>
            <p:cNvSpPr>
              <a:spLocks noChangeArrowheads="1"/>
            </p:cNvSpPr>
            <p:nvPr/>
          </p:nvSpPr>
          <p:spPr bwMode="auto">
            <a:xfrm>
              <a:off x="4293" y="3386"/>
              <a:ext cx="0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15" name="AutoShape 851"/>
            <p:cNvSpPr>
              <a:spLocks noChangeArrowheads="1"/>
            </p:cNvSpPr>
            <p:nvPr/>
          </p:nvSpPr>
          <p:spPr bwMode="auto">
            <a:xfrm>
              <a:off x="4224" y="3458"/>
              <a:ext cx="158" cy="125"/>
            </a:xfrm>
            <a:prstGeom prst="roundRect">
              <a:avLst>
                <a:gd name="adj" fmla="val 15287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16" name="Freeform 852"/>
            <p:cNvSpPr>
              <a:spLocks noChangeArrowheads="1"/>
            </p:cNvSpPr>
            <p:nvPr/>
          </p:nvSpPr>
          <p:spPr bwMode="auto">
            <a:xfrm>
              <a:off x="4224" y="3619"/>
              <a:ext cx="157" cy="124"/>
            </a:xfrm>
            <a:custGeom>
              <a:avLst/>
              <a:gdLst>
                <a:gd name="T0" fmla="*/ 35 w 290"/>
                <a:gd name="T1" fmla="*/ 0 h 186"/>
                <a:gd name="T2" fmla="*/ 255 w 290"/>
                <a:gd name="T3" fmla="*/ 0 h 186"/>
                <a:gd name="T4" fmla="*/ 290 w 290"/>
                <a:gd name="T5" fmla="*/ 93 h 186"/>
                <a:gd name="T6" fmla="*/ 255 w 290"/>
                <a:gd name="T7" fmla="*/ 186 h 186"/>
                <a:gd name="T8" fmla="*/ 35 w 290"/>
                <a:gd name="T9" fmla="*/ 186 h 186"/>
                <a:gd name="T10" fmla="*/ 0 w 290"/>
                <a:gd name="T11" fmla="*/ 93 h 186"/>
                <a:gd name="T12" fmla="*/ 35 w 290"/>
                <a:gd name="T1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0" h="186">
                  <a:moveTo>
                    <a:pt x="35" y="0"/>
                  </a:moveTo>
                  <a:lnTo>
                    <a:pt x="255" y="0"/>
                  </a:lnTo>
                  <a:lnTo>
                    <a:pt x="290" y="93"/>
                  </a:lnTo>
                  <a:lnTo>
                    <a:pt x="255" y="186"/>
                  </a:lnTo>
                  <a:lnTo>
                    <a:pt x="35" y="186"/>
                  </a:lnTo>
                  <a:lnTo>
                    <a:pt x="0" y="93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17" name="Line 853"/>
            <p:cNvSpPr>
              <a:spLocks noChangeShapeType="1"/>
            </p:cNvSpPr>
            <p:nvPr/>
          </p:nvSpPr>
          <p:spPr bwMode="auto">
            <a:xfrm>
              <a:off x="4303" y="2622"/>
              <a:ext cx="0" cy="34"/>
            </a:xfrm>
            <a:prstGeom prst="line">
              <a:avLst/>
            </a:prstGeom>
            <a:noFill/>
            <a:ln w="1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18" name="Freeform 854"/>
            <p:cNvSpPr>
              <a:spLocks noChangeArrowheads="1"/>
            </p:cNvSpPr>
            <p:nvPr/>
          </p:nvSpPr>
          <p:spPr bwMode="auto">
            <a:xfrm>
              <a:off x="4292" y="2646"/>
              <a:ext cx="21" cy="10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19" name="Line 855"/>
            <p:cNvSpPr>
              <a:spLocks noChangeShapeType="1"/>
            </p:cNvSpPr>
            <p:nvPr/>
          </p:nvSpPr>
          <p:spPr bwMode="auto">
            <a:xfrm>
              <a:off x="4303" y="2782"/>
              <a:ext cx="0" cy="18"/>
            </a:xfrm>
            <a:prstGeom prst="line">
              <a:avLst/>
            </a:prstGeom>
            <a:noFill/>
            <a:ln w="1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20" name="Freeform 856"/>
            <p:cNvSpPr>
              <a:spLocks noChangeArrowheads="1"/>
            </p:cNvSpPr>
            <p:nvPr/>
          </p:nvSpPr>
          <p:spPr bwMode="auto">
            <a:xfrm>
              <a:off x="4292" y="2790"/>
              <a:ext cx="21" cy="10"/>
            </a:xfrm>
            <a:custGeom>
              <a:avLst/>
              <a:gdLst>
                <a:gd name="T0" fmla="*/ 0 w 41"/>
                <a:gd name="T1" fmla="*/ 0 h 17"/>
                <a:gd name="T2" fmla="*/ 20 w 41"/>
                <a:gd name="T3" fmla="*/ 17 h 17"/>
                <a:gd name="T4" fmla="*/ 41 w 41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7">
                  <a:moveTo>
                    <a:pt x="0" y="0"/>
                  </a:moveTo>
                  <a:lnTo>
                    <a:pt x="20" y="17"/>
                  </a:lnTo>
                  <a:lnTo>
                    <a:pt x="41" y="0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21" name="Line 857"/>
            <p:cNvSpPr>
              <a:spLocks noChangeShapeType="1"/>
            </p:cNvSpPr>
            <p:nvPr/>
          </p:nvSpPr>
          <p:spPr bwMode="auto">
            <a:xfrm>
              <a:off x="4303" y="2878"/>
              <a:ext cx="0" cy="18"/>
            </a:xfrm>
            <a:prstGeom prst="line">
              <a:avLst/>
            </a:prstGeom>
            <a:noFill/>
            <a:ln w="1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22" name="Freeform 858"/>
            <p:cNvSpPr>
              <a:spLocks noChangeArrowheads="1"/>
            </p:cNvSpPr>
            <p:nvPr/>
          </p:nvSpPr>
          <p:spPr bwMode="auto">
            <a:xfrm>
              <a:off x="4292" y="2886"/>
              <a:ext cx="21" cy="10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23" name="Freeform 859"/>
            <p:cNvSpPr>
              <a:spLocks noChangeArrowheads="1"/>
            </p:cNvSpPr>
            <p:nvPr/>
          </p:nvSpPr>
          <p:spPr bwMode="auto">
            <a:xfrm>
              <a:off x="4335" y="2840"/>
              <a:ext cx="157" cy="56"/>
            </a:xfrm>
            <a:custGeom>
              <a:avLst/>
              <a:gdLst>
                <a:gd name="T0" fmla="*/ 0 w 290"/>
                <a:gd name="T1" fmla="*/ 0 h 85"/>
                <a:gd name="T2" fmla="*/ 290 w 290"/>
                <a:gd name="T3" fmla="*/ 0 h 85"/>
                <a:gd name="T4" fmla="*/ 290 w 290"/>
                <a:gd name="T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0" h="85">
                  <a:moveTo>
                    <a:pt x="0" y="0"/>
                  </a:moveTo>
                  <a:lnTo>
                    <a:pt x="290" y="0"/>
                  </a:lnTo>
                  <a:lnTo>
                    <a:pt x="290" y="85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24" name="Freeform 860"/>
            <p:cNvSpPr>
              <a:spLocks noChangeArrowheads="1"/>
            </p:cNvSpPr>
            <p:nvPr/>
          </p:nvSpPr>
          <p:spPr bwMode="auto">
            <a:xfrm>
              <a:off x="4481" y="2886"/>
              <a:ext cx="21" cy="10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25" name="Line 861"/>
            <p:cNvSpPr>
              <a:spLocks noChangeShapeType="1"/>
            </p:cNvSpPr>
            <p:nvPr/>
          </p:nvSpPr>
          <p:spPr bwMode="auto">
            <a:xfrm>
              <a:off x="4303" y="3023"/>
              <a:ext cx="0" cy="34"/>
            </a:xfrm>
            <a:prstGeom prst="line">
              <a:avLst/>
            </a:prstGeom>
            <a:noFill/>
            <a:ln w="1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26" name="Freeform 862"/>
            <p:cNvSpPr>
              <a:spLocks noChangeArrowheads="1"/>
            </p:cNvSpPr>
            <p:nvPr/>
          </p:nvSpPr>
          <p:spPr bwMode="auto">
            <a:xfrm>
              <a:off x="4292" y="3047"/>
              <a:ext cx="21" cy="10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27" name="Line 863"/>
            <p:cNvSpPr>
              <a:spLocks noChangeShapeType="1"/>
            </p:cNvSpPr>
            <p:nvPr/>
          </p:nvSpPr>
          <p:spPr bwMode="auto">
            <a:xfrm>
              <a:off x="4303" y="3183"/>
              <a:ext cx="0" cy="34"/>
            </a:xfrm>
            <a:prstGeom prst="line">
              <a:avLst/>
            </a:prstGeom>
            <a:noFill/>
            <a:ln w="1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28" name="Freeform 864"/>
            <p:cNvSpPr>
              <a:spLocks noChangeArrowheads="1"/>
            </p:cNvSpPr>
            <p:nvPr/>
          </p:nvSpPr>
          <p:spPr bwMode="auto">
            <a:xfrm>
              <a:off x="4292" y="3207"/>
              <a:ext cx="21" cy="10"/>
            </a:xfrm>
            <a:custGeom>
              <a:avLst/>
              <a:gdLst>
                <a:gd name="T0" fmla="*/ 0 w 41"/>
                <a:gd name="T1" fmla="*/ 0 h 17"/>
                <a:gd name="T2" fmla="*/ 20 w 41"/>
                <a:gd name="T3" fmla="*/ 17 h 17"/>
                <a:gd name="T4" fmla="*/ 41 w 41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7">
                  <a:moveTo>
                    <a:pt x="0" y="0"/>
                  </a:moveTo>
                  <a:lnTo>
                    <a:pt x="20" y="17"/>
                  </a:lnTo>
                  <a:lnTo>
                    <a:pt x="41" y="0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29" name="Line 865"/>
            <p:cNvSpPr>
              <a:spLocks noChangeShapeType="1"/>
            </p:cNvSpPr>
            <p:nvPr/>
          </p:nvSpPr>
          <p:spPr bwMode="auto">
            <a:xfrm>
              <a:off x="4303" y="3343"/>
              <a:ext cx="0" cy="18"/>
            </a:xfrm>
            <a:prstGeom prst="line">
              <a:avLst/>
            </a:prstGeom>
            <a:noFill/>
            <a:ln w="1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30" name="Freeform 866"/>
            <p:cNvSpPr>
              <a:spLocks noChangeArrowheads="1"/>
            </p:cNvSpPr>
            <p:nvPr/>
          </p:nvSpPr>
          <p:spPr bwMode="auto">
            <a:xfrm>
              <a:off x="4292" y="3351"/>
              <a:ext cx="21" cy="10"/>
            </a:xfrm>
            <a:custGeom>
              <a:avLst/>
              <a:gdLst>
                <a:gd name="T0" fmla="*/ 0 w 41"/>
                <a:gd name="T1" fmla="*/ 0 h 17"/>
                <a:gd name="T2" fmla="*/ 20 w 41"/>
                <a:gd name="T3" fmla="*/ 17 h 17"/>
                <a:gd name="T4" fmla="*/ 41 w 41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7">
                  <a:moveTo>
                    <a:pt x="0" y="0"/>
                  </a:moveTo>
                  <a:lnTo>
                    <a:pt x="20" y="17"/>
                  </a:lnTo>
                  <a:lnTo>
                    <a:pt x="41" y="0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31" name="Line 867"/>
            <p:cNvSpPr>
              <a:spLocks noChangeShapeType="1"/>
            </p:cNvSpPr>
            <p:nvPr/>
          </p:nvSpPr>
          <p:spPr bwMode="auto">
            <a:xfrm>
              <a:off x="4303" y="3440"/>
              <a:ext cx="0" cy="18"/>
            </a:xfrm>
            <a:prstGeom prst="line">
              <a:avLst/>
            </a:prstGeom>
            <a:noFill/>
            <a:ln w="1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32" name="Freeform 868"/>
            <p:cNvSpPr>
              <a:spLocks noChangeArrowheads="1"/>
            </p:cNvSpPr>
            <p:nvPr/>
          </p:nvSpPr>
          <p:spPr bwMode="auto">
            <a:xfrm>
              <a:off x="4292" y="3448"/>
              <a:ext cx="21" cy="10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33" name="Line 869"/>
            <p:cNvSpPr>
              <a:spLocks noChangeShapeType="1"/>
            </p:cNvSpPr>
            <p:nvPr/>
          </p:nvSpPr>
          <p:spPr bwMode="auto">
            <a:xfrm>
              <a:off x="4303" y="3584"/>
              <a:ext cx="0" cy="34"/>
            </a:xfrm>
            <a:prstGeom prst="line">
              <a:avLst/>
            </a:prstGeom>
            <a:noFill/>
            <a:ln w="1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34" name="Freeform 870"/>
            <p:cNvSpPr>
              <a:spLocks noChangeArrowheads="1"/>
            </p:cNvSpPr>
            <p:nvPr/>
          </p:nvSpPr>
          <p:spPr bwMode="auto">
            <a:xfrm>
              <a:off x="4292" y="3607"/>
              <a:ext cx="21" cy="10"/>
            </a:xfrm>
            <a:custGeom>
              <a:avLst/>
              <a:gdLst>
                <a:gd name="T0" fmla="*/ 0 w 41"/>
                <a:gd name="T1" fmla="*/ 0 h 17"/>
                <a:gd name="T2" fmla="*/ 20 w 41"/>
                <a:gd name="T3" fmla="*/ 17 h 17"/>
                <a:gd name="T4" fmla="*/ 41 w 41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7">
                  <a:moveTo>
                    <a:pt x="0" y="0"/>
                  </a:moveTo>
                  <a:lnTo>
                    <a:pt x="20" y="17"/>
                  </a:lnTo>
                  <a:lnTo>
                    <a:pt x="41" y="0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35" name="Line 871"/>
            <p:cNvSpPr>
              <a:spLocks noChangeShapeType="1"/>
            </p:cNvSpPr>
            <p:nvPr/>
          </p:nvSpPr>
          <p:spPr bwMode="auto">
            <a:xfrm>
              <a:off x="4492" y="3023"/>
              <a:ext cx="0" cy="34"/>
            </a:xfrm>
            <a:prstGeom prst="line">
              <a:avLst/>
            </a:prstGeom>
            <a:noFill/>
            <a:ln w="1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36" name="Freeform 872"/>
            <p:cNvSpPr>
              <a:spLocks noChangeArrowheads="1"/>
            </p:cNvSpPr>
            <p:nvPr/>
          </p:nvSpPr>
          <p:spPr bwMode="auto">
            <a:xfrm>
              <a:off x="4481" y="3047"/>
              <a:ext cx="21" cy="10"/>
            </a:xfrm>
            <a:custGeom>
              <a:avLst/>
              <a:gdLst>
                <a:gd name="T0" fmla="*/ 0 w 41"/>
                <a:gd name="T1" fmla="*/ 0 h 16"/>
                <a:gd name="T2" fmla="*/ 20 w 41"/>
                <a:gd name="T3" fmla="*/ 16 h 16"/>
                <a:gd name="T4" fmla="*/ 41 w 4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6">
                  <a:moveTo>
                    <a:pt x="0" y="0"/>
                  </a:moveTo>
                  <a:lnTo>
                    <a:pt x="20" y="16"/>
                  </a:lnTo>
                  <a:lnTo>
                    <a:pt x="41" y="0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37" name="Line 873"/>
            <p:cNvSpPr>
              <a:spLocks noChangeShapeType="1"/>
            </p:cNvSpPr>
            <p:nvPr/>
          </p:nvSpPr>
          <p:spPr bwMode="auto">
            <a:xfrm>
              <a:off x="4492" y="3183"/>
              <a:ext cx="0" cy="34"/>
            </a:xfrm>
            <a:prstGeom prst="line">
              <a:avLst/>
            </a:prstGeom>
            <a:noFill/>
            <a:ln w="1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38" name="Freeform 874"/>
            <p:cNvSpPr>
              <a:spLocks noChangeArrowheads="1"/>
            </p:cNvSpPr>
            <p:nvPr/>
          </p:nvSpPr>
          <p:spPr bwMode="auto">
            <a:xfrm>
              <a:off x="4481" y="3207"/>
              <a:ext cx="21" cy="10"/>
            </a:xfrm>
            <a:custGeom>
              <a:avLst/>
              <a:gdLst>
                <a:gd name="T0" fmla="*/ 0 w 41"/>
                <a:gd name="T1" fmla="*/ 0 h 17"/>
                <a:gd name="T2" fmla="*/ 20 w 41"/>
                <a:gd name="T3" fmla="*/ 17 h 17"/>
                <a:gd name="T4" fmla="*/ 41 w 41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7">
                  <a:moveTo>
                    <a:pt x="0" y="0"/>
                  </a:moveTo>
                  <a:lnTo>
                    <a:pt x="20" y="17"/>
                  </a:lnTo>
                  <a:lnTo>
                    <a:pt x="41" y="0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39" name="Freeform 875"/>
            <p:cNvSpPr>
              <a:spLocks noChangeArrowheads="1"/>
            </p:cNvSpPr>
            <p:nvPr/>
          </p:nvSpPr>
          <p:spPr bwMode="auto">
            <a:xfrm>
              <a:off x="4335" y="3343"/>
              <a:ext cx="157" cy="57"/>
            </a:xfrm>
            <a:custGeom>
              <a:avLst/>
              <a:gdLst>
                <a:gd name="T0" fmla="*/ 290 w 290"/>
                <a:gd name="T1" fmla="*/ 0 h 86"/>
                <a:gd name="T2" fmla="*/ 290 w 290"/>
                <a:gd name="T3" fmla="*/ 86 h 86"/>
                <a:gd name="T4" fmla="*/ 0 w 290"/>
                <a:gd name="T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0" h="86">
                  <a:moveTo>
                    <a:pt x="290" y="0"/>
                  </a:moveTo>
                  <a:lnTo>
                    <a:pt x="290" y="86"/>
                  </a:lnTo>
                  <a:lnTo>
                    <a:pt x="0" y="86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140" name="Freeform 876"/>
            <p:cNvSpPr>
              <a:spLocks noChangeArrowheads="1"/>
            </p:cNvSpPr>
            <p:nvPr/>
          </p:nvSpPr>
          <p:spPr bwMode="auto">
            <a:xfrm>
              <a:off x="4335" y="3387"/>
              <a:ext cx="8" cy="28"/>
            </a:xfrm>
            <a:custGeom>
              <a:avLst/>
              <a:gdLst>
                <a:gd name="T0" fmla="*/ 17 w 17"/>
                <a:gd name="T1" fmla="*/ 0 h 43"/>
                <a:gd name="T2" fmla="*/ 0 w 17"/>
                <a:gd name="T3" fmla="*/ 21 h 43"/>
                <a:gd name="T4" fmla="*/ 17 w 17"/>
                <a:gd name="T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43">
                  <a:moveTo>
                    <a:pt x="17" y="0"/>
                  </a:moveTo>
                  <a:lnTo>
                    <a:pt x="0" y="21"/>
                  </a:lnTo>
                  <a:lnTo>
                    <a:pt x="17" y="43"/>
                  </a:lnTo>
                </a:path>
              </a:pathLst>
            </a:custGeom>
            <a:noFill/>
            <a:ln w="144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2141" name="AutoShape 877"/>
          <p:cNvSpPr>
            <a:spLocks noChangeArrowheads="1"/>
          </p:cNvSpPr>
          <p:nvPr/>
        </p:nvSpPr>
        <p:spPr bwMode="auto">
          <a:xfrm>
            <a:off x="1773238" y="1342926"/>
            <a:ext cx="4114800" cy="1905000"/>
          </a:xfrm>
          <a:prstGeom prst="downArrow">
            <a:avLst>
              <a:gd name="adj1" fmla="val 80407"/>
              <a:gd name="adj2" fmla="val 33167"/>
            </a:avLst>
          </a:prstGeom>
          <a:gradFill rotWithShape="0">
            <a:gsLst>
              <a:gs pos="0">
                <a:srgbClr val="C7F0C7"/>
              </a:gs>
              <a:gs pos="100000">
                <a:srgbClr val="33CC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142" name="Rectangle 878"/>
          <p:cNvSpPr>
            <a:spLocks noChangeArrowheads="1"/>
          </p:cNvSpPr>
          <p:nvPr/>
        </p:nvSpPr>
        <p:spPr bwMode="auto">
          <a:xfrm>
            <a:off x="2832102" y="1952526"/>
            <a:ext cx="3333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0"/>
              <a:t> </a:t>
            </a:r>
          </a:p>
        </p:txBody>
      </p:sp>
      <p:graphicFrame>
        <p:nvGraphicFramePr>
          <p:cNvPr id="12143" name="Object 879"/>
          <p:cNvGraphicFramePr>
            <a:graphicFrameLocks noChangeAspect="1"/>
          </p:cNvGraphicFramePr>
          <p:nvPr/>
        </p:nvGraphicFramePr>
        <p:xfrm>
          <a:off x="2906713" y="1342926"/>
          <a:ext cx="1828800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5568840" imgH="3435120" progId="">
                  <p:embed/>
                </p:oleObj>
              </mc:Choice>
              <mc:Fallback>
                <p:oleObj r:id="rId4" imgW="5568840" imgH="34351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1342926"/>
                        <a:ext cx="1828800" cy="14747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44" name="Text Box 880"/>
          <p:cNvSpPr txBox="1">
            <a:spLocks noChangeArrowheads="1"/>
          </p:cNvSpPr>
          <p:nvPr/>
        </p:nvSpPr>
        <p:spPr bwMode="auto">
          <a:xfrm>
            <a:off x="1773238" y="3319364"/>
            <a:ext cx="864235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800" b="1">
                <a:latin typeface="Arial Narrow" panose="020B0606020202030204" pitchFamily="34" charset="0"/>
              </a:rPr>
              <a:t>Модель деятельности организации</a:t>
            </a:r>
            <a:r>
              <a:rPr lang="ru-RU" sz="1800">
                <a:latin typeface="Arial Narrow" panose="020B0606020202030204" pitchFamily="34" charset="0"/>
              </a:rPr>
              <a:t> – совокупность взаимосвязанных и взаимодополняющих графических моделей различных типов, каждая из которых описывает существующую ситуацию в конкретной предметной области деятельности</a:t>
            </a:r>
          </a:p>
        </p:txBody>
      </p:sp>
      <p:sp>
        <p:nvSpPr>
          <p:cNvPr id="12145" name="Rectangle 881"/>
          <p:cNvSpPr>
            <a:spLocks noChangeArrowheads="1"/>
          </p:cNvSpPr>
          <p:nvPr/>
        </p:nvSpPr>
        <p:spPr bwMode="auto">
          <a:xfrm>
            <a:off x="6094413" y="1412776"/>
            <a:ext cx="4114800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fontAlgn="base">
              <a:spcBef>
                <a:spcPts val="400"/>
              </a:spcBef>
              <a:spcAft>
                <a:spcPct val="0"/>
              </a:spcAft>
              <a:buSzPct val="100000"/>
            </a:pPr>
            <a:r>
              <a:rPr lang="ru-RU" sz="1600" b="1">
                <a:latin typeface="Arial" panose="020B0604020202020204" pitchFamily="34" charset="0"/>
              </a:rPr>
              <a:t>Модель </a:t>
            </a:r>
            <a:r>
              <a:rPr lang="ru-RU" sz="1600">
                <a:latin typeface="Arial" panose="020B0604020202020204" pitchFamily="34" charset="0"/>
              </a:rPr>
              <a:t> – это совокупность графических символов,  их свойств, атрибутов и связей между ними, которая адекватно описывает некоторые свойства моделируемой предметной области </a:t>
            </a:r>
          </a:p>
        </p:txBody>
      </p:sp>
      <p:sp>
        <p:nvSpPr>
          <p:cNvPr id="12146" name="Text Box 882"/>
          <p:cNvSpPr txBox="1">
            <a:spLocks noChangeArrowheads="1"/>
          </p:cNvSpPr>
          <p:nvPr/>
        </p:nvSpPr>
        <p:spPr bwMode="auto">
          <a:xfrm>
            <a:off x="2565401" y="1341340"/>
            <a:ext cx="2514600" cy="460375"/>
          </a:xfrm>
          <a:prstGeom prst="rect">
            <a:avLst/>
          </a:prstGeom>
          <a:solidFill>
            <a:srgbClr val="44D04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>
                <a:solidFill>
                  <a:srgbClr val="FFFFFF"/>
                </a:solidFill>
                <a:latin typeface="Arial Narrow" panose="020B0606020202030204" pitchFamily="34" charset="0"/>
              </a:rPr>
              <a:t>Организация</a:t>
            </a:r>
          </a:p>
        </p:txBody>
      </p:sp>
    </p:spTree>
    <p:extLst>
      <p:ext uri="{BB962C8B-B14F-4D97-AF65-F5344CB8AC3E}">
        <p14:creationId xmlns:p14="http://schemas.microsoft.com/office/powerpoint/2010/main" val="4342626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F4F41EC-DCFC-4DF6-A62B-A3059BF7EABF}" type="slidenum">
              <a:rPr lang="ru-RU"/>
              <a:pPr/>
              <a:t>4</a:t>
            </a:fld>
            <a:endParaRPr lang="ru-RU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32115" y="116633"/>
            <a:ext cx="7561263" cy="512167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dirty="0"/>
              <a:t>Шесть общих принципов моделирования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03512" y="631232"/>
            <a:ext cx="8784977" cy="5822104"/>
          </a:xfrm>
          <a:solidFill>
            <a:srgbClr val="FFFFCC"/>
          </a:solidFill>
          <a:ln/>
        </p:spPr>
        <p:txBody>
          <a:bodyPr/>
          <a:lstStyle/>
          <a:p>
            <a:pPr>
              <a:spcBef>
                <a:spcPts val="375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>
                <a:ea typeface="Microsoft YaHei" panose="020B0503020204020204" pitchFamily="34" charset="-122"/>
              </a:rPr>
              <a:t>Принцип корректности</a:t>
            </a:r>
          </a:p>
          <a:p>
            <a:pPr marL="914400" lvl="1" indent="0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dirty="0">
                <a:ea typeface="Microsoft YaHei" panose="020B0503020204020204" pitchFamily="34" charset="-122"/>
              </a:rPr>
              <a:t>Корректность моделей зависит от полноты и согласованности</a:t>
            </a:r>
          </a:p>
          <a:p>
            <a:pPr marL="914400" lvl="1" indent="0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dirty="0">
                <a:ea typeface="Microsoft YaHei" panose="020B0503020204020204" pitchFamily="34" charset="-122"/>
              </a:rPr>
              <a:t>синтаксиса конкретной метамодели*</a:t>
            </a:r>
          </a:p>
          <a:p>
            <a:pPr>
              <a:spcBef>
                <a:spcPts val="375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>
                <a:ea typeface="Microsoft YaHei" panose="020B0503020204020204" pitchFamily="34" charset="-122"/>
              </a:rPr>
              <a:t>Принцип релевантности</a:t>
            </a:r>
          </a:p>
          <a:p>
            <a:pPr marL="914400" lvl="1" indent="0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dirty="0">
                <a:ea typeface="Microsoft YaHei" panose="020B0503020204020204" pitchFamily="34" charset="-122"/>
              </a:rPr>
              <a:t>Модель не должна содержать информации больше, чем необходимо</a:t>
            </a:r>
          </a:p>
          <a:p>
            <a:pPr>
              <a:spcBef>
                <a:spcPts val="375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>
                <a:ea typeface="Microsoft YaHei" panose="020B0503020204020204" pitchFamily="34" charset="-122"/>
              </a:rPr>
              <a:t>Принцип соизмеримости затрат и выгод</a:t>
            </a:r>
          </a:p>
          <a:p>
            <a:pPr marL="914400" lvl="1" indent="0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dirty="0">
                <a:ea typeface="Microsoft YaHei" panose="020B0503020204020204" pitchFamily="34" charset="-122"/>
              </a:rPr>
              <a:t>Соотношение объема усилий для создания моделей и полезности моделирования</a:t>
            </a:r>
          </a:p>
          <a:p>
            <a:pPr marL="914400" lvl="1" indent="0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dirty="0">
                <a:ea typeface="Microsoft YaHei" panose="020B0503020204020204" pitchFamily="34" charset="-122"/>
              </a:rPr>
              <a:t>конкретного сценария, продолжительности использования моделей</a:t>
            </a:r>
          </a:p>
          <a:p>
            <a:pPr>
              <a:spcBef>
                <a:spcPts val="375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>
                <a:ea typeface="Microsoft YaHei" panose="020B0503020204020204" pitchFamily="34" charset="-122"/>
              </a:rPr>
              <a:t>Принцип прозрачности</a:t>
            </a:r>
          </a:p>
          <a:p>
            <a:pPr marL="914400" lvl="1" indent="0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dirty="0">
                <a:ea typeface="Microsoft YaHei" panose="020B0503020204020204" pitchFamily="34" charset="-122"/>
              </a:rPr>
              <a:t>Разбиение моделей на различные типы представлений (подмодели) облегчает</a:t>
            </a:r>
          </a:p>
          <a:p>
            <a:pPr marL="914400" lvl="1" indent="0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dirty="0">
                <a:ea typeface="Microsoft YaHei" panose="020B0503020204020204" pitchFamily="34" charset="-122"/>
              </a:rPr>
              <a:t>понимание моделей</a:t>
            </a:r>
          </a:p>
          <a:p>
            <a:pPr>
              <a:spcBef>
                <a:spcPts val="338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>
                <a:ea typeface="Microsoft YaHei" panose="020B0503020204020204" pitchFamily="34" charset="-122"/>
              </a:rPr>
              <a:t>Принцип сравнимости</a:t>
            </a:r>
            <a:r>
              <a:rPr lang="ru-RU" sz="1600" dirty="0">
                <a:ea typeface="Microsoft YaHei" panose="020B0503020204020204" pitchFamily="34" charset="-122"/>
              </a:rPr>
              <a:t> </a:t>
            </a:r>
          </a:p>
          <a:p>
            <a:pPr marL="914400" lvl="1" indent="0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dirty="0">
                <a:ea typeface="Microsoft YaHei" panose="020B0503020204020204" pitchFamily="34" charset="-122"/>
              </a:rPr>
              <a:t>Единая согласованная инфраструктура и язык моделирования, сопоставимость</a:t>
            </a:r>
          </a:p>
          <a:p>
            <a:pPr marL="914400" lvl="1" indent="0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dirty="0">
                <a:ea typeface="Microsoft YaHei" panose="020B0503020204020204" pitchFamily="34" charset="-122"/>
              </a:rPr>
              <a:t>метамоделей для разных языков моделирования </a:t>
            </a:r>
          </a:p>
          <a:p>
            <a:pPr>
              <a:spcBef>
                <a:spcPts val="375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>
                <a:ea typeface="Microsoft YaHei" panose="020B0503020204020204" pitchFamily="34" charset="-122"/>
              </a:rPr>
              <a:t>Принцип систематизированной структуры</a:t>
            </a:r>
          </a:p>
          <a:p>
            <a:pPr marL="914400" lvl="1" indent="0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dirty="0">
                <a:ea typeface="Microsoft YaHei" panose="020B0503020204020204" pitchFamily="34" charset="-122"/>
              </a:rPr>
              <a:t>Возможность интеграции моделей различных типов на основании единой метамодели,</a:t>
            </a:r>
          </a:p>
          <a:p>
            <a:pPr marL="914400" lvl="1" indent="0">
              <a:spcBef>
                <a:spcPts val="33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dirty="0">
                <a:ea typeface="Microsoft YaHei" panose="020B0503020204020204" pitchFamily="34" charset="-122"/>
              </a:rPr>
              <a:t>объединяющей различные типы представлений</a:t>
            </a:r>
          </a:p>
          <a:p>
            <a:pPr>
              <a:spcBef>
                <a:spcPct val="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>
                <a:ea typeface="Microsoft YaHei" panose="020B0503020204020204" pitchFamily="34" charset="-122"/>
              </a:rPr>
              <a:t>*Метамодель – </a:t>
            </a:r>
            <a:r>
              <a:rPr lang="ru-RU" sz="1600" dirty="0">
                <a:ea typeface="Microsoft YaHei" panose="020B0503020204020204" pitchFamily="34" charset="-122"/>
              </a:rPr>
              <a:t>«модель моделей», т.е. модель, обобщающая модели конкретной методологии моделирования.</a:t>
            </a:r>
            <a:r>
              <a:rPr lang="ru-RU" sz="1600" b="1" dirty="0">
                <a:ea typeface="Microsoft YaHei" panose="020B0503020204020204" pitchFamily="34" charset="-122"/>
              </a:rPr>
              <a:t> </a:t>
            </a:r>
            <a:r>
              <a:rPr lang="ru-RU" sz="1600" dirty="0">
                <a:ea typeface="Microsoft YaHei" panose="020B0503020204020204" pitchFamily="34" charset="-122"/>
              </a:rPr>
              <a:t>Мета – общность (греч.)</a:t>
            </a:r>
          </a:p>
          <a:p>
            <a:pPr>
              <a:spcBef>
                <a:spcPts val="375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600" dirty="0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944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98902EE-0ED4-4CD6-9BD2-27C32E8CFC5B}" type="slidenum">
              <a:rPr lang="ru-RU"/>
              <a:pPr/>
              <a:t>5</a:t>
            </a:fld>
            <a:endParaRPr lang="ru-RU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142875"/>
            <a:ext cx="8208962" cy="762000"/>
          </a:xfr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/>
              <a:t>Восемь принципов моделирования деятельности организации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19288" y="1060450"/>
            <a:ext cx="8497192" cy="5464894"/>
          </a:xfrm>
          <a:solidFill>
            <a:srgbClr val="FFFFCC"/>
          </a:solidFill>
          <a:ln/>
        </p:spPr>
        <p:txBody>
          <a:bodyPr/>
          <a:lstStyle/>
          <a:p>
            <a:pPr marL="457200" indent="-457200">
              <a:spcBef>
                <a:spcPts val="125"/>
              </a:spcBef>
              <a:spcAft>
                <a:spcPts val="250"/>
              </a:spcAft>
              <a:buFont typeface="Times New Roman" panose="02020603050405020304" pitchFamily="18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ru-RU" b="1" dirty="0"/>
              <a:t>Учет целей </a:t>
            </a:r>
            <a:r>
              <a:rPr lang="ru-RU" b="1" dirty="0" smtClean="0"/>
              <a:t>моделирования – </a:t>
            </a:r>
            <a:r>
              <a:rPr lang="ru-RU" b="1" dirty="0" smtClean="0">
                <a:solidFill>
                  <a:srgbClr val="FF0000"/>
                </a:solidFill>
              </a:rPr>
              <a:t>для чего использовать модели </a:t>
            </a:r>
            <a:endParaRPr lang="ru-RU" b="1" dirty="0">
              <a:solidFill>
                <a:srgbClr val="FF0000"/>
              </a:solidFill>
            </a:endParaRPr>
          </a:p>
          <a:p>
            <a:pPr marL="457200" indent="-457200">
              <a:spcBef>
                <a:spcPts val="125"/>
              </a:spcBef>
              <a:spcAft>
                <a:spcPts val="250"/>
              </a:spcAft>
              <a:buFont typeface="Times New Roman" panose="02020603050405020304" pitchFamily="18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ru-RU" b="1" dirty="0"/>
              <a:t>Использование эталонных и референтных моделей </a:t>
            </a:r>
            <a:r>
              <a:rPr lang="ru-RU" b="1" dirty="0" smtClean="0">
                <a:solidFill>
                  <a:srgbClr val="FF0000"/>
                </a:solidFill>
              </a:rPr>
              <a:t>- основа</a:t>
            </a:r>
            <a:endParaRPr lang="ru-RU" b="1" dirty="0">
              <a:solidFill>
                <a:srgbClr val="FF0000"/>
              </a:solidFill>
            </a:endParaRPr>
          </a:p>
          <a:p>
            <a:pPr marL="457200" indent="-457200">
              <a:spcBef>
                <a:spcPts val="125"/>
              </a:spcBef>
              <a:spcAft>
                <a:spcPts val="250"/>
              </a:spcAft>
              <a:buFont typeface="Times New Roman" panose="02020603050405020304" pitchFamily="18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ru-RU" b="1" dirty="0"/>
              <a:t>Моделирование  «сверху-вниз</a:t>
            </a:r>
            <a:r>
              <a:rPr lang="ru-RU" b="1" dirty="0" smtClean="0"/>
              <a:t>» -  </a:t>
            </a:r>
            <a:r>
              <a:rPr lang="ru-RU" b="1" dirty="0" smtClean="0">
                <a:solidFill>
                  <a:srgbClr val="FF0000"/>
                </a:solidFill>
              </a:rPr>
              <a:t>иерархия моделей от верхнего уровня обобщения до детализации </a:t>
            </a:r>
            <a:endParaRPr lang="ru-RU" b="1" dirty="0">
              <a:solidFill>
                <a:srgbClr val="FF0000"/>
              </a:solidFill>
            </a:endParaRPr>
          </a:p>
          <a:p>
            <a:pPr marL="457200" indent="-457200">
              <a:spcBef>
                <a:spcPts val="125"/>
              </a:spcBef>
              <a:spcAft>
                <a:spcPts val="250"/>
              </a:spcAft>
              <a:buFont typeface="Times New Roman" panose="02020603050405020304" pitchFamily="18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ru-RU" b="1" dirty="0"/>
              <a:t>Принцип разумной достаточности. </a:t>
            </a:r>
            <a:r>
              <a:rPr lang="ru-RU" b="1" dirty="0">
                <a:solidFill>
                  <a:srgbClr val="FF0000"/>
                </a:solidFill>
              </a:rPr>
              <a:t>Решение не должно быть слишком сложным по сравнению с самой решаемой задачей</a:t>
            </a:r>
          </a:p>
          <a:p>
            <a:pPr marL="457200" indent="-457200">
              <a:spcBef>
                <a:spcPts val="125"/>
              </a:spcBef>
              <a:spcAft>
                <a:spcPts val="250"/>
              </a:spcAft>
              <a:buFont typeface="Times New Roman" panose="02020603050405020304" pitchFamily="18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ru-RU" b="1" dirty="0"/>
              <a:t>Обеспечение целостности </a:t>
            </a:r>
            <a:r>
              <a:rPr lang="ru-RU" b="1" dirty="0" smtClean="0"/>
              <a:t>описания – </a:t>
            </a:r>
            <a:r>
              <a:rPr lang="ru-RU" b="1" dirty="0" smtClean="0">
                <a:solidFill>
                  <a:srgbClr val="FF0000"/>
                </a:solidFill>
              </a:rPr>
              <a:t>системность, соответствие моделей друг другу в рамках методологии</a:t>
            </a:r>
            <a:endParaRPr lang="ru-RU" b="1" dirty="0">
              <a:solidFill>
                <a:srgbClr val="FF0000"/>
              </a:solidFill>
            </a:endParaRPr>
          </a:p>
          <a:p>
            <a:pPr marL="457200" indent="-457200">
              <a:spcBef>
                <a:spcPts val="125"/>
              </a:spcBef>
              <a:spcAft>
                <a:spcPts val="250"/>
              </a:spcAft>
              <a:buFont typeface="Times New Roman" panose="02020603050405020304" pitchFamily="18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ru-RU" b="1" dirty="0"/>
              <a:t>Учет эргономических критериев </a:t>
            </a:r>
            <a:r>
              <a:rPr lang="ru-RU" b="1" dirty="0" smtClean="0">
                <a:solidFill>
                  <a:srgbClr val="FF0000"/>
                </a:solidFill>
              </a:rPr>
              <a:t>- ограничение </a:t>
            </a:r>
            <a:r>
              <a:rPr lang="ru-RU" b="1" dirty="0">
                <a:solidFill>
                  <a:srgbClr val="FF0000"/>
                </a:solidFill>
              </a:rPr>
              <a:t>числа объектов и геометрического размера </a:t>
            </a:r>
            <a:r>
              <a:rPr lang="ru-RU" b="1" dirty="0" smtClean="0">
                <a:solidFill>
                  <a:srgbClr val="FF0000"/>
                </a:solidFill>
              </a:rPr>
              <a:t>модели</a:t>
            </a:r>
            <a:endParaRPr lang="ru-RU" b="1" dirty="0">
              <a:solidFill>
                <a:srgbClr val="FF0000"/>
              </a:solidFill>
            </a:endParaRPr>
          </a:p>
          <a:p>
            <a:pPr marL="457200" indent="-457200">
              <a:spcBef>
                <a:spcPts val="125"/>
              </a:spcBef>
              <a:spcAft>
                <a:spcPts val="250"/>
              </a:spcAft>
              <a:buFont typeface="Times New Roman" panose="02020603050405020304" pitchFamily="18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ru-RU" b="1" dirty="0"/>
              <a:t>Соизмеримость моделей одного уровня детализации по степени обобщения </a:t>
            </a:r>
            <a:r>
              <a:rPr lang="ru-RU" b="1" dirty="0" smtClean="0"/>
              <a:t>информации – </a:t>
            </a:r>
            <a:r>
              <a:rPr lang="ru-RU" b="1" dirty="0" smtClean="0">
                <a:solidFill>
                  <a:srgbClr val="FF0000"/>
                </a:solidFill>
              </a:rPr>
              <a:t>не допускать дисбаланса в размещении объектов и информационном наполнении</a:t>
            </a:r>
            <a:endParaRPr lang="ru-RU" b="1" dirty="0">
              <a:solidFill>
                <a:srgbClr val="FF0000"/>
              </a:solidFill>
            </a:endParaRPr>
          </a:p>
          <a:p>
            <a:pPr marL="457200" indent="-457200">
              <a:spcBef>
                <a:spcPts val="125"/>
              </a:spcBef>
              <a:buFont typeface="Times New Roman" panose="02020603050405020304" pitchFamily="18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ru-RU" b="1" dirty="0"/>
              <a:t>Концентрация ресурсов на ключевых аспектах деятельности и на «болевых точках</a:t>
            </a:r>
            <a:r>
              <a:rPr lang="ru-RU" b="1" dirty="0" smtClean="0"/>
              <a:t>» - </a:t>
            </a:r>
            <a:r>
              <a:rPr lang="ru-RU" b="1" dirty="0" smtClean="0">
                <a:solidFill>
                  <a:srgbClr val="FF0000"/>
                </a:solidFill>
              </a:rPr>
              <a:t>выявлять главное в соответствии с целями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541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21C96FE-02A3-47B8-9F6A-4DB2D1BD82FD}" type="slidenum">
              <a:rPr lang="ru-RU"/>
              <a:pPr/>
              <a:t>6</a:t>
            </a:fld>
            <a:endParaRPr lang="ru-RU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20663"/>
            <a:ext cx="8229600" cy="944562"/>
          </a:xfrm>
          <a:ln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/>
              <a:t>Принцип моделирования деятельности организации: «сверху-вниз»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927600" y="5256214"/>
            <a:ext cx="6350" cy="1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в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927600" y="5629276"/>
            <a:ext cx="6350" cy="1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в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65750" y="5711826"/>
            <a:ext cx="19050" cy="1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Pre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403851" y="5711826"/>
            <a:ext cx="30163" cy="1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Sales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467475" y="5654676"/>
            <a:ext cx="19050" cy="1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Pre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507163" y="5654676"/>
            <a:ext cx="30458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Sales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5767388" y="5629276"/>
            <a:ext cx="6350" cy="1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в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5349875" y="5264151"/>
            <a:ext cx="65724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">
                <a:latin typeface="Arial" panose="020B0604020202020204" pitchFamily="34" charset="0"/>
              </a:rPr>
              <a:t>заполнения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464050" y="5264151"/>
            <a:ext cx="43282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">
                <a:latin typeface="Arial" panose="020B0604020202020204" pitchFamily="34" charset="0"/>
              </a:rPr>
              <a:t>Анкета 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514850" y="5264151"/>
            <a:ext cx="46488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">
                <a:latin typeface="Arial" panose="020B0604020202020204" pitchFamily="34" charset="0"/>
              </a:rPr>
              <a:t>клиента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4476750" y="5283201"/>
            <a:ext cx="72136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">
                <a:latin typeface="Arial" panose="020B0604020202020204" pitchFamily="34" charset="0"/>
              </a:rPr>
              <a:t>нерезидента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5942013" y="5421314"/>
            <a:ext cx="78548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">
                <a:latin typeface="Arial" panose="020B0604020202020204" pitchFamily="34" charset="0"/>
              </a:rPr>
              <a:t>недостоверна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535613" y="5165726"/>
            <a:ext cx="56106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">
                <a:latin typeface="Arial" panose="020B0604020202020204" pitchFamily="34" charset="0"/>
              </a:rPr>
              <a:t>Карточка 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5600700" y="5165726"/>
            <a:ext cx="46488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">
                <a:latin typeface="Arial" panose="020B0604020202020204" pitchFamily="34" charset="0"/>
              </a:rPr>
              <a:t>клиента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5559425" y="5187951"/>
            <a:ext cx="6350" cy="1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в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5576888" y="5187951"/>
            <a:ext cx="60914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 Back Bone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6251575" y="5373689"/>
            <a:ext cx="6350" cy="1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в</a:t>
            </a: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6688138" y="5476876"/>
            <a:ext cx="60914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 Back Bone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5078413" y="4305301"/>
            <a:ext cx="4810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-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6113463" y="4368801"/>
            <a:ext cx="60914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ru-RU" sz="100">
                <a:latin typeface="Arial" panose="020B0604020202020204" pitchFamily="34" charset="0"/>
              </a:rPr>
              <a:t> Back Bone</a:t>
            </a: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5022850" y="4097339"/>
            <a:ext cx="43282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">
                <a:latin typeface="Arial" panose="020B0604020202020204" pitchFamily="34" charset="0"/>
              </a:rPr>
              <a:t>Анкета </a:t>
            </a: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5072063" y="4097339"/>
            <a:ext cx="46488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">
                <a:latin typeface="Arial" panose="020B0604020202020204" pitchFamily="34" charset="0"/>
              </a:rPr>
              <a:t>клиента</a:t>
            </a: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5667375" y="4332289"/>
            <a:ext cx="43282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">
                <a:latin typeface="Arial" panose="020B0604020202020204" pitchFamily="34" charset="0"/>
              </a:rPr>
              <a:t>Анкета 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5718175" y="4332289"/>
            <a:ext cx="46488" cy="1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">
                <a:latin typeface="Arial" panose="020B0604020202020204" pitchFamily="34" charset="0"/>
              </a:rPr>
              <a:t>клиента</a:t>
            </a:r>
          </a:p>
        </p:txBody>
      </p:sp>
      <p:sp>
        <p:nvSpPr>
          <p:cNvPr id="17434" name="AutoShape 26"/>
          <p:cNvSpPr>
            <a:spLocks noChangeArrowheads="1"/>
          </p:cNvSpPr>
          <p:nvPr/>
        </p:nvSpPr>
        <p:spPr bwMode="auto">
          <a:xfrm flipV="1">
            <a:off x="-7227888" y="-5872163"/>
            <a:ext cx="13234988" cy="11896726"/>
          </a:xfrm>
          <a:custGeom>
            <a:avLst/>
            <a:gdLst>
              <a:gd name="G0" fmla="sin 10800 -4427106"/>
              <a:gd name="G1" fmla="+- G0 10800 0"/>
              <a:gd name="G2" fmla="cos 10800 -4427106"/>
              <a:gd name="G3" fmla="+- G2 10800 0"/>
              <a:gd name="G4" fmla="sin 10800 -1212160"/>
              <a:gd name="G5" fmla="+- G4 10800 0"/>
              <a:gd name="G6" fmla="cos 10800 -1212160"/>
              <a:gd name="G7" fmla="+- G6 10800 0"/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10799 w 21600"/>
              <a:gd name="T13" fmla="*/ 884 h 21600"/>
              <a:gd name="T14" fmla="*/ 21048 w 21600"/>
              <a:gd name="T15" fmla="*/ 1079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 stroke="0">
                <a:moveTo>
                  <a:pt x="14923" y="817"/>
                </a:moveTo>
                <a:cubicBezTo>
                  <a:pt x="17816" y="2012"/>
                  <a:pt x="20048" y="4404"/>
                  <a:pt x="21041" y="73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4923" y="817"/>
                </a:moveTo>
                <a:cubicBezTo>
                  <a:pt x="17816" y="2012"/>
                  <a:pt x="20048" y="4404"/>
                  <a:pt x="21041" y="7373"/>
                </a:cubicBezTo>
              </a:path>
            </a:pathLst>
          </a:custGeom>
          <a:noFill/>
          <a:ln w="57240">
            <a:solidFill>
              <a:srgbClr val="FF66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7435" name="Group 27"/>
          <p:cNvGrpSpPr>
            <a:grpSpLocks/>
          </p:cNvGrpSpPr>
          <p:nvPr/>
        </p:nvGrpSpPr>
        <p:grpSpPr bwMode="auto">
          <a:xfrm>
            <a:off x="2362201" y="1143001"/>
            <a:ext cx="7618413" cy="4746625"/>
            <a:chOff x="528" y="720"/>
            <a:chExt cx="4799" cy="2990"/>
          </a:xfrm>
        </p:grpSpPr>
        <p:sp>
          <p:nvSpPr>
            <p:cNvPr id="17436" name="Rectangle 28"/>
            <p:cNvSpPr>
              <a:spLocks noChangeArrowheads="1"/>
            </p:cNvSpPr>
            <p:nvPr/>
          </p:nvSpPr>
          <p:spPr bwMode="auto">
            <a:xfrm>
              <a:off x="528" y="720"/>
              <a:ext cx="4799" cy="299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37" name="Oval 29"/>
            <p:cNvSpPr>
              <a:spLocks noChangeArrowheads="1"/>
            </p:cNvSpPr>
            <p:nvPr/>
          </p:nvSpPr>
          <p:spPr bwMode="auto">
            <a:xfrm>
              <a:off x="1479" y="2929"/>
              <a:ext cx="2355" cy="698"/>
            </a:xfrm>
            <a:prstGeom prst="ellipse">
              <a:avLst/>
            </a:prstGeom>
            <a:noFill/>
            <a:ln w="31680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38" name="Freeform 30"/>
            <p:cNvSpPr>
              <a:spLocks noChangeArrowheads="1"/>
            </p:cNvSpPr>
            <p:nvPr/>
          </p:nvSpPr>
          <p:spPr bwMode="auto">
            <a:xfrm>
              <a:off x="1452" y="1054"/>
              <a:ext cx="1185" cy="2209"/>
            </a:xfrm>
            <a:custGeom>
              <a:avLst/>
              <a:gdLst>
                <a:gd name="T0" fmla="*/ 0 w 1236"/>
                <a:gd name="T1" fmla="*/ 2293 h 2302"/>
                <a:gd name="T2" fmla="*/ 17 w 1236"/>
                <a:gd name="T3" fmla="*/ 2302 h 2302"/>
                <a:gd name="T4" fmla="*/ 1236 w 1236"/>
                <a:gd name="T5" fmla="*/ 9 h 2302"/>
                <a:gd name="T6" fmla="*/ 1219 w 1236"/>
                <a:gd name="T7" fmla="*/ 0 h 2302"/>
                <a:gd name="T8" fmla="*/ 0 w 1236"/>
                <a:gd name="T9" fmla="*/ 2293 h 2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6" h="2302">
                  <a:moveTo>
                    <a:pt x="0" y="2293"/>
                  </a:moveTo>
                  <a:lnTo>
                    <a:pt x="17" y="2302"/>
                  </a:lnTo>
                  <a:lnTo>
                    <a:pt x="1236" y="9"/>
                  </a:lnTo>
                  <a:lnTo>
                    <a:pt x="1219" y="0"/>
                  </a:lnTo>
                  <a:lnTo>
                    <a:pt x="0" y="2293"/>
                  </a:lnTo>
                  <a:close/>
                </a:path>
              </a:pathLst>
            </a:custGeom>
            <a:solidFill>
              <a:srgbClr val="33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39" name="Freeform 31"/>
            <p:cNvSpPr>
              <a:spLocks noChangeArrowheads="1"/>
            </p:cNvSpPr>
            <p:nvPr/>
          </p:nvSpPr>
          <p:spPr bwMode="auto">
            <a:xfrm>
              <a:off x="2628" y="1067"/>
              <a:ext cx="1194" cy="2153"/>
            </a:xfrm>
            <a:custGeom>
              <a:avLst/>
              <a:gdLst>
                <a:gd name="T0" fmla="*/ 16 w 1245"/>
                <a:gd name="T1" fmla="*/ 0 h 2243"/>
                <a:gd name="T2" fmla="*/ 0 w 1245"/>
                <a:gd name="T3" fmla="*/ 9 h 2243"/>
                <a:gd name="T4" fmla="*/ 1229 w 1245"/>
                <a:gd name="T5" fmla="*/ 2243 h 2243"/>
                <a:gd name="T6" fmla="*/ 1245 w 1245"/>
                <a:gd name="T7" fmla="*/ 2234 h 2243"/>
                <a:gd name="T8" fmla="*/ 16 w 1245"/>
                <a:gd name="T9" fmla="*/ 0 h 2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5" h="2243">
                  <a:moveTo>
                    <a:pt x="16" y="0"/>
                  </a:moveTo>
                  <a:lnTo>
                    <a:pt x="0" y="9"/>
                  </a:lnTo>
                  <a:lnTo>
                    <a:pt x="1229" y="2243"/>
                  </a:lnTo>
                  <a:lnTo>
                    <a:pt x="1245" y="223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33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40" name="Oval 32"/>
            <p:cNvSpPr>
              <a:spLocks noChangeArrowheads="1"/>
            </p:cNvSpPr>
            <p:nvPr/>
          </p:nvSpPr>
          <p:spPr bwMode="auto">
            <a:xfrm>
              <a:off x="1895" y="2242"/>
              <a:ext cx="1514" cy="548"/>
            </a:xfrm>
            <a:prstGeom prst="ellipse">
              <a:avLst/>
            </a:prstGeom>
            <a:noFill/>
            <a:ln w="31680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1675" y="3033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3516" y="3472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43" name="Freeform 35"/>
            <p:cNvSpPr>
              <a:spLocks noChangeArrowheads="1"/>
            </p:cNvSpPr>
            <p:nvPr/>
          </p:nvSpPr>
          <p:spPr bwMode="auto">
            <a:xfrm>
              <a:off x="2135" y="3146"/>
              <a:ext cx="92" cy="51"/>
            </a:xfrm>
            <a:custGeom>
              <a:avLst/>
              <a:gdLst>
                <a:gd name="T0" fmla="*/ 10 w 97"/>
                <a:gd name="T1" fmla="*/ 0 h 55"/>
                <a:gd name="T2" fmla="*/ 87 w 97"/>
                <a:gd name="T3" fmla="*/ 0 h 55"/>
                <a:gd name="T4" fmla="*/ 97 w 97"/>
                <a:gd name="T5" fmla="*/ 27 h 55"/>
                <a:gd name="T6" fmla="*/ 87 w 97"/>
                <a:gd name="T7" fmla="*/ 55 h 55"/>
                <a:gd name="T8" fmla="*/ 10 w 97"/>
                <a:gd name="T9" fmla="*/ 55 h 55"/>
                <a:gd name="T10" fmla="*/ 0 w 97"/>
                <a:gd name="T11" fmla="*/ 27 h 55"/>
                <a:gd name="T12" fmla="*/ 10 w 97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55">
                  <a:moveTo>
                    <a:pt x="10" y="0"/>
                  </a:moveTo>
                  <a:lnTo>
                    <a:pt x="87" y="0"/>
                  </a:lnTo>
                  <a:lnTo>
                    <a:pt x="97" y="27"/>
                  </a:lnTo>
                  <a:lnTo>
                    <a:pt x="87" y="55"/>
                  </a:lnTo>
                  <a:lnTo>
                    <a:pt x="10" y="55"/>
                  </a:lnTo>
                  <a:lnTo>
                    <a:pt x="0" y="2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00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44" name="Rectangle 36"/>
            <p:cNvSpPr>
              <a:spLocks noChangeArrowheads="1"/>
            </p:cNvSpPr>
            <p:nvPr/>
          </p:nvSpPr>
          <p:spPr bwMode="auto">
            <a:xfrm>
              <a:off x="2130" y="3150"/>
              <a:ext cx="113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2130" y="3155"/>
              <a:ext cx="162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46" name="Rectangle 38"/>
            <p:cNvSpPr>
              <a:spLocks noChangeArrowheads="1"/>
            </p:cNvSpPr>
            <p:nvPr/>
          </p:nvSpPr>
          <p:spPr bwMode="auto">
            <a:xfrm>
              <a:off x="2131" y="3154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Карточка </a:t>
              </a:r>
            </a:p>
          </p:txBody>
        </p:sp>
        <p:sp>
          <p:nvSpPr>
            <p:cNvPr id="17447" name="Rectangle 39"/>
            <p:cNvSpPr>
              <a:spLocks noChangeArrowheads="1"/>
            </p:cNvSpPr>
            <p:nvPr/>
          </p:nvSpPr>
          <p:spPr bwMode="auto">
            <a:xfrm>
              <a:off x="2172" y="3154"/>
              <a:ext cx="3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2145" y="3164"/>
              <a:ext cx="79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49" name="Rectangle 41"/>
            <p:cNvSpPr>
              <a:spLocks noChangeArrowheads="1"/>
            </p:cNvSpPr>
            <p:nvPr/>
          </p:nvSpPr>
          <p:spPr bwMode="auto">
            <a:xfrm>
              <a:off x="2145" y="3169"/>
              <a:ext cx="20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2155" y="3169"/>
              <a:ext cx="108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51" name="Rectangle 43"/>
            <p:cNvSpPr>
              <a:spLocks noChangeArrowheads="1"/>
            </p:cNvSpPr>
            <p:nvPr/>
          </p:nvSpPr>
          <p:spPr bwMode="auto">
            <a:xfrm>
              <a:off x="2155" y="3167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7452" name="Rectangle 44"/>
            <p:cNvSpPr>
              <a:spLocks noChangeArrowheads="1"/>
            </p:cNvSpPr>
            <p:nvPr/>
          </p:nvSpPr>
          <p:spPr bwMode="auto">
            <a:xfrm>
              <a:off x="2141" y="3177"/>
              <a:ext cx="87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2141" y="3180"/>
              <a:ext cx="126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54" name="Rectangle 46"/>
            <p:cNvSpPr>
              <a:spLocks noChangeArrowheads="1"/>
            </p:cNvSpPr>
            <p:nvPr/>
          </p:nvSpPr>
          <p:spPr bwMode="auto">
            <a:xfrm>
              <a:off x="2141" y="3180"/>
              <a:ext cx="1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уже </a:t>
              </a:r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2158" y="3180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заведена</a:t>
              </a:r>
            </a:p>
          </p:txBody>
        </p:sp>
        <p:sp>
          <p:nvSpPr>
            <p:cNvPr id="17456" name="Freeform 48"/>
            <p:cNvSpPr>
              <a:spLocks noChangeArrowheads="1"/>
            </p:cNvSpPr>
            <p:nvPr/>
          </p:nvSpPr>
          <p:spPr bwMode="auto">
            <a:xfrm>
              <a:off x="3418" y="3146"/>
              <a:ext cx="93" cy="51"/>
            </a:xfrm>
            <a:custGeom>
              <a:avLst/>
              <a:gdLst>
                <a:gd name="T0" fmla="*/ 11 w 98"/>
                <a:gd name="T1" fmla="*/ 0 h 55"/>
                <a:gd name="T2" fmla="*/ 87 w 98"/>
                <a:gd name="T3" fmla="*/ 0 h 55"/>
                <a:gd name="T4" fmla="*/ 98 w 98"/>
                <a:gd name="T5" fmla="*/ 27 h 55"/>
                <a:gd name="T6" fmla="*/ 87 w 98"/>
                <a:gd name="T7" fmla="*/ 55 h 55"/>
                <a:gd name="T8" fmla="*/ 11 w 98"/>
                <a:gd name="T9" fmla="*/ 55 h 55"/>
                <a:gd name="T10" fmla="*/ 0 w 98"/>
                <a:gd name="T11" fmla="*/ 27 h 55"/>
                <a:gd name="T12" fmla="*/ 11 w 98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" h="55">
                  <a:moveTo>
                    <a:pt x="11" y="0"/>
                  </a:moveTo>
                  <a:lnTo>
                    <a:pt x="87" y="0"/>
                  </a:lnTo>
                  <a:lnTo>
                    <a:pt x="98" y="27"/>
                  </a:lnTo>
                  <a:lnTo>
                    <a:pt x="87" y="55"/>
                  </a:lnTo>
                  <a:lnTo>
                    <a:pt x="11" y="55"/>
                  </a:lnTo>
                  <a:lnTo>
                    <a:pt x="0" y="2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57" name="Rectangle 49"/>
            <p:cNvSpPr>
              <a:spLocks noChangeArrowheads="1"/>
            </p:cNvSpPr>
            <p:nvPr/>
          </p:nvSpPr>
          <p:spPr bwMode="auto">
            <a:xfrm>
              <a:off x="3444" y="3150"/>
              <a:ext cx="47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3444" y="3155"/>
              <a:ext cx="68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59" name="Rectangle 51"/>
            <p:cNvSpPr>
              <a:spLocks noChangeArrowheads="1"/>
            </p:cNvSpPr>
            <p:nvPr/>
          </p:nvSpPr>
          <p:spPr bwMode="auto">
            <a:xfrm>
              <a:off x="3444" y="3154"/>
              <a:ext cx="26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</a:t>
              </a:r>
            </a:p>
          </p:txBody>
        </p:sp>
        <p:sp>
          <p:nvSpPr>
            <p:cNvPr id="17460" name="Rectangle 52"/>
            <p:cNvSpPr>
              <a:spLocks noChangeArrowheads="1"/>
            </p:cNvSpPr>
            <p:nvPr/>
          </p:nvSpPr>
          <p:spPr bwMode="auto">
            <a:xfrm>
              <a:off x="3418" y="3164"/>
              <a:ext cx="108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418" y="3169"/>
              <a:ext cx="152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2" name="Rectangle 54"/>
            <p:cNvSpPr>
              <a:spLocks noChangeArrowheads="1"/>
            </p:cNvSpPr>
            <p:nvPr/>
          </p:nvSpPr>
          <p:spPr bwMode="auto">
            <a:xfrm>
              <a:off x="3420" y="3167"/>
              <a:ext cx="6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зарегистрирован</a:t>
              </a:r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3428" y="3177"/>
              <a:ext cx="84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4" name="Rectangle 56"/>
            <p:cNvSpPr>
              <a:spLocks noChangeArrowheads="1"/>
            </p:cNvSpPr>
            <p:nvPr/>
          </p:nvSpPr>
          <p:spPr bwMode="auto">
            <a:xfrm>
              <a:off x="3428" y="3180"/>
              <a:ext cx="20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3438" y="3180"/>
              <a:ext cx="108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6" name="Rectangle 58"/>
            <p:cNvSpPr>
              <a:spLocks noChangeArrowheads="1"/>
            </p:cNvSpPr>
            <p:nvPr/>
          </p:nvSpPr>
          <p:spPr bwMode="auto">
            <a:xfrm>
              <a:off x="3439" y="3180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7467" name="Freeform 59"/>
            <p:cNvSpPr>
              <a:spLocks noChangeArrowheads="1"/>
            </p:cNvSpPr>
            <p:nvPr/>
          </p:nvSpPr>
          <p:spPr bwMode="auto">
            <a:xfrm>
              <a:off x="1851" y="3228"/>
              <a:ext cx="92" cy="52"/>
            </a:xfrm>
            <a:custGeom>
              <a:avLst/>
              <a:gdLst>
                <a:gd name="T0" fmla="*/ 10 w 97"/>
                <a:gd name="T1" fmla="*/ 0 h 55"/>
                <a:gd name="T2" fmla="*/ 5 w 97"/>
                <a:gd name="T3" fmla="*/ 5 h 55"/>
                <a:gd name="T4" fmla="*/ 0 w 97"/>
                <a:gd name="T5" fmla="*/ 9 h 55"/>
                <a:gd name="T6" fmla="*/ 0 w 97"/>
                <a:gd name="T7" fmla="*/ 50 h 55"/>
                <a:gd name="T8" fmla="*/ 5 w 97"/>
                <a:gd name="T9" fmla="*/ 55 h 55"/>
                <a:gd name="T10" fmla="*/ 10 w 97"/>
                <a:gd name="T11" fmla="*/ 55 h 55"/>
                <a:gd name="T12" fmla="*/ 92 w 97"/>
                <a:gd name="T13" fmla="*/ 55 h 55"/>
                <a:gd name="T14" fmla="*/ 97 w 97"/>
                <a:gd name="T15" fmla="*/ 55 h 55"/>
                <a:gd name="T16" fmla="*/ 97 w 97"/>
                <a:gd name="T17" fmla="*/ 50 h 55"/>
                <a:gd name="T18" fmla="*/ 97 w 97"/>
                <a:gd name="T19" fmla="*/ 9 h 55"/>
                <a:gd name="T20" fmla="*/ 97 w 97"/>
                <a:gd name="T21" fmla="*/ 5 h 55"/>
                <a:gd name="T22" fmla="*/ 92 w 97"/>
                <a:gd name="T23" fmla="*/ 0 h 55"/>
                <a:gd name="T24" fmla="*/ 10 w 97"/>
                <a:gd name="T2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55">
                  <a:moveTo>
                    <a:pt x="10" y="0"/>
                  </a:moveTo>
                  <a:lnTo>
                    <a:pt x="5" y="5"/>
                  </a:lnTo>
                  <a:lnTo>
                    <a:pt x="0" y="9"/>
                  </a:lnTo>
                  <a:lnTo>
                    <a:pt x="0" y="50"/>
                  </a:lnTo>
                  <a:lnTo>
                    <a:pt x="5" y="55"/>
                  </a:lnTo>
                  <a:lnTo>
                    <a:pt x="10" y="55"/>
                  </a:lnTo>
                  <a:lnTo>
                    <a:pt x="92" y="55"/>
                  </a:lnTo>
                  <a:lnTo>
                    <a:pt x="97" y="55"/>
                  </a:lnTo>
                  <a:lnTo>
                    <a:pt x="97" y="50"/>
                  </a:lnTo>
                  <a:lnTo>
                    <a:pt x="97" y="9"/>
                  </a:lnTo>
                  <a:lnTo>
                    <a:pt x="97" y="5"/>
                  </a:lnTo>
                  <a:lnTo>
                    <a:pt x="92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8" name="Rectangle 60"/>
            <p:cNvSpPr>
              <a:spLocks noChangeArrowheads="1"/>
            </p:cNvSpPr>
            <p:nvPr/>
          </p:nvSpPr>
          <p:spPr bwMode="auto">
            <a:xfrm>
              <a:off x="1865" y="3237"/>
              <a:ext cx="75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1865" y="3237"/>
              <a:ext cx="104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70" name="Rectangle 62"/>
            <p:cNvSpPr>
              <a:spLocks noChangeArrowheads="1"/>
            </p:cNvSpPr>
            <p:nvPr/>
          </p:nvSpPr>
          <p:spPr bwMode="auto">
            <a:xfrm>
              <a:off x="1867" y="3237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Проверить</a:t>
              </a:r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1846" y="3250"/>
              <a:ext cx="113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72" name="Rectangle 64"/>
            <p:cNvSpPr>
              <a:spLocks noChangeArrowheads="1"/>
            </p:cNvSpPr>
            <p:nvPr/>
          </p:nvSpPr>
          <p:spPr bwMode="auto">
            <a:xfrm>
              <a:off x="1846" y="3250"/>
              <a:ext cx="162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1846" y="3249"/>
              <a:ext cx="3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наличие </a:t>
              </a:r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884" y="3249"/>
              <a:ext cx="3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карточки</a:t>
              </a:r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836" y="3264"/>
              <a:ext cx="13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836" y="3264"/>
              <a:ext cx="95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1836" y="3263"/>
              <a:ext cx="36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 в</a:t>
              </a:r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1895" y="3264"/>
              <a:ext cx="108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1896" y="3263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7480" name="Freeform 72"/>
            <p:cNvSpPr>
              <a:spLocks noChangeArrowheads="1"/>
            </p:cNvSpPr>
            <p:nvPr/>
          </p:nvSpPr>
          <p:spPr bwMode="auto">
            <a:xfrm>
              <a:off x="2400" y="3381"/>
              <a:ext cx="91" cy="51"/>
            </a:xfrm>
            <a:custGeom>
              <a:avLst/>
              <a:gdLst>
                <a:gd name="T0" fmla="*/ 5 w 96"/>
                <a:gd name="T1" fmla="*/ 0 h 54"/>
                <a:gd name="T2" fmla="*/ 0 w 96"/>
                <a:gd name="T3" fmla="*/ 5 h 54"/>
                <a:gd name="T4" fmla="*/ 0 w 96"/>
                <a:gd name="T5" fmla="*/ 9 h 54"/>
                <a:gd name="T6" fmla="*/ 0 w 96"/>
                <a:gd name="T7" fmla="*/ 45 h 54"/>
                <a:gd name="T8" fmla="*/ 0 w 96"/>
                <a:gd name="T9" fmla="*/ 50 h 54"/>
                <a:gd name="T10" fmla="*/ 5 w 96"/>
                <a:gd name="T11" fmla="*/ 54 h 54"/>
                <a:gd name="T12" fmla="*/ 86 w 96"/>
                <a:gd name="T13" fmla="*/ 54 h 54"/>
                <a:gd name="T14" fmla="*/ 92 w 96"/>
                <a:gd name="T15" fmla="*/ 50 h 54"/>
                <a:gd name="T16" fmla="*/ 96 w 96"/>
                <a:gd name="T17" fmla="*/ 45 h 54"/>
                <a:gd name="T18" fmla="*/ 96 w 96"/>
                <a:gd name="T19" fmla="*/ 9 h 54"/>
                <a:gd name="T20" fmla="*/ 92 w 96"/>
                <a:gd name="T21" fmla="*/ 5 h 54"/>
                <a:gd name="T22" fmla="*/ 86 w 96"/>
                <a:gd name="T23" fmla="*/ 0 h 54"/>
                <a:gd name="T24" fmla="*/ 5 w 96"/>
                <a:gd name="T2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54">
                  <a:moveTo>
                    <a:pt x="5" y="0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0" y="45"/>
                  </a:lnTo>
                  <a:lnTo>
                    <a:pt x="0" y="50"/>
                  </a:lnTo>
                  <a:lnTo>
                    <a:pt x="5" y="54"/>
                  </a:lnTo>
                  <a:lnTo>
                    <a:pt x="86" y="54"/>
                  </a:lnTo>
                  <a:lnTo>
                    <a:pt x="92" y="50"/>
                  </a:lnTo>
                  <a:lnTo>
                    <a:pt x="96" y="45"/>
                  </a:lnTo>
                  <a:lnTo>
                    <a:pt x="96" y="9"/>
                  </a:lnTo>
                  <a:lnTo>
                    <a:pt x="92" y="5"/>
                  </a:lnTo>
                  <a:lnTo>
                    <a:pt x="86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400" y="3386"/>
              <a:ext cx="98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2400" y="3388"/>
              <a:ext cx="137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2400" y="3388"/>
              <a:ext cx="3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Завести </a:t>
              </a:r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2437" y="3388"/>
              <a:ext cx="2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новую</a:t>
              </a:r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2394" y="3397"/>
              <a:ext cx="109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2394" y="3403"/>
              <a:ext cx="161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2396" y="3402"/>
              <a:ext cx="3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карточку </a:t>
              </a:r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2435" y="3402"/>
              <a:ext cx="3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2410" y="3411"/>
              <a:ext cx="78" cy="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2410" y="3415"/>
              <a:ext cx="19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2419" y="3415"/>
              <a:ext cx="108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2421" y="3415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7493" name="Freeform 85"/>
            <p:cNvSpPr>
              <a:spLocks noChangeArrowheads="1"/>
            </p:cNvSpPr>
            <p:nvPr/>
          </p:nvSpPr>
          <p:spPr bwMode="auto">
            <a:xfrm>
              <a:off x="3095" y="3328"/>
              <a:ext cx="97" cy="52"/>
            </a:xfrm>
            <a:custGeom>
              <a:avLst/>
              <a:gdLst>
                <a:gd name="T0" fmla="*/ 10 w 102"/>
                <a:gd name="T1" fmla="*/ 0 h 55"/>
                <a:gd name="T2" fmla="*/ 6 w 102"/>
                <a:gd name="T3" fmla="*/ 5 h 55"/>
                <a:gd name="T4" fmla="*/ 0 w 102"/>
                <a:gd name="T5" fmla="*/ 10 h 55"/>
                <a:gd name="T6" fmla="*/ 0 w 102"/>
                <a:gd name="T7" fmla="*/ 50 h 55"/>
                <a:gd name="T8" fmla="*/ 6 w 102"/>
                <a:gd name="T9" fmla="*/ 55 h 55"/>
                <a:gd name="T10" fmla="*/ 10 w 102"/>
                <a:gd name="T11" fmla="*/ 55 h 55"/>
                <a:gd name="T12" fmla="*/ 91 w 102"/>
                <a:gd name="T13" fmla="*/ 55 h 55"/>
                <a:gd name="T14" fmla="*/ 97 w 102"/>
                <a:gd name="T15" fmla="*/ 55 h 55"/>
                <a:gd name="T16" fmla="*/ 102 w 102"/>
                <a:gd name="T17" fmla="*/ 50 h 55"/>
                <a:gd name="T18" fmla="*/ 102 w 102"/>
                <a:gd name="T19" fmla="*/ 10 h 55"/>
                <a:gd name="T20" fmla="*/ 97 w 102"/>
                <a:gd name="T21" fmla="*/ 5 h 55"/>
                <a:gd name="T22" fmla="*/ 91 w 102"/>
                <a:gd name="T23" fmla="*/ 0 h 55"/>
                <a:gd name="T24" fmla="*/ 10 w 102"/>
                <a:gd name="T2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" h="55">
                  <a:moveTo>
                    <a:pt x="10" y="0"/>
                  </a:moveTo>
                  <a:lnTo>
                    <a:pt x="6" y="5"/>
                  </a:lnTo>
                  <a:lnTo>
                    <a:pt x="0" y="10"/>
                  </a:lnTo>
                  <a:lnTo>
                    <a:pt x="0" y="50"/>
                  </a:lnTo>
                  <a:lnTo>
                    <a:pt x="6" y="55"/>
                  </a:lnTo>
                  <a:lnTo>
                    <a:pt x="10" y="55"/>
                  </a:lnTo>
                  <a:lnTo>
                    <a:pt x="91" y="55"/>
                  </a:lnTo>
                  <a:lnTo>
                    <a:pt x="97" y="55"/>
                  </a:lnTo>
                  <a:lnTo>
                    <a:pt x="102" y="50"/>
                  </a:lnTo>
                  <a:lnTo>
                    <a:pt x="102" y="10"/>
                  </a:lnTo>
                  <a:lnTo>
                    <a:pt x="97" y="5"/>
                  </a:lnTo>
                  <a:lnTo>
                    <a:pt x="91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3109" y="3324"/>
              <a:ext cx="79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109" y="3324"/>
              <a:ext cx="114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96" name="Rectangle 88"/>
            <p:cNvSpPr>
              <a:spLocks noChangeArrowheads="1"/>
            </p:cNvSpPr>
            <p:nvPr/>
          </p:nvSpPr>
          <p:spPr bwMode="auto">
            <a:xfrm>
              <a:off x="3110" y="3323"/>
              <a:ext cx="4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Заполнить и</a:t>
              </a:r>
            </a:p>
          </p:txBody>
        </p:sp>
        <p:sp>
          <p:nvSpPr>
            <p:cNvPr id="17497" name="Rectangle 89"/>
            <p:cNvSpPr>
              <a:spLocks noChangeArrowheads="1"/>
            </p:cNvSpPr>
            <p:nvPr/>
          </p:nvSpPr>
          <p:spPr bwMode="auto">
            <a:xfrm>
              <a:off x="3105" y="3338"/>
              <a:ext cx="94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105" y="3341"/>
              <a:ext cx="132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99" name="Rectangle 91"/>
            <p:cNvSpPr>
              <a:spLocks noChangeArrowheads="1"/>
            </p:cNvSpPr>
            <p:nvPr/>
          </p:nvSpPr>
          <p:spPr bwMode="auto">
            <a:xfrm>
              <a:off x="3105" y="3340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проверить </a:t>
              </a:r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3151" y="3340"/>
              <a:ext cx="1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все</a:t>
              </a:r>
            </a:p>
          </p:txBody>
        </p:sp>
        <p:sp>
          <p:nvSpPr>
            <p:cNvPr id="17501" name="Rectangle 93"/>
            <p:cNvSpPr>
              <a:spLocks noChangeArrowheads="1"/>
            </p:cNvSpPr>
            <p:nvPr/>
          </p:nvSpPr>
          <p:spPr bwMode="auto">
            <a:xfrm>
              <a:off x="3090" y="3349"/>
              <a:ext cx="123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02" name="Rectangle 94"/>
            <p:cNvSpPr>
              <a:spLocks noChangeArrowheads="1"/>
            </p:cNvSpPr>
            <p:nvPr/>
          </p:nvSpPr>
          <p:spPr bwMode="auto">
            <a:xfrm>
              <a:off x="3090" y="3354"/>
              <a:ext cx="172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3091" y="3354"/>
              <a:ext cx="5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необходимые </a:t>
              </a:r>
            </a:p>
          </p:txBody>
        </p:sp>
        <p:sp>
          <p:nvSpPr>
            <p:cNvPr id="17504" name="Rectangle 96"/>
            <p:cNvSpPr>
              <a:spLocks noChangeArrowheads="1"/>
            </p:cNvSpPr>
            <p:nvPr/>
          </p:nvSpPr>
          <p:spPr bwMode="auto">
            <a:xfrm>
              <a:off x="3152" y="3354"/>
              <a:ext cx="1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поля</a:t>
              </a:r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3090" y="3363"/>
              <a:ext cx="117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06" name="Rectangle 98"/>
            <p:cNvSpPr>
              <a:spLocks noChangeArrowheads="1"/>
            </p:cNvSpPr>
            <p:nvPr/>
          </p:nvSpPr>
          <p:spPr bwMode="auto">
            <a:xfrm>
              <a:off x="3090" y="3363"/>
              <a:ext cx="177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07" name="Rectangle 99"/>
            <p:cNvSpPr>
              <a:spLocks noChangeArrowheads="1"/>
            </p:cNvSpPr>
            <p:nvPr/>
          </p:nvSpPr>
          <p:spPr bwMode="auto">
            <a:xfrm>
              <a:off x="3097" y="3362"/>
              <a:ext cx="3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карточке </a:t>
              </a:r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3137" y="3362"/>
              <a:ext cx="3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7509" name="Rectangle 101"/>
            <p:cNvSpPr>
              <a:spLocks noChangeArrowheads="1"/>
            </p:cNvSpPr>
            <p:nvPr/>
          </p:nvSpPr>
          <p:spPr bwMode="auto">
            <a:xfrm>
              <a:off x="3109" y="3376"/>
              <a:ext cx="79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109" y="3376"/>
              <a:ext cx="21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11" name="Rectangle 103"/>
            <p:cNvSpPr>
              <a:spLocks noChangeArrowheads="1"/>
            </p:cNvSpPr>
            <p:nvPr/>
          </p:nvSpPr>
          <p:spPr bwMode="auto">
            <a:xfrm>
              <a:off x="3119" y="3376"/>
              <a:ext cx="108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12" name="Freeform 104"/>
            <p:cNvSpPr>
              <a:spLocks noChangeArrowheads="1"/>
            </p:cNvSpPr>
            <p:nvPr/>
          </p:nvSpPr>
          <p:spPr bwMode="auto">
            <a:xfrm>
              <a:off x="2135" y="3381"/>
              <a:ext cx="92" cy="51"/>
            </a:xfrm>
            <a:custGeom>
              <a:avLst/>
              <a:gdLst>
                <a:gd name="T0" fmla="*/ 10 w 97"/>
                <a:gd name="T1" fmla="*/ 0 h 54"/>
                <a:gd name="T2" fmla="*/ 87 w 97"/>
                <a:gd name="T3" fmla="*/ 0 h 54"/>
                <a:gd name="T4" fmla="*/ 97 w 97"/>
                <a:gd name="T5" fmla="*/ 27 h 54"/>
                <a:gd name="T6" fmla="*/ 87 w 97"/>
                <a:gd name="T7" fmla="*/ 54 h 54"/>
                <a:gd name="T8" fmla="*/ 10 w 97"/>
                <a:gd name="T9" fmla="*/ 54 h 54"/>
                <a:gd name="T10" fmla="*/ 0 w 97"/>
                <a:gd name="T11" fmla="*/ 27 h 54"/>
                <a:gd name="T12" fmla="*/ 10 w 97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54">
                  <a:moveTo>
                    <a:pt x="10" y="0"/>
                  </a:moveTo>
                  <a:lnTo>
                    <a:pt x="87" y="0"/>
                  </a:lnTo>
                  <a:lnTo>
                    <a:pt x="97" y="27"/>
                  </a:lnTo>
                  <a:lnTo>
                    <a:pt x="87" y="54"/>
                  </a:lnTo>
                  <a:lnTo>
                    <a:pt x="10" y="54"/>
                  </a:lnTo>
                  <a:lnTo>
                    <a:pt x="0" y="2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00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2130" y="3386"/>
              <a:ext cx="113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14" name="Rectangle 106"/>
            <p:cNvSpPr>
              <a:spLocks noChangeArrowheads="1"/>
            </p:cNvSpPr>
            <p:nvPr/>
          </p:nvSpPr>
          <p:spPr bwMode="auto">
            <a:xfrm>
              <a:off x="2130" y="3388"/>
              <a:ext cx="162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2131" y="3388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Карточка </a:t>
              </a:r>
            </a:p>
          </p:txBody>
        </p:sp>
        <p:sp>
          <p:nvSpPr>
            <p:cNvPr id="17516" name="Rectangle 108"/>
            <p:cNvSpPr>
              <a:spLocks noChangeArrowheads="1"/>
            </p:cNvSpPr>
            <p:nvPr/>
          </p:nvSpPr>
          <p:spPr bwMode="auto">
            <a:xfrm>
              <a:off x="2172" y="3388"/>
              <a:ext cx="3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7517" name="Rectangle 109"/>
            <p:cNvSpPr>
              <a:spLocks noChangeArrowheads="1"/>
            </p:cNvSpPr>
            <p:nvPr/>
          </p:nvSpPr>
          <p:spPr bwMode="auto">
            <a:xfrm>
              <a:off x="2145" y="3397"/>
              <a:ext cx="79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2145" y="3403"/>
              <a:ext cx="20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19" name="Rectangle 111"/>
            <p:cNvSpPr>
              <a:spLocks noChangeArrowheads="1"/>
            </p:cNvSpPr>
            <p:nvPr/>
          </p:nvSpPr>
          <p:spPr bwMode="auto">
            <a:xfrm>
              <a:off x="2155" y="3403"/>
              <a:ext cx="108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2155" y="3402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7521" name="Rectangle 113"/>
            <p:cNvSpPr>
              <a:spLocks noChangeArrowheads="1"/>
            </p:cNvSpPr>
            <p:nvPr/>
          </p:nvSpPr>
          <p:spPr bwMode="auto">
            <a:xfrm>
              <a:off x="2130" y="3411"/>
              <a:ext cx="108" cy="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22" name="Rectangle 114"/>
            <p:cNvSpPr>
              <a:spLocks noChangeArrowheads="1"/>
            </p:cNvSpPr>
            <p:nvPr/>
          </p:nvSpPr>
          <p:spPr bwMode="auto">
            <a:xfrm>
              <a:off x="2130" y="3415"/>
              <a:ext cx="152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2130" y="3415"/>
              <a:ext cx="1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еще </a:t>
              </a:r>
            </a:p>
          </p:txBody>
        </p:sp>
        <p:sp>
          <p:nvSpPr>
            <p:cNvPr id="17524" name="Rectangle 116"/>
            <p:cNvSpPr>
              <a:spLocks noChangeArrowheads="1"/>
            </p:cNvSpPr>
            <p:nvPr/>
          </p:nvSpPr>
          <p:spPr bwMode="auto">
            <a:xfrm>
              <a:off x="2150" y="3415"/>
              <a:ext cx="1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не </a:t>
              </a:r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2163" y="3415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заведена</a:t>
              </a:r>
            </a:p>
          </p:txBody>
        </p:sp>
        <p:sp>
          <p:nvSpPr>
            <p:cNvPr id="17526" name="Oval 118"/>
            <p:cNvSpPr>
              <a:spLocks noChangeArrowheads="1"/>
            </p:cNvSpPr>
            <p:nvPr/>
          </p:nvSpPr>
          <p:spPr bwMode="auto">
            <a:xfrm>
              <a:off x="2032" y="3242"/>
              <a:ext cx="40" cy="34"/>
            </a:xfrm>
            <a:prstGeom prst="ellipse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27" name="Line 119"/>
            <p:cNvSpPr>
              <a:spLocks noChangeShapeType="1"/>
            </p:cNvSpPr>
            <p:nvPr/>
          </p:nvSpPr>
          <p:spPr bwMode="auto">
            <a:xfrm>
              <a:off x="2043" y="3250"/>
              <a:ext cx="13" cy="1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 flipV="1">
              <a:off x="2043" y="3249"/>
              <a:ext cx="13" cy="1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29" name="Freeform 121"/>
            <p:cNvSpPr>
              <a:spLocks noChangeArrowheads="1"/>
            </p:cNvSpPr>
            <p:nvPr/>
          </p:nvSpPr>
          <p:spPr bwMode="auto">
            <a:xfrm>
              <a:off x="1942" y="3253"/>
              <a:ext cx="4" cy="4"/>
            </a:xfrm>
            <a:custGeom>
              <a:avLst/>
              <a:gdLst>
                <a:gd name="T0" fmla="*/ 4 w 5"/>
                <a:gd name="T1" fmla="*/ 0 h 5"/>
                <a:gd name="T2" fmla="*/ 2 w 5"/>
                <a:gd name="T3" fmla="*/ 0 h 5"/>
                <a:gd name="T4" fmla="*/ 1 w 5"/>
                <a:gd name="T5" fmla="*/ 0 h 5"/>
                <a:gd name="T6" fmla="*/ 0 w 5"/>
                <a:gd name="T7" fmla="*/ 1 h 5"/>
                <a:gd name="T8" fmla="*/ 0 w 5"/>
                <a:gd name="T9" fmla="*/ 2 h 5"/>
                <a:gd name="T10" fmla="*/ 0 w 5"/>
                <a:gd name="T11" fmla="*/ 2 h 5"/>
                <a:gd name="T12" fmla="*/ 0 w 5"/>
                <a:gd name="T13" fmla="*/ 3 h 5"/>
                <a:gd name="T14" fmla="*/ 1 w 5"/>
                <a:gd name="T15" fmla="*/ 4 h 5"/>
                <a:gd name="T16" fmla="*/ 2 w 5"/>
                <a:gd name="T17" fmla="*/ 5 h 5"/>
                <a:gd name="T18" fmla="*/ 2 w 5"/>
                <a:gd name="T19" fmla="*/ 5 h 5"/>
                <a:gd name="T20" fmla="*/ 2 w 5"/>
                <a:gd name="T21" fmla="*/ 4 h 5"/>
                <a:gd name="T22" fmla="*/ 4 w 5"/>
                <a:gd name="T23" fmla="*/ 4 h 5"/>
                <a:gd name="T24" fmla="*/ 5 w 5"/>
                <a:gd name="T25" fmla="*/ 3 h 5"/>
                <a:gd name="T26" fmla="*/ 5 w 5"/>
                <a:gd name="T27" fmla="*/ 2 h 5"/>
                <a:gd name="T28" fmla="*/ 5 w 5"/>
                <a:gd name="T29" fmla="*/ 2 h 5"/>
                <a:gd name="T30" fmla="*/ 5 w 5"/>
                <a:gd name="T31" fmla="*/ 1 h 5"/>
                <a:gd name="T32" fmla="*/ 4 w 5"/>
                <a:gd name="T33" fmla="*/ 0 h 5"/>
                <a:gd name="T34" fmla="*/ 4 w 5"/>
                <a:gd name="T3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30" name="Freeform 122"/>
            <p:cNvSpPr>
              <a:spLocks noChangeArrowheads="1"/>
            </p:cNvSpPr>
            <p:nvPr/>
          </p:nvSpPr>
          <p:spPr bwMode="auto">
            <a:xfrm>
              <a:off x="1953" y="3253"/>
              <a:ext cx="3" cy="4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0 h 5"/>
                <a:gd name="T4" fmla="*/ 1 w 5"/>
                <a:gd name="T5" fmla="*/ 0 h 5"/>
                <a:gd name="T6" fmla="*/ 1 w 5"/>
                <a:gd name="T7" fmla="*/ 1 h 5"/>
                <a:gd name="T8" fmla="*/ 0 w 5"/>
                <a:gd name="T9" fmla="*/ 2 h 5"/>
                <a:gd name="T10" fmla="*/ 0 w 5"/>
                <a:gd name="T11" fmla="*/ 3 h 5"/>
                <a:gd name="T12" fmla="*/ 1 w 5"/>
                <a:gd name="T13" fmla="*/ 4 h 5"/>
                <a:gd name="T14" fmla="*/ 1 w 5"/>
                <a:gd name="T15" fmla="*/ 4 h 5"/>
                <a:gd name="T16" fmla="*/ 2 w 5"/>
                <a:gd name="T17" fmla="*/ 5 h 5"/>
                <a:gd name="T18" fmla="*/ 3 w 5"/>
                <a:gd name="T19" fmla="*/ 5 h 5"/>
                <a:gd name="T20" fmla="*/ 3 w 5"/>
                <a:gd name="T21" fmla="*/ 4 h 5"/>
                <a:gd name="T22" fmla="*/ 4 w 5"/>
                <a:gd name="T23" fmla="*/ 4 h 5"/>
                <a:gd name="T24" fmla="*/ 5 w 5"/>
                <a:gd name="T25" fmla="*/ 3 h 5"/>
                <a:gd name="T26" fmla="*/ 5 w 5"/>
                <a:gd name="T27" fmla="*/ 2 h 5"/>
                <a:gd name="T28" fmla="*/ 5 w 5"/>
                <a:gd name="T29" fmla="*/ 2 h 5"/>
                <a:gd name="T30" fmla="*/ 5 w 5"/>
                <a:gd name="T31" fmla="*/ 1 h 5"/>
                <a:gd name="T32" fmla="*/ 4 w 5"/>
                <a:gd name="T33" fmla="*/ 0 h 5"/>
                <a:gd name="T34" fmla="*/ 4 w 5"/>
                <a:gd name="T35" fmla="*/ 0 h 5"/>
                <a:gd name="T36" fmla="*/ 3 w 5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31" name="Freeform 123"/>
            <p:cNvSpPr>
              <a:spLocks noChangeArrowheads="1"/>
            </p:cNvSpPr>
            <p:nvPr/>
          </p:nvSpPr>
          <p:spPr bwMode="auto">
            <a:xfrm>
              <a:off x="1963" y="3253"/>
              <a:ext cx="5" cy="4"/>
            </a:xfrm>
            <a:custGeom>
              <a:avLst/>
              <a:gdLst>
                <a:gd name="T0" fmla="*/ 4 w 6"/>
                <a:gd name="T1" fmla="*/ 0 h 5"/>
                <a:gd name="T2" fmla="*/ 3 w 6"/>
                <a:gd name="T3" fmla="*/ 0 h 5"/>
                <a:gd name="T4" fmla="*/ 1 w 6"/>
                <a:gd name="T5" fmla="*/ 0 h 5"/>
                <a:gd name="T6" fmla="*/ 1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1 w 6"/>
                <a:gd name="T13" fmla="*/ 4 h 5"/>
                <a:gd name="T14" fmla="*/ 1 w 6"/>
                <a:gd name="T15" fmla="*/ 4 h 5"/>
                <a:gd name="T16" fmla="*/ 3 w 6"/>
                <a:gd name="T17" fmla="*/ 5 h 5"/>
                <a:gd name="T18" fmla="*/ 4 w 6"/>
                <a:gd name="T19" fmla="*/ 5 h 5"/>
                <a:gd name="T20" fmla="*/ 4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4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32" name="Freeform 124"/>
            <p:cNvSpPr>
              <a:spLocks noChangeArrowheads="1"/>
            </p:cNvSpPr>
            <p:nvPr/>
          </p:nvSpPr>
          <p:spPr bwMode="auto">
            <a:xfrm>
              <a:off x="1975" y="3253"/>
              <a:ext cx="5" cy="4"/>
            </a:xfrm>
            <a:custGeom>
              <a:avLst/>
              <a:gdLst>
                <a:gd name="T0" fmla="*/ 3 w 6"/>
                <a:gd name="T1" fmla="*/ 0 h 5"/>
                <a:gd name="T2" fmla="*/ 2 w 6"/>
                <a:gd name="T3" fmla="*/ 0 h 5"/>
                <a:gd name="T4" fmla="*/ 1 w 6"/>
                <a:gd name="T5" fmla="*/ 0 h 5"/>
                <a:gd name="T6" fmla="*/ 1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1 w 6"/>
                <a:gd name="T13" fmla="*/ 4 h 5"/>
                <a:gd name="T14" fmla="*/ 1 w 6"/>
                <a:gd name="T15" fmla="*/ 4 h 5"/>
                <a:gd name="T16" fmla="*/ 2 w 6"/>
                <a:gd name="T17" fmla="*/ 5 h 5"/>
                <a:gd name="T18" fmla="*/ 3 w 6"/>
                <a:gd name="T19" fmla="*/ 5 h 5"/>
                <a:gd name="T20" fmla="*/ 3 w 6"/>
                <a:gd name="T21" fmla="*/ 4 h 5"/>
                <a:gd name="T22" fmla="*/ 4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4 w 6"/>
                <a:gd name="T33" fmla="*/ 0 h 5"/>
                <a:gd name="T34" fmla="*/ 4 w 6"/>
                <a:gd name="T35" fmla="*/ 0 h 5"/>
                <a:gd name="T36" fmla="*/ 3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33" name="Freeform 125"/>
            <p:cNvSpPr>
              <a:spLocks noChangeArrowheads="1"/>
            </p:cNvSpPr>
            <p:nvPr/>
          </p:nvSpPr>
          <p:spPr bwMode="auto">
            <a:xfrm>
              <a:off x="1985" y="3253"/>
              <a:ext cx="5" cy="4"/>
            </a:xfrm>
            <a:custGeom>
              <a:avLst/>
              <a:gdLst>
                <a:gd name="T0" fmla="*/ 4 w 6"/>
                <a:gd name="T1" fmla="*/ 0 h 5"/>
                <a:gd name="T2" fmla="*/ 3 w 6"/>
                <a:gd name="T3" fmla="*/ 0 h 5"/>
                <a:gd name="T4" fmla="*/ 2 w 6"/>
                <a:gd name="T5" fmla="*/ 0 h 5"/>
                <a:gd name="T6" fmla="*/ 2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2 w 6"/>
                <a:gd name="T13" fmla="*/ 4 h 5"/>
                <a:gd name="T14" fmla="*/ 2 w 6"/>
                <a:gd name="T15" fmla="*/ 4 h 5"/>
                <a:gd name="T16" fmla="*/ 3 w 6"/>
                <a:gd name="T17" fmla="*/ 5 h 5"/>
                <a:gd name="T18" fmla="*/ 4 w 6"/>
                <a:gd name="T19" fmla="*/ 5 h 5"/>
                <a:gd name="T20" fmla="*/ 4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4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34" name="Freeform 126"/>
            <p:cNvSpPr>
              <a:spLocks noChangeArrowheads="1"/>
            </p:cNvSpPr>
            <p:nvPr/>
          </p:nvSpPr>
          <p:spPr bwMode="auto">
            <a:xfrm>
              <a:off x="1997" y="3253"/>
              <a:ext cx="5" cy="4"/>
            </a:xfrm>
            <a:custGeom>
              <a:avLst/>
              <a:gdLst>
                <a:gd name="T0" fmla="*/ 3 w 6"/>
                <a:gd name="T1" fmla="*/ 0 h 5"/>
                <a:gd name="T2" fmla="*/ 2 w 6"/>
                <a:gd name="T3" fmla="*/ 0 h 5"/>
                <a:gd name="T4" fmla="*/ 1 w 6"/>
                <a:gd name="T5" fmla="*/ 0 h 5"/>
                <a:gd name="T6" fmla="*/ 1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1 w 6"/>
                <a:gd name="T13" fmla="*/ 4 h 5"/>
                <a:gd name="T14" fmla="*/ 1 w 6"/>
                <a:gd name="T15" fmla="*/ 4 h 5"/>
                <a:gd name="T16" fmla="*/ 2 w 6"/>
                <a:gd name="T17" fmla="*/ 5 h 5"/>
                <a:gd name="T18" fmla="*/ 3 w 6"/>
                <a:gd name="T19" fmla="*/ 5 h 5"/>
                <a:gd name="T20" fmla="*/ 3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3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35" name="Freeform 127"/>
            <p:cNvSpPr>
              <a:spLocks noChangeArrowheads="1"/>
            </p:cNvSpPr>
            <p:nvPr/>
          </p:nvSpPr>
          <p:spPr bwMode="auto">
            <a:xfrm>
              <a:off x="2009" y="3253"/>
              <a:ext cx="3" cy="4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0 h 5"/>
                <a:gd name="T4" fmla="*/ 1 w 5"/>
                <a:gd name="T5" fmla="*/ 0 h 5"/>
                <a:gd name="T6" fmla="*/ 1 w 5"/>
                <a:gd name="T7" fmla="*/ 1 h 5"/>
                <a:gd name="T8" fmla="*/ 0 w 5"/>
                <a:gd name="T9" fmla="*/ 2 h 5"/>
                <a:gd name="T10" fmla="*/ 0 w 5"/>
                <a:gd name="T11" fmla="*/ 3 h 5"/>
                <a:gd name="T12" fmla="*/ 1 w 5"/>
                <a:gd name="T13" fmla="*/ 4 h 5"/>
                <a:gd name="T14" fmla="*/ 1 w 5"/>
                <a:gd name="T15" fmla="*/ 4 h 5"/>
                <a:gd name="T16" fmla="*/ 2 w 5"/>
                <a:gd name="T17" fmla="*/ 5 h 5"/>
                <a:gd name="T18" fmla="*/ 3 w 5"/>
                <a:gd name="T19" fmla="*/ 5 h 5"/>
                <a:gd name="T20" fmla="*/ 3 w 5"/>
                <a:gd name="T21" fmla="*/ 4 h 5"/>
                <a:gd name="T22" fmla="*/ 4 w 5"/>
                <a:gd name="T23" fmla="*/ 4 h 5"/>
                <a:gd name="T24" fmla="*/ 5 w 5"/>
                <a:gd name="T25" fmla="*/ 3 h 5"/>
                <a:gd name="T26" fmla="*/ 5 w 5"/>
                <a:gd name="T27" fmla="*/ 2 h 5"/>
                <a:gd name="T28" fmla="*/ 5 w 5"/>
                <a:gd name="T29" fmla="*/ 2 h 5"/>
                <a:gd name="T30" fmla="*/ 5 w 5"/>
                <a:gd name="T31" fmla="*/ 1 h 5"/>
                <a:gd name="T32" fmla="*/ 4 w 5"/>
                <a:gd name="T33" fmla="*/ 0 h 5"/>
                <a:gd name="T34" fmla="*/ 4 w 5"/>
                <a:gd name="T35" fmla="*/ 0 h 5"/>
                <a:gd name="T36" fmla="*/ 3 w 5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36" name="Freeform 128"/>
            <p:cNvSpPr>
              <a:spLocks noChangeArrowheads="1"/>
            </p:cNvSpPr>
            <p:nvPr/>
          </p:nvSpPr>
          <p:spPr bwMode="auto">
            <a:xfrm>
              <a:off x="2019" y="3253"/>
              <a:ext cx="5" cy="4"/>
            </a:xfrm>
            <a:custGeom>
              <a:avLst/>
              <a:gdLst>
                <a:gd name="T0" fmla="*/ 4 w 6"/>
                <a:gd name="T1" fmla="*/ 0 h 5"/>
                <a:gd name="T2" fmla="*/ 3 w 6"/>
                <a:gd name="T3" fmla="*/ 0 h 5"/>
                <a:gd name="T4" fmla="*/ 1 w 6"/>
                <a:gd name="T5" fmla="*/ 0 h 5"/>
                <a:gd name="T6" fmla="*/ 1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1 w 6"/>
                <a:gd name="T13" fmla="*/ 4 h 5"/>
                <a:gd name="T14" fmla="*/ 1 w 6"/>
                <a:gd name="T15" fmla="*/ 4 h 5"/>
                <a:gd name="T16" fmla="*/ 3 w 6"/>
                <a:gd name="T17" fmla="*/ 5 h 5"/>
                <a:gd name="T18" fmla="*/ 4 w 6"/>
                <a:gd name="T19" fmla="*/ 5 h 5"/>
                <a:gd name="T20" fmla="*/ 4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4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37" name="Freeform 129"/>
            <p:cNvSpPr>
              <a:spLocks noChangeArrowheads="1"/>
            </p:cNvSpPr>
            <p:nvPr/>
          </p:nvSpPr>
          <p:spPr bwMode="auto">
            <a:xfrm>
              <a:off x="2028" y="3250"/>
              <a:ext cx="3" cy="9"/>
            </a:xfrm>
            <a:custGeom>
              <a:avLst/>
              <a:gdLst>
                <a:gd name="T0" fmla="*/ 0 w 5"/>
                <a:gd name="T1" fmla="*/ 10 h 10"/>
                <a:gd name="T2" fmla="*/ 5 w 5"/>
                <a:gd name="T3" fmla="*/ 5 h 10"/>
                <a:gd name="T4" fmla="*/ 0 w 5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0">
                  <a:moveTo>
                    <a:pt x="0" y="10"/>
                  </a:moveTo>
                  <a:lnTo>
                    <a:pt x="5" y="5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38" name="Freeform 130"/>
            <p:cNvSpPr>
              <a:spLocks noChangeArrowheads="1"/>
            </p:cNvSpPr>
            <p:nvPr/>
          </p:nvSpPr>
          <p:spPr bwMode="auto">
            <a:xfrm>
              <a:off x="2045" y="3239"/>
              <a:ext cx="5" cy="4"/>
            </a:xfrm>
            <a:custGeom>
              <a:avLst/>
              <a:gdLst>
                <a:gd name="T0" fmla="*/ 0 w 6"/>
                <a:gd name="T1" fmla="*/ 4 h 5"/>
                <a:gd name="T2" fmla="*/ 0 w 6"/>
                <a:gd name="T3" fmla="*/ 4 h 5"/>
                <a:gd name="T4" fmla="*/ 1 w 6"/>
                <a:gd name="T5" fmla="*/ 5 h 5"/>
                <a:gd name="T6" fmla="*/ 2 w 6"/>
                <a:gd name="T7" fmla="*/ 5 h 5"/>
                <a:gd name="T8" fmla="*/ 2 w 6"/>
                <a:gd name="T9" fmla="*/ 5 h 5"/>
                <a:gd name="T10" fmla="*/ 3 w 6"/>
                <a:gd name="T11" fmla="*/ 5 h 5"/>
                <a:gd name="T12" fmla="*/ 5 w 6"/>
                <a:gd name="T13" fmla="*/ 4 h 5"/>
                <a:gd name="T14" fmla="*/ 5 w 6"/>
                <a:gd name="T15" fmla="*/ 3 h 5"/>
                <a:gd name="T16" fmla="*/ 6 w 6"/>
                <a:gd name="T17" fmla="*/ 3 h 5"/>
                <a:gd name="T18" fmla="*/ 6 w 6"/>
                <a:gd name="T19" fmla="*/ 2 h 5"/>
                <a:gd name="T20" fmla="*/ 5 w 6"/>
                <a:gd name="T21" fmla="*/ 1 h 5"/>
                <a:gd name="T22" fmla="*/ 5 w 6"/>
                <a:gd name="T23" fmla="*/ 1 h 5"/>
                <a:gd name="T24" fmla="*/ 3 w 6"/>
                <a:gd name="T25" fmla="*/ 0 h 5"/>
                <a:gd name="T26" fmla="*/ 2 w 6"/>
                <a:gd name="T27" fmla="*/ 0 h 5"/>
                <a:gd name="T28" fmla="*/ 1 w 6"/>
                <a:gd name="T29" fmla="*/ 1 h 5"/>
                <a:gd name="T30" fmla="*/ 0 w 6"/>
                <a:gd name="T31" fmla="*/ 1 h 5"/>
                <a:gd name="T32" fmla="*/ 0 w 6"/>
                <a:gd name="T33" fmla="*/ 2 h 5"/>
                <a:gd name="T34" fmla="*/ 0 w 6"/>
                <a:gd name="T35" fmla="*/ 3 h 5"/>
                <a:gd name="T36" fmla="*/ 0 w 6"/>
                <a:gd name="T3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0" y="4"/>
                  </a:move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39" name="Freeform 131"/>
            <p:cNvSpPr>
              <a:spLocks noChangeArrowheads="1"/>
            </p:cNvSpPr>
            <p:nvPr/>
          </p:nvSpPr>
          <p:spPr bwMode="auto">
            <a:xfrm>
              <a:off x="2045" y="3228"/>
              <a:ext cx="5" cy="4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5 w 6"/>
                <a:gd name="T13" fmla="*/ 5 h 6"/>
                <a:gd name="T14" fmla="*/ 5 w 6"/>
                <a:gd name="T15" fmla="*/ 3 h 6"/>
                <a:gd name="T16" fmla="*/ 6 w 6"/>
                <a:gd name="T17" fmla="*/ 3 h 6"/>
                <a:gd name="T18" fmla="*/ 6 w 6"/>
                <a:gd name="T19" fmla="*/ 2 h 6"/>
                <a:gd name="T20" fmla="*/ 5 w 6"/>
                <a:gd name="T21" fmla="*/ 1 h 6"/>
                <a:gd name="T22" fmla="*/ 5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2 h 6"/>
                <a:gd name="T34" fmla="*/ 0 w 6"/>
                <a:gd name="T35" fmla="*/ 3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40" name="Freeform 132"/>
            <p:cNvSpPr>
              <a:spLocks noChangeArrowheads="1"/>
            </p:cNvSpPr>
            <p:nvPr/>
          </p:nvSpPr>
          <p:spPr bwMode="auto">
            <a:xfrm>
              <a:off x="2045" y="3216"/>
              <a:ext cx="5" cy="5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5 w 6"/>
                <a:gd name="T13" fmla="*/ 5 h 6"/>
                <a:gd name="T14" fmla="*/ 5 w 6"/>
                <a:gd name="T15" fmla="*/ 4 h 6"/>
                <a:gd name="T16" fmla="*/ 6 w 6"/>
                <a:gd name="T17" fmla="*/ 4 h 6"/>
                <a:gd name="T18" fmla="*/ 6 w 6"/>
                <a:gd name="T19" fmla="*/ 3 h 6"/>
                <a:gd name="T20" fmla="*/ 5 w 6"/>
                <a:gd name="T21" fmla="*/ 2 h 6"/>
                <a:gd name="T22" fmla="*/ 5 w 6"/>
                <a:gd name="T23" fmla="*/ 2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2 h 6"/>
                <a:gd name="T30" fmla="*/ 0 w 6"/>
                <a:gd name="T31" fmla="*/ 2 h 6"/>
                <a:gd name="T32" fmla="*/ 0 w 6"/>
                <a:gd name="T33" fmla="*/ 3 h 6"/>
                <a:gd name="T34" fmla="*/ 0 w 6"/>
                <a:gd name="T35" fmla="*/ 4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41" name="Freeform 133"/>
            <p:cNvSpPr>
              <a:spLocks noChangeArrowheads="1"/>
            </p:cNvSpPr>
            <p:nvPr/>
          </p:nvSpPr>
          <p:spPr bwMode="auto">
            <a:xfrm>
              <a:off x="2045" y="3206"/>
              <a:ext cx="5" cy="4"/>
            </a:xfrm>
            <a:custGeom>
              <a:avLst/>
              <a:gdLst>
                <a:gd name="T0" fmla="*/ 0 w 6"/>
                <a:gd name="T1" fmla="*/ 4 h 6"/>
                <a:gd name="T2" fmla="*/ 0 w 6"/>
                <a:gd name="T3" fmla="*/ 4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5 w 6"/>
                <a:gd name="T13" fmla="*/ 4 h 6"/>
                <a:gd name="T14" fmla="*/ 5 w 6"/>
                <a:gd name="T15" fmla="*/ 3 h 6"/>
                <a:gd name="T16" fmla="*/ 6 w 6"/>
                <a:gd name="T17" fmla="*/ 3 h 6"/>
                <a:gd name="T18" fmla="*/ 6 w 6"/>
                <a:gd name="T19" fmla="*/ 2 h 6"/>
                <a:gd name="T20" fmla="*/ 5 w 6"/>
                <a:gd name="T21" fmla="*/ 1 h 6"/>
                <a:gd name="T22" fmla="*/ 5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2 h 6"/>
                <a:gd name="T34" fmla="*/ 0 w 6"/>
                <a:gd name="T35" fmla="*/ 3 h 6"/>
                <a:gd name="T36" fmla="*/ 0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4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42" name="Freeform 134"/>
            <p:cNvSpPr>
              <a:spLocks noChangeArrowheads="1"/>
            </p:cNvSpPr>
            <p:nvPr/>
          </p:nvSpPr>
          <p:spPr bwMode="auto">
            <a:xfrm>
              <a:off x="2045" y="3194"/>
              <a:ext cx="5" cy="5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5 w 6"/>
                <a:gd name="T13" fmla="*/ 5 h 6"/>
                <a:gd name="T14" fmla="*/ 5 w 6"/>
                <a:gd name="T15" fmla="*/ 4 h 6"/>
                <a:gd name="T16" fmla="*/ 6 w 6"/>
                <a:gd name="T17" fmla="*/ 4 h 6"/>
                <a:gd name="T18" fmla="*/ 6 w 6"/>
                <a:gd name="T19" fmla="*/ 3 h 6"/>
                <a:gd name="T20" fmla="*/ 5 w 6"/>
                <a:gd name="T21" fmla="*/ 1 h 6"/>
                <a:gd name="T22" fmla="*/ 5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3 h 6"/>
                <a:gd name="T34" fmla="*/ 0 w 6"/>
                <a:gd name="T35" fmla="*/ 4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43" name="Freeform 135"/>
            <p:cNvSpPr>
              <a:spLocks noChangeArrowheads="1"/>
            </p:cNvSpPr>
            <p:nvPr/>
          </p:nvSpPr>
          <p:spPr bwMode="auto">
            <a:xfrm>
              <a:off x="2045" y="3183"/>
              <a:ext cx="5" cy="4"/>
            </a:xfrm>
            <a:custGeom>
              <a:avLst/>
              <a:gdLst>
                <a:gd name="T0" fmla="*/ 0 w 6"/>
                <a:gd name="T1" fmla="*/ 4 h 5"/>
                <a:gd name="T2" fmla="*/ 0 w 6"/>
                <a:gd name="T3" fmla="*/ 4 h 5"/>
                <a:gd name="T4" fmla="*/ 1 w 6"/>
                <a:gd name="T5" fmla="*/ 5 h 5"/>
                <a:gd name="T6" fmla="*/ 2 w 6"/>
                <a:gd name="T7" fmla="*/ 5 h 5"/>
                <a:gd name="T8" fmla="*/ 2 w 6"/>
                <a:gd name="T9" fmla="*/ 5 h 5"/>
                <a:gd name="T10" fmla="*/ 3 w 6"/>
                <a:gd name="T11" fmla="*/ 5 h 5"/>
                <a:gd name="T12" fmla="*/ 5 w 6"/>
                <a:gd name="T13" fmla="*/ 4 h 5"/>
                <a:gd name="T14" fmla="*/ 5 w 6"/>
                <a:gd name="T15" fmla="*/ 3 h 5"/>
                <a:gd name="T16" fmla="*/ 6 w 6"/>
                <a:gd name="T17" fmla="*/ 3 h 5"/>
                <a:gd name="T18" fmla="*/ 6 w 6"/>
                <a:gd name="T19" fmla="*/ 2 h 5"/>
                <a:gd name="T20" fmla="*/ 5 w 6"/>
                <a:gd name="T21" fmla="*/ 1 h 5"/>
                <a:gd name="T22" fmla="*/ 5 w 6"/>
                <a:gd name="T23" fmla="*/ 1 h 5"/>
                <a:gd name="T24" fmla="*/ 3 w 6"/>
                <a:gd name="T25" fmla="*/ 0 h 5"/>
                <a:gd name="T26" fmla="*/ 2 w 6"/>
                <a:gd name="T27" fmla="*/ 0 h 5"/>
                <a:gd name="T28" fmla="*/ 1 w 6"/>
                <a:gd name="T29" fmla="*/ 1 h 5"/>
                <a:gd name="T30" fmla="*/ 0 w 6"/>
                <a:gd name="T31" fmla="*/ 1 h 5"/>
                <a:gd name="T32" fmla="*/ 0 w 6"/>
                <a:gd name="T33" fmla="*/ 2 h 5"/>
                <a:gd name="T34" fmla="*/ 0 w 6"/>
                <a:gd name="T35" fmla="*/ 3 h 5"/>
                <a:gd name="T36" fmla="*/ 0 w 6"/>
                <a:gd name="T3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0" y="4"/>
                  </a:move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44" name="Freeform 136"/>
            <p:cNvSpPr>
              <a:spLocks noChangeArrowheads="1"/>
            </p:cNvSpPr>
            <p:nvPr/>
          </p:nvSpPr>
          <p:spPr bwMode="auto">
            <a:xfrm>
              <a:off x="2045" y="3172"/>
              <a:ext cx="5" cy="5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5 w 6"/>
                <a:gd name="T13" fmla="*/ 5 h 6"/>
                <a:gd name="T14" fmla="*/ 5 w 6"/>
                <a:gd name="T15" fmla="*/ 4 h 6"/>
                <a:gd name="T16" fmla="*/ 6 w 6"/>
                <a:gd name="T17" fmla="*/ 4 h 6"/>
                <a:gd name="T18" fmla="*/ 6 w 6"/>
                <a:gd name="T19" fmla="*/ 2 h 6"/>
                <a:gd name="T20" fmla="*/ 5 w 6"/>
                <a:gd name="T21" fmla="*/ 1 h 6"/>
                <a:gd name="T22" fmla="*/ 5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2 h 6"/>
                <a:gd name="T34" fmla="*/ 0 w 6"/>
                <a:gd name="T35" fmla="*/ 4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45" name="Freeform 137"/>
            <p:cNvSpPr>
              <a:spLocks noChangeArrowheads="1"/>
            </p:cNvSpPr>
            <p:nvPr/>
          </p:nvSpPr>
          <p:spPr bwMode="auto">
            <a:xfrm>
              <a:off x="2053" y="3170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4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4 h 6"/>
                <a:gd name="T22" fmla="*/ 3 w 5"/>
                <a:gd name="T23" fmla="*/ 4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3 w 5"/>
                <a:gd name="T33" fmla="*/ 0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46" name="Freeform 138"/>
            <p:cNvSpPr>
              <a:spLocks noChangeArrowheads="1"/>
            </p:cNvSpPr>
            <p:nvPr/>
          </p:nvSpPr>
          <p:spPr bwMode="auto">
            <a:xfrm>
              <a:off x="2064" y="3170"/>
              <a:ext cx="3" cy="5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2 h 6"/>
                <a:gd name="T10" fmla="*/ 0 w 4"/>
                <a:gd name="T11" fmla="*/ 2 h 6"/>
                <a:gd name="T12" fmla="*/ 0 w 4"/>
                <a:gd name="T13" fmla="*/ 3 h 6"/>
                <a:gd name="T14" fmla="*/ 1 w 4"/>
                <a:gd name="T15" fmla="*/ 4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4 h 6"/>
                <a:gd name="T22" fmla="*/ 3 w 4"/>
                <a:gd name="T23" fmla="*/ 4 h 6"/>
                <a:gd name="T24" fmla="*/ 4 w 4"/>
                <a:gd name="T25" fmla="*/ 3 h 6"/>
                <a:gd name="T26" fmla="*/ 4 w 4"/>
                <a:gd name="T27" fmla="*/ 2 h 6"/>
                <a:gd name="T28" fmla="*/ 4 w 4"/>
                <a:gd name="T29" fmla="*/ 2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47" name="Freeform 139"/>
            <p:cNvSpPr>
              <a:spLocks noChangeArrowheads="1"/>
            </p:cNvSpPr>
            <p:nvPr/>
          </p:nvSpPr>
          <p:spPr bwMode="auto">
            <a:xfrm>
              <a:off x="2075" y="3170"/>
              <a:ext cx="3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4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4 h 6"/>
                <a:gd name="T22" fmla="*/ 4 w 5"/>
                <a:gd name="T23" fmla="*/ 4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48" name="Freeform 140"/>
            <p:cNvSpPr>
              <a:spLocks noChangeArrowheads="1"/>
            </p:cNvSpPr>
            <p:nvPr/>
          </p:nvSpPr>
          <p:spPr bwMode="auto">
            <a:xfrm>
              <a:off x="2086" y="3170"/>
              <a:ext cx="3" cy="5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2 h 6"/>
                <a:gd name="T10" fmla="*/ 0 w 4"/>
                <a:gd name="T11" fmla="*/ 2 h 6"/>
                <a:gd name="T12" fmla="*/ 0 w 4"/>
                <a:gd name="T13" fmla="*/ 3 h 6"/>
                <a:gd name="T14" fmla="*/ 1 w 4"/>
                <a:gd name="T15" fmla="*/ 4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4 h 6"/>
                <a:gd name="T22" fmla="*/ 3 w 4"/>
                <a:gd name="T23" fmla="*/ 4 h 6"/>
                <a:gd name="T24" fmla="*/ 4 w 4"/>
                <a:gd name="T25" fmla="*/ 3 h 6"/>
                <a:gd name="T26" fmla="*/ 4 w 4"/>
                <a:gd name="T27" fmla="*/ 2 h 6"/>
                <a:gd name="T28" fmla="*/ 4 w 4"/>
                <a:gd name="T29" fmla="*/ 2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49" name="Freeform 141"/>
            <p:cNvSpPr>
              <a:spLocks noChangeArrowheads="1"/>
            </p:cNvSpPr>
            <p:nvPr/>
          </p:nvSpPr>
          <p:spPr bwMode="auto">
            <a:xfrm>
              <a:off x="2097" y="3170"/>
              <a:ext cx="3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2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2 w 5"/>
                <a:gd name="T15" fmla="*/ 4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4 h 6"/>
                <a:gd name="T22" fmla="*/ 4 w 5"/>
                <a:gd name="T23" fmla="*/ 4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50" name="Freeform 142"/>
            <p:cNvSpPr>
              <a:spLocks noChangeArrowheads="1"/>
            </p:cNvSpPr>
            <p:nvPr/>
          </p:nvSpPr>
          <p:spPr bwMode="auto">
            <a:xfrm>
              <a:off x="2107" y="3170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4 h 6"/>
                <a:gd name="T14" fmla="*/ 1 w 6"/>
                <a:gd name="T15" fmla="*/ 4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4 h 6"/>
                <a:gd name="T22" fmla="*/ 4 w 6"/>
                <a:gd name="T23" fmla="*/ 4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4"/>
                  </a:lnTo>
                  <a:lnTo>
                    <a:pt x="4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51" name="Freeform 143"/>
            <p:cNvSpPr>
              <a:spLocks noChangeArrowheads="1"/>
            </p:cNvSpPr>
            <p:nvPr/>
          </p:nvSpPr>
          <p:spPr bwMode="auto">
            <a:xfrm>
              <a:off x="2118" y="3170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4 h 6"/>
                <a:gd name="T14" fmla="*/ 2 w 6"/>
                <a:gd name="T15" fmla="*/ 4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4 h 6"/>
                <a:gd name="T22" fmla="*/ 5 w 6"/>
                <a:gd name="T23" fmla="*/ 4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52" name="Freeform 144"/>
            <p:cNvSpPr>
              <a:spLocks noChangeArrowheads="1"/>
            </p:cNvSpPr>
            <p:nvPr/>
          </p:nvSpPr>
          <p:spPr bwMode="auto">
            <a:xfrm>
              <a:off x="2129" y="3170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4 h 6"/>
                <a:gd name="T14" fmla="*/ 1 w 6"/>
                <a:gd name="T15" fmla="*/ 4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4 h 6"/>
                <a:gd name="T22" fmla="*/ 5 w 6"/>
                <a:gd name="T23" fmla="*/ 4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53" name="Freeform 145"/>
            <p:cNvSpPr>
              <a:spLocks noChangeArrowheads="1"/>
            </p:cNvSpPr>
            <p:nvPr/>
          </p:nvSpPr>
          <p:spPr bwMode="auto">
            <a:xfrm>
              <a:off x="2126" y="3164"/>
              <a:ext cx="8" cy="12"/>
            </a:xfrm>
            <a:custGeom>
              <a:avLst/>
              <a:gdLst>
                <a:gd name="T0" fmla="*/ 0 w 9"/>
                <a:gd name="T1" fmla="*/ 14 h 14"/>
                <a:gd name="T2" fmla="*/ 9 w 9"/>
                <a:gd name="T3" fmla="*/ 8 h 14"/>
                <a:gd name="T4" fmla="*/ 0 w 9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4">
                  <a:moveTo>
                    <a:pt x="0" y="14"/>
                  </a:moveTo>
                  <a:lnTo>
                    <a:pt x="9" y="8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54" name="Freeform 146"/>
            <p:cNvSpPr>
              <a:spLocks noChangeArrowheads="1"/>
            </p:cNvSpPr>
            <p:nvPr/>
          </p:nvSpPr>
          <p:spPr bwMode="auto">
            <a:xfrm>
              <a:off x="2045" y="3265"/>
              <a:ext cx="5" cy="4"/>
            </a:xfrm>
            <a:custGeom>
              <a:avLst/>
              <a:gdLst>
                <a:gd name="T0" fmla="*/ 6 w 6"/>
                <a:gd name="T1" fmla="*/ 4 h 5"/>
                <a:gd name="T2" fmla="*/ 5 w 6"/>
                <a:gd name="T3" fmla="*/ 3 h 5"/>
                <a:gd name="T4" fmla="*/ 5 w 6"/>
                <a:gd name="T5" fmla="*/ 2 h 5"/>
                <a:gd name="T6" fmla="*/ 3 w 6"/>
                <a:gd name="T7" fmla="*/ 0 h 5"/>
                <a:gd name="T8" fmla="*/ 2 w 6"/>
                <a:gd name="T9" fmla="*/ 0 h 5"/>
                <a:gd name="T10" fmla="*/ 2 w 6"/>
                <a:gd name="T11" fmla="*/ 0 h 5"/>
                <a:gd name="T12" fmla="*/ 1 w 6"/>
                <a:gd name="T13" fmla="*/ 0 h 5"/>
                <a:gd name="T14" fmla="*/ 0 w 6"/>
                <a:gd name="T15" fmla="*/ 2 h 5"/>
                <a:gd name="T16" fmla="*/ 0 w 6"/>
                <a:gd name="T17" fmla="*/ 3 h 5"/>
                <a:gd name="T18" fmla="*/ 0 w 6"/>
                <a:gd name="T19" fmla="*/ 3 h 5"/>
                <a:gd name="T20" fmla="*/ 0 w 6"/>
                <a:gd name="T21" fmla="*/ 3 h 5"/>
                <a:gd name="T22" fmla="*/ 0 w 6"/>
                <a:gd name="T23" fmla="*/ 4 h 5"/>
                <a:gd name="T24" fmla="*/ 1 w 6"/>
                <a:gd name="T25" fmla="*/ 5 h 5"/>
                <a:gd name="T26" fmla="*/ 2 w 6"/>
                <a:gd name="T27" fmla="*/ 5 h 5"/>
                <a:gd name="T28" fmla="*/ 2 w 6"/>
                <a:gd name="T29" fmla="*/ 5 h 5"/>
                <a:gd name="T30" fmla="*/ 3 w 6"/>
                <a:gd name="T31" fmla="*/ 5 h 5"/>
                <a:gd name="T32" fmla="*/ 5 w 6"/>
                <a:gd name="T33" fmla="*/ 4 h 5"/>
                <a:gd name="T34" fmla="*/ 6 w 6"/>
                <a:gd name="T3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5">
                  <a:moveTo>
                    <a:pt x="6" y="4"/>
                  </a:moveTo>
                  <a:lnTo>
                    <a:pt x="5" y="3"/>
                  </a:lnTo>
                  <a:lnTo>
                    <a:pt x="5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55" name="Freeform 147"/>
            <p:cNvSpPr>
              <a:spLocks noChangeArrowheads="1"/>
            </p:cNvSpPr>
            <p:nvPr/>
          </p:nvSpPr>
          <p:spPr bwMode="auto">
            <a:xfrm>
              <a:off x="2045" y="3276"/>
              <a:ext cx="5" cy="4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4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4 h 6"/>
                <a:gd name="T34" fmla="*/ 6 w 6"/>
                <a:gd name="T35" fmla="*/ 4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56" name="Freeform 148"/>
            <p:cNvSpPr>
              <a:spLocks noChangeArrowheads="1"/>
            </p:cNvSpPr>
            <p:nvPr/>
          </p:nvSpPr>
          <p:spPr bwMode="auto">
            <a:xfrm>
              <a:off x="2045" y="3286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5 w 6"/>
                <a:gd name="T5" fmla="*/ 2 h 6"/>
                <a:gd name="T6" fmla="*/ 5 w 6"/>
                <a:gd name="T7" fmla="*/ 2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2 h 6"/>
                <a:gd name="T14" fmla="*/ 0 w 6"/>
                <a:gd name="T15" fmla="*/ 2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57" name="Freeform 149"/>
            <p:cNvSpPr>
              <a:spLocks noChangeArrowheads="1"/>
            </p:cNvSpPr>
            <p:nvPr/>
          </p:nvSpPr>
          <p:spPr bwMode="auto">
            <a:xfrm>
              <a:off x="2045" y="3298"/>
              <a:ext cx="5" cy="4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58" name="Freeform 150"/>
            <p:cNvSpPr>
              <a:spLocks noChangeArrowheads="1"/>
            </p:cNvSpPr>
            <p:nvPr/>
          </p:nvSpPr>
          <p:spPr bwMode="auto">
            <a:xfrm>
              <a:off x="2045" y="3309"/>
              <a:ext cx="5" cy="4"/>
            </a:xfrm>
            <a:custGeom>
              <a:avLst/>
              <a:gdLst>
                <a:gd name="T0" fmla="*/ 6 w 6"/>
                <a:gd name="T1" fmla="*/ 3 h 5"/>
                <a:gd name="T2" fmla="*/ 6 w 6"/>
                <a:gd name="T3" fmla="*/ 2 h 5"/>
                <a:gd name="T4" fmla="*/ 5 w 6"/>
                <a:gd name="T5" fmla="*/ 1 h 5"/>
                <a:gd name="T6" fmla="*/ 5 w 6"/>
                <a:gd name="T7" fmla="*/ 1 h 5"/>
                <a:gd name="T8" fmla="*/ 3 w 6"/>
                <a:gd name="T9" fmla="*/ 0 h 5"/>
                <a:gd name="T10" fmla="*/ 2 w 6"/>
                <a:gd name="T11" fmla="*/ 0 h 5"/>
                <a:gd name="T12" fmla="*/ 1 w 6"/>
                <a:gd name="T13" fmla="*/ 1 h 5"/>
                <a:gd name="T14" fmla="*/ 0 w 6"/>
                <a:gd name="T15" fmla="*/ 1 h 5"/>
                <a:gd name="T16" fmla="*/ 0 w 6"/>
                <a:gd name="T17" fmla="*/ 2 h 5"/>
                <a:gd name="T18" fmla="*/ 0 w 6"/>
                <a:gd name="T19" fmla="*/ 3 h 5"/>
                <a:gd name="T20" fmla="*/ 0 w 6"/>
                <a:gd name="T21" fmla="*/ 3 h 5"/>
                <a:gd name="T22" fmla="*/ 0 w 6"/>
                <a:gd name="T23" fmla="*/ 4 h 5"/>
                <a:gd name="T24" fmla="*/ 1 w 6"/>
                <a:gd name="T25" fmla="*/ 5 h 5"/>
                <a:gd name="T26" fmla="*/ 2 w 6"/>
                <a:gd name="T27" fmla="*/ 5 h 5"/>
                <a:gd name="T28" fmla="*/ 2 w 6"/>
                <a:gd name="T29" fmla="*/ 5 h 5"/>
                <a:gd name="T30" fmla="*/ 3 w 6"/>
                <a:gd name="T31" fmla="*/ 5 h 5"/>
                <a:gd name="T32" fmla="*/ 5 w 6"/>
                <a:gd name="T33" fmla="*/ 4 h 5"/>
                <a:gd name="T34" fmla="*/ 6 w 6"/>
                <a:gd name="T35" fmla="*/ 4 h 5"/>
                <a:gd name="T36" fmla="*/ 6 w 6"/>
                <a:gd name="T37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59" name="Freeform 151"/>
            <p:cNvSpPr>
              <a:spLocks noChangeArrowheads="1"/>
            </p:cNvSpPr>
            <p:nvPr/>
          </p:nvSpPr>
          <p:spPr bwMode="auto">
            <a:xfrm>
              <a:off x="2045" y="3320"/>
              <a:ext cx="5" cy="4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60" name="Freeform 152"/>
            <p:cNvSpPr>
              <a:spLocks noChangeArrowheads="1"/>
            </p:cNvSpPr>
            <p:nvPr/>
          </p:nvSpPr>
          <p:spPr bwMode="auto">
            <a:xfrm>
              <a:off x="2045" y="3331"/>
              <a:ext cx="5" cy="5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4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4 h 6"/>
                <a:gd name="T34" fmla="*/ 6 w 6"/>
                <a:gd name="T35" fmla="*/ 4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61" name="Freeform 153"/>
            <p:cNvSpPr>
              <a:spLocks noChangeArrowheads="1"/>
            </p:cNvSpPr>
            <p:nvPr/>
          </p:nvSpPr>
          <p:spPr bwMode="auto">
            <a:xfrm>
              <a:off x="2045" y="3342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5 w 6"/>
                <a:gd name="T5" fmla="*/ 2 h 6"/>
                <a:gd name="T6" fmla="*/ 5 w 6"/>
                <a:gd name="T7" fmla="*/ 2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2 h 6"/>
                <a:gd name="T14" fmla="*/ 0 w 6"/>
                <a:gd name="T15" fmla="*/ 2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62" name="Freeform 154"/>
            <p:cNvSpPr>
              <a:spLocks noChangeArrowheads="1"/>
            </p:cNvSpPr>
            <p:nvPr/>
          </p:nvSpPr>
          <p:spPr bwMode="auto">
            <a:xfrm>
              <a:off x="2045" y="3353"/>
              <a:ext cx="5" cy="5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63" name="Freeform 155"/>
            <p:cNvSpPr>
              <a:spLocks noChangeArrowheads="1"/>
            </p:cNvSpPr>
            <p:nvPr/>
          </p:nvSpPr>
          <p:spPr bwMode="auto">
            <a:xfrm>
              <a:off x="2045" y="3365"/>
              <a:ext cx="5" cy="4"/>
            </a:xfrm>
            <a:custGeom>
              <a:avLst/>
              <a:gdLst>
                <a:gd name="T0" fmla="*/ 6 w 6"/>
                <a:gd name="T1" fmla="*/ 3 h 5"/>
                <a:gd name="T2" fmla="*/ 6 w 6"/>
                <a:gd name="T3" fmla="*/ 2 h 5"/>
                <a:gd name="T4" fmla="*/ 5 w 6"/>
                <a:gd name="T5" fmla="*/ 1 h 5"/>
                <a:gd name="T6" fmla="*/ 5 w 6"/>
                <a:gd name="T7" fmla="*/ 1 h 5"/>
                <a:gd name="T8" fmla="*/ 3 w 6"/>
                <a:gd name="T9" fmla="*/ 0 h 5"/>
                <a:gd name="T10" fmla="*/ 2 w 6"/>
                <a:gd name="T11" fmla="*/ 0 h 5"/>
                <a:gd name="T12" fmla="*/ 1 w 6"/>
                <a:gd name="T13" fmla="*/ 1 h 5"/>
                <a:gd name="T14" fmla="*/ 0 w 6"/>
                <a:gd name="T15" fmla="*/ 1 h 5"/>
                <a:gd name="T16" fmla="*/ 0 w 6"/>
                <a:gd name="T17" fmla="*/ 2 h 5"/>
                <a:gd name="T18" fmla="*/ 0 w 6"/>
                <a:gd name="T19" fmla="*/ 3 h 5"/>
                <a:gd name="T20" fmla="*/ 0 w 6"/>
                <a:gd name="T21" fmla="*/ 3 h 5"/>
                <a:gd name="T22" fmla="*/ 0 w 6"/>
                <a:gd name="T23" fmla="*/ 4 h 5"/>
                <a:gd name="T24" fmla="*/ 1 w 6"/>
                <a:gd name="T25" fmla="*/ 5 h 5"/>
                <a:gd name="T26" fmla="*/ 2 w 6"/>
                <a:gd name="T27" fmla="*/ 5 h 5"/>
                <a:gd name="T28" fmla="*/ 2 w 6"/>
                <a:gd name="T29" fmla="*/ 5 h 5"/>
                <a:gd name="T30" fmla="*/ 3 w 6"/>
                <a:gd name="T31" fmla="*/ 5 h 5"/>
                <a:gd name="T32" fmla="*/ 5 w 6"/>
                <a:gd name="T33" fmla="*/ 4 h 5"/>
                <a:gd name="T34" fmla="*/ 6 w 6"/>
                <a:gd name="T35" fmla="*/ 4 h 5"/>
                <a:gd name="T36" fmla="*/ 6 w 6"/>
                <a:gd name="T37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64" name="Freeform 156"/>
            <p:cNvSpPr>
              <a:spLocks noChangeArrowheads="1"/>
            </p:cNvSpPr>
            <p:nvPr/>
          </p:nvSpPr>
          <p:spPr bwMode="auto">
            <a:xfrm>
              <a:off x="2045" y="3375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65" name="Freeform 157"/>
            <p:cNvSpPr>
              <a:spLocks noChangeArrowheads="1"/>
            </p:cNvSpPr>
            <p:nvPr/>
          </p:nvSpPr>
          <p:spPr bwMode="auto">
            <a:xfrm>
              <a:off x="2045" y="3387"/>
              <a:ext cx="5" cy="5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4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4 h 6"/>
                <a:gd name="T34" fmla="*/ 6 w 6"/>
                <a:gd name="T35" fmla="*/ 4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66" name="Freeform 158"/>
            <p:cNvSpPr>
              <a:spLocks noChangeArrowheads="1"/>
            </p:cNvSpPr>
            <p:nvPr/>
          </p:nvSpPr>
          <p:spPr bwMode="auto">
            <a:xfrm>
              <a:off x="2045" y="3398"/>
              <a:ext cx="5" cy="4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67" name="Freeform 159"/>
            <p:cNvSpPr>
              <a:spLocks noChangeArrowheads="1"/>
            </p:cNvSpPr>
            <p:nvPr/>
          </p:nvSpPr>
          <p:spPr bwMode="auto">
            <a:xfrm>
              <a:off x="2051" y="3404"/>
              <a:ext cx="3" cy="5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3 h 6"/>
                <a:gd name="T10" fmla="*/ 0 w 4"/>
                <a:gd name="T11" fmla="*/ 3 h 6"/>
                <a:gd name="T12" fmla="*/ 0 w 4"/>
                <a:gd name="T13" fmla="*/ 4 h 6"/>
                <a:gd name="T14" fmla="*/ 1 w 4"/>
                <a:gd name="T15" fmla="*/ 5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5 h 6"/>
                <a:gd name="T22" fmla="*/ 3 w 4"/>
                <a:gd name="T23" fmla="*/ 5 h 6"/>
                <a:gd name="T24" fmla="*/ 4 w 4"/>
                <a:gd name="T25" fmla="*/ 4 h 6"/>
                <a:gd name="T26" fmla="*/ 4 w 4"/>
                <a:gd name="T27" fmla="*/ 3 h 6"/>
                <a:gd name="T28" fmla="*/ 4 w 4"/>
                <a:gd name="T29" fmla="*/ 3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68" name="Freeform 160"/>
            <p:cNvSpPr>
              <a:spLocks noChangeArrowheads="1"/>
            </p:cNvSpPr>
            <p:nvPr/>
          </p:nvSpPr>
          <p:spPr bwMode="auto">
            <a:xfrm>
              <a:off x="2061" y="3404"/>
              <a:ext cx="4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3 h 6"/>
                <a:gd name="T10" fmla="*/ 0 w 5"/>
                <a:gd name="T11" fmla="*/ 3 h 6"/>
                <a:gd name="T12" fmla="*/ 0 w 5"/>
                <a:gd name="T13" fmla="*/ 4 h 6"/>
                <a:gd name="T14" fmla="*/ 1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69" name="Freeform 161"/>
            <p:cNvSpPr>
              <a:spLocks noChangeArrowheads="1"/>
            </p:cNvSpPr>
            <p:nvPr/>
          </p:nvSpPr>
          <p:spPr bwMode="auto">
            <a:xfrm>
              <a:off x="2073" y="3404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3 h 6"/>
                <a:gd name="T10" fmla="*/ 0 w 5"/>
                <a:gd name="T11" fmla="*/ 3 h 6"/>
                <a:gd name="T12" fmla="*/ 0 w 5"/>
                <a:gd name="T13" fmla="*/ 4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3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3 w 5"/>
                <a:gd name="T33" fmla="*/ 0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70" name="Freeform 162"/>
            <p:cNvSpPr>
              <a:spLocks noChangeArrowheads="1"/>
            </p:cNvSpPr>
            <p:nvPr/>
          </p:nvSpPr>
          <p:spPr bwMode="auto">
            <a:xfrm>
              <a:off x="2083" y="3404"/>
              <a:ext cx="4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2 w 5"/>
                <a:gd name="T5" fmla="*/ 0 h 6"/>
                <a:gd name="T6" fmla="*/ 0 w 5"/>
                <a:gd name="T7" fmla="*/ 1 h 6"/>
                <a:gd name="T8" fmla="*/ 0 w 5"/>
                <a:gd name="T9" fmla="*/ 3 h 6"/>
                <a:gd name="T10" fmla="*/ 0 w 5"/>
                <a:gd name="T11" fmla="*/ 3 h 6"/>
                <a:gd name="T12" fmla="*/ 0 w 5"/>
                <a:gd name="T13" fmla="*/ 4 h 6"/>
                <a:gd name="T14" fmla="*/ 2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71" name="Freeform 163"/>
            <p:cNvSpPr>
              <a:spLocks noChangeArrowheads="1"/>
            </p:cNvSpPr>
            <p:nvPr/>
          </p:nvSpPr>
          <p:spPr bwMode="auto">
            <a:xfrm>
              <a:off x="2095" y="3404"/>
              <a:ext cx="4" cy="5"/>
            </a:xfrm>
            <a:custGeom>
              <a:avLst/>
              <a:gdLst>
                <a:gd name="T0" fmla="*/ 4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3 h 6"/>
                <a:gd name="T10" fmla="*/ 0 w 5"/>
                <a:gd name="T11" fmla="*/ 3 h 6"/>
                <a:gd name="T12" fmla="*/ 0 w 5"/>
                <a:gd name="T13" fmla="*/ 4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72" name="Freeform 164"/>
            <p:cNvSpPr>
              <a:spLocks noChangeArrowheads="1"/>
            </p:cNvSpPr>
            <p:nvPr/>
          </p:nvSpPr>
          <p:spPr bwMode="auto">
            <a:xfrm>
              <a:off x="2106" y="3404"/>
              <a:ext cx="3" cy="5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3 h 6"/>
                <a:gd name="T10" fmla="*/ 0 w 4"/>
                <a:gd name="T11" fmla="*/ 3 h 6"/>
                <a:gd name="T12" fmla="*/ 0 w 4"/>
                <a:gd name="T13" fmla="*/ 4 h 6"/>
                <a:gd name="T14" fmla="*/ 1 w 4"/>
                <a:gd name="T15" fmla="*/ 5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5 h 6"/>
                <a:gd name="T22" fmla="*/ 3 w 4"/>
                <a:gd name="T23" fmla="*/ 5 h 6"/>
                <a:gd name="T24" fmla="*/ 4 w 4"/>
                <a:gd name="T25" fmla="*/ 4 h 6"/>
                <a:gd name="T26" fmla="*/ 4 w 4"/>
                <a:gd name="T27" fmla="*/ 3 h 6"/>
                <a:gd name="T28" fmla="*/ 4 w 4"/>
                <a:gd name="T29" fmla="*/ 3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73" name="Freeform 165"/>
            <p:cNvSpPr>
              <a:spLocks noChangeArrowheads="1"/>
            </p:cNvSpPr>
            <p:nvPr/>
          </p:nvSpPr>
          <p:spPr bwMode="auto">
            <a:xfrm>
              <a:off x="2117" y="3404"/>
              <a:ext cx="4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3 h 6"/>
                <a:gd name="T10" fmla="*/ 0 w 5"/>
                <a:gd name="T11" fmla="*/ 3 h 6"/>
                <a:gd name="T12" fmla="*/ 0 w 5"/>
                <a:gd name="T13" fmla="*/ 4 h 6"/>
                <a:gd name="T14" fmla="*/ 1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74" name="Freeform 166"/>
            <p:cNvSpPr>
              <a:spLocks noChangeArrowheads="1"/>
            </p:cNvSpPr>
            <p:nvPr/>
          </p:nvSpPr>
          <p:spPr bwMode="auto">
            <a:xfrm>
              <a:off x="2128" y="3404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3 h 6"/>
                <a:gd name="T10" fmla="*/ 0 w 5"/>
                <a:gd name="T11" fmla="*/ 3 h 6"/>
                <a:gd name="T12" fmla="*/ 0 w 5"/>
                <a:gd name="T13" fmla="*/ 4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3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3 w 5"/>
                <a:gd name="T33" fmla="*/ 0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75" name="Freeform 167"/>
            <p:cNvSpPr>
              <a:spLocks noChangeArrowheads="1"/>
            </p:cNvSpPr>
            <p:nvPr/>
          </p:nvSpPr>
          <p:spPr bwMode="auto">
            <a:xfrm>
              <a:off x="2126" y="3397"/>
              <a:ext cx="8" cy="13"/>
            </a:xfrm>
            <a:custGeom>
              <a:avLst/>
              <a:gdLst>
                <a:gd name="T0" fmla="*/ 0 w 9"/>
                <a:gd name="T1" fmla="*/ 14 h 14"/>
                <a:gd name="T2" fmla="*/ 9 w 9"/>
                <a:gd name="T3" fmla="*/ 10 h 14"/>
                <a:gd name="T4" fmla="*/ 0 w 9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4">
                  <a:moveTo>
                    <a:pt x="0" y="14"/>
                  </a:moveTo>
                  <a:lnTo>
                    <a:pt x="9" y="10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76" name="Freeform 168"/>
            <p:cNvSpPr>
              <a:spLocks noChangeArrowheads="1"/>
            </p:cNvSpPr>
            <p:nvPr/>
          </p:nvSpPr>
          <p:spPr bwMode="auto">
            <a:xfrm>
              <a:off x="2226" y="3404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3 h 6"/>
                <a:gd name="T10" fmla="*/ 0 w 5"/>
                <a:gd name="T11" fmla="*/ 3 h 6"/>
                <a:gd name="T12" fmla="*/ 0 w 5"/>
                <a:gd name="T13" fmla="*/ 4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3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3 w 5"/>
                <a:gd name="T33" fmla="*/ 0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77" name="Freeform 169"/>
            <p:cNvSpPr>
              <a:spLocks noChangeArrowheads="1"/>
            </p:cNvSpPr>
            <p:nvPr/>
          </p:nvSpPr>
          <p:spPr bwMode="auto">
            <a:xfrm>
              <a:off x="2236" y="3404"/>
              <a:ext cx="5" cy="5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2 w 7"/>
                <a:gd name="T5" fmla="*/ 0 h 6"/>
                <a:gd name="T6" fmla="*/ 2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2 w 7"/>
                <a:gd name="T13" fmla="*/ 5 h 6"/>
                <a:gd name="T14" fmla="*/ 2 w 7"/>
                <a:gd name="T15" fmla="*/ 5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78" name="Freeform 170"/>
            <p:cNvSpPr>
              <a:spLocks noChangeArrowheads="1"/>
            </p:cNvSpPr>
            <p:nvPr/>
          </p:nvSpPr>
          <p:spPr bwMode="auto">
            <a:xfrm>
              <a:off x="2247" y="3404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79" name="Freeform 171"/>
            <p:cNvSpPr>
              <a:spLocks noChangeArrowheads="1"/>
            </p:cNvSpPr>
            <p:nvPr/>
          </p:nvSpPr>
          <p:spPr bwMode="auto">
            <a:xfrm>
              <a:off x="2259" y="3404"/>
              <a:ext cx="5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5 w 7"/>
                <a:gd name="T23" fmla="*/ 5 h 6"/>
                <a:gd name="T24" fmla="*/ 5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5 w 7"/>
                <a:gd name="T31" fmla="*/ 1 h 6"/>
                <a:gd name="T32" fmla="*/ 5 w 7"/>
                <a:gd name="T33" fmla="*/ 0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80" name="Freeform 172"/>
            <p:cNvSpPr>
              <a:spLocks noChangeArrowheads="1"/>
            </p:cNvSpPr>
            <p:nvPr/>
          </p:nvSpPr>
          <p:spPr bwMode="auto">
            <a:xfrm>
              <a:off x="2269" y="3404"/>
              <a:ext cx="6" cy="5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5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81" name="Freeform 173"/>
            <p:cNvSpPr>
              <a:spLocks noChangeArrowheads="1"/>
            </p:cNvSpPr>
            <p:nvPr/>
          </p:nvSpPr>
          <p:spPr bwMode="auto">
            <a:xfrm>
              <a:off x="2281" y="3404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82" name="Freeform 174"/>
            <p:cNvSpPr>
              <a:spLocks noChangeArrowheads="1"/>
            </p:cNvSpPr>
            <p:nvPr/>
          </p:nvSpPr>
          <p:spPr bwMode="auto">
            <a:xfrm>
              <a:off x="2291" y="3404"/>
              <a:ext cx="6" cy="5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2 w 7"/>
                <a:gd name="T5" fmla="*/ 0 h 6"/>
                <a:gd name="T6" fmla="*/ 2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2 w 7"/>
                <a:gd name="T13" fmla="*/ 5 h 6"/>
                <a:gd name="T14" fmla="*/ 2 w 7"/>
                <a:gd name="T15" fmla="*/ 5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83" name="Freeform 175"/>
            <p:cNvSpPr>
              <a:spLocks noChangeArrowheads="1"/>
            </p:cNvSpPr>
            <p:nvPr/>
          </p:nvSpPr>
          <p:spPr bwMode="auto">
            <a:xfrm>
              <a:off x="2303" y="3404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84" name="Freeform 176"/>
            <p:cNvSpPr>
              <a:spLocks noChangeArrowheads="1"/>
            </p:cNvSpPr>
            <p:nvPr/>
          </p:nvSpPr>
          <p:spPr bwMode="auto">
            <a:xfrm>
              <a:off x="2314" y="3404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5 w 7"/>
                <a:gd name="T23" fmla="*/ 6 h 6"/>
                <a:gd name="T24" fmla="*/ 5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5 w 7"/>
                <a:gd name="T31" fmla="*/ 1 h 6"/>
                <a:gd name="T32" fmla="*/ 5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85" name="Freeform 177"/>
            <p:cNvSpPr>
              <a:spLocks noChangeArrowheads="1"/>
            </p:cNvSpPr>
            <p:nvPr/>
          </p:nvSpPr>
          <p:spPr bwMode="auto">
            <a:xfrm>
              <a:off x="2325" y="3404"/>
              <a:ext cx="6" cy="5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86" name="Freeform 178"/>
            <p:cNvSpPr>
              <a:spLocks noChangeArrowheads="1"/>
            </p:cNvSpPr>
            <p:nvPr/>
          </p:nvSpPr>
          <p:spPr bwMode="auto">
            <a:xfrm>
              <a:off x="2337" y="3404"/>
              <a:ext cx="5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87" name="Freeform 179"/>
            <p:cNvSpPr>
              <a:spLocks noChangeArrowheads="1"/>
            </p:cNvSpPr>
            <p:nvPr/>
          </p:nvSpPr>
          <p:spPr bwMode="auto">
            <a:xfrm>
              <a:off x="2347" y="3404"/>
              <a:ext cx="6" cy="5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2 w 7"/>
                <a:gd name="T5" fmla="*/ 1 h 6"/>
                <a:gd name="T6" fmla="*/ 2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2 w 7"/>
                <a:gd name="T13" fmla="*/ 5 h 6"/>
                <a:gd name="T14" fmla="*/ 2 w 7"/>
                <a:gd name="T15" fmla="*/ 6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88" name="Freeform 180"/>
            <p:cNvSpPr>
              <a:spLocks noChangeArrowheads="1"/>
            </p:cNvSpPr>
            <p:nvPr/>
          </p:nvSpPr>
          <p:spPr bwMode="auto">
            <a:xfrm>
              <a:off x="2359" y="3404"/>
              <a:ext cx="5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89" name="Freeform 181"/>
            <p:cNvSpPr>
              <a:spLocks noChangeArrowheads="1"/>
            </p:cNvSpPr>
            <p:nvPr/>
          </p:nvSpPr>
          <p:spPr bwMode="auto">
            <a:xfrm>
              <a:off x="2370" y="3404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5 w 7"/>
                <a:gd name="T23" fmla="*/ 6 h 6"/>
                <a:gd name="T24" fmla="*/ 5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5 w 7"/>
                <a:gd name="T31" fmla="*/ 1 h 6"/>
                <a:gd name="T32" fmla="*/ 5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90" name="Freeform 182"/>
            <p:cNvSpPr>
              <a:spLocks noChangeArrowheads="1"/>
            </p:cNvSpPr>
            <p:nvPr/>
          </p:nvSpPr>
          <p:spPr bwMode="auto">
            <a:xfrm>
              <a:off x="2381" y="3404"/>
              <a:ext cx="5" cy="5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91" name="Freeform 183"/>
            <p:cNvSpPr>
              <a:spLocks noChangeArrowheads="1"/>
            </p:cNvSpPr>
            <p:nvPr/>
          </p:nvSpPr>
          <p:spPr bwMode="auto">
            <a:xfrm>
              <a:off x="2392" y="3404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92" name="Freeform 184"/>
            <p:cNvSpPr>
              <a:spLocks noChangeArrowheads="1"/>
            </p:cNvSpPr>
            <p:nvPr/>
          </p:nvSpPr>
          <p:spPr bwMode="auto">
            <a:xfrm>
              <a:off x="2389" y="3397"/>
              <a:ext cx="10" cy="13"/>
            </a:xfrm>
            <a:custGeom>
              <a:avLst/>
              <a:gdLst>
                <a:gd name="T0" fmla="*/ 0 w 11"/>
                <a:gd name="T1" fmla="*/ 14 h 14"/>
                <a:gd name="T2" fmla="*/ 11 w 11"/>
                <a:gd name="T3" fmla="*/ 10 h 14"/>
                <a:gd name="T4" fmla="*/ 0 w 11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0" y="14"/>
                  </a:moveTo>
                  <a:lnTo>
                    <a:pt x="11" y="10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93" name="Rectangle 185"/>
            <p:cNvSpPr>
              <a:spLocks noChangeArrowheads="1"/>
            </p:cNvSpPr>
            <p:nvPr/>
          </p:nvSpPr>
          <p:spPr bwMode="auto">
            <a:xfrm>
              <a:off x="1851" y="3290"/>
              <a:ext cx="98" cy="39"/>
            </a:xfrm>
            <a:prstGeom prst="rect">
              <a:avLst/>
            </a:prstGeom>
            <a:solidFill>
              <a:srgbClr val="FF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94" name="Freeform 186"/>
            <p:cNvSpPr>
              <a:spLocks noChangeArrowheads="1"/>
            </p:cNvSpPr>
            <p:nvPr/>
          </p:nvSpPr>
          <p:spPr bwMode="auto">
            <a:xfrm>
              <a:off x="1853" y="3288"/>
              <a:ext cx="5" cy="3"/>
            </a:xfrm>
            <a:custGeom>
              <a:avLst/>
              <a:gdLst>
                <a:gd name="T0" fmla="*/ 6 w 6"/>
                <a:gd name="T1" fmla="*/ 2 h 4"/>
                <a:gd name="T2" fmla="*/ 5 w 6"/>
                <a:gd name="T3" fmla="*/ 1 h 4"/>
                <a:gd name="T4" fmla="*/ 4 w 6"/>
                <a:gd name="T5" fmla="*/ 0 h 4"/>
                <a:gd name="T6" fmla="*/ 3 w 6"/>
                <a:gd name="T7" fmla="*/ 0 h 4"/>
                <a:gd name="T8" fmla="*/ 3 w 6"/>
                <a:gd name="T9" fmla="*/ 0 h 4"/>
                <a:gd name="T10" fmla="*/ 2 w 6"/>
                <a:gd name="T11" fmla="*/ 0 h 4"/>
                <a:gd name="T12" fmla="*/ 0 w 6"/>
                <a:gd name="T13" fmla="*/ 1 h 4"/>
                <a:gd name="T14" fmla="*/ 0 w 6"/>
                <a:gd name="T15" fmla="*/ 2 h 4"/>
                <a:gd name="T16" fmla="*/ 0 w 6"/>
                <a:gd name="T17" fmla="*/ 3 h 4"/>
                <a:gd name="T18" fmla="*/ 0 w 6"/>
                <a:gd name="T19" fmla="*/ 3 h 4"/>
                <a:gd name="T20" fmla="*/ 0 w 6"/>
                <a:gd name="T21" fmla="*/ 3 h 4"/>
                <a:gd name="T22" fmla="*/ 2 w 6"/>
                <a:gd name="T23" fmla="*/ 4 h 4"/>
                <a:gd name="T24" fmla="*/ 3 w 6"/>
                <a:gd name="T25" fmla="*/ 4 h 4"/>
                <a:gd name="T26" fmla="*/ 3 w 6"/>
                <a:gd name="T27" fmla="*/ 4 h 4"/>
                <a:gd name="T28" fmla="*/ 4 w 6"/>
                <a:gd name="T29" fmla="*/ 4 h 4"/>
                <a:gd name="T30" fmla="*/ 5 w 6"/>
                <a:gd name="T31" fmla="*/ 3 h 4"/>
                <a:gd name="T32" fmla="*/ 5 w 6"/>
                <a:gd name="T33" fmla="*/ 2 h 4"/>
                <a:gd name="T34" fmla="*/ 6 w 6"/>
                <a:gd name="T3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4">
                  <a:moveTo>
                    <a:pt x="6" y="2"/>
                  </a:move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95" name="Freeform 187"/>
            <p:cNvSpPr>
              <a:spLocks noChangeArrowheads="1"/>
            </p:cNvSpPr>
            <p:nvPr/>
          </p:nvSpPr>
          <p:spPr bwMode="auto">
            <a:xfrm>
              <a:off x="1853" y="3298"/>
              <a:ext cx="5" cy="4"/>
            </a:xfrm>
            <a:custGeom>
              <a:avLst/>
              <a:gdLst>
                <a:gd name="T0" fmla="*/ 6 w 6"/>
                <a:gd name="T1" fmla="*/ 2 h 6"/>
                <a:gd name="T2" fmla="*/ 5 w 6"/>
                <a:gd name="T3" fmla="*/ 1 h 6"/>
                <a:gd name="T4" fmla="*/ 5 w 6"/>
                <a:gd name="T5" fmla="*/ 1 h 6"/>
                <a:gd name="T6" fmla="*/ 4 w 6"/>
                <a:gd name="T7" fmla="*/ 0 h 6"/>
                <a:gd name="T8" fmla="*/ 3 w 6"/>
                <a:gd name="T9" fmla="*/ 0 h 6"/>
                <a:gd name="T10" fmla="*/ 2 w 6"/>
                <a:gd name="T11" fmla="*/ 1 h 6"/>
                <a:gd name="T12" fmla="*/ 0 w 6"/>
                <a:gd name="T13" fmla="*/ 1 h 6"/>
                <a:gd name="T14" fmla="*/ 0 w 6"/>
                <a:gd name="T15" fmla="*/ 2 h 6"/>
                <a:gd name="T16" fmla="*/ 0 w 6"/>
                <a:gd name="T17" fmla="*/ 4 h 6"/>
                <a:gd name="T18" fmla="*/ 0 w 6"/>
                <a:gd name="T19" fmla="*/ 4 h 6"/>
                <a:gd name="T20" fmla="*/ 0 w 6"/>
                <a:gd name="T21" fmla="*/ 5 h 6"/>
                <a:gd name="T22" fmla="*/ 2 w 6"/>
                <a:gd name="T23" fmla="*/ 6 h 6"/>
                <a:gd name="T24" fmla="*/ 3 w 6"/>
                <a:gd name="T25" fmla="*/ 6 h 6"/>
                <a:gd name="T26" fmla="*/ 4 w 6"/>
                <a:gd name="T27" fmla="*/ 6 h 6"/>
                <a:gd name="T28" fmla="*/ 5 w 6"/>
                <a:gd name="T29" fmla="*/ 6 h 6"/>
                <a:gd name="T30" fmla="*/ 5 w 6"/>
                <a:gd name="T31" fmla="*/ 5 h 6"/>
                <a:gd name="T32" fmla="*/ 6 w 6"/>
                <a:gd name="T33" fmla="*/ 4 h 6"/>
                <a:gd name="T34" fmla="*/ 6 w 6"/>
                <a:gd name="T3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6">
                  <a:moveTo>
                    <a:pt x="6" y="2"/>
                  </a:move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96" name="Freeform 188"/>
            <p:cNvSpPr>
              <a:spLocks noChangeArrowheads="1"/>
            </p:cNvSpPr>
            <p:nvPr/>
          </p:nvSpPr>
          <p:spPr bwMode="auto">
            <a:xfrm>
              <a:off x="1853" y="3309"/>
              <a:ext cx="5" cy="4"/>
            </a:xfrm>
            <a:custGeom>
              <a:avLst/>
              <a:gdLst>
                <a:gd name="T0" fmla="*/ 6 w 6"/>
                <a:gd name="T1" fmla="*/ 2 h 5"/>
                <a:gd name="T2" fmla="*/ 6 w 6"/>
                <a:gd name="T3" fmla="*/ 1 h 5"/>
                <a:gd name="T4" fmla="*/ 5 w 6"/>
                <a:gd name="T5" fmla="*/ 1 h 5"/>
                <a:gd name="T6" fmla="*/ 4 w 6"/>
                <a:gd name="T7" fmla="*/ 0 h 5"/>
                <a:gd name="T8" fmla="*/ 3 w 6"/>
                <a:gd name="T9" fmla="*/ 0 h 5"/>
                <a:gd name="T10" fmla="*/ 2 w 6"/>
                <a:gd name="T11" fmla="*/ 1 h 5"/>
                <a:gd name="T12" fmla="*/ 2 w 6"/>
                <a:gd name="T13" fmla="*/ 1 h 5"/>
                <a:gd name="T14" fmla="*/ 0 w 6"/>
                <a:gd name="T15" fmla="*/ 2 h 5"/>
                <a:gd name="T16" fmla="*/ 0 w 6"/>
                <a:gd name="T17" fmla="*/ 3 h 5"/>
                <a:gd name="T18" fmla="*/ 0 w 6"/>
                <a:gd name="T19" fmla="*/ 3 h 5"/>
                <a:gd name="T20" fmla="*/ 2 w 6"/>
                <a:gd name="T21" fmla="*/ 4 h 5"/>
                <a:gd name="T22" fmla="*/ 2 w 6"/>
                <a:gd name="T23" fmla="*/ 5 h 5"/>
                <a:gd name="T24" fmla="*/ 3 w 6"/>
                <a:gd name="T25" fmla="*/ 5 h 5"/>
                <a:gd name="T26" fmla="*/ 4 w 6"/>
                <a:gd name="T27" fmla="*/ 5 h 5"/>
                <a:gd name="T28" fmla="*/ 5 w 6"/>
                <a:gd name="T29" fmla="*/ 5 h 5"/>
                <a:gd name="T30" fmla="*/ 6 w 6"/>
                <a:gd name="T31" fmla="*/ 4 h 5"/>
                <a:gd name="T32" fmla="*/ 6 w 6"/>
                <a:gd name="T33" fmla="*/ 3 h 5"/>
                <a:gd name="T34" fmla="*/ 6 w 6"/>
                <a:gd name="T3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5">
                  <a:moveTo>
                    <a:pt x="6" y="2"/>
                  </a:move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97" name="Rectangle 189"/>
            <p:cNvSpPr>
              <a:spLocks noChangeArrowheads="1"/>
            </p:cNvSpPr>
            <p:nvPr/>
          </p:nvSpPr>
          <p:spPr bwMode="auto">
            <a:xfrm>
              <a:off x="1871" y="3298"/>
              <a:ext cx="6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98" name="Rectangle 190"/>
            <p:cNvSpPr>
              <a:spLocks noChangeArrowheads="1"/>
            </p:cNvSpPr>
            <p:nvPr/>
          </p:nvSpPr>
          <p:spPr bwMode="auto">
            <a:xfrm>
              <a:off x="1871" y="3303"/>
              <a:ext cx="39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599" name="Rectangle 191"/>
            <p:cNvSpPr>
              <a:spLocks noChangeArrowheads="1"/>
            </p:cNvSpPr>
            <p:nvPr/>
          </p:nvSpPr>
          <p:spPr bwMode="auto">
            <a:xfrm>
              <a:off x="1871" y="3302"/>
              <a:ext cx="1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Pre</a:t>
              </a:r>
            </a:p>
          </p:txBody>
        </p:sp>
        <p:sp>
          <p:nvSpPr>
            <p:cNvPr id="17600" name="Rectangle 192"/>
            <p:cNvSpPr>
              <a:spLocks noChangeArrowheads="1"/>
            </p:cNvSpPr>
            <p:nvPr/>
          </p:nvSpPr>
          <p:spPr bwMode="auto">
            <a:xfrm>
              <a:off x="1890" y="3303"/>
              <a:ext cx="16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01" name="Rectangle 193"/>
            <p:cNvSpPr>
              <a:spLocks noChangeArrowheads="1"/>
            </p:cNvSpPr>
            <p:nvPr/>
          </p:nvSpPr>
          <p:spPr bwMode="auto">
            <a:xfrm>
              <a:off x="1895" y="3303"/>
              <a:ext cx="60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02" name="Rectangle 194"/>
            <p:cNvSpPr>
              <a:spLocks noChangeArrowheads="1"/>
            </p:cNvSpPr>
            <p:nvPr/>
          </p:nvSpPr>
          <p:spPr bwMode="auto">
            <a:xfrm>
              <a:off x="1895" y="3302"/>
              <a:ext cx="1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Sales</a:t>
              </a:r>
            </a:p>
          </p:txBody>
        </p:sp>
        <p:sp>
          <p:nvSpPr>
            <p:cNvPr id="17603" name="Rectangle 195"/>
            <p:cNvSpPr>
              <a:spLocks noChangeArrowheads="1"/>
            </p:cNvSpPr>
            <p:nvPr/>
          </p:nvSpPr>
          <p:spPr bwMode="auto">
            <a:xfrm>
              <a:off x="2400" y="3442"/>
              <a:ext cx="98" cy="35"/>
            </a:xfrm>
            <a:prstGeom prst="rect">
              <a:avLst/>
            </a:prstGeom>
            <a:solidFill>
              <a:srgbClr val="FF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04" name="Freeform 196"/>
            <p:cNvSpPr>
              <a:spLocks noChangeArrowheads="1"/>
            </p:cNvSpPr>
            <p:nvPr/>
          </p:nvSpPr>
          <p:spPr bwMode="auto">
            <a:xfrm>
              <a:off x="2402" y="3438"/>
              <a:ext cx="5" cy="4"/>
            </a:xfrm>
            <a:custGeom>
              <a:avLst/>
              <a:gdLst>
                <a:gd name="T0" fmla="*/ 6 w 6"/>
                <a:gd name="T1" fmla="*/ 4 h 5"/>
                <a:gd name="T2" fmla="*/ 5 w 6"/>
                <a:gd name="T3" fmla="*/ 3 h 5"/>
                <a:gd name="T4" fmla="*/ 5 w 6"/>
                <a:gd name="T5" fmla="*/ 1 h 5"/>
                <a:gd name="T6" fmla="*/ 4 w 6"/>
                <a:gd name="T7" fmla="*/ 0 h 5"/>
                <a:gd name="T8" fmla="*/ 3 w 6"/>
                <a:gd name="T9" fmla="*/ 0 h 5"/>
                <a:gd name="T10" fmla="*/ 3 w 6"/>
                <a:gd name="T11" fmla="*/ 0 h 5"/>
                <a:gd name="T12" fmla="*/ 1 w 6"/>
                <a:gd name="T13" fmla="*/ 0 h 5"/>
                <a:gd name="T14" fmla="*/ 0 w 6"/>
                <a:gd name="T15" fmla="*/ 1 h 5"/>
                <a:gd name="T16" fmla="*/ 0 w 6"/>
                <a:gd name="T17" fmla="*/ 3 h 5"/>
                <a:gd name="T18" fmla="*/ 0 w 6"/>
                <a:gd name="T19" fmla="*/ 3 h 5"/>
                <a:gd name="T20" fmla="*/ 0 w 6"/>
                <a:gd name="T21" fmla="*/ 3 h 5"/>
                <a:gd name="T22" fmla="*/ 0 w 6"/>
                <a:gd name="T23" fmla="*/ 4 h 5"/>
                <a:gd name="T24" fmla="*/ 1 w 6"/>
                <a:gd name="T25" fmla="*/ 5 h 5"/>
                <a:gd name="T26" fmla="*/ 3 w 6"/>
                <a:gd name="T27" fmla="*/ 5 h 5"/>
                <a:gd name="T28" fmla="*/ 3 w 6"/>
                <a:gd name="T29" fmla="*/ 5 h 5"/>
                <a:gd name="T30" fmla="*/ 4 w 6"/>
                <a:gd name="T31" fmla="*/ 5 h 5"/>
                <a:gd name="T32" fmla="*/ 5 w 6"/>
                <a:gd name="T33" fmla="*/ 4 h 5"/>
                <a:gd name="T34" fmla="*/ 6 w 6"/>
                <a:gd name="T3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5">
                  <a:moveTo>
                    <a:pt x="6" y="4"/>
                  </a:move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05" name="Freeform 197"/>
            <p:cNvSpPr>
              <a:spLocks noChangeArrowheads="1"/>
            </p:cNvSpPr>
            <p:nvPr/>
          </p:nvSpPr>
          <p:spPr bwMode="auto">
            <a:xfrm>
              <a:off x="2402" y="3449"/>
              <a:ext cx="5" cy="3"/>
            </a:xfrm>
            <a:custGeom>
              <a:avLst/>
              <a:gdLst>
                <a:gd name="T0" fmla="*/ 6 w 6"/>
                <a:gd name="T1" fmla="*/ 3 h 5"/>
                <a:gd name="T2" fmla="*/ 6 w 6"/>
                <a:gd name="T3" fmla="*/ 2 h 5"/>
                <a:gd name="T4" fmla="*/ 5 w 6"/>
                <a:gd name="T5" fmla="*/ 1 h 5"/>
                <a:gd name="T6" fmla="*/ 5 w 6"/>
                <a:gd name="T7" fmla="*/ 1 h 5"/>
                <a:gd name="T8" fmla="*/ 4 w 6"/>
                <a:gd name="T9" fmla="*/ 0 h 5"/>
                <a:gd name="T10" fmla="*/ 3 w 6"/>
                <a:gd name="T11" fmla="*/ 0 h 5"/>
                <a:gd name="T12" fmla="*/ 1 w 6"/>
                <a:gd name="T13" fmla="*/ 1 h 5"/>
                <a:gd name="T14" fmla="*/ 0 w 6"/>
                <a:gd name="T15" fmla="*/ 1 h 5"/>
                <a:gd name="T16" fmla="*/ 0 w 6"/>
                <a:gd name="T17" fmla="*/ 2 h 5"/>
                <a:gd name="T18" fmla="*/ 0 w 6"/>
                <a:gd name="T19" fmla="*/ 3 h 5"/>
                <a:gd name="T20" fmla="*/ 0 w 6"/>
                <a:gd name="T21" fmla="*/ 3 h 5"/>
                <a:gd name="T22" fmla="*/ 0 w 6"/>
                <a:gd name="T23" fmla="*/ 4 h 5"/>
                <a:gd name="T24" fmla="*/ 1 w 6"/>
                <a:gd name="T25" fmla="*/ 5 h 5"/>
                <a:gd name="T26" fmla="*/ 3 w 6"/>
                <a:gd name="T27" fmla="*/ 5 h 5"/>
                <a:gd name="T28" fmla="*/ 3 w 6"/>
                <a:gd name="T29" fmla="*/ 5 h 5"/>
                <a:gd name="T30" fmla="*/ 4 w 6"/>
                <a:gd name="T31" fmla="*/ 5 h 5"/>
                <a:gd name="T32" fmla="*/ 5 w 6"/>
                <a:gd name="T33" fmla="*/ 4 h 5"/>
                <a:gd name="T34" fmla="*/ 6 w 6"/>
                <a:gd name="T35" fmla="*/ 4 h 5"/>
                <a:gd name="T36" fmla="*/ 6 w 6"/>
                <a:gd name="T37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06" name="Freeform 198"/>
            <p:cNvSpPr>
              <a:spLocks noChangeArrowheads="1"/>
            </p:cNvSpPr>
            <p:nvPr/>
          </p:nvSpPr>
          <p:spPr bwMode="auto">
            <a:xfrm>
              <a:off x="2402" y="3459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5 w 6"/>
                <a:gd name="T5" fmla="*/ 1 h 6"/>
                <a:gd name="T6" fmla="*/ 5 w 6"/>
                <a:gd name="T7" fmla="*/ 1 h 6"/>
                <a:gd name="T8" fmla="*/ 4 w 6"/>
                <a:gd name="T9" fmla="*/ 0 h 6"/>
                <a:gd name="T10" fmla="*/ 3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3 w 6"/>
                <a:gd name="T27" fmla="*/ 6 h 6"/>
                <a:gd name="T28" fmla="*/ 3 w 6"/>
                <a:gd name="T29" fmla="*/ 6 h 6"/>
                <a:gd name="T30" fmla="*/ 4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07" name="Rectangle 199"/>
            <p:cNvSpPr>
              <a:spLocks noChangeArrowheads="1"/>
            </p:cNvSpPr>
            <p:nvPr/>
          </p:nvSpPr>
          <p:spPr bwMode="auto">
            <a:xfrm>
              <a:off x="2419" y="3450"/>
              <a:ext cx="64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08" name="Rectangle 200"/>
            <p:cNvSpPr>
              <a:spLocks noChangeArrowheads="1"/>
            </p:cNvSpPr>
            <p:nvPr/>
          </p:nvSpPr>
          <p:spPr bwMode="auto">
            <a:xfrm>
              <a:off x="2419" y="3454"/>
              <a:ext cx="39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09" name="Rectangle 201"/>
            <p:cNvSpPr>
              <a:spLocks noChangeArrowheads="1"/>
            </p:cNvSpPr>
            <p:nvPr/>
          </p:nvSpPr>
          <p:spPr bwMode="auto">
            <a:xfrm>
              <a:off x="2439" y="3454"/>
              <a:ext cx="15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10" name="Rectangle 202"/>
            <p:cNvSpPr>
              <a:spLocks noChangeArrowheads="1"/>
            </p:cNvSpPr>
            <p:nvPr/>
          </p:nvSpPr>
          <p:spPr bwMode="auto">
            <a:xfrm>
              <a:off x="2443" y="3454"/>
              <a:ext cx="60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11" name="Rectangle 203"/>
            <p:cNvSpPr>
              <a:spLocks noChangeArrowheads="1"/>
            </p:cNvSpPr>
            <p:nvPr/>
          </p:nvSpPr>
          <p:spPr bwMode="auto">
            <a:xfrm>
              <a:off x="3095" y="3407"/>
              <a:ext cx="104" cy="35"/>
            </a:xfrm>
            <a:prstGeom prst="rect">
              <a:avLst/>
            </a:prstGeom>
            <a:solidFill>
              <a:srgbClr val="FF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12" name="Freeform 204"/>
            <p:cNvSpPr>
              <a:spLocks noChangeArrowheads="1"/>
            </p:cNvSpPr>
            <p:nvPr/>
          </p:nvSpPr>
          <p:spPr bwMode="auto">
            <a:xfrm>
              <a:off x="3098" y="3404"/>
              <a:ext cx="5" cy="4"/>
            </a:xfrm>
            <a:custGeom>
              <a:avLst/>
              <a:gdLst>
                <a:gd name="T0" fmla="*/ 6 w 6"/>
                <a:gd name="T1" fmla="*/ 3 h 5"/>
                <a:gd name="T2" fmla="*/ 5 w 6"/>
                <a:gd name="T3" fmla="*/ 1 h 5"/>
                <a:gd name="T4" fmla="*/ 4 w 6"/>
                <a:gd name="T5" fmla="*/ 0 h 5"/>
                <a:gd name="T6" fmla="*/ 3 w 6"/>
                <a:gd name="T7" fmla="*/ 0 h 5"/>
                <a:gd name="T8" fmla="*/ 3 w 6"/>
                <a:gd name="T9" fmla="*/ 0 h 5"/>
                <a:gd name="T10" fmla="*/ 1 w 6"/>
                <a:gd name="T11" fmla="*/ 0 h 5"/>
                <a:gd name="T12" fmla="*/ 0 w 6"/>
                <a:gd name="T13" fmla="*/ 1 h 5"/>
                <a:gd name="T14" fmla="*/ 0 w 6"/>
                <a:gd name="T15" fmla="*/ 3 h 5"/>
                <a:gd name="T16" fmla="*/ 0 w 6"/>
                <a:gd name="T17" fmla="*/ 4 h 5"/>
                <a:gd name="T18" fmla="*/ 0 w 6"/>
                <a:gd name="T19" fmla="*/ 4 h 5"/>
                <a:gd name="T20" fmla="*/ 0 w 6"/>
                <a:gd name="T21" fmla="*/ 4 h 5"/>
                <a:gd name="T22" fmla="*/ 1 w 6"/>
                <a:gd name="T23" fmla="*/ 5 h 5"/>
                <a:gd name="T24" fmla="*/ 3 w 6"/>
                <a:gd name="T25" fmla="*/ 5 h 5"/>
                <a:gd name="T26" fmla="*/ 3 w 6"/>
                <a:gd name="T27" fmla="*/ 5 h 5"/>
                <a:gd name="T28" fmla="*/ 4 w 6"/>
                <a:gd name="T29" fmla="*/ 5 h 5"/>
                <a:gd name="T30" fmla="*/ 5 w 6"/>
                <a:gd name="T31" fmla="*/ 4 h 5"/>
                <a:gd name="T32" fmla="*/ 5 w 6"/>
                <a:gd name="T33" fmla="*/ 3 h 5"/>
                <a:gd name="T34" fmla="*/ 6 w 6"/>
                <a:gd name="T3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5">
                  <a:moveTo>
                    <a:pt x="6" y="3"/>
                  </a:move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13" name="Freeform 205"/>
            <p:cNvSpPr>
              <a:spLocks noChangeArrowheads="1"/>
            </p:cNvSpPr>
            <p:nvPr/>
          </p:nvSpPr>
          <p:spPr bwMode="auto">
            <a:xfrm>
              <a:off x="3099" y="3415"/>
              <a:ext cx="5" cy="3"/>
            </a:xfrm>
            <a:custGeom>
              <a:avLst/>
              <a:gdLst>
                <a:gd name="T0" fmla="*/ 6 w 6"/>
                <a:gd name="T1" fmla="*/ 2 h 5"/>
                <a:gd name="T2" fmla="*/ 5 w 6"/>
                <a:gd name="T3" fmla="*/ 1 h 5"/>
                <a:gd name="T4" fmla="*/ 5 w 6"/>
                <a:gd name="T5" fmla="*/ 1 h 5"/>
                <a:gd name="T6" fmla="*/ 4 w 6"/>
                <a:gd name="T7" fmla="*/ 0 h 5"/>
                <a:gd name="T8" fmla="*/ 3 w 6"/>
                <a:gd name="T9" fmla="*/ 0 h 5"/>
                <a:gd name="T10" fmla="*/ 2 w 6"/>
                <a:gd name="T11" fmla="*/ 1 h 5"/>
                <a:gd name="T12" fmla="*/ 0 w 6"/>
                <a:gd name="T13" fmla="*/ 1 h 5"/>
                <a:gd name="T14" fmla="*/ 0 w 6"/>
                <a:gd name="T15" fmla="*/ 2 h 5"/>
                <a:gd name="T16" fmla="*/ 0 w 6"/>
                <a:gd name="T17" fmla="*/ 3 h 5"/>
                <a:gd name="T18" fmla="*/ 0 w 6"/>
                <a:gd name="T19" fmla="*/ 3 h 5"/>
                <a:gd name="T20" fmla="*/ 0 w 6"/>
                <a:gd name="T21" fmla="*/ 4 h 5"/>
                <a:gd name="T22" fmla="*/ 2 w 6"/>
                <a:gd name="T23" fmla="*/ 5 h 5"/>
                <a:gd name="T24" fmla="*/ 3 w 6"/>
                <a:gd name="T25" fmla="*/ 5 h 5"/>
                <a:gd name="T26" fmla="*/ 4 w 6"/>
                <a:gd name="T27" fmla="*/ 5 h 5"/>
                <a:gd name="T28" fmla="*/ 5 w 6"/>
                <a:gd name="T29" fmla="*/ 5 h 5"/>
                <a:gd name="T30" fmla="*/ 5 w 6"/>
                <a:gd name="T31" fmla="*/ 4 h 5"/>
                <a:gd name="T32" fmla="*/ 6 w 6"/>
                <a:gd name="T33" fmla="*/ 3 h 5"/>
                <a:gd name="T34" fmla="*/ 6 w 6"/>
                <a:gd name="T3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5">
                  <a:moveTo>
                    <a:pt x="6" y="2"/>
                  </a:move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14" name="Freeform 206"/>
            <p:cNvSpPr>
              <a:spLocks noChangeArrowheads="1"/>
            </p:cNvSpPr>
            <p:nvPr/>
          </p:nvSpPr>
          <p:spPr bwMode="auto">
            <a:xfrm>
              <a:off x="3101" y="3425"/>
              <a:ext cx="4" cy="5"/>
            </a:xfrm>
            <a:custGeom>
              <a:avLst/>
              <a:gdLst>
                <a:gd name="T0" fmla="*/ 5 w 5"/>
                <a:gd name="T1" fmla="*/ 3 h 6"/>
                <a:gd name="T2" fmla="*/ 5 w 5"/>
                <a:gd name="T3" fmla="*/ 1 h 6"/>
                <a:gd name="T4" fmla="*/ 4 w 5"/>
                <a:gd name="T5" fmla="*/ 1 h 6"/>
                <a:gd name="T6" fmla="*/ 3 w 5"/>
                <a:gd name="T7" fmla="*/ 0 h 6"/>
                <a:gd name="T8" fmla="*/ 2 w 5"/>
                <a:gd name="T9" fmla="*/ 0 h 6"/>
                <a:gd name="T10" fmla="*/ 1 w 5"/>
                <a:gd name="T11" fmla="*/ 1 h 6"/>
                <a:gd name="T12" fmla="*/ 1 w 5"/>
                <a:gd name="T13" fmla="*/ 1 h 6"/>
                <a:gd name="T14" fmla="*/ 0 w 5"/>
                <a:gd name="T15" fmla="*/ 3 h 6"/>
                <a:gd name="T16" fmla="*/ 0 w 5"/>
                <a:gd name="T17" fmla="*/ 4 h 6"/>
                <a:gd name="T18" fmla="*/ 0 w 5"/>
                <a:gd name="T19" fmla="*/ 4 h 6"/>
                <a:gd name="T20" fmla="*/ 1 w 5"/>
                <a:gd name="T21" fmla="*/ 5 h 6"/>
                <a:gd name="T22" fmla="*/ 1 w 5"/>
                <a:gd name="T23" fmla="*/ 6 h 6"/>
                <a:gd name="T24" fmla="*/ 2 w 5"/>
                <a:gd name="T25" fmla="*/ 6 h 6"/>
                <a:gd name="T26" fmla="*/ 3 w 5"/>
                <a:gd name="T27" fmla="*/ 6 h 6"/>
                <a:gd name="T28" fmla="*/ 4 w 5"/>
                <a:gd name="T29" fmla="*/ 6 h 6"/>
                <a:gd name="T30" fmla="*/ 5 w 5"/>
                <a:gd name="T31" fmla="*/ 5 h 6"/>
                <a:gd name="T32" fmla="*/ 5 w 5"/>
                <a:gd name="T33" fmla="*/ 4 h 6"/>
                <a:gd name="T34" fmla="*/ 5 w 5"/>
                <a:gd name="T35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5" y="3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15" name="Rectangle 207"/>
            <p:cNvSpPr>
              <a:spLocks noChangeArrowheads="1"/>
            </p:cNvSpPr>
            <p:nvPr/>
          </p:nvSpPr>
          <p:spPr bwMode="auto">
            <a:xfrm>
              <a:off x="3115" y="3415"/>
              <a:ext cx="64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16" name="Rectangle 208"/>
            <p:cNvSpPr>
              <a:spLocks noChangeArrowheads="1"/>
            </p:cNvSpPr>
            <p:nvPr/>
          </p:nvSpPr>
          <p:spPr bwMode="auto">
            <a:xfrm>
              <a:off x="3115" y="3419"/>
              <a:ext cx="39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17" name="Rectangle 209"/>
            <p:cNvSpPr>
              <a:spLocks noChangeArrowheads="1"/>
            </p:cNvSpPr>
            <p:nvPr/>
          </p:nvSpPr>
          <p:spPr bwMode="auto">
            <a:xfrm>
              <a:off x="3133" y="3419"/>
              <a:ext cx="1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18" name="Rectangle 210"/>
            <p:cNvSpPr>
              <a:spLocks noChangeArrowheads="1"/>
            </p:cNvSpPr>
            <p:nvPr/>
          </p:nvSpPr>
          <p:spPr bwMode="auto">
            <a:xfrm>
              <a:off x="3139" y="3419"/>
              <a:ext cx="60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19" name="Freeform 211"/>
            <p:cNvSpPr>
              <a:spLocks noChangeArrowheads="1"/>
            </p:cNvSpPr>
            <p:nvPr/>
          </p:nvSpPr>
          <p:spPr bwMode="auto">
            <a:xfrm>
              <a:off x="2664" y="3381"/>
              <a:ext cx="92" cy="51"/>
            </a:xfrm>
            <a:custGeom>
              <a:avLst/>
              <a:gdLst>
                <a:gd name="T0" fmla="*/ 10 w 97"/>
                <a:gd name="T1" fmla="*/ 0 h 54"/>
                <a:gd name="T2" fmla="*/ 87 w 97"/>
                <a:gd name="T3" fmla="*/ 0 h 54"/>
                <a:gd name="T4" fmla="*/ 97 w 97"/>
                <a:gd name="T5" fmla="*/ 27 h 54"/>
                <a:gd name="T6" fmla="*/ 87 w 97"/>
                <a:gd name="T7" fmla="*/ 54 h 54"/>
                <a:gd name="T8" fmla="*/ 10 w 97"/>
                <a:gd name="T9" fmla="*/ 54 h 54"/>
                <a:gd name="T10" fmla="*/ 0 w 97"/>
                <a:gd name="T11" fmla="*/ 27 h 54"/>
                <a:gd name="T12" fmla="*/ 10 w 97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54">
                  <a:moveTo>
                    <a:pt x="10" y="0"/>
                  </a:moveTo>
                  <a:lnTo>
                    <a:pt x="87" y="0"/>
                  </a:lnTo>
                  <a:lnTo>
                    <a:pt x="97" y="27"/>
                  </a:lnTo>
                  <a:lnTo>
                    <a:pt x="87" y="54"/>
                  </a:lnTo>
                  <a:lnTo>
                    <a:pt x="10" y="54"/>
                  </a:lnTo>
                  <a:lnTo>
                    <a:pt x="0" y="2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00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20" name="Rectangle 212"/>
            <p:cNvSpPr>
              <a:spLocks noChangeArrowheads="1"/>
            </p:cNvSpPr>
            <p:nvPr/>
          </p:nvSpPr>
          <p:spPr bwMode="auto">
            <a:xfrm>
              <a:off x="2659" y="3386"/>
              <a:ext cx="113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21" name="Rectangle 213"/>
            <p:cNvSpPr>
              <a:spLocks noChangeArrowheads="1"/>
            </p:cNvSpPr>
            <p:nvPr/>
          </p:nvSpPr>
          <p:spPr bwMode="auto">
            <a:xfrm>
              <a:off x="2659" y="3388"/>
              <a:ext cx="162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22" name="Rectangle 214"/>
            <p:cNvSpPr>
              <a:spLocks noChangeArrowheads="1"/>
            </p:cNvSpPr>
            <p:nvPr/>
          </p:nvSpPr>
          <p:spPr bwMode="auto">
            <a:xfrm>
              <a:off x="2659" y="3388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Карточка </a:t>
              </a:r>
            </a:p>
          </p:txBody>
        </p:sp>
        <p:sp>
          <p:nvSpPr>
            <p:cNvPr id="17623" name="Rectangle 215"/>
            <p:cNvSpPr>
              <a:spLocks noChangeArrowheads="1"/>
            </p:cNvSpPr>
            <p:nvPr/>
          </p:nvSpPr>
          <p:spPr bwMode="auto">
            <a:xfrm>
              <a:off x="2700" y="3388"/>
              <a:ext cx="3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7624" name="Rectangle 216"/>
            <p:cNvSpPr>
              <a:spLocks noChangeArrowheads="1"/>
            </p:cNvSpPr>
            <p:nvPr/>
          </p:nvSpPr>
          <p:spPr bwMode="auto">
            <a:xfrm>
              <a:off x="2674" y="3397"/>
              <a:ext cx="79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25" name="Rectangle 217"/>
            <p:cNvSpPr>
              <a:spLocks noChangeArrowheads="1"/>
            </p:cNvSpPr>
            <p:nvPr/>
          </p:nvSpPr>
          <p:spPr bwMode="auto">
            <a:xfrm>
              <a:off x="2674" y="3403"/>
              <a:ext cx="20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26" name="Rectangle 218"/>
            <p:cNvSpPr>
              <a:spLocks noChangeArrowheads="1"/>
            </p:cNvSpPr>
            <p:nvPr/>
          </p:nvSpPr>
          <p:spPr bwMode="auto">
            <a:xfrm>
              <a:off x="2684" y="3403"/>
              <a:ext cx="108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27" name="Rectangle 219"/>
            <p:cNvSpPr>
              <a:spLocks noChangeArrowheads="1"/>
            </p:cNvSpPr>
            <p:nvPr/>
          </p:nvSpPr>
          <p:spPr bwMode="auto">
            <a:xfrm>
              <a:off x="2685" y="3402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7628" name="Rectangle 220"/>
            <p:cNvSpPr>
              <a:spLocks noChangeArrowheads="1"/>
            </p:cNvSpPr>
            <p:nvPr/>
          </p:nvSpPr>
          <p:spPr bwMode="auto">
            <a:xfrm>
              <a:off x="2684" y="3411"/>
              <a:ext cx="58" cy="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29" name="Rectangle 221"/>
            <p:cNvSpPr>
              <a:spLocks noChangeArrowheads="1"/>
            </p:cNvSpPr>
            <p:nvPr/>
          </p:nvSpPr>
          <p:spPr bwMode="auto">
            <a:xfrm>
              <a:off x="2684" y="3415"/>
              <a:ext cx="88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30" name="Rectangle 222"/>
            <p:cNvSpPr>
              <a:spLocks noChangeArrowheads="1"/>
            </p:cNvSpPr>
            <p:nvPr/>
          </p:nvSpPr>
          <p:spPr bwMode="auto">
            <a:xfrm>
              <a:off x="2684" y="3415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заведена</a:t>
              </a:r>
            </a:p>
          </p:txBody>
        </p:sp>
        <p:sp>
          <p:nvSpPr>
            <p:cNvPr id="17631" name="Freeform 223"/>
            <p:cNvSpPr>
              <a:spLocks noChangeArrowheads="1"/>
            </p:cNvSpPr>
            <p:nvPr/>
          </p:nvSpPr>
          <p:spPr bwMode="auto">
            <a:xfrm>
              <a:off x="2490" y="3404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3 h 6"/>
                <a:gd name="T10" fmla="*/ 0 w 5"/>
                <a:gd name="T11" fmla="*/ 3 h 6"/>
                <a:gd name="T12" fmla="*/ 0 w 5"/>
                <a:gd name="T13" fmla="*/ 4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3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3 w 5"/>
                <a:gd name="T33" fmla="*/ 0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32" name="Freeform 224"/>
            <p:cNvSpPr>
              <a:spLocks noChangeArrowheads="1"/>
            </p:cNvSpPr>
            <p:nvPr/>
          </p:nvSpPr>
          <p:spPr bwMode="auto">
            <a:xfrm>
              <a:off x="2500" y="3404"/>
              <a:ext cx="5" cy="5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5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33" name="Freeform 225"/>
            <p:cNvSpPr>
              <a:spLocks noChangeArrowheads="1"/>
            </p:cNvSpPr>
            <p:nvPr/>
          </p:nvSpPr>
          <p:spPr bwMode="auto">
            <a:xfrm>
              <a:off x="2511" y="3404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34" name="Freeform 226"/>
            <p:cNvSpPr>
              <a:spLocks noChangeArrowheads="1"/>
            </p:cNvSpPr>
            <p:nvPr/>
          </p:nvSpPr>
          <p:spPr bwMode="auto">
            <a:xfrm>
              <a:off x="2523" y="3404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4 w 6"/>
                <a:gd name="T21" fmla="*/ 6 h 6"/>
                <a:gd name="T22" fmla="*/ 5 w 6"/>
                <a:gd name="T23" fmla="*/ 5 h 6"/>
                <a:gd name="T24" fmla="*/ 5 w 6"/>
                <a:gd name="T25" fmla="*/ 5 h 6"/>
                <a:gd name="T26" fmla="*/ 6 w 6"/>
                <a:gd name="T27" fmla="*/ 4 h 6"/>
                <a:gd name="T28" fmla="*/ 6 w 6"/>
                <a:gd name="T29" fmla="*/ 3 h 6"/>
                <a:gd name="T30" fmla="*/ 5 w 6"/>
                <a:gd name="T31" fmla="*/ 1 h 6"/>
                <a:gd name="T32" fmla="*/ 5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35" name="Freeform 227"/>
            <p:cNvSpPr>
              <a:spLocks noChangeArrowheads="1"/>
            </p:cNvSpPr>
            <p:nvPr/>
          </p:nvSpPr>
          <p:spPr bwMode="auto">
            <a:xfrm>
              <a:off x="2533" y="3404"/>
              <a:ext cx="6" cy="5"/>
            </a:xfrm>
            <a:custGeom>
              <a:avLst/>
              <a:gdLst>
                <a:gd name="T0" fmla="*/ 4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36" name="Freeform 228"/>
            <p:cNvSpPr>
              <a:spLocks noChangeArrowheads="1"/>
            </p:cNvSpPr>
            <p:nvPr/>
          </p:nvSpPr>
          <p:spPr bwMode="auto">
            <a:xfrm>
              <a:off x="2545" y="3404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37" name="Freeform 229"/>
            <p:cNvSpPr>
              <a:spLocks noChangeArrowheads="1"/>
            </p:cNvSpPr>
            <p:nvPr/>
          </p:nvSpPr>
          <p:spPr bwMode="auto">
            <a:xfrm>
              <a:off x="2555" y="3404"/>
              <a:ext cx="6" cy="5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5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38" name="Freeform 230"/>
            <p:cNvSpPr>
              <a:spLocks noChangeArrowheads="1"/>
            </p:cNvSpPr>
            <p:nvPr/>
          </p:nvSpPr>
          <p:spPr bwMode="auto">
            <a:xfrm>
              <a:off x="2567" y="3404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39" name="Freeform 231"/>
            <p:cNvSpPr>
              <a:spLocks noChangeArrowheads="1"/>
            </p:cNvSpPr>
            <p:nvPr/>
          </p:nvSpPr>
          <p:spPr bwMode="auto">
            <a:xfrm>
              <a:off x="2578" y="3404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1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6 h 6"/>
                <a:gd name="T16" fmla="*/ 2 w 6"/>
                <a:gd name="T17" fmla="*/ 6 h 6"/>
                <a:gd name="T18" fmla="*/ 3 w 6"/>
                <a:gd name="T19" fmla="*/ 6 h 6"/>
                <a:gd name="T20" fmla="*/ 4 w 6"/>
                <a:gd name="T21" fmla="*/ 6 h 6"/>
                <a:gd name="T22" fmla="*/ 5 w 6"/>
                <a:gd name="T23" fmla="*/ 6 h 6"/>
                <a:gd name="T24" fmla="*/ 5 w 6"/>
                <a:gd name="T25" fmla="*/ 5 h 6"/>
                <a:gd name="T26" fmla="*/ 6 w 6"/>
                <a:gd name="T27" fmla="*/ 4 h 6"/>
                <a:gd name="T28" fmla="*/ 6 w 6"/>
                <a:gd name="T29" fmla="*/ 3 h 6"/>
                <a:gd name="T30" fmla="*/ 5 w 6"/>
                <a:gd name="T31" fmla="*/ 1 h 6"/>
                <a:gd name="T32" fmla="*/ 5 w 6"/>
                <a:gd name="T33" fmla="*/ 1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40" name="Freeform 232"/>
            <p:cNvSpPr>
              <a:spLocks noChangeArrowheads="1"/>
            </p:cNvSpPr>
            <p:nvPr/>
          </p:nvSpPr>
          <p:spPr bwMode="auto">
            <a:xfrm>
              <a:off x="2589" y="3404"/>
              <a:ext cx="6" cy="5"/>
            </a:xfrm>
            <a:custGeom>
              <a:avLst/>
              <a:gdLst>
                <a:gd name="T0" fmla="*/ 4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41" name="Freeform 233"/>
            <p:cNvSpPr>
              <a:spLocks noChangeArrowheads="1"/>
            </p:cNvSpPr>
            <p:nvPr/>
          </p:nvSpPr>
          <p:spPr bwMode="auto">
            <a:xfrm>
              <a:off x="2601" y="3404"/>
              <a:ext cx="5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42" name="Freeform 234"/>
            <p:cNvSpPr>
              <a:spLocks noChangeArrowheads="1"/>
            </p:cNvSpPr>
            <p:nvPr/>
          </p:nvSpPr>
          <p:spPr bwMode="auto">
            <a:xfrm>
              <a:off x="2611" y="3404"/>
              <a:ext cx="6" cy="5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43" name="Freeform 235"/>
            <p:cNvSpPr>
              <a:spLocks noChangeArrowheads="1"/>
            </p:cNvSpPr>
            <p:nvPr/>
          </p:nvSpPr>
          <p:spPr bwMode="auto">
            <a:xfrm>
              <a:off x="2623" y="3404"/>
              <a:ext cx="5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44" name="Freeform 236"/>
            <p:cNvSpPr>
              <a:spLocks noChangeArrowheads="1"/>
            </p:cNvSpPr>
            <p:nvPr/>
          </p:nvSpPr>
          <p:spPr bwMode="auto">
            <a:xfrm>
              <a:off x="2634" y="3404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1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6 h 6"/>
                <a:gd name="T16" fmla="*/ 2 w 6"/>
                <a:gd name="T17" fmla="*/ 6 h 6"/>
                <a:gd name="T18" fmla="*/ 3 w 6"/>
                <a:gd name="T19" fmla="*/ 6 h 6"/>
                <a:gd name="T20" fmla="*/ 4 w 6"/>
                <a:gd name="T21" fmla="*/ 6 h 6"/>
                <a:gd name="T22" fmla="*/ 5 w 6"/>
                <a:gd name="T23" fmla="*/ 6 h 6"/>
                <a:gd name="T24" fmla="*/ 5 w 6"/>
                <a:gd name="T25" fmla="*/ 5 h 6"/>
                <a:gd name="T26" fmla="*/ 6 w 6"/>
                <a:gd name="T27" fmla="*/ 4 h 6"/>
                <a:gd name="T28" fmla="*/ 6 w 6"/>
                <a:gd name="T29" fmla="*/ 3 h 6"/>
                <a:gd name="T30" fmla="*/ 5 w 6"/>
                <a:gd name="T31" fmla="*/ 1 h 6"/>
                <a:gd name="T32" fmla="*/ 5 w 6"/>
                <a:gd name="T33" fmla="*/ 1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45" name="Freeform 237"/>
            <p:cNvSpPr>
              <a:spLocks noChangeArrowheads="1"/>
            </p:cNvSpPr>
            <p:nvPr/>
          </p:nvSpPr>
          <p:spPr bwMode="auto">
            <a:xfrm>
              <a:off x="2645" y="3404"/>
              <a:ext cx="5" cy="5"/>
            </a:xfrm>
            <a:custGeom>
              <a:avLst/>
              <a:gdLst>
                <a:gd name="T0" fmla="*/ 4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46" name="Freeform 238"/>
            <p:cNvSpPr>
              <a:spLocks noChangeArrowheads="1"/>
            </p:cNvSpPr>
            <p:nvPr/>
          </p:nvSpPr>
          <p:spPr bwMode="auto">
            <a:xfrm>
              <a:off x="2656" y="3404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3 h 6"/>
                <a:gd name="T10" fmla="*/ 0 w 7"/>
                <a:gd name="T11" fmla="*/ 4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4 h 6"/>
                <a:gd name="T28" fmla="*/ 7 w 7"/>
                <a:gd name="T29" fmla="*/ 3 h 6"/>
                <a:gd name="T30" fmla="*/ 6 w 7"/>
                <a:gd name="T31" fmla="*/ 1 h 6"/>
                <a:gd name="T32" fmla="*/ 6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47" name="Freeform 239"/>
            <p:cNvSpPr>
              <a:spLocks noChangeArrowheads="1"/>
            </p:cNvSpPr>
            <p:nvPr/>
          </p:nvSpPr>
          <p:spPr bwMode="auto">
            <a:xfrm>
              <a:off x="2659" y="3397"/>
              <a:ext cx="4" cy="13"/>
            </a:xfrm>
            <a:custGeom>
              <a:avLst/>
              <a:gdLst>
                <a:gd name="T0" fmla="*/ 0 w 5"/>
                <a:gd name="T1" fmla="*/ 14 h 14"/>
                <a:gd name="T2" fmla="*/ 5 w 5"/>
                <a:gd name="T3" fmla="*/ 10 h 14"/>
                <a:gd name="T4" fmla="*/ 0 w 5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4">
                  <a:moveTo>
                    <a:pt x="0" y="14"/>
                  </a:moveTo>
                  <a:lnTo>
                    <a:pt x="5" y="10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48" name="Freeform 240"/>
            <p:cNvSpPr>
              <a:spLocks noChangeArrowheads="1"/>
            </p:cNvSpPr>
            <p:nvPr/>
          </p:nvSpPr>
          <p:spPr bwMode="auto">
            <a:xfrm>
              <a:off x="1699" y="3228"/>
              <a:ext cx="92" cy="52"/>
            </a:xfrm>
            <a:custGeom>
              <a:avLst/>
              <a:gdLst>
                <a:gd name="T0" fmla="*/ 11 w 97"/>
                <a:gd name="T1" fmla="*/ 0 h 55"/>
                <a:gd name="T2" fmla="*/ 87 w 97"/>
                <a:gd name="T3" fmla="*/ 0 h 55"/>
                <a:gd name="T4" fmla="*/ 97 w 97"/>
                <a:gd name="T5" fmla="*/ 28 h 55"/>
                <a:gd name="T6" fmla="*/ 87 w 97"/>
                <a:gd name="T7" fmla="*/ 55 h 55"/>
                <a:gd name="T8" fmla="*/ 11 w 97"/>
                <a:gd name="T9" fmla="*/ 55 h 55"/>
                <a:gd name="T10" fmla="*/ 0 w 97"/>
                <a:gd name="T11" fmla="*/ 28 h 55"/>
                <a:gd name="T12" fmla="*/ 11 w 97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55">
                  <a:moveTo>
                    <a:pt x="11" y="0"/>
                  </a:moveTo>
                  <a:lnTo>
                    <a:pt x="87" y="0"/>
                  </a:lnTo>
                  <a:lnTo>
                    <a:pt x="97" y="28"/>
                  </a:lnTo>
                  <a:lnTo>
                    <a:pt x="87" y="55"/>
                  </a:lnTo>
                  <a:lnTo>
                    <a:pt x="11" y="55"/>
                  </a:lnTo>
                  <a:lnTo>
                    <a:pt x="0" y="2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49" name="Rectangle 241"/>
            <p:cNvSpPr>
              <a:spLocks noChangeArrowheads="1"/>
            </p:cNvSpPr>
            <p:nvPr/>
          </p:nvSpPr>
          <p:spPr bwMode="auto">
            <a:xfrm>
              <a:off x="1690" y="3237"/>
              <a:ext cx="122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50" name="Rectangle 242"/>
            <p:cNvSpPr>
              <a:spLocks noChangeArrowheads="1"/>
            </p:cNvSpPr>
            <p:nvPr/>
          </p:nvSpPr>
          <p:spPr bwMode="auto">
            <a:xfrm>
              <a:off x="1690" y="3237"/>
              <a:ext cx="180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51" name="Rectangle 243"/>
            <p:cNvSpPr>
              <a:spLocks noChangeArrowheads="1"/>
            </p:cNvSpPr>
            <p:nvPr/>
          </p:nvSpPr>
          <p:spPr bwMode="auto">
            <a:xfrm>
              <a:off x="1690" y="3237"/>
              <a:ext cx="3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Подписан </a:t>
              </a:r>
            </a:p>
          </p:txBody>
        </p:sp>
        <p:sp>
          <p:nvSpPr>
            <p:cNvPr id="17652" name="Rectangle 244"/>
            <p:cNvSpPr>
              <a:spLocks noChangeArrowheads="1"/>
            </p:cNvSpPr>
            <p:nvPr/>
          </p:nvSpPr>
          <p:spPr bwMode="auto">
            <a:xfrm>
              <a:off x="1733" y="3237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комплект</a:t>
              </a:r>
            </a:p>
          </p:txBody>
        </p:sp>
        <p:sp>
          <p:nvSpPr>
            <p:cNvPr id="17653" name="Rectangle 245"/>
            <p:cNvSpPr>
              <a:spLocks noChangeArrowheads="1"/>
            </p:cNvSpPr>
            <p:nvPr/>
          </p:nvSpPr>
          <p:spPr bwMode="auto">
            <a:xfrm>
              <a:off x="1704" y="3250"/>
              <a:ext cx="94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54" name="Rectangle 246"/>
            <p:cNvSpPr>
              <a:spLocks noChangeArrowheads="1"/>
            </p:cNvSpPr>
            <p:nvPr/>
          </p:nvSpPr>
          <p:spPr bwMode="auto">
            <a:xfrm>
              <a:off x="1704" y="3250"/>
              <a:ext cx="138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55" name="Rectangle 247"/>
            <p:cNvSpPr>
              <a:spLocks noChangeArrowheads="1"/>
            </p:cNvSpPr>
            <p:nvPr/>
          </p:nvSpPr>
          <p:spPr bwMode="auto">
            <a:xfrm>
              <a:off x="1706" y="3249"/>
              <a:ext cx="4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документов </a:t>
              </a:r>
            </a:p>
          </p:txBody>
        </p:sp>
        <p:sp>
          <p:nvSpPr>
            <p:cNvPr id="17656" name="Rectangle 248"/>
            <p:cNvSpPr>
              <a:spLocks noChangeArrowheads="1"/>
            </p:cNvSpPr>
            <p:nvPr/>
          </p:nvSpPr>
          <p:spPr bwMode="auto">
            <a:xfrm>
              <a:off x="1675" y="3264"/>
              <a:ext cx="152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57" name="Rectangle 249"/>
            <p:cNvSpPr>
              <a:spLocks noChangeArrowheads="1"/>
            </p:cNvSpPr>
            <p:nvPr/>
          </p:nvSpPr>
          <p:spPr bwMode="auto">
            <a:xfrm>
              <a:off x="1675" y="3264"/>
              <a:ext cx="210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58" name="Rectangle 250"/>
            <p:cNvSpPr>
              <a:spLocks noChangeArrowheads="1"/>
            </p:cNvSpPr>
            <p:nvPr/>
          </p:nvSpPr>
          <p:spPr bwMode="auto">
            <a:xfrm>
              <a:off x="1676" y="3263"/>
              <a:ext cx="6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дополнительные </a:t>
              </a:r>
            </a:p>
          </p:txBody>
        </p:sp>
        <p:sp>
          <p:nvSpPr>
            <p:cNvPr id="17659" name="Rectangle 251"/>
            <p:cNvSpPr>
              <a:spLocks noChangeArrowheads="1"/>
            </p:cNvSpPr>
            <p:nvPr/>
          </p:nvSpPr>
          <p:spPr bwMode="auto">
            <a:xfrm>
              <a:off x="1752" y="3263"/>
              <a:ext cx="2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услуги</a:t>
              </a:r>
            </a:p>
          </p:txBody>
        </p:sp>
        <p:sp>
          <p:nvSpPr>
            <p:cNvPr id="17660" name="Freeform 252"/>
            <p:cNvSpPr>
              <a:spLocks noChangeArrowheads="1"/>
            </p:cNvSpPr>
            <p:nvPr/>
          </p:nvSpPr>
          <p:spPr bwMode="auto">
            <a:xfrm>
              <a:off x="1789" y="3253"/>
              <a:ext cx="4" cy="4"/>
            </a:xfrm>
            <a:custGeom>
              <a:avLst/>
              <a:gdLst>
                <a:gd name="T0" fmla="*/ 4 w 5"/>
                <a:gd name="T1" fmla="*/ 0 h 5"/>
                <a:gd name="T2" fmla="*/ 3 w 5"/>
                <a:gd name="T3" fmla="*/ 0 h 5"/>
                <a:gd name="T4" fmla="*/ 1 w 5"/>
                <a:gd name="T5" fmla="*/ 0 h 5"/>
                <a:gd name="T6" fmla="*/ 0 w 5"/>
                <a:gd name="T7" fmla="*/ 1 h 5"/>
                <a:gd name="T8" fmla="*/ 0 w 5"/>
                <a:gd name="T9" fmla="*/ 2 h 5"/>
                <a:gd name="T10" fmla="*/ 0 w 5"/>
                <a:gd name="T11" fmla="*/ 2 h 5"/>
                <a:gd name="T12" fmla="*/ 0 w 5"/>
                <a:gd name="T13" fmla="*/ 3 h 5"/>
                <a:gd name="T14" fmla="*/ 1 w 5"/>
                <a:gd name="T15" fmla="*/ 4 h 5"/>
                <a:gd name="T16" fmla="*/ 3 w 5"/>
                <a:gd name="T17" fmla="*/ 5 h 5"/>
                <a:gd name="T18" fmla="*/ 3 w 5"/>
                <a:gd name="T19" fmla="*/ 5 h 5"/>
                <a:gd name="T20" fmla="*/ 3 w 5"/>
                <a:gd name="T21" fmla="*/ 4 h 5"/>
                <a:gd name="T22" fmla="*/ 4 w 5"/>
                <a:gd name="T23" fmla="*/ 4 h 5"/>
                <a:gd name="T24" fmla="*/ 5 w 5"/>
                <a:gd name="T25" fmla="*/ 3 h 5"/>
                <a:gd name="T26" fmla="*/ 5 w 5"/>
                <a:gd name="T27" fmla="*/ 2 h 5"/>
                <a:gd name="T28" fmla="*/ 5 w 5"/>
                <a:gd name="T29" fmla="*/ 2 h 5"/>
                <a:gd name="T30" fmla="*/ 5 w 5"/>
                <a:gd name="T31" fmla="*/ 1 h 5"/>
                <a:gd name="T32" fmla="*/ 4 w 5"/>
                <a:gd name="T33" fmla="*/ 0 h 5"/>
                <a:gd name="T34" fmla="*/ 4 w 5"/>
                <a:gd name="T3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61" name="Freeform 253"/>
            <p:cNvSpPr>
              <a:spLocks noChangeArrowheads="1"/>
            </p:cNvSpPr>
            <p:nvPr/>
          </p:nvSpPr>
          <p:spPr bwMode="auto">
            <a:xfrm>
              <a:off x="1800" y="3253"/>
              <a:ext cx="3" cy="4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0 h 5"/>
                <a:gd name="T4" fmla="*/ 1 w 5"/>
                <a:gd name="T5" fmla="*/ 0 h 5"/>
                <a:gd name="T6" fmla="*/ 1 w 5"/>
                <a:gd name="T7" fmla="*/ 1 h 5"/>
                <a:gd name="T8" fmla="*/ 0 w 5"/>
                <a:gd name="T9" fmla="*/ 2 h 5"/>
                <a:gd name="T10" fmla="*/ 0 w 5"/>
                <a:gd name="T11" fmla="*/ 3 h 5"/>
                <a:gd name="T12" fmla="*/ 1 w 5"/>
                <a:gd name="T13" fmla="*/ 4 h 5"/>
                <a:gd name="T14" fmla="*/ 1 w 5"/>
                <a:gd name="T15" fmla="*/ 4 h 5"/>
                <a:gd name="T16" fmla="*/ 2 w 5"/>
                <a:gd name="T17" fmla="*/ 5 h 5"/>
                <a:gd name="T18" fmla="*/ 3 w 5"/>
                <a:gd name="T19" fmla="*/ 5 h 5"/>
                <a:gd name="T20" fmla="*/ 3 w 5"/>
                <a:gd name="T21" fmla="*/ 4 h 5"/>
                <a:gd name="T22" fmla="*/ 4 w 5"/>
                <a:gd name="T23" fmla="*/ 4 h 5"/>
                <a:gd name="T24" fmla="*/ 5 w 5"/>
                <a:gd name="T25" fmla="*/ 3 h 5"/>
                <a:gd name="T26" fmla="*/ 5 w 5"/>
                <a:gd name="T27" fmla="*/ 2 h 5"/>
                <a:gd name="T28" fmla="*/ 5 w 5"/>
                <a:gd name="T29" fmla="*/ 2 h 5"/>
                <a:gd name="T30" fmla="*/ 5 w 5"/>
                <a:gd name="T31" fmla="*/ 1 h 5"/>
                <a:gd name="T32" fmla="*/ 4 w 5"/>
                <a:gd name="T33" fmla="*/ 0 h 5"/>
                <a:gd name="T34" fmla="*/ 4 w 5"/>
                <a:gd name="T35" fmla="*/ 0 h 5"/>
                <a:gd name="T36" fmla="*/ 3 w 5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62" name="Freeform 254"/>
            <p:cNvSpPr>
              <a:spLocks noChangeArrowheads="1"/>
            </p:cNvSpPr>
            <p:nvPr/>
          </p:nvSpPr>
          <p:spPr bwMode="auto">
            <a:xfrm>
              <a:off x="1810" y="3253"/>
              <a:ext cx="5" cy="4"/>
            </a:xfrm>
            <a:custGeom>
              <a:avLst/>
              <a:gdLst>
                <a:gd name="T0" fmla="*/ 4 w 6"/>
                <a:gd name="T1" fmla="*/ 0 h 5"/>
                <a:gd name="T2" fmla="*/ 3 w 6"/>
                <a:gd name="T3" fmla="*/ 0 h 5"/>
                <a:gd name="T4" fmla="*/ 1 w 6"/>
                <a:gd name="T5" fmla="*/ 0 h 5"/>
                <a:gd name="T6" fmla="*/ 1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1 w 6"/>
                <a:gd name="T13" fmla="*/ 4 h 5"/>
                <a:gd name="T14" fmla="*/ 1 w 6"/>
                <a:gd name="T15" fmla="*/ 4 h 5"/>
                <a:gd name="T16" fmla="*/ 3 w 6"/>
                <a:gd name="T17" fmla="*/ 5 h 5"/>
                <a:gd name="T18" fmla="*/ 4 w 6"/>
                <a:gd name="T19" fmla="*/ 5 h 5"/>
                <a:gd name="T20" fmla="*/ 4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4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63" name="Freeform 255"/>
            <p:cNvSpPr>
              <a:spLocks noChangeArrowheads="1"/>
            </p:cNvSpPr>
            <p:nvPr/>
          </p:nvSpPr>
          <p:spPr bwMode="auto">
            <a:xfrm>
              <a:off x="1822" y="3253"/>
              <a:ext cx="5" cy="4"/>
            </a:xfrm>
            <a:custGeom>
              <a:avLst/>
              <a:gdLst>
                <a:gd name="T0" fmla="*/ 3 w 6"/>
                <a:gd name="T1" fmla="*/ 0 h 5"/>
                <a:gd name="T2" fmla="*/ 2 w 6"/>
                <a:gd name="T3" fmla="*/ 0 h 5"/>
                <a:gd name="T4" fmla="*/ 1 w 6"/>
                <a:gd name="T5" fmla="*/ 0 h 5"/>
                <a:gd name="T6" fmla="*/ 1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1 w 6"/>
                <a:gd name="T13" fmla="*/ 4 h 5"/>
                <a:gd name="T14" fmla="*/ 1 w 6"/>
                <a:gd name="T15" fmla="*/ 4 h 5"/>
                <a:gd name="T16" fmla="*/ 2 w 6"/>
                <a:gd name="T17" fmla="*/ 5 h 5"/>
                <a:gd name="T18" fmla="*/ 3 w 6"/>
                <a:gd name="T19" fmla="*/ 5 h 5"/>
                <a:gd name="T20" fmla="*/ 3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3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64" name="Freeform 256"/>
            <p:cNvSpPr>
              <a:spLocks noChangeArrowheads="1"/>
            </p:cNvSpPr>
            <p:nvPr/>
          </p:nvSpPr>
          <p:spPr bwMode="auto">
            <a:xfrm>
              <a:off x="1833" y="3253"/>
              <a:ext cx="4" cy="4"/>
            </a:xfrm>
            <a:custGeom>
              <a:avLst/>
              <a:gdLst>
                <a:gd name="T0" fmla="*/ 4 w 6"/>
                <a:gd name="T1" fmla="*/ 0 h 5"/>
                <a:gd name="T2" fmla="*/ 3 w 6"/>
                <a:gd name="T3" fmla="*/ 0 h 5"/>
                <a:gd name="T4" fmla="*/ 2 w 6"/>
                <a:gd name="T5" fmla="*/ 0 h 5"/>
                <a:gd name="T6" fmla="*/ 2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2 w 6"/>
                <a:gd name="T13" fmla="*/ 4 h 5"/>
                <a:gd name="T14" fmla="*/ 2 w 6"/>
                <a:gd name="T15" fmla="*/ 4 h 5"/>
                <a:gd name="T16" fmla="*/ 3 w 6"/>
                <a:gd name="T17" fmla="*/ 5 h 5"/>
                <a:gd name="T18" fmla="*/ 4 w 6"/>
                <a:gd name="T19" fmla="*/ 5 h 5"/>
                <a:gd name="T20" fmla="*/ 4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4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65" name="Freeform 257"/>
            <p:cNvSpPr>
              <a:spLocks noChangeArrowheads="1"/>
            </p:cNvSpPr>
            <p:nvPr/>
          </p:nvSpPr>
          <p:spPr bwMode="auto">
            <a:xfrm>
              <a:off x="1844" y="3253"/>
              <a:ext cx="5" cy="4"/>
            </a:xfrm>
            <a:custGeom>
              <a:avLst/>
              <a:gdLst>
                <a:gd name="T0" fmla="*/ 4 w 6"/>
                <a:gd name="T1" fmla="*/ 0 h 5"/>
                <a:gd name="T2" fmla="*/ 2 w 6"/>
                <a:gd name="T3" fmla="*/ 0 h 5"/>
                <a:gd name="T4" fmla="*/ 1 w 6"/>
                <a:gd name="T5" fmla="*/ 0 h 5"/>
                <a:gd name="T6" fmla="*/ 1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1 w 6"/>
                <a:gd name="T13" fmla="*/ 4 h 5"/>
                <a:gd name="T14" fmla="*/ 1 w 6"/>
                <a:gd name="T15" fmla="*/ 4 h 5"/>
                <a:gd name="T16" fmla="*/ 2 w 6"/>
                <a:gd name="T17" fmla="*/ 5 h 5"/>
                <a:gd name="T18" fmla="*/ 4 w 6"/>
                <a:gd name="T19" fmla="*/ 5 h 5"/>
                <a:gd name="T20" fmla="*/ 4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4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66" name="Freeform 258"/>
            <p:cNvSpPr>
              <a:spLocks noChangeArrowheads="1"/>
            </p:cNvSpPr>
            <p:nvPr/>
          </p:nvSpPr>
          <p:spPr bwMode="auto">
            <a:xfrm>
              <a:off x="1846" y="3250"/>
              <a:ext cx="4" cy="9"/>
            </a:xfrm>
            <a:custGeom>
              <a:avLst/>
              <a:gdLst>
                <a:gd name="T0" fmla="*/ 0 w 5"/>
                <a:gd name="T1" fmla="*/ 10 h 10"/>
                <a:gd name="T2" fmla="*/ 5 w 5"/>
                <a:gd name="T3" fmla="*/ 5 h 10"/>
                <a:gd name="T4" fmla="*/ 0 w 5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0">
                  <a:moveTo>
                    <a:pt x="0" y="10"/>
                  </a:moveTo>
                  <a:lnTo>
                    <a:pt x="5" y="5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67" name="Line 259"/>
            <p:cNvSpPr>
              <a:spLocks noChangeShapeType="1"/>
            </p:cNvSpPr>
            <p:nvPr/>
          </p:nvSpPr>
          <p:spPr bwMode="auto">
            <a:xfrm flipV="1">
              <a:off x="3144" y="3380"/>
              <a:ext cx="0" cy="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68" name="Line 260"/>
            <p:cNvSpPr>
              <a:spLocks noChangeShapeType="1"/>
            </p:cNvSpPr>
            <p:nvPr/>
          </p:nvSpPr>
          <p:spPr bwMode="auto">
            <a:xfrm flipV="1">
              <a:off x="2443" y="3432"/>
              <a:ext cx="0" cy="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69" name="Freeform 261"/>
            <p:cNvSpPr>
              <a:spLocks noChangeArrowheads="1"/>
            </p:cNvSpPr>
            <p:nvPr/>
          </p:nvSpPr>
          <p:spPr bwMode="auto">
            <a:xfrm>
              <a:off x="2400" y="3146"/>
              <a:ext cx="91" cy="51"/>
            </a:xfrm>
            <a:custGeom>
              <a:avLst/>
              <a:gdLst>
                <a:gd name="T0" fmla="*/ 5 w 96"/>
                <a:gd name="T1" fmla="*/ 0 h 55"/>
                <a:gd name="T2" fmla="*/ 0 w 96"/>
                <a:gd name="T3" fmla="*/ 5 h 55"/>
                <a:gd name="T4" fmla="*/ 0 w 96"/>
                <a:gd name="T5" fmla="*/ 10 h 55"/>
                <a:gd name="T6" fmla="*/ 0 w 96"/>
                <a:gd name="T7" fmla="*/ 46 h 55"/>
                <a:gd name="T8" fmla="*/ 0 w 96"/>
                <a:gd name="T9" fmla="*/ 50 h 55"/>
                <a:gd name="T10" fmla="*/ 5 w 96"/>
                <a:gd name="T11" fmla="*/ 55 h 55"/>
                <a:gd name="T12" fmla="*/ 86 w 96"/>
                <a:gd name="T13" fmla="*/ 55 h 55"/>
                <a:gd name="T14" fmla="*/ 92 w 96"/>
                <a:gd name="T15" fmla="*/ 50 h 55"/>
                <a:gd name="T16" fmla="*/ 96 w 96"/>
                <a:gd name="T17" fmla="*/ 46 h 55"/>
                <a:gd name="T18" fmla="*/ 96 w 96"/>
                <a:gd name="T19" fmla="*/ 10 h 55"/>
                <a:gd name="T20" fmla="*/ 92 w 96"/>
                <a:gd name="T21" fmla="*/ 5 h 55"/>
                <a:gd name="T22" fmla="*/ 86 w 96"/>
                <a:gd name="T23" fmla="*/ 0 h 55"/>
                <a:gd name="T24" fmla="*/ 5 w 96"/>
                <a:gd name="T2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55">
                  <a:moveTo>
                    <a:pt x="5" y="0"/>
                  </a:moveTo>
                  <a:lnTo>
                    <a:pt x="0" y="5"/>
                  </a:lnTo>
                  <a:lnTo>
                    <a:pt x="0" y="10"/>
                  </a:lnTo>
                  <a:lnTo>
                    <a:pt x="0" y="46"/>
                  </a:lnTo>
                  <a:lnTo>
                    <a:pt x="0" y="50"/>
                  </a:lnTo>
                  <a:lnTo>
                    <a:pt x="5" y="55"/>
                  </a:lnTo>
                  <a:lnTo>
                    <a:pt x="86" y="55"/>
                  </a:lnTo>
                  <a:lnTo>
                    <a:pt x="92" y="50"/>
                  </a:lnTo>
                  <a:lnTo>
                    <a:pt x="96" y="46"/>
                  </a:lnTo>
                  <a:lnTo>
                    <a:pt x="96" y="10"/>
                  </a:lnTo>
                  <a:lnTo>
                    <a:pt x="92" y="5"/>
                  </a:lnTo>
                  <a:lnTo>
                    <a:pt x="86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70" name="Rectangle 262"/>
            <p:cNvSpPr>
              <a:spLocks noChangeArrowheads="1"/>
            </p:cNvSpPr>
            <p:nvPr/>
          </p:nvSpPr>
          <p:spPr bwMode="auto">
            <a:xfrm>
              <a:off x="2414" y="3146"/>
              <a:ext cx="74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71" name="Rectangle 263"/>
            <p:cNvSpPr>
              <a:spLocks noChangeArrowheads="1"/>
            </p:cNvSpPr>
            <p:nvPr/>
          </p:nvSpPr>
          <p:spPr bwMode="auto">
            <a:xfrm>
              <a:off x="2414" y="3150"/>
              <a:ext cx="103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72" name="Rectangle 264"/>
            <p:cNvSpPr>
              <a:spLocks noChangeArrowheads="1"/>
            </p:cNvSpPr>
            <p:nvPr/>
          </p:nvSpPr>
          <p:spPr bwMode="auto">
            <a:xfrm>
              <a:off x="2414" y="3149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Проверить</a:t>
              </a:r>
            </a:p>
          </p:txBody>
        </p:sp>
        <p:sp>
          <p:nvSpPr>
            <p:cNvPr id="17673" name="Rectangle 265"/>
            <p:cNvSpPr>
              <a:spLocks noChangeArrowheads="1"/>
            </p:cNvSpPr>
            <p:nvPr/>
          </p:nvSpPr>
          <p:spPr bwMode="auto">
            <a:xfrm>
              <a:off x="2405" y="3159"/>
              <a:ext cx="87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74" name="Rectangle 266"/>
            <p:cNvSpPr>
              <a:spLocks noChangeArrowheads="1"/>
            </p:cNvSpPr>
            <p:nvPr/>
          </p:nvSpPr>
          <p:spPr bwMode="auto">
            <a:xfrm>
              <a:off x="2405" y="3164"/>
              <a:ext cx="126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75" name="Rectangle 267"/>
            <p:cNvSpPr>
              <a:spLocks noChangeArrowheads="1"/>
            </p:cNvSpPr>
            <p:nvPr/>
          </p:nvSpPr>
          <p:spPr bwMode="auto">
            <a:xfrm>
              <a:off x="2410" y="3172"/>
              <a:ext cx="78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76" name="Rectangle 268"/>
            <p:cNvSpPr>
              <a:spLocks noChangeArrowheads="1"/>
            </p:cNvSpPr>
            <p:nvPr/>
          </p:nvSpPr>
          <p:spPr bwMode="auto">
            <a:xfrm>
              <a:off x="2410" y="3172"/>
              <a:ext cx="10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77" name="Rectangle 269"/>
            <p:cNvSpPr>
              <a:spLocks noChangeArrowheads="1"/>
            </p:cNvSpPr>
            <p:nvPr/>
          </p:nvSpPr>
          <p:spPr bwMode="auto">
            <a:xfrm>
              <a:off x="2419" y="3185"/>
              <a:ext cx="59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78" name="Rectangle 270"/>
            <p:cNvSpPr>
              <a:spLocks noChangeArrowheads="1"/>
            </p:cNvSpPr>
            <p:nvPr/>
          </p:nvSpPr>
          <p:spPr bwMode="auto">
            <a:xfrm>
              <a:off x="2419" y="3190"/>
              <a:ext cx="89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79" name="Rectangle 271"/>
            <p:cNvSpPr>
              <a:spLocks noChangeArrowheads="1"/>
            </p:cNvSpPr>
            <p:nvPr/>
          </p:nvSpPr>
          <p:spPr bwMode="auto">
            <a:xfrm>
              <a:off x="2421" y="3190"/>
              <a:ext cx="3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карточки</a:t>
              </a:r>
            </a:p>
          </p:txBody>
        </p:sp>
        <p:sp>
          <p:nvSpPr>
            <p:cNvPr id="17680" name="Freeform 272"/>
            <p:cNvSpPr>
              <a:spLocks noChangeArrowheads="1"/>
            </p:cNvSpPr>
            <p:nvPr/>
          </p:nvSpPr>
          <p:spPr bwMode="auto">
            <a:xfrm>
              <a:off x="2226" y="3170"/>
              <a:ext cx="4" cy="4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4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4 h 6"/>
                <a:gd name="T22" fmla="*/ 3 w 5"/>
                <a:gd name="T23" fmla="*/ 4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3 w 5"/>
                <a:gd name="T33" fmla="*/ 0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81" name="Freeform 273"/>
            <p:cNvSpPr>
              <a:spLocks noChangeArrowheads="1"/>
            </p:cNvSpPr>
            <p:nvPr/>
          </p:nvSpPr>
          <p:spPr bwMode="auto">
            <a:xfrm>
              <a:off x="2236" y="3170"/>
              <a:ext cx="5" cy="4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2 w 7"/>
                <a:gd name="T5" fmla="*/ 0 h 6"/>
                <a:gd name="T6" fmla="*/ 2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2 w 7"/>
                <a:gd name="T13" fmla="*/ 4 h 6"/>
                <a:gd name="T14" fmla="*/ 2 w 7"/>
                <a:gd name="T15" fmla="*/ 4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82" name="Freeform 274"/>
            <p:cNvSpPr>
              <a:spLocks noChangeArrowheads="1"/>
            </p:cNvSpPr>
            <p:nvPr/>
          </p:nvSpPr>
          <p:spPr bwMode="auto">
            <a:xfrm>
              <a:off x="2247" y="3170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4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83" name="Freeform 275"/>
            <p:cNvSpPr>
              <a:spLocks noChangeArrowheads="1"/>
            </p:cNvSpPr>
            <p:nvPr/>
          </p:nvSpPr>
          <p:spPr bwMode="auto">
            <a:xfrm>
              <a:off x="2259" y="3170"/>
              <a:ext cx="5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4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5 w 7"/>
                <a:gd name="T23" fmla="*/ 4 h 6"/>
                <a:gd name="T24" fmla="*/ 5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5 w 7"/>
                <a:gd name="T31" fmla="*/ 1 h 6"/>
                <a:gd name="T32" fmla="*/ 5 w 7"/>
                <a:gd name="T33" fmla="*/ 0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4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84" name="Freeform 276"/>
            <p:cNvSpPr>
              <a:spLocks noChangeArrowheads="1"/>
            </p:cNvSpPr>
            <p:nvPr/>
          </p:nvSpPr>
          <p:spPr bwMode="auto">
            <a:xfrm>
              <a:off x="2269" y="3170"/>
              <a:ext cx="6" cy="4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4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85" name="Freeform 277"/>
            <p:cNvSpPr>
              <a:spLocks noChangeArrowheads="1"/>
            </p:cNvSpPr>
            <p:nvPr/>
          </p:nvSpPr>
          <p:spPr bwMode="auto">
            <a:xfrm>
              <a:off x="2281" y="3170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4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86" name="Freeform 278"/>
            <p:cNvSpPr>
              <a:spLocks noChangeArrowheads="1"/>
            </p:cNvSpPr>
            <p:nvPr/>
          </p:nvSpPr>
          <p:spPr bwMode="auto">
            <a:xfrm>
              <a:off x="2291" y="3170"/>
              <a:ext cx="6" cy="4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2 w 7"/>
                <a:gd name="T5" fmla="*/ 0 h 6"/>
                <a:gd name="T6" fmla="*/ 2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2 w 7"/>
                <a:gd name="T13" fmla="*/ 4 h 6"/>
                <a:gd name="T14" fmla="*/ 2 w 7"/>
                <a:gd name="T15" fmla="*/ 4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87" name="Freeform 279"/>
            <p:cNvSpPr>
              <a:spLocks noChangeArrowheads="1"/>
            </p:cNvSpPr>
            <p:nvPr/>
          </p:nvSpPr>
          <p:spPr bwMode="auto">
            <a:xfrm>
              <a:off x="2303" y="3170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4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88" name="Freeform 280"/>
            <p:cNvSpPr>
              <a:spLocks noChangeArrowheads="1"/>
            </p:cNvSpPr>
            <p:nvPr/>
          </p:nvSpPr>
          <p:spPr bwMode="auto">
            <a:xfrm>
              <a:off x="2314" y="3170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5 w 7"/>
                <a:gd name="T23" fmla="*/ 6 h 6"/>
                <a:gd name="T24" fmla="*/ 5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5 w 7"/>
                <a:gd name="T31" fmla="*/ 1 h 6"/>
                <a:gd name="T32" fmla="*/ 5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89" name="Freeform 281"/>
            <p:cNvSpPr>
              <a:spLocks noChangeArrowheads="1"/>
            </p:cNvSpPr>
            <p:nvPr/>
          </p:nvSpPr>
          <p:spPr bwMode="auto">
            <a:xfrm>
              <a:off x="2325" y="3170"/>
              <a:ext cx="6" cy="4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90" name="Freeform 282"/>
            <p:cNvSpPr>
              <a:spLocks noChangeArrowheads="1"/>
            </p:cNvSpPr>
            <p:nvPr/>
          </p:nvSpPr>
          <p:spPr bwMode="auto">
            <a:xfrm>
              <a:off x="2337" y="3170"/>
              <a:ext cx="5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91" name="Freeform 283"/>
            <p:cNvSpPr>
              <a:spLocks noChangeArrowheads="1"/>
            </p:cNvSpPr>
            <p:nvPr/>
          </p:nvSpPr>
          <p:spPr bwMode="auto">
            <a:xfrm>
              <a:off x="2347" y="3170"/>
              <a:ext cx="6" cy="4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2 w 7"/>
                <a:gd name="T5" fmla="*/ 1 h 6"/>
                <a:gd name="T6" fmla="*/ 2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2 w 7"/>
                <a:gd name="T13" fmla="*/ 4 h 6"/>
                <a:gd name="T14" fmla="*/ 2 w 7"/>
                <a:gd name="T15" fmla="*/ 6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92" name="Freeform 284"/>
            <p:cNvSpPr>
              <a:spLocks noChangeArrowheads="1"/>
            </p:cNvSpPr>
            <p:nvPr/>
          </p:nvSpPr>
          <p:spPr bwMode="auto">
            <a:xfrm>
              <a:off x="2359" y="3170"/>
              <a:ext cx="5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93" name="Freeform 285"/>
            <p:cNvSpPr>
              <a:spLocks noChangeArrowheads="1"/>
            </p:cNvSpPr>
            <p:nvPr/>
          </p:nvSpPr>
          <p:spPr bwMode="auto">
            <a:xfrm>
              <a:off x="2370" y="3170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5 w 7"/>
                <a:gd name="T23" fmla="*/ 6 h 6"/>
                <a:gd name="T24" fmla="*/ 5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5 w 7"/>
                <a:gd name="T31" fmla="*/ 1 h 6"/>
                <a:gd name="T32" fmla="*/ 5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94" name="Freeform 286"/>
            <p:cNvSpPr>
              <a:spLocks noChangeArrowheads="1"/>
            </p:cNvSpPr>
            <p:nvPr/>
          </p:nvSpPr>
          <p:spPr bwMode="auto">
            <a:xfrm>
              <a:off x="2381" y="3170"/>
              <a:ext cx="5" cy="4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95" name="Freeform 287"/>
            <p:cNvSpPr>
              <a:spLocks noChangeArrowheads="1"/>
            </p:cNvSpPr>
            <p:nvPr/>
          </p:nvSpPr>
          <p:spPr bwMode="auto">
            <a:xfrm>
              <a:off x="2392" y="3170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96" name="Freeform 288"/>
            <p:cNvSpPr>
              <a:spLocks noChangeArrowheads="1"/>
            </p:cNvSpPr>
            <p:nvPr/>
          </p:nvSpPr>
          <p:spPr bwMode="auto">
            <a:xfrm>
              <a:off x="2389" y="3164"/>
              <a:ext cx="10" cy="12"/>
            </a:xfrm>
            <a:custGeom>
              <a:avLst/>
              <a:gdLst>
                <a:gd name="T0" fmla="*/ 0 w 11"/>
                <a:gd name="T1" fmla="*/ 14 h 14"/>
                <a:gd name="T2" fmla="*/ 11 w 11"/>
                <a:gd name="T3" fmla="*/ 8 h 14"/>
                <a:gd name="T4" fmla="*/ 0 w 11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0" y="14"/>
                  </a:moveTo>
                  <a:lnTo>
                    <a:pt x="11" y="8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97" name="Rectangle 289"/>
            <p:cNvSpPr>
              <a:spLocks noChangeArrowheads="1"/>
            </p:cNvSpPr>
            <p:nvPr/>
          </p:nvSpPr>
          <p:spPr bwMode="auto">
            <a:xfrm>
              <a:off x="2512" y="3319"/>
              <a:ext cx="138" cy="4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98" name="Line 290"/>
            <p:cNvSpPr>
              <a:spLocks noChangeShapeType="1"/>
            </p:cNvSpPr>
            <p:nvPr/>
          </p:nvSpPr>
          <p:spPr bwMode="auto">
            <a:xfrm>
              <a:off x="2639" y="3349"/>
              <a:ext cx="0" cy="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699" name="Line 291"/>
            <p:cNvSpPr>
              <a:spLocks noChangeShapeType="1"/>
            </p:cNvSpPr>
            <p:nvPr/>
          </p:nvSpPr>
          <p:spPr bwMode="auto">
            <a:xfrm>
              <a:off x="2639" y="3349"/>
              <a:ext cx="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00" name="Line 292"/>
            <p:cNvSpPr>
              <a:spLocks noChangeShapeType="1"/>
            </p:cNvSpPr>
            <p:nvPr/>
          </p:nvSpPr>
          <p:spPr bwMode="auto">
            <a:xfrm>
              <a:off x="2639" y="3355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01" name="Line 293"/>
            <p:cNvSpPr>
              <a:spLocks noChangeShapeType="1"/>
            </p:cNvSpPr>
            <p:nvPr/>
          </p:nvSpPr>
          <p:spPr bwMode="auto">
            <a:xfrm>
              <a:off x="2639" y="3359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02" name="Line 294"/>
            <p:cNvSpPr>
              <a:spLocks noChangeShapeType="1"/>
            </p:cNvSpPr>
            <p:nvPr/>
          </p:nvSpPr>
          <p:spPr bwMode="auto">
            <a:xfrm>
              <a:off x="2635" y="3349"/>
              <a:ext cx="0" cy="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03" name="Line 295"/>
            <p:cNvSpPr>
              <a:spLocks noChangeShapeType="1"/>
            </p:cNvSpPr>
            <p:nvPr/>
          </p:nvSpPr>
          <p:spPr bwMode="auto">
            <a:xfrm>
              <a:off x="2635" y="3349"/>
              <a:ext cx="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04" name="Line 296"/>
            <p:cNvSpPr>
              <a:spLocks noChangeShapeType="1"/>
            </p:cNvSpPr>
            <p:nvPr/>
          </p:nvSpPr>
          <p:spPr bwMode="auto">
            <a:xfrm>
              <a:off x="2635" y="3355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05" name="Freeform 297"/>
            <p:cNvSpPr>
              <a:spLocks noChangeArrowheads="1"/>
            </p:cNvSpPr>
            <p:nvPr/>
          </p:nvSpPr>
          <p:spPr bwMode="auto">
            <a:xfrm>
              <a:off x="2639" y="3349"/>
              <a:ext cx="4" cy="5"/>
            </a:xfrm>
            <a:custGeom>
              <a:avLst/>
              <a:gdLst>
                <a:gd name="T0" fmla="*/ 0 w 5"/>
                <a:gd name="T1" fmla="*/ 0 h 6"/>
                <a:gd name="T2" fmla="*/ 0 w 5"/>
                <a:gd name="T3" fmla="*/ 0 h 6"/>
                <a:gd name="T4" fmla="*/ 5 w 5"/>
                <a:gd name="T5" fmla="*/ 0 h 6"/>
                <a:gd name="T6" fmla="*/ 5 w 5"/>
                <a:gd name="T7" fmla="*/ 6 h 6"/>
                <a:gd name="T8" fmla="*/ 0 w 5"/>
                <a:gd name="T9" fmla="*/ 6 h 6"/>
                <a:gd name="T10" fmla="*/ 0 w 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06" name="Freeform 298"/>
            <p:cNvSpPr>
              <a:spLocks noChangeArrowheads="1"/>
            </p:cNvSpPr>
            <p:nvPr/>
          </p:nvSpPr>
          <p:spPr bwMode="auto">
            <a:xfrm>
              <a:off x="2639" y="3349"/>
              <a:ext cx="4" cy="5"/>
            </a:xfrm>
            <a:custGeom>
              <a:avLst/>
              <a:gdLst>
                <a:gd name="T0" fmla="*/ 0 w 5"/>
                <a:gd name="T1" fmla="*/ 0 h 6"/>
                <a:gd name="T2" fmla="*/ 0 w 5"/>
                <a:gd name="T3" fmla="*/ 0 h 6"/>
                <a:gd name="T4" fmla="*/ 5 w 5"/>
                <a:gd name="T5" fmla="*/ 0 h 6"/>
                <a:gd name="T6" fmla="*/ 5 w 5"/>
                <a:gd name="T7" fmla="*/ 6 h 6"/>
                <a:gd name="T8" fmla="*/ 0 w 5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6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07" name="Freeform 299"/>
            <p:cNvSpPr>
              <a:spLocks noChangeArrowheads="1"/>
            </p:cNvSpPr>
            <p:nvPr/>
          </p:nvSpPr>
          <p:spPr bwMode="auto">
            <a:xfrm>
              <a:off x="2639" y="3355"/>
              <a:ext cx="4" cy="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0 h 4"/>
                <a:gd name="T6" fmla="*/ 5 w 5"/>
                <a:gd name="T7" fmla="*/ 4 h 4"/>
                <a:gd name="T8" fmla="*/ 0 w 5"/>
                <a:gd name="T9" fmla="*/ 4 h 4"/>
                <a:gd name="T10" fmla="*/ 0 w 5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08" name="Freeform 300"/>
            <p:cNvSpPr>
              <a:spLocks noChangeArrowheads="1"/>
            </p:cNvSpPr>
            <p:nvPr/>
          </p:nvSpPr>
          <p:spPr bwMode="auto">
            <a:xfrm>
              <a:off x="2639" y="3355"/>
              <a:ext cx="4" cy="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0 h 4"/>
                <a:gd name="T6" fmla="*/ 5 w 5"/>
                <a:gd name="T7" fmla="*/ 4 h 4"/>
                <a:gd name="T8" fmla="*/ 0 w 5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4"/>
                  </a:lnTo>
                  <a:lnTo>
                    <a:pt x="0" y="4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09" name="Rectangle 301"/>
            <p:cNvSpPr>
              <a:spLocks noChangeArrowheads="1"/>
            </p:cNvSpPr>
            <p:nvPr/>
          </p:nvSpPr>
          <p:spPr bwMode="auto">
            <a:xfrm>
              <a:off x="2527" y="3324"/>
              <a:ext cx="112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10" name="Rectangle 302"/>
            <p:cNvSpPr>
              <a:spLocks noChangeArrowheads="1"/>
            </p:cNvSpPr>
            <p:nvPr/>
          </p:nvSpPr>
          <p:spPr bwMode="auto">
            <a:xfrm>
              <a:off x="2527" y="3328"/>
              <a:ext cx="162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11" name="Rectangle 303"/>
            <p:cNvSpPr>
              <a:spLocks noChangeArrowheads="1"/>
            </p:cNvSpPr>
            <p:nvPr/>
          </p:nvSpPr>
          <p:spPr bwMode="auto">
            <a:xfrm>
              <a:off x="2541" y="3338"/>
              <a:ext cx="80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12" name="Rectangle 304"/>
            <p:cNvSpPr>
              <a:spLocks noChangeArrowheads="1"/>
            </p:cNvSpPr>
            <p:nvPr/>
          </p:nvSpPr>
          <p:spPr bwMode="auto">
            <a:xfrm>
              <a:off x="2541" y="3341"/>
              <a:ext cx="20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13" name="Rectangle 305"/>
            <p:cNvSpPr>
              <a:spLocks noChangeArrowheads="1"/>
            </p:cNvSpPr>
            <p:nvPr/>
          </p:nvSpPr>
          <p:spPr bwMode="auto">
            <a:xfrm>
              <a:off x="2542" y="3340"/>
              <a:ext cx="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в</a:t>
              </a:r>
            </a:p>
          </p:txBody>
        </p:sp>
        <p:sp>
          <p:nvSpPr>
            <p:cNvPr id="17714" name="Rectangle 306"/>
            <p:cNvSpPr>
              <a:spLocks noChangeArrowheads="1"/>
            </p:cNvSpPr>
            <p:nvPr/>
          </p:nvSpPr>
          <p:spPr bwMode="auto">
            <a:xfrm>
              <a:off x="2552" y="3341"/>
              <a:ext cx="10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15" name="Rectangle 307"/>
            <p:cNvSpPr>
              <a:spLocks noChangeArrowheads="1"/>
            </p:cNvSpPr>
            <p:nvPr/>
          </p:nvSpPr>
          <p:spPr bwMode="auto">
            <a:xfrm>
              <a:off x="2553" y="3340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7716" name="Freeform 308"/>
            <p:cNvSpPr>
              <a:spLocks noChangeArrowheads="1"/>
            </p:cNvSpPr>
            <p:nvPr/>
          </p:nvSpPr>
          <p:spPr bwMode="auto">
            <a:xfrm>
              <a:off x="2458" y="3338"/>
              <a:ext cx="53" cy="42"/>
            </a:xfrm>
            <a:custGeom>
              <a:avLst/>
              <a:gdLst>
                <a:gd name="T0" fmla="*/ 0 w 57"/>
                <a:gd name="T1" fmla="*/ 45 h 45"/>
                <a:gd name="T2" fmla="*/ 0 w 57"/>
                <a:gd name="T3" fmla="*/ 0 h 45"/>
                <a:gd name="T4" fmla="*/ 57 w 57"/>
                <a:gd name="T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45">
                  <a:moveTo>
                    <a:pt x="0" y="45"/>
                  </a:moveTo>
                  <a:lnTo>
                    <a:pt x="0" y="0"/>
                  </a:lnTo>
                  <a:lnTo>
                    <a:pt x="57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17" name="Freeform 309"/>
            <p:cNvSpPr>
              <a:spLocks noChangeArrowheads="1"/>
            </p:cNvSpPr>
            <p:nvPr/>
          </p:nvSpPr>
          <p:spPr bwMode="auto">
            <a:xfrm>
              <a:off x="2507" y="3333"/>
              <a:ext cx="4" cy="12"/>
            </a:xfrm>
            <a:custGeom>
              <a:avLst/>
              <a:gdLst>
                <a:gd name="T0" fmla="*/ 0 w 6"/>
                <a:gd name="T1" fmla="*/ 14 h 14"/>
                <a:gd name="T2" fmla="*/ 6 w 6"/>
                <a:gd name="T3" fmla="*/ 5 h 14"/>
                <a:gd name="T4" fmla="*/ 0 w 6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4">
                  <a:moveTo>
                    <a:pt x="0" y="14"/>
                  </a:moveTo>
                  <a:lnTo>
                    <a:pt x="6" y="5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18" name="Line 310"/>
            <p:cNvSpPr>
              <a:spLocks noChangeShapeType="1"/>
            </p:cNvSpPr>
            <p:nvPr/>
          </p:nvSpPr>
          <p:spPr bwMode="auto">
            <a:xfrm flipV="1">
              <a:off x="1895" y="3280"/>
              <a:ext cx="4" cy="1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19" name="Rectangle 311"/>
            <p:cNvSpPr>
              <a:spLocks noChangeArrowheads="1"/>
            </p:cNvSpPr>
            <p:nvPr/>
          </p:nvSpPr>
          <p:spPr bwMode="auto">
            <a:xfrm>
              <a:off x="1831" y="3169"/>
              <a:ext cx="138" cy="4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20" name="Line 312"/>
            <p:cNvSpPr>
              <a:spLocks noChangeShapeType="1"/>
            </p:cNvSpPr>
            <p:nvPr/>
          </p:nvSpPr>
          <p:spPr bwMode="auto">
            <a:xfrm>
              <a:off x="1959" y="3198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21" name="Line 313"/>
            <p:cNvSpPr>
              <a:spLocks noChangeShapeType="1"/>
            </p:cNvSpPr>
            <p:nvPr/>
          </p:nvSpPr>
          <p:spPr bwMode="auto">
            <a:xfrm>
              <a:off x="1959" y="3198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22" name="Line 314"/>
            <p:cNvSpPr>
              <a:spLocks noChangeShapeType="1"/>
            </p:cNvSpPr>
            <p:nvPr/>
          </p:nvSpPr>
          <p:spPr bwMode="auto">
            <a:xfrm>
              <a:off x="1959" y="3203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23" name="Line 315"/>
            <p:cNvSpPr>
              <a:spLocks noChangeShapeType="1"/>
            </p:cNvSpPr>
            <p:nvPr/>
          </p:nvSpPr>
          <p:spPr bwMode="auto">
            <a:xfrm>
              <a:off x="1959" y="3207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24" name="Line 316"/>
            <p:cNvSpPr>
              <a:spLocks noChangeShapeType="1"/>
            </p:cNvSpPr>
            <p:nvPr/>
          </p:nvSpPr>
          <p:spPr bwMode="auto">
            <a:xfrm>
              <a:off x="1954" y="3198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25" name="Line 317"/>
            <p:cNvSpPr>
              <a:spLocks noChangeShapeType="1"/>
            </p:cNvSpPr>
            <p:nvPr/>
          </p:nvSpPr>
          <p:spPr bwMode="auto">
            <a:xfrm>
              <a:off x="1954" y="3198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26" name="Line 318"/>
            <p:cNvSpPr>
              <a:spLocks noChangeShapeType="1"/>
            </p:cNvSpPr>
            <p:nvPr/>
          </p:nvSpPr>
          <p:spPr bwMode="auto">
            <a:xfrm>
              <a:off x="1954" y="3203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27" name="Freeform 319"/>
            <p:cNvSpPr>
              <a:spLocks noChangeArrowheads="1"/>
            </p:cNvSpPr>
            <p:nvPr/>
          </p:nvSpPr>
          <p:spPr bwMode="auto">
            <a:xfrm>
              <a:off x="1959" y="3198"/>
              <a:ext cx="3" cy="4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0 h 5"/>
                <a:gd name="T4" fmla="*/ 4 w 4"/>
                <a:gd name="T5" fmla="*/ 0 h 5"/>
                <a:gd name="T6" fmla="*/ 4 w 4"/>
                <a:gd name="T7" fmla="*/ 5 h 5"/>
                <a:gd name="T8" fmla="*/ 0 w 4"/>
                <a:gd name="T9" fmla="*/ 5 h 5"/>
                <a:gd name="T10" fmla="*/ 0 w 4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5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28" name="Freeform 320"/>
            <p:cNvSpPr>
              <a:spLocks noChangeArrowheads="1"/>
            </p:cNvSpPr>
            <p:nvPr/>
          </p:nvSpPr>
          <p:spPr bwMode="auto">
            <a:xfrm>
              <a:off x="1959" y="3198"/>
              <a:ext cx="3" cy="4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0 h 5"/>
                <a:gd name="T4" fmla="*/ 4 w 4"/>
                <a:gd name="T5" fmla="*/ 0 h 5"/>
                <a:gd name="T6" fmla="*/ 4 w 4"/>
                <a:gd name="T7" fmla="*/ 5 h 5"/>
                <a:gd name="T8" fmla="*/ 0 w 4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5"/>
                  </a:lnTo>
                  <a:lnTo>
                    <a:pt x="0" y="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29" name="Freeform 321"/>
            <p:cNvSpPr>
              <a:spLocks noChangeArrowheads="1"/>
            </p:cNvSpPr>
            <p:nvPr/>
          </p:nvSpPr>
          <p:spPr bwMode="auto">
            <a:xfrm>
              <a:off x="1959" y="3203"/>
              <a:ext cx="3" cy="3"/>
            </a:xfrm>
            <a:custGeom>
              <a:avLst/>
              <a:gdLst>
                <a:gd name="T0" fmla="*/ 0 w 4"/>
                <a:gd name="T1" fmla="*/ 0 h 4"/>
                <a:gd name="T2" fmla="*/ 0 w 4"/>
                <a:gd name="T3" fmla="*/ 0 h 4"/>
                <a:gd name="T4" fmla="*/ 4 w 4"/>
                <a:gd name="T5" fmla="*/ 0 h 4"/>
                <a:gd name="T6" fmla="*/ 4 w 4"/>
                <a:gd name="T7" fmla="*/ 4 h 4"/>
                <a:gd name="T8" fmla="*/ 0 w 4"/>
                <a:gd name="T9" fmla="*/ 4 h 4"/>
                <a:gd name="T10" fmla="*/ 4 w 4"/>
                <a:gd name="T11" fmla="*/ 4 h 4"/>
                <a:gd name="T12" fmla="*/ 0 w 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30" name="Freeform 322"/>
            <p:cNvSpPr>
              <a:spLocks noChangeArrowheads="1"/>
            </p:cNvSpPr>
            <p:nvPr/>
          </p:nvSpPr>
          <p:spPr bwMode="auto">
            <a:xfrm>
              <a:off x="1959" y="3203"/>
              <a:ext cx="3" cy="3"/>
            </a:xfrm>
            <a:custGeom>
              <a:avLst/>
              <a:gdLst>
                <a:gd name="T0" fmla="*/ 0 w 4"/>
                <a:gd name="T1" fmla="*/ 0 h 4"/>
                <a:gd name="T2" fmla="*/ 0 w 4"/>
                <a:gd name="T3" fmla="*/ 0 h 4"/>
                <a:gd name="T4" fmla="*/ 4 w 4"/>
                <a:gd name="T5" fmla="*/ 0 h 4"/>
                <a:gd name="T6" fmla="*/ 4 w 4"/>
                <a:gd name="T7" fmla="*/ 4 h 4"/>
                <a:gd name="T8" fmla="*/ 0 w 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31" name="Rectangle 323"/>
            <p:cNvSpPr>
              <a:spLocks noChangeArrowheads="1"/>
            </p:cNvSpPr>
            <p:nvPr/>
          </p:nvSpPr>
          <p:spPr bwMode="auto">
            <a:xfrm>
              <a:off x="1851" y="3169"/>
              <a:ext cx="98" cy="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32" name="Rectangle 324"/>
            <p:cNvSpPr>
              <a:spLocks noChangeArrowheads="1"/>
            </p:cNvSpPr>
            <p:nvPr/>
          </p:nvSpPr>
          <p:spPr bwMode="auto">
            <a:xfrm>
              <a:off x="1851" y="3172"/>
              <a:ext cx="14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33" name="Rectangle 325"/>
            <p:cNvSpPr>
              <a:spLocks noChangeArrowheads="1"/>
            </p:cNvSpPr>
            <p:nvPr/>
          </p:nvSpPr>
          <p:spPr bwMode="auto">
            <a:xfrm>
              <a:off x="1860" y="3180"/>
              <a:ext cx="85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34" name="Rectangle 326"/>
            <p:cNvSpPr>
              <a:spLocks noChangeArrowheads="1"/>
            </p:cNvSpPr>
            <p:nvPr/>
          </p:nvSpPr>
          <p:spPr bwMode="auto">
            <a:xfrm>
              <a:off x="1860" y="3185"/>
              <a:ext cx="119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35" name="Rectangle 327"/>
            <p:cNvSpPr>
              <a:spLocks noChangeArrowheads="1"/>
            </p:cNvSpPr>
            <p:nvPr/>
          </p:nvSpPr>
          <p:spPr bwMode="auto">
            <a:xfrm>
              <a:off x="1827" y="3194"/>
              <a:ext cx="152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36" name="Rectangle 328"/>
            <p:cNvSpPr>
              <a:spLocks noChangeArrowheads="1"/>
            </p:cNvSpPr>
            <p:nvPr/>
          </p:nvSpPr>
          <p:spPr bwMode="auto">
            <a:xfrm>
              <a:off x="1827" y="3198"/>
              <a:ext cx="216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37" name="Line 329"/>
            <p:cNvSpPr>
              <a:spLocks noChangeShapeType="1"/>
            </p:cNvSpPr>
            <p:nvPr/>
          </p:nvSpPr>
          <p:spPr bwMode="auto">
            <a:xfrm>
              <a:off x="1895" y="3207"/>
              <a:ext cx="4" cy="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38" name="Freeform 330"/>
            <p:cNvSpPr>
              <a:spLocks noChangeArrowheads="1"/>
            </p:cNvSpPr>
            <p:nvPr/>
          </p:nvSpPr>
          <p:spPr bwMode="auto">
            <a:xfrm>
              <a:off x="1890" y="3224"/>
              <a:ext cx="15" cy="3"/>
            </a:xfrm>
            <a:custGeom>
              <a:avLst/>
              <a:gdLst>
                <a:gd name="T0" fmla="*/ 0 w 16"/>
                <a:gd name="T1" fmla="*/ 0 h 4"/>
                <a:gd name="T2" fmla="*/ 5 w 16"/>
                <a:gd name="T3" fmla="*/ 4 h 4"/>
                <a:gd name="T4" fmla="*/ 16 w 16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4">
                  <a:moveTo>
                    <a:pt x="0" y="0"/>
                  </a:moveTo>
                  <a:lnTo>
                    <a:pt x="5" y="4"/>
                  </a:lnTo>
                  <a:lnTo>
                    <a:pt x="16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39" name="Freeform 331"/>
            <p:cNvSpPr>
              <a:spLocks noChangeArrowheads="1"/>
            </p:cNvSpPr>
            <p:nvPr/>
          </p:nvSpPr>
          <p:spPr bwMode="auto">
            <a:xfrm>
              <a:off x="2380" y="3338"/>
              <a:ext cx="48" cy="42"/>
            </a:xfrm>
            <a:custGeom>
              <a:avLst/>
              <a:gdLst>
                <a:gd name="T0" fmla="*/ 0 w 51"/>
                <a:gd name="T1" fmla="*/ 0 h 45"/>
                <a:gd name="T2" fmla="*/ 51 w 51"/>
                <a:gd name="T3" fmla="*/ 0 h 45"/>
                <a:gd name="T4" fmla="*/ 51 w 51"/>
                <a:gd name="T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45">
                  <a:moveTo>
                    <a:pt x="0" y="0"/>
                  </a:moveTo>
                  <a:lnTo>
                    <a:pt x="51" y="0"/>
                  </a:lnTo>
                  <a:lnTo>
                    <a:pt x="51" y="4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40" name="Freeform 332"/>
            <p:cNvSpPr>
              <a:spLocks noChangeArrowheads="1"/>
            </p:cNvSpPr>
            <p:nvPr/>
          </p:nvSpPr>
          <p:spPr bwMode="auto">
            <a:xfrm>
              <a:off x="2423" y="3376"/>
              <a:ext cx="11" cy="4"/>
            </a:xfrm>
            <a:custGeom>
              <a:avLst/>
              <a:gdLst>
                <a:gd name="T0" fmla="*/ 0 w 12"/>
                <a:gd name="T1" fmla="*/ 0 h 5"/>
                <a:gd name="T2" fmla="*/ 6 w 12"/>
                <a:gd name="T3" fmla="*/ 5 h 5"/>
                <a:gd name="T4" fmla="*/ 12 w 12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5">
                  <a:moveTo>
                    <a:pt x="0" y="0"/>
                  </a:moveTo>
                  <a:lnTo>
                    <a:pt x="6" y="5"/>
                  </a:lnTo>
                  <a:lnTo>
                    <a:pt x="12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41" name="Freeform 333"/>
            <p:cNvSpPr>
              <a:spLocks noChangeArrowheads="1"/>
            </p:cNvSpPr>
            <p:nvPr/>
          </p:nvSpPr>
          <p:spPr bwMode="auto">
            <a:xfrm>
              <a:off x="2380" y="3121"/>
              <a:ext cx="38" cy="24"/>
            </a:xfrm>
            <a:custGeom>
              <a:avLst/>
              <a:gdLst>
                <a:gd name="T0" fmla="*/ 0 w 41"/>
                <a:gd name="T1" fmla="*/ 0 h 26"/>
                <a:gd name="T2" fmla="*/ 41 w 41"/>
                <a:gd name="T3" fmla="*/ 0 h 26"/>
                <a:gd name="T4" fmla="*/ 41 w 41"/>
                <a:gd name="T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0" y="0"/>
                  </a:moveTo>
                  <a:lnTo>
                    <a:pt x="41" y="0"/>
                  </a:lnTo>
                  <a:lnTo>
                    <a:pt x="41" y="26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42" name="Freeform 334"/>
            <p:cNvSpPr>
              <a:spLocks noChangeArrowheads="1"/>
            </p:cNvSpPr>
            <p:nvPr/>
          </p:nvSpPr>
          <p:spPr bwMode="auto">
            <a:xfrm>
              <a:off x="2414" y="3142"/>
              <a:ext cx="14" cy="3"/>
            </a:xfrm>
            <a:custGeom>
              <a:avLst/>
              <a:gdLst>
                <a:gd name="T0" fmla="*/ 0 w 15"/>
                <a:gd name="T1" fmla="*/ 0 h 4"/>
                <a:gd name="T2" fmla="*/ 5 w 15"/>
                <a:gd name="T3" fmla="*/ 4 h 4"/>
                <a:gd name="T4" fmla="*/ 15 w 15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4">
                  <a:moveTo>
                    <a:pt x="0" y="0"/>
                  </a:moveTo>
                  <a:lnTo>
                    <a:pt x="5" y="4"/>
                  </a:lnTo>
                  <a:lnTo>
                    <a:pt x="15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43" name="Freeform 335"/>
            <p:cNvSpPr>
              <a:spLocks noChangeArrowheads="1"/>
            </p:cNvSpPr>
            <p:nvPr/>
          </p:nvSpPr>
          <p:spPr bwMode="auto">
            <a:xfrm>
              <a:off x="2468" y="3121"/>
              <a:ext cx="43" cy="24"/>
            </a:xfrm>
            <a:custGeom>
              <a:avLst/>
              <a:gdLst>
                <a:gd name="T0" fmla="*/ 0 w 46"/>
                <a:gd name="T1" fmla="*/ 26 h 26"/>
                <a:gd name="T2" fmla="*/ 0 w 46"/>
                <a:gd name="T3" fmla="*/ 0 h 26"/>
                <a:gd name="T4" fmla="*/ 46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0" y="26"/>
                  </a:moveTo>
                  <a:lnTo>
                    <a:pt x="0" y="0"/>
                  </a:lnTo>
                  <a:lnTo>
                    <a:pt x="46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44" name="Freeform 336"/>
            <p:cNvSpPr>
              <a:spLocks noChangeArrowheads="1"/>
            </p:cNvSpPr>
            <p:nvPr/>
          </p:nvSpPr>
          <p:spPr bwMode="auto">
            <a:xfrm>
              <a:off x="2507" y="3116"/>
              <a:ext cx="4" cy="7"/>
            </a:xfrm>
            <a:custGeom>
              <a:avLst/>
              <a:gdLst>
                <a:gd name="T0" fmla="*/ 0 w 6"/>
                <a:gd name="T1" fmla="*/ 8 h 8"/>
                <a:gd name="T2" fmla="*/ 6 w 6"/>
                <a:gd name="T3" fmla="*/ 5 h 8"/>
                <a:gd name="T4" fmla="*/ 0 w 6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8">
                  <a:moveTo>
                    <a:pt x="0" y="8"/>
                  </a:moveTo>
                  <a:lnTo>
                    <a:pt x="6" y="5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45" name="Freeform 337"/>
            <p:cNvSpPr>
              <a:spLocks noChangeArrowheads="1"/>
            </p:cNvSpPr>
            <p:nvPr/>
          </p:nvSpPr>
          <p:spPr bwMode="auto">
            <a:xfrm>
              <a:off x="2380" y="3054"/>
              <a:ext cx="62" cy="91"/>
            </a:xfrm>
            <a:custGeom>
              <a:avLst/>
              <a:gdLst>
                <a:gd name="T0" fmla="*/ 0 w 66"/>
                <a:gd name="T1" fmla="*/ 0 h 95"/>
                <a:gd name="T2" fmla="*/ 66 w 66"/>
                <a:gd name="T3" fmla="*/ 0 h 95"/>
                <a:gd name="T4" fmla="*/ 66 w 66"/>
                <a:gd name="T5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95">
                  <a:moveTo>
                    <a:pt x="0" y="0"/>
                  </a:moveTo>
                  <a:lnTo>
                    <a:pt x="66" y="0"/>
                  </a:lnTo>
                  <a:lnTo>
                    <a:pt x="66" y="9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46" name="Freeform 338"/>
            <p:cNvSpPr>
              <a:spLocks noChangeArrowheads="1"/>
            </p:cNvSpPr>
            <p:nvPr/>
          </p:nvSpPr>
          <p:spPr bwMode="auto">
            <a:xfrm>
              <a:off x="2439" y="3142"/>
              <a:ext cx="14" cy="3"/>
            </a:xfrm>
            <a:custGeom>
              <a:avLst/>
              <a:gdLst>
                <a:gd name="T0" fmla="*/ 0 w 15"/>
                <a:gd name="T1" fmla="*/ 0 h 4"/>
                <a:gd name="T2" fmla="*/ 4 w 15"/>
                <a:gd name="T3" fmla="*/ 4 h 4"/>
                <a:gd name="T4" fmla="*/ 15 w 15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4">
                  <a:moveTo>
                    <a:pt x="0" y="0"/>
                  </a:moveTo>
                  <a:lnTo>
                    <a:pt x="4" y="4"/>
                  </a:lnTo>
                  <a:lnTo>
                    <a:pt x="15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47" name="Freeform 339"/>
            <p:cNvSpPr>
              <a:spLocks noChangeArrowheads="1"/>
            </p:cNvSpPr>
            <p:nvPr/>
          </p:nvSpPr>
          <p:spPr bwMode="auto">
            <a:xfrm>
              <a:off x="2776" y="3077"/>
              <a:ext cx="92" cy="51"/>
            </a:xfrm>
            <a:custGeom>
              <a:avLst/>
              <a:gdLst>
                <a:gd name="T0" fmla="*/ 10 w 97"/>
                <a:gd name="T1" fmla="*/ 0 h 54"/>
                <a:gd name="T2" fmla="*/ 87 w 97"/>
                <a:gd name="T3" fmla="*/ 0 h 54"/>
                <a:gd name="T4" fmla="*/ 97 w 97"/>
                <a:gd name="T5" fmla="*/ 26 h 54"/>
                <a:gd name="T6" fmla="*/ 87 w 97"/>
                <a:gd name="T7" fmla="*/ 54 h 54"/>
                <a:gd name="T8" fmla="*/ 10 w 97"/>
                <a:gd name="T9" fmla="*/ 54 h 54"/>
                <a:gd name="T10" fmla="*/ 0 w 97"/>
                <a:gd name="T11" fmla="*/ 26 h 54"/>
                <a:gd name="T12" fmla="*/ 10 w 97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54">
                  <a:moveTo>
                    <a:pt x="10" y="0"/>
                  </a:moveTo>
                  <a:lnTo>
                    <a:pt x="87" y="0"/>
                  </a:lnTo>
                  <a:lnTo>
                    <a:pt x="97" y="26"/>
                  </a:lnTo>
                  <a:lnTo>
                    <a:pt x="87" y="54"/>
                  </a:lnTo>
                  <a:lnTo>
                    <a:pt x="10" y="54"/>
                  </a:lnTo>
                  <a:lnTo>
                    <a:pt x="0" y="2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00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48" name="Rectangle 340"/>
            <p:cNvSpPr>
              <a:spLocks noChangeArrowheads="1"/>
            </p:cNvSpPr>
            <p:nvPr/>
          </p:nvSpPr>
          <p:spPr bwMode="auto">
            <a:xfrm>
              <a:off x="2782" y="3086"/>
              <a:ext cx="92" cy="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49" name="Rectangle 341"/>
            <p:cNvSpPr>
              <a:spLocks noChangeArrowheads="1"/>
            </p:cNvSpPr>
            <p:nvPr/>
          </p:nvSpPr>
          <p:spPr bwMode="auto">
            <a:xfrm>
              <a:off x="2782" y="3089"/>
              <a:ext cx="137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50" name="Rectangle 342"/>
            <p:cNvSpPr>
              <a:spLocks noChangeArrowheads="1"/>
            </p:cNvSpPr>
            <p:nvPr/>
          </p:nvSpPr>
          <p:spPr bwMode="auto">
            <a:xfrm>
              <a:off x="2783" y="3089"/>
              <a:ext cx="5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Информация в</a:t>
              </a:r>
            </a:p>
          </p:txBody>
        </p:sp>
        <p:sp>
          <p:nvSpPr>
            <p:cNvPr id="17751" name="Rectangle 343"/>
            <p:cNvSpPr>
              <a:spLocks noChangeArrowheads="1"/>
            </p:cNvSpPr>
            <p:nvPr/>
          </p:nvSpPr>
          <p:spPr bwMode="auto">
            <a:xfrm>
              <a:off x="2772" y="3099"/>
              <a:ext cx="108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52" name="Rectangle 344"/>
            <p:cNvSpPr>
              <a:spLocks noChangeArrowheads="1"/>
            </p:cNvSpPr>
            <p:nvPr/>
          </p:nvSpPr>
          <p:spPr bwMode="auto">
            <a:xfrm>
              <a:off x="2772" y="3102"/>
              <a:ext cx="162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53" name="Rectangle 345"/>
            <p:cNvSpPr>
              <a:spLocks noChangeArrowheads="1"/>
            </p:cNvSpPr>
            <p:nvPr/>
          </p:nvSpPr>
          <p:spPr bwMode="auto">
            <a:xfrm>
              <a:off x="2773" y="3101"/>
              <a:ext cx="3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карточке </a:t>
              </a:r>
            </a:p>
          </p:txBody>
        </p:sp>
        <p:sp>
          <p:nvSpPr>
            <p:cNvPr id="17754" name="Rectangle 346"/>
            <p:cNvSpPr>
              <a:spLocks noChangeArrowheads="1"/>
            </p:cNvSpPr>
            <p:nvPr/>
          </p:nvSpPr>
          <p:spPr bwMode="auto">
            <a:xfrm>
              <a:off x="2811" y="3101"/>
              <a:ext cx="2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7755" name="Rectangle 347"/>
            <p:cNvSpPr>
              <a:spLocks noChangeArrowheads="1"/>
            </p:cNvSpPr>
            <p:nvPr/>
          </p:nvSpPr>
          <p:spPr bwMode="auto">
            <a:xfrm>
              <a:off x="2792" y="3112"/>
              <a:ext cx="7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56" name="Rectangle 348"/>
            <p:cNvSpPr>
              <a:spLocks noChangeArrowheads="1"/>
            </p:cNvSpPr>
            <p:nvPr/>
          </p:nvSpPr>
          <p:spPr bwMode="auto">
            <a:xfrm>
              <a:off x="2792" y="3116"/>
              <a:ext cx="10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57" name="Oval 349"/>
            <p:cNvSpPr>
              <a:spLocks noChangeArrowheads="1"/>
            </p:cNvSpPr>
            <p:nvPr/>
          </p:nvSpPr>
          <p:spPr bwMode="auto">
            <a:xfrm>
              <a:off x="3374" y="3155"/>
              <a:ext cx="40" cy="35"/>
            </a:xfrm>
            <a:prstGeom prst="ellipse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58" name="Line 350"/>
            <p:cNvSpPr>
              <a:spLocks noChangeShapeType="1"/>
            </p:cNvSpPr>
            <p:nvPr/>
          </p:nvSpPr>
          <p:spPr bwMode="auto">
            <a:xfrm>
              <a:off x="3384" y="3164"/>
              <a:ext cx="13" cy="1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59" name="Line 351"/>
            <p:cNvSpPr>
              <a:spLocks noChangeShapeType="1"/>
            </p:cNvSpPr>
            <p:nvPr/>
          </p:nvSpPr>
          <p:spPr bwMode="auto">
            <a:xfrm flipV="1">
              <a:off x="3384" y="3163"/>
              <a:ext cx="13" cy="1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60" name="Freeform 352"/>
            <p:cNvSpPr>
              <a:spLocks noChangeArrowheads="1"/>
            </p:cNvSpPr>
            <p:nvPr/>
          </p:nvSpPr>
          <p:spPr bwMode="auto">
            <a:xfrm>
              <a:off x="3191" y="3353"/>
              <a:ext cx="3" cy="5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2 h 6"/>
                <a:gd name="T10" fmla="*/ 0 w 4"/>
                <a:gd name="T11" fmla="*/ 2 h 6"/>
                <a:gd name="T12" fmla="*/ 0 w 4"/>
                <a:gd name="T13" fmla="*/ 3 h 6"/>
                <a:gd name="T14" fmla="*/ 1 w 4"/>
                <a:gd name="T15" fmla="*/ 5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5 h 6"/>
                <a:gd name="T22" fmla="*/ 3 w 4"/>
                <a:gd name="T23" fmla="*/ 5 h 6"/>
                <a:gd name="T24" fmla="*/ 4 w 4"/>
                <a:gd name="T25" fmla="*/ 3 h 6"/>
                <a:gd name="T26" fmla="*/ 4 w 4"/>
                <a:gd name="T27" fmla="*/ 2 h 6"/>
                <a:gd name="T28" fmla="*/ 4 w 4"/>
                <a:gd name="T29" fmla="*/ 2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61" name="Freeform 353"/>
            <p:cNvSpPr>
              <a:spLocks noChangeArrowheads="1"/>
            </p:cNvSpPr>
            <p:nvPr/>
          </p:nvSpPr>
          <p:spPr bwMode="auto">
            <a:xfrm>
              <a:off x="3201" y="3353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62" name="Freeform 354"/>
            <p:cNvSpPr>
              <a:spLocks noChangeArrowheads="1"/>
            </p:cNvSpPr>
            <p:nvPr/>
          </p:nvSpPr>
          <p:spPr bwMode="auto">
            <a:xfrm>
              <a:off x="3212" y="3353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63" name="Freeform 355"/>
            <p:cNvSpPr>
              <a:spLocks noChangeArrowheads="1"/>
            </p:cNvSpPr>
            <p:nvPr/>
          </p:nvSpPr>
          <p:spPr bwMode="auto">
            <a:xfrm>
              <a:off x="3223" y="3353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64" name="Freeform 356"/>
            <p:cNvSpPr>
              <a:spLocks noChangeArrowheads="1"/>
            </p:cNvSpPr>
            <p:nvPr/>
          </p:nvSpPr>
          <p:spPr bwMode="auto">
            <a:xfrm>
              <a:off x="3234" y="3353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65" name="Freeform 357"/>
            <p:cNvSpPr>
              <a:spLocks noChangeArrowheads="1"/>
            </p:cNvSpPr>
            <p:nvPr/>
          </p:nvSpPr>
          <p:spPr bwMode="auto">
            <a:xfrm>
              <a:off x="3245" y="3353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66" name="Freeform 358"/>
            <p:cNvSpPr>
              <a:spLocks noChangeArrowheads="1"/>
            </p:cNvSpPr>
            <p:nvPr/>
          </p:nvSpPr>
          <p:spPr bwMode="auto">
            <a:xfrm>
              <a:off x="3256" y="3353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67" name="Freeform 359"/>
            <p:cNvSpPr>
              <a:spLocks noChangeArrowheads="1"/>
            </p:cNvSpPr>
            <p:nvPr/>
          </p:nvSpPr>
          <p:spPr bwMode="auto">
            <a:xfrm>
              <a:off x="3268" y="3353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68" name="Freeform 360"/>
            <p:cNvSpPr>
              <a:spLocks noChangeArrowheads="1"/>
            </p:cNvSpPr>
            <p:nvPr/>
          </p:nvSpPr>
          <p:spPr bwMode="auto">
            <a:xfrm>
              <a:off x="3279" y="3353"/>
              <a:ext cx="4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69" name="Freeform 361"/>
            <p:cNvSpPr>
              <a:spLocks noChangeArrowheads="1"/>
            </p:cNvSpPr>
            <p:nvPr/>
          </p:nvSpPr>
          <p:spPr bwMode="auto">
            <a:xfrm>
              <a:off x="3290" y="3353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70" name="Freeform 362"/>
            <p:cNvSpPr>
              <a:spLocks noChangeArrowheads="1"/>
            </p:cNvSpPr>
            <p:nvPr/>
          </p:nvSpPr>
          <p:spPr bwMode="auto">
            <a:xfrm>
              <a:off x="3301" y="3353"/>
              <a:ext cx="4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71" name="Freeform 363"/>
            <p:cNvSpPr>
              <a:spLocks noChangeArrowheads="1"/>
            </p:cNvSpPr>
            <p:nvPr/>
          </p:nvSpPr>
          <p:spPr bwMode="auto">
            <a:xfrm>
              <a:off x="3312" y="3353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72" name="Freeform 364"/>
            <p:cNvSpPr>
              <a:spLocks noChangeArrowheads="1"/>
            </p:cNvSpPr>
            <p:nvPr/>
          </p:nvSpPr>
          <p:spPr bwMode="auto">
            <a:xfrm>
              <a:off x="3324" y="3353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73" name="Freeform 365"/>
            <p:cNvSpPr>
              <a:spLocks noChangeArrowheads="1"/>
            </p:cNvSpPr>
            <p:nvPr/>
          </p:nvSpPr>
          <p:spPr bwMode="auto">
            <a:xfrm>
              <a:off x="3334" y="3353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74" name="Freeform 366"/>
            <p:cNvSpPr>
              <a:spLocks noChangeArrowheads="1"/>
            </p:cNvSpPr>
            <p:nvPr/>
          </p:nvSpPr>
          <p:spPr bwMode="auto">
            <a:xfrm>
              <a:off x="3346" y="3353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75" name="Freeform 367"/>
            <p:cNvSpPr>
              <a:spLocks noChangeArrowheads="1"/>
            </p:cNvSpPr>
            <p:nvPr/>
          </p:nvSpPr>
          <p:spPr bwMode="auto">
            <a:xfrm>
              <a:off x="3356" y="3353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76" name="Freeform 368"/>
            <p:cNvSpPr>
              <a:spLocks noChangeArrowheads="1"/>
            </p:cNvSpPr>
            <p:nvPr/>
          </p:nvSpPr>
          <p:spPr bwMode="auto">
            <a:xfrm>
              <a:off x="3368" y="3353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77" name="Freeform 369"/>
            <p:cNvSpPr>
              <a:spLocks noChangeArrowheads="1"/>
            </p:cNvSpPr>
            <p:nvPr/>
          </p:nvSpPr>
          <p:spPr bwMode="auto">
            <a:xfrm>
              <a:off x="3379" y="3353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78" name="Freeform 370"/>
            <p:cNvSpPr>
              <a:spLocks noChangeArrowheads="1"/>
            </p:cNvSpPr>
            <p:nvPr/>
          </p:nvSpPr>
          <p:spPr bwMode="auto">
            <a:xfrm>
              <a:off x="3387" y="3347"/>
              <a:ext cx="4" cy="5"/>
            </a:xfrm>
            <a:custGeom>
              <a:avLst/>
              <a:gdLst>
                <a:gd name="T0" fmla="*/ 0 w 5"/>
                <a:gd name="T1" fmla="*/ 4 h 6"/>
                <a:gd name="T2" fmla="*/ 0 w 5"/>
                <a:gd name="T3" fmla="*/ 5 h 6"/>
                <a:gd name="T4" fmla="*/ 1 w 5"/>
                <a:gd name="T5" fmla="*/ 6 h 6"/>
                <a:gd name="T6" fmla="*/ 2 w 5"/>
                <a:gd name="T7" fmla="*/ 6 h 6"/>
                <a:gd name="T8" fmla="*/ 3 w 5"/>
                <a:gd name="T9" fmla="*/ 6 h 6"/>
                <a:gd name="T10" fmla="*/ 4 w 5"/>
                <a:gd name="T11" fmla="*/ 6 h 6"/>
                <a:gd name="T12" fmla="*/ 4 w 5"/>
                <a:gd name="T13" fmla="*/ 5 h 6"/>
                <a:gd name="T14" fmla="*/ 5 w 5"/>
                <a:gd name="T15" fmla="*/ 4 h 6"/>
                <a:gd name="T16" fmla="*/ 5 w 5"/>
                <a:gd name="T17" fmla="*/ 2 h 6"/>
                <a:gd name="T18" fmla="*/ 5 w 5"/>
                <a:gd name="T19" fmla="*/ 2 h 6"/>
                <a:gd name="T20" fmla="*/ 4 w 5"/>
                <a:gd name="T21" fmla="*/ 1 h 6"/>
                <a:gd name="T22" fmla="*/ 4 w 5"/>
                <a:gd name="T23" fmla="*/ 1 h 6"/>
                <a:gd name="T24" fmla="*/ 3 w 5"/>
                <a:gd name="T25" fmla="*/ 0 h 6"/>
                <a:gd name="T26" fmla="*/ 2 w 5"/>
                <a:gd name="T27" fmla="*/ 0 h 6"/>
                <a:gd name="T28" fmla="*/ 1 w 5"/>
                <a:gd name="T29" fmla="*/ 1 h 6"/>
                <a:gd name="T30" fmla="*/ 0 w 5"/>
                <a:gd name="T31" fmla="*/ 1 h 6"/>
                <a:gd name="T32" fmla="*/ 0 w 5"/>
                <a:gd name="T33" fmla="*/ 2 h 6"/>
                <a:gd name="T34" fmla="*/ 0 w 5"/>
                <a:gd name="T3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79" name="Freeform 371"/>
            <p:cNvSpPr>
              <a:spLocks noChangeArrowheads="1"/>
            </p:cNvSpPr>
            <p:nvPr/>
          </p:nvSpPr>
          <p:spPr bwMode="auto">
            <a:xfrm>
              <a:off x="3387" y="3337"/>
              <a:ext cx="4" cy="4"/>
            </a:xfrm>
            <a:custGeom>
              <a:avLst/>
              <a:gdLst>
                <a:gd name="T0" fmla="*/ 0 w 5"/>
                <a:gd name="T1" fmla="*/ 3 h 5"/>
                <a:gd name="T2" fmla="*/ 0 w 5"/>
                <a:gd name="T3" fmla="*/ 4 h 5"/>
                <a:gd name="T4" fmla="*/ 1 w 5"/>
                <a:gd name="T5" fmla="*/ 5 h 5"/>
                <a:gd name="T6" fmla="*/ 2 w 5"/>
                <a:gd name="T7" fmla="*/ 5 h 5"/>
                <a:gd name="T8" fmla="*/ 3 w 5"/>
                <a:gd name="T9" fmla="*/ 5 h 5"/>
                <a:gd name="T10" fmla="*/ 4 w 5"/>
                <a:gd name="T11" fmla="*/ 5 h 5"/>
                <a:gd name="T12" fmla="*/ 4 w 5"/>
                <a:gd name="T13" fmla="*/ 4 h 5"/>
                <a:gd name="T14" fmla="*/ 5 w 5"/>
                <a:gd name="T15" fmla="*/ 3 h 5"/>
                <a:gd name="T16" fmla="*/ 5 w 5"/>
                <a:gd name="T17" fmla="*/ 2 h 5"/>
                <a:gd name="T18" fmla="*/ 5 w 5"/>
                <a:gd name="T19" fmla="*/ 2 h 5"/>
                <a:gd name="T20" fmla="*/ 4 w 5"/>
                <a:gd name="T21" fmla="*/ 1 h 5"/>
                <a:gd name="T22" fmla="*/ 4 w 5"/>
                <a:gd name="T23" fmla="*/ 1 h 5"/>
                <a:gd name="T24" fmla="*/ 3 w 5"/>
                <a:gd name="T25" fmla="*/ 0 h 5"/>
                <a:gd name="T26" fmla="*/ 2 w 5"/>
                <a:gd name="T27" fmla="*/ 0 h 5"/>
                <a:gd name="T28" fmla="*/ 1 w 5"/>
                <a:gd name="T29" fmla="*/ 1 h 5"/>
                <a:gd name="T30" fmla="*/ 0 w 5"/>
                <a:gd name="T31" fmla="*/ 1 h 5"/>
                <a:gd name="T32" fmla="*/ 0 w 5"/>
                <a:gd name="T33" fmla="*/ 2 h 5"/>
                <a:gd name="T34" fmla="*/ 0 w 5"/>
                <a:gd name="T3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0" y="3"/>
                  </a:move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80" name="Freeform 372"/>
            <p:cNvSpPr>
              <a:spLocks noChangeArrowheads="1"/>
            </p:cNvSpPr>
            <p:nvPr/>
          </p:nvSpPr>
          <p:spPr bwMode="auto">
            <a:xfrm>
              <a:off x="3387" y="3325"/>
              <a:ext cx="4" cy="5"/>
            </a:xfrm>
            <a:custGeom>
              <a:avLst/>
              <a:gdLst>
                <a:gd name="T0" fmla="*/ 0 w 5"/>
                <a:gd name="T1" fmla="*/ 3 h 6"/>
                <a:gd name="T2" fmla="*/ 0 w 5"/>
                <a:gd name="T3" fmla="*/ 5 h 6"/>
                <a:gd name="T4" fmla="*/ 1 w 5"/>
                <a:gd name="T5" fmla="*/ 6 h 6"/>
                <a:gd name="T6" fmla="*/ 2 w 5"/>
                <a:gd name="T7" fmla="*/ 6 h 6"/>
                <a:gd name="T8" fmla="*/ 3 w 5"/>
                <a:gd name="T9" fmla="*/ 6 h 6"/>
                <a:gd name="T10" fmla="*/ 4 w 5"/>
                <a:gd name="T11" fmla="*/ 6 h 6"/>
                <a:gd name="T12" fmla="*/ 4 w 5"/>
                <a:gd name="T13" fmla="*/ 5 h 6"/>
                <a:gd name="T14" fmla="*/ 5 w 5"/>
                <a:gd name="T15" fmla="*/ 3 h 6"/>
                <a:gd name="T16" fmla="*/ 5 w 5"/>
                <a:gd name="T17" fmla="*/ 2 h 6"/>
                <a:gd name="T18" fmla="*/ 5 w 5"/>
                <a:gd name="T19" fmla="*/ 2 h 6"/>
                <a:gd name="T20" fmla="*/ 4 w 5"/>
                <a:gd name="T21" fmla="*/ 1 h 6"/>
                <a:gd name="T22" fmla="*/ 4 w 5"/>
                <a:gd name="T23" fmla="*/ 1 h 6"/>
                <a:gd name="T24" fmla="*/ 3 w 5"/>
                <a:gd name="T25" fmla="*/ 0 h 6"/>
                <a:gd name="T26" fmla="*/ 2 w 5"/>
                <a:gd name="T27" fmla="*/ 0 h 6"/>
                <a:gd name="T28" fmla="*/ 1 w 5"/>
                <a:gd name="T29" fmla="*/ 1 h 6"/>
                <a:gd name="T30" fmla="*/ 0 w 5"/>
                <a:gd name="T31" fmla="*/ 1 h 6"/>
                <a:gd name="T32" fmla="*/ 0 w 5"/>
                <a:gd name="T33" fmla="*/ 2 h 6"/>
                <a:gd name="T34" fmla="*/ 0 w 5"/>
                <a:gd name="T35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0" y="3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81" name="Freeform 373"/>
            <p:cNvSpPr>
              <a:spLocks noChangeArrowheads="1"/>
            </p:cNvSpPr>
            <p:nvPr/>
          </p:nvSpPr>
          <p:spPr bwMode="auto">
            <a:xfrm>
              <a:off x="3387" y="3314"/>
              <a:ext cx="4" cy="5"/>
            </a:xfrm>
            <a:custGeom>
              <a:avLst/>
              <a:gdLst>
                <a:gd name="T0" fmla="*/ 0 w 5"/>
                <a:gd name="T1" fmla="*/ 4 h 6"/>
                <a:gd name="T2" fmla="*/ 0 w 5"/>
                <a:gd name="T3" fmla="*/ 5 h 6"/>
                <a:gd name="T4" fmla="*/ 1 w 5"/>
                <a:gd name="T5" fmla="*/ 6 h 6"/>
                <a:gd name="T6" fmla="*/ 2 w 5"/>
                <a:gd name="T7" fmla="*/ 6 h 6"/>
                <a:gd name="T8" fmla="*/ 3 w 5"/>
                <a:gd name="T9" fmla="*/ 6 h 6"/>
                <a:gd name="T10" fmla="*/ 4 w 5"/>
                <a:gd name="T11" fmla="*/ 6 h 6"/>
                <a:gd name="T12" fmla="*/ 4 w 5"/>
                <a:gd name="T13" fmla="*/ 5 h 6"/>
                <a:gd name="T14" fmla="*/ 5 w 5"/>
                <a:gd name="T15" fmla="*/ 4 h 6"/>
                <a:gd name="T16" fmla="*/ 5 w 5"/>
                <a:gd name="T17" fmla="*/ 3 h 6"/>
                <a:gd name="T18" fmla="*/ 5 w 5"/>
                <a:gd name="T19" fmla="*/ 3 h 6"/>
                <a:gd name="T20" fmla="*/ 4 w 5"/>
                <a:gd name="T21" fmla="*/ 2 h 6"/>
                <a:gd name="T22" fmla="*/ 4 w 5"/>
                <a:gd name="T23" fmla="*/ 2 h 6"/>
                <a:gd name="T24" fmla="*/ 3 w 5"/>
                <a:gd name="T25" fmla="*/ 0 h 6"/>
                <a:gd name="T26" fmla="*/ 2 w 5"/>
                <a:gd name="T27" fmla="*/ 0 h 6"/>
                <a:gd name="T28" fmla="*/ 1 w 5"/>
                <a:gd name="T29" fmla="*/ 2 h 6"/>
                <a:gd name="T30" fmla="*/ 0 w 5"/>
                <a:gd name="T31" fmla="*/ 2 h 6"/>
                <a:gd name="T32" fmla="*/ 0 w 5"/>
                <a:gd name="T33" fmla="*/ 3 h 6"/>
                <a:gd name="T34" fmla="*/ 0 w 5"/>
                <a:gd name="T3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82" name="Freeform 374"/>
            <p:cNvSpPr>
              <a:spLocks noChangeArrowheads="1"/>
            </p:cNvSpPr>
            <p:nvPr/>
          </p:nvSpPr>
          <p:spPr bwMode="auto">
            <a:xfrm>
              <a:off x="3387" y="3303"/>
              <a:ext cx="4" cy="5"/>
            </a:xfrm>
            <a:custGeom>
              <a:avLst/>
              <a:gdLst>
                <a:gd name="T0" fmla="*/ 0 w 5"/>
                <a:gd name="T1" fmla="*/ 3 h 6"/>
                <a:gd name="T2" fmla="*/ 0 w 5"/>
                <a:gd name="T3" fmla="*/ 4 h 6"/>
                <a:gd name="T4" fmla="*/ 1 w 5"/>
                <a:gd name="T5" fmla="*/ 6 h 6"/>
                <a:gd name="T6" fmla="*/ 2 w 5"/>
                <a:gd name="T7" fmla="*/ 6 h 6"/>
                <a:gd name="T8" fmla="*/ 3 w 5"/>
                <a:gd name="T9" fmla="*/ 6 h 6"/>
                <a:gd name="T10" fmla="*/ 4 w 5"/>
                <a:gd name="T11" fmla="*/ 6 h 6"/>
                <a:gd name="T12" fmla="*/ 4 w 5"/>
                <a:gd name="T13" fmla="*/ 4 h 6"/>
                <a:gd name="T14" fmla="*/ 5 w 5"/>
                <a:gd name="T15" fmla="*/ 3 h 6"/>
                <a:gd name="T16" fmla="*/ 5 w 5"/>
                <a:gd name="T17" fmla="*/ 2 h 6"/>
                <a:gd name="T18" fmla="*/ 5 w 5"/>
                <a:gd name="T19" fmla="*/ 2 h 6"/>
                <a:gd name="T20" fmla="*/ 4 w 5"/>
                <a:gd name="T21" fmla="*/ 1 h 6"/>
                <a:gd name="T22" fmla="*/ 4 w 5"/>
                <a:gd name="T23" fmla="*/ 1 h 6"/>
                <a:gd name="T24" fmla="*/ 3 w 5"/>
                <a:gd name="T25" fmla="*/ 0 h 6"/>
                <a:gd name="T26" fmla="*/ 2 w 5"/>
                <a:gd name="T27" fmla="*/ 0 h 6"/>
                <a:gd name="T28" fmla="*/ 1 w 5"/>
                <a:gd name="T29" fmla="*/ 1 h 6"/>
                <a:gd name="T30" fmla="*/ 0 w 5"/>
                <a:gd name="T31" fmla="*/ 1 h 6"/>
                <a:gd name="T32" fmla="*/ 0 w 5"/>
                <a:gd name="T33" fmla="*/ 2 h 6"/>
                <a:gd name="T34" fmla="*/ 0 w 5"/>
                <a:gd name="T35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0" y="3"/>
                  </a:move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83" name="Freeform 375"/>
            <p:cNvSpPr>
              <a:spLocks noChangeArrowheads="1"/>
            </p:cNvSpPr>
            <p:nvPr/>
          </p:nvSpPr>
          <p:spPr bwMode="auto">
            <a:xfrm>
              <a:off x="3387" y="3292"/>
              <a:ext cx="4" cy="5"/>
            </a:xfrm>
            <a:custGeom>
              <a:avLst/>
              <a:gdLst>
                <a:gd name="T0" fmla="*/ 0 w 5"/>
                <a:gd name="T1" fmla="*/ 4 h 6"/>
                <a:gd name="T2" fmla="*/ 0 w 5"/>
                <a:gd name="T3" fmla="*/ 5 h 6"/>
                <a:gd name="T4" fmla="*/ 1 w 5"/>
                <a:gd name="T5" fmla="*/ 6 h 6"/>
                <a:gd name="T6" fmla="*/ 2 w 5"/>
                <a:gd name="T7" fmla="*/ 6 h 6"/>
                <a:gd name="T8" fmla="*/ 3 w 5"/>
                <a:gd name="T9" fmla="*/ 6 h 6"/>
                <a:gd name="T10" fmla="*/ 4 w 5"/>
                <a:gd name="T11" fmla="*/ 6 h 6"/>
                <a:gd name="T12" fmla="*/ 4 w 5"/>
                <a:gd name="T13" fmla="*/ 5 h 6"/>
                <a:gd name="T14" fmla="*/ 5 w 5"/>
                <a:gd name="T15" fmla="*/ 4 h 6"/>
                <a:gd name="T16" fmla="*/ 5 w 5"/>
                <a:gd name="T17" fmla="*/ 3 h 6"/>
                <a:gd name="T18" fmla="*/ 5 w 5"/>
                <a:gd name="T19" fmla="*/ 3 h 6"/>
                <a:gd name="T20" fmla="*/ 4 w 5"/>
                <a:gd name="T21" fmla="*/ 1 h 6"/>
                <a:gd name="T22" fmla="*/ 4 w 5"/>
                <a:gd name="T23" fmla="*/ 1 h 6"/>
                <a:gd name="T24" fmla="*/ 3 w 5"/>
                <a:gd name="T25" fmla="*/ 0 h 6"/>
                <a:gd name="T26" fmla="*/ 2 w 5"/>
                <a:gd name="T27" fmla="*/ 0 h 6"/>
                <a:gd name="T28" fmla="*/ 1 w 5"/>
                <a:gd name="T29" fmla="*/ 1 h 6"/>
                <a:gd name="T30" fmla="*/ 0 w 5"/>
                <a:gd name="T31" fmla="*/ 1 h 6"/>
                <a:gd name="T32" fmla="*/ 0 w 5"/>
                <a:gd name="T33" fmla="*/ 3 h 6"/>
                <a:gd name="T34" fmla="*/ 0 w 5"/>
                <a:gd name="T3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84" name="Freeform 376"/>
            <p:cNvSpPr>
              <a:spLocks noChangeArrowheads="1"/>
            </p:cNvSpPr>
            <p:nvPr/>
          </p:nvSpPr>
          <p:spPr bwMode="auto">
            <a:xfrm>
              <a:off x="3387" y="3281"/>
              <a:ext cx="4" cy="4"/>
            </a:xfrm>
            <a:custGeom>
              <a:avLst/>
              <a:gdLst>
                <a:gd name="T0" fmla="*/ 0 w 5"/>
                <a:gd name="T1" fmla="*/ 3 h 5"/>
                <a:gd name="T2" fmla="*/ 0 w 5"/>
                <a:gd name="T3" fmla="*/ 4 h 5"/>
                <a:gd name="T4" fmla="*/ 1 w 5"/>
                <a:gd name="T5" fmla="*/ 5 h 5"/>
                <a:gd name="T6" fmla="*/ 2 w 5"/>
                <a:gd name="T7" fmla="*/ 5 h 5"/>
                <a:gd name="T8" fmla="*/ 3 w 5"/>
                <a:gd name="T9" fmla="*/ 5 h 5"/>
                <a:gd name="T10" fmla="*/ 4 w 5"/>
                <a:gd name="T11" fmla="*/ 5 h 5"/>
                <a:gd name="T12" fmla="*/ 4 w 5"/>
                <a:gd name="T13" fmla="*/ 4 h 5"/>
                <a:gd name="T14" fmla="*/ 5 w 5"/>
                <a:gd name="T15" fmla="*/ 3 h 5"/>
                <a:gd name="T16" fmla="*/ 5 w 5"/>
                <a:gd name="T17" fmla="*/ 2 h 5"/>
                <a:gd name="T18" fmla="*/ 5 w 5"/>
                <a:gd name="T19" fmla="*/ 2 h 5"/>
                <a:gd name="T20" fmla="*/ 4 w 5"/>
                <a:gd name="T21" fmla="*/ 1 h 5"/>
                <a:gd name="T22" fmla="*/ 4 w 5"/>
                <a:gd name="T23" fmla="*/ 1 h 5"/>
                <a:gd name="T24" fmla="*/ 3 w 5"/>
                <a:gd name="T25" fmla="*/ 0 h 5"/>
                <a:gd name="T26" fmla="*/ 2 w 5"/>
                <a:gd name="T27" fmla="*/ 0 h 5"/>
                <a:gd name="T28" fmla="*/ 1 w 5"/>
                <a:gd name="T29" fmla="*/ 1 h 5"/>
                <a:gd name="T30" fmla="*/ 0 w 5"/>
                <a:gd name="T31" fmla="*/ 1 h 5"/>
                <a:gd name="T32" fmla="*/ 0 w 5"/>
                <a:gd name="T33" fmla="*/ 2 h 5"/>
                <a:gd name="T34" fmla="*/ 0 w 5"/>
                <a:gd name="T3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0" y="3"/>
                  </a:move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85" name="Freeform 377"/>
            <p:cNvSpPr>
              <a:spLocks noChangeArrowheads="1"/>
            </p:cNvSpPr>
            <p:nvPr/>
          </p:nvSpPr>
          <p:spPr bwMode="auto">
            <a:xfrm>
              <a:off x="3387" y="3270"/>
              <a:ext cx="4" cy="5"/>
            </a:xfrm>
            <a:custGeom>
              <a:avLst/>
              <a:gdLst>
                <a:gd name="T0" fmla="*/ 0 w 5"/>
                <a:gd name="T1" fmla="*/ 4 h 6"/>
                <a:gd name="T2" fmla="*/ 0 w 5"/>
                <a:gd name="T3" fmla="*/ 5 h 6"/>
                <a:gd name="T4" fmla="*/ 1 w 5"/>
                <a:gd name="T5" fmla="*/ 6 h 6"/>
                <a:gd name="T6" fmla="*/ 2 w 5"/>
                <a:gd name="T7" fmla="*/ 6 h 6"/>
                <a:gd name="T8" fmla="*/ 3 w 5"/>
                <a:gd name="T9" fmla="*/ 6 h 6"/>
                <a:gd name="T10" fmla="*/ 4 w 5"/>
                <a:gd name="T11" fmla="*/ 6 h 6"/>
                <a:gd name="T12" fmla="*/ 4 w 5"/>
                <a:gd name="T13" fmla="*/ 5 h 6"/>
                <a:gd name="T14" fmla="*/ 5 w 5"/>
                <a:gd name="T15" fmla="*/ 4 h 6"/>
                <a:gd name="T16" fmla="*/ 5 w 5"/>
                <a:gd name="T17" fmla="*/ 2 h 6"/>
                <a:gd name="T18" fmla="*/ 5 w 5"/>
                <a:gd name="T19" fmla="*/ 2 h 6"/>
                <a:gd name="T20" fmla="*/ 4 w 5"/>
                <a:gd name="T21" fmla="*/ 1 h 6"/>
                <a:gd name="T22" fmla="*/ 4 w 5"/>
                <a:gd name="T23" fmla="*/ 1 h 6"/>
                <a:gd name="T24" fmla="*/ 3 w 5"/>
                <a:gd name="T25" fmla="*/ 0 h 6"/>
                <a:gd name="T26" fmla="*/ 2 w 5"/>
                <a:gd name="T27" fmla="*/ 0 h 6"/>
                <a:gd name="T28" fmla="*/ 1 w 5"/>
                <a:gd name="T29" fmla="*/ 1 h 6"/>
                <a:gd name="T30" fmla="*/ 0 w 5"/>
                <a:gd name="T31" fmla="*/ 1 h 6"/>
                <a:gd name="T32" fmla="*/ 0 w 5"/>
                <a:gd name="T33" fmla="*/ 2 h 6"/>
                <a:gd name="T34" fmla="*/ 0 w 5"/>
                <a:gd name="T3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86" name="Freeform 378"/>
            <p:cNvSpPr>
              <a:spLocks noChangeArrowheads="1"/>
            </p:cNvSpPr>
            <p:nvPr/>
          </p:nvSpPr>
          <p:spPr bwMode="auto">
            <a:xfrm>
              <a:off x="3387" y="3258"/>
              <a:ext cx="4" cy="5"/>
            </a:xfrm>
            <a:custGeom>
              <a:avLst/>
              <a:gdLst>
                <a:gd name="T0" fmla="*/ 0 w 5"/>
                <a:gd name="T1" fmla="*/ 4 h 6"/>
                <a:gd name="T2" fmla="*/ 0 w 5"/>
                <a:gd name="T3" fmla="*/ 5 h 6"/>
                <a:gd name="T4" fmla="*/ 1 w 5"/>
                <a:gd name="T5" fmla="*/ 6 h 6"/>
                <a:gd name="T6" fmla="*/ 2 w 5"/>
                <a:gd name="T7" fmla="*/ 6 h 6"/>
                <a:gd name="T8" fmla="*/ 3 w 5"/>
                <a:gd name="T9" fmla="*/ 6 h 6"/>
                <a:gd name="T10" fmla="*/ 4 w 5"/>
                <a:gd name="T11" fmla="*/ 6 h 6"/>
                <a:gd name="T12" fmla="*/ 4 w 5"/>
                <a:gd name="T13" fmla="*/ 5 h 6"/>
                <a:gd name="T14" fmla="*/ 5 w 5"/>
                <a:gd name="T15" fmla="*/ 4 h 6"/>
                <a:gd name="T16" fmla="*/ 5 w 5"/>
                <a:gd name="T17" fmla="*/ 3 h 6"/>
                <a:gd name="T18" fmla="*/ 5 w 5"/>
                <a:gd name="T19" fmla="*/ 3 h 6"/>
                <a:gd name="T20" fmla="*/ 4 w 5"/>
                <a:gd name="T21" fmla="*/ 2 h 6"/>
                <a:gd name="T22" fmla="*/ 4 w 5"/>
                <a:gd name="T23" fmla="*/ 2 h 6"/>
                <a:gd name="T24" fmla="*/ 3 w 5"/>
                <a:gd name="T25" fmla="*/ 0 h 6"/>
                <a:gd name="T26" fmla="*/ 2 w 5"/>
                <a:gd name="T27" fmla="*/ 0 h 6"/>
                <a:gd name="T28" fmla="*/ 1 w 5"/>
                <a:gd name="T29" fmla="*/ 2 h 6"/>
                <a:gd name="T30" fmla="*/ 0 w 5"/>
                <a:gd name="T31" fmla="*/ 2 h 6"/>
                <a:gd name="T32" fmla="*/ 0 w 5"/>
                <a:gd name="T33" fmla="*/ 3 h 6"/>
                <a:gd name="T34" fmla="*/ 0 w 5"/>
                <a:gd name="T3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87" name="Freeform 379"/>
            <p:cNvSpPr>
              <a:spLocks noChangeArrowheads="1"/>
            </p:cNvSpPr>
            <p:nvPr/>
          </p:nvSpPr>
          <p:spPr bwMode="auto">
            <a:xfrm>
              <a:off x="3387" y="3248"/>
              <a:ext cx="4" cy="4"/>
            </a:xfrm>
            <a:custGeom>
              <a:avLst/>
              <a:gdLst>
                <a:gd name="T0" fmla="*/ 0 w 5"/>
                <a:gd name="T1" fmla="*/ 3 h 6"/>
                <a:gd name="T2" fmla="*/ 0 w 5"/>
                <a:gd name="T3" fmla="*/ 5 h 6"/>
                <a:gd name="T4" fmla="*/ 1 w 5"/>
                <a:gd name="T5" fmla="*/ 6 h 6"/>
                <a:gd name="T6" fmla="*/ 2 w 5"/>
                <a:gd name="T7" fmla="*/ 6 h 6"/>
                <a:gd name="T8" fmla="*/ 3 w 5"/>
                <a:gd name="T9" fmla="*/ 6 h 6"/>
                <a:gd name="T10" fmla="*/ 4 w 5"/>
                <a:gd name="T11" fmla="*/ 6 h 6"/>
                <a:gd name="T12" fmla="*/ 4 w 5"/>
                <a:gd name="T13" fmla="*/ 5 h 6"/>
                <a:gd name="T14" fmla="*/ 5 w 5"/>
                <a:gd name="T15" fmla="*/ 3 h 6"/>
                <a:gd name="T16" fmla="*/ 5 w 5"/>
                <a:gd name="T17" fmla="*/ 2 h 6"/>
                <a:gd name="T18" fmla="*/ 5 w 5"/>
                <a:gd name="T19" fmla="*/ 2 h 6"/>
                <a:gd name="T20" fmla="*/ 4 w 5"/>
                <a:gd name="T21" fmla="*/ 1 h 6"/>
                <a:gd name="T22" fmla="*/ 4 w 5"/>
                <a:gd name="T23" fmla="*/ 1 h 6"/>
                <a:gd name="T24" fmla="*/ 3 w 5"/>
                <a:gd name="T25" fmla="*/ 0 h 6"/>
                <a:gd name="T26" fmla="*/ 2 w 5"/>
                <a:gd name="T27" fmla="*/ 0 h 6"/>
                <a:gd name="T28" fmla="*/ 1 w 5"/>
                <a:gd name="T29" fmla="*/ 1 h 6"/>
                <a:gd name="T30" fmla="*/ 0 w 5"/>
                <a:gd name="T31" fmla="*/ 1 h 6"/>
                <a:gd name="T32" fmla="*/ 0 w 5"/>
                <a:gd name="T33" fmla="*/ 2 h 6"/>
                <a:gd name="T34" fmla="*/ 0 w 5"/>
                <a:gd name="T35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0" y="3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88" name="Freeform 380"/>
            <p:cNvSpPr>
              <a:spLocks noChangeArrowheads="1"/>
            </p:cNvSpPr>
            <p:nvPr/>
          </p:nvSpPr>
          <p:spPr bwMode="auto">
            <a:xfrm>
              <a:off x="3387" y="3236"/>
              <a:ext cx="4" cy="5"/>
            </a:xfrm>
            <a:custGeom>
              <a:avLst/>
              <a:gdLst>
                <a:gd name="T0" fmla="*/ 0 w 5"/>
                <a:gd name="T1" fmla="*/ 4 h 6"/>
                <a:gd name="T2" fmla="*/ 0 w 5"/>
                <a:gd name="T3" fmla="*/ 5 h 6"/>
                <a:gd name="T4" fmla="*/ 1 w 5"/>
                <a:gd name="T5" fmla="*/ 6 h 6"/>
                <a:gd name="T6" fmla="*/ 2 w 5"/>
                <a:gd name="T7" fmla="*/ 6 h 6"/>
                <a:gd name="T8" fmla="*/ 3 w 5"/>
                <a:gd name="T9" fmla="*/ 6 h 6"/>
                <a:gd name="T10" fmla="*/ 4 w 5"/>
                <a:gd name="T11" fmla="*/ 6 h 6"/>
                <a:gd name="T12" fmla="*/ 4 w 5"/>
                <a:gd name="T13" fmla="*/ 5 h 6"/>
                <a:gd name="T14" fmla="*/ 5 w 5"/>
                <a:gd name="T15" fmla="*/ 4 h 6"/>
                <a:gd name="T16" fmla="*/ 5 w 5"/>
                <a:gd name="T17" fmla="*/ 3 h 6"/>
                <a:gd name="T18" fmla="*/ 5 w 5"/>
                <a:gd name="T19" fmla="*/ 3 h 6"/>
                <a:gd name="T20" fmla="*/ 4 w 5"/>
                <a:gd name="T21" fmla="*/ 1 h 6"/>
                <a:gd name="T22" fmla="*/ 4 w 5"/>
                <a:gd name="T23" fmla="*/ 1 h 6"/>
                <a:gd name="T24" fmla="*/ 3 w 5"/>
                <a:gd name="T25" fmla="*/ 0 h 6"/>
                <a:gd name="T26" fmla="*/ 2 w 5"/>
                <a:gd name="T27" fmla="*/ 0 h 6"/>
                <a:gd name="T28" fmla="*/ 1 w 5"/>
                <a:gd name="T29" fmla="*/ 1 h 6"/>
                <a:gd name="T30" fmla="*/ 0 w 5"/>
                <a:gd name="T31" fmla="*/ 1 h 6"/>
                <a:gd name="T32" fmla="*/ 0 w 5"/>
                <a:gd name="T33" fmla="*/ 3 h 6"/>
                <a:gd name="T34" fmla="*/ 0 w 5"/>
                <a:gd name="T3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89" name="Freeform 381"/>
            <p:cNvSpPr>
              <a:spLocks noChangeArrowheads="1"/>
            </p:cNvSpPr>
            <p:nvPr/>
          </p:nvSpPr>
          <p:spPr bwMode="auto">
            <a:xfrm>
              <a:off x="3387" y="3226"/>
              <a:ext cx="4" cy="3"/>
            </a:xfrm>
            <a:custGeom>
              <a:avLst/>
              <a:gdLst>
                <a:gd name="T0" fmla="*/ 0 w 5"/>
                <a:gd name="T1" fmla="*/ 3 h 5"/>
                <a:gd name="T2" fmla="*/ 0 w 5"/>
                <a:gd name="T3" fmla="*/ 4 h 5"/>
                <a:gd name="T4" fmla="*/ 1 w 5"/>
                <a:gd name="T5" fmla="*/ 5 h 5"/>
                <a:gd name="T6" fmla="*/ 2 w 5"/>
                <a:gd name="T7" fmla="*/ 5 h 5"/>
                <a:gd name="T8" fmla="*/ 3 w 5"/>
                <a:gd name="T9" fmla="*/ 5 h 5"/>
                <a:gd name="T10" fmla="*/ 4 w 5"/>
                <a:gd name="T11" fmla="*/ 5 h 5"/>
                <a:gd name="T12" fmla="*/ 4 w 5"/>
                <a:gd name="T13" fmla="*/ 4 h 5"/>
                <a:gd name="T14" fmla="*/ 5 w 5"/>
                <a:gd name="T15" fmla="*/ 3 h 5"/>
                <a:gd name="T16" fmla="*/ 5 w 5"/>
                <a:gd name="T17" fmla="*/ 2 h 5"/>
                <a:gd name="T18" fmla="*/ 5 w 5"/>
                <a:gd name="T19" fmla="*/ 2 h 5"/>
                <a:gd name="T20" fmla="*/ 4 w 5"/>
                <a:gd name="T21" fmla="*/ 1 h 5"/>
                <a:gd name="T22" fmla="*/ 4 w 5"/>
                <a:gd name="T23" fmla="*/ 1 h 5"/>
                <a:gd name="T24" fmla="*/ 3 w 5"/>
                <a:gd name="T25" fmla="*/ 0 h 5"/>
                <a:gd name="T26" fmla="*/ 2 w 5"/>
                <a:gd name="T27" fmla="*/ 0 h 5"/>
                <a:gd name="T28" fmla="*/ 1 w 5"/>
                <a:gd name="T29" fmla="*/ 1 h 5"/>
                <a:gd name="T30" fmla="*/ 0 w 5"/>
                <a:gd name="T31" fmla="*/ 1 h 5"/>
                <a:gd name="T32" fmla="*/ 0 w 5"/>
                <a:gd name="T33" fmla="*/ 2 h 5"/>
                <a:gd name="T34" fmla="*/ 0 w 5"/>
                <a:gd name="T3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0" y="3"/>
                  </a:move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90" name="Freeform 382"/>
            <p:cNvSpPr>
              <a:spLocks noChangeArrowheads="1"/>
            </p:cNvSpPr>
            <p:nvPr/>
          </p:nvSpPr>
          <p:spPr bwMode="auto">
            <a:xfrm>
              <a:off x="3387" y="3214"/>
              <a:ext cx="4" cy="5"/>
            </a:xfrm>
            <a:custGeom>
              <a:avLst/>
              <a:gdLst>
                <a:gd name="T0" fmla="*/ 0 w 5"/>
                <a:gd name="T1" fmla="*/ 4 h 6"/>
                <a:gd name="T2" fmla="*/ 0 w 5"/>
                <a:gd name="T3" fmla="*/ 5 h 6"/>
                <a:gd name="T4" fmla="*/ 1 w 5"/>
                <a:gd name="T5" fmla="*/ 6 h 6"/>
                <a:gd name="T6" fmla="*/ 2 w 5"/>
                <a:gd name="T7" fmla="*/ 6 h 6"/>
                <a:gd name="T8" fmla="*/ 3 w 5"/>
                <a:gd name="T9" fmla="*/ 6 h 6"/>
                <a:gd name="T10" fmla="*/ 4 w 5"/>
                <a:gd name="T11" fmla="*/ 6 h 6"/>
                <a:gd name="T12" fmla="*/ 4 w 5"/>
                <a:gd name="T13" fmla="*/ 5 h 6"/>
                <a:gd name="T14" fmla="*/ 5 w 5"/>
                <a:gd name="T15" fmla="*/ 4 h 6"/>
                <a:gd name="T16" fmla="*/ 5 w 5"/>
                <a:gd name="T17" fmla="*/ 2 h 6"/>
                <a:gd name="T18" fmla="*/ 5 w 5"/>
                <a:gd name="T19" fmla="*/ 2 h 6"/>
                <a:gd name="T20" fmla="*/ 4 w 5"/>
                <a:gd name="T21" fmla="*/ 1 h 6"/>
                <a:gd name="T22" fmla="*/ 4 w 5"/>
                <a:gd name="T23" fmla="*/ 1 h 6"/>
                <a:gd name="T24" fmla="*/ 3 w 5"/>
                <a:gd name="T25" fmla="*/ 0 h 6"/>
                <a:gd name="T26" fmla="*/ 2 w 5"/>
                <a:gd name="T27" fmla="*/ 0 h 6"/>
                <a:gd name="T28" fmla="*/ 1 w 5"/>
                <a:gd name="T29" fmla="*/ 1 h 6"/>
                <a:gd name="T30" fmla="*/ 0 w 5"/>
                <a:gd name="T31" fmla="*/ 1 h 6"/>
                <a:gd name="T32" fmla="*/ 0 w 5"/>
                <a:gd name="T33" fmla="*/ 2 h 6"/>
                <a:gd name="T34" fmla="*/ 0 w 5"/>
                <a:gd name="T3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91" name="Freeform 383"/>
            <p:cNvSpPr>
              <a:spLocks noChangeArrowheads="1"/>
            </p:cNvSpPr>
            <p:nvPr/>
          </p:nvSpPr>
          <p:spPr bwMode="auto">
            <a:xfrm>
              <a:off x="3387" y="3204"/>
              <a:ext cx="4" cy="3"/>
            </a:xfrm>
            <a:custGeom>
              <a:avLst/>
              <a:gdLst>
                <a:gd name="T0" fmla="*/ 0 w 5"/>
                <a:gd name="T1" fmla="*/ 3 h 5"/>
                <a:gd name="T2" fmla="*/ 0 w 5"/>
                <a:gd name="T3" fmla="*/ 4 h 5"/>
                <a:gd name="T4" fmla="*/ 1 w 5"/>
                <a:gd name="T5" fmla="*/ 5 h 5"/>
                <a:gd name="T6" fmla="*/ 2 w 5"/>
                <a:gd name="T7" fmla="*/ 5 h 5"/>
                <a:gd name="T8" fmla="*/ 3 w 5"/>
                <a:gd name="T9" fmla="*/ 5 h 5"/>
                <a:gd name="T10" fmla="*/ 4 w 5"/>
                <a:gd name="T11" fmla="*/ 5 h 5"/>
                <a:gd name="T12" fmla="*/ 4 w 5"/>
                <a:gd name="T13" fmla="*/ 4 h 5"/>
                <a:gd name="T14" fmla="*/ 5 w 5"/>
                <a:gd name="T15" fmla="*/ 3 h 5"/>
                <a:gd name="T16" fmla="*/ 5 w 5"/>
                <a:gd name="T17" fmla="*/ 2 h 5"/>
                <a:gd name="T18" fmla="*/ 5 w 5"/>
                <a:gd name="T19" fmla="*/ 2 h 5"/>
                <a:gd name="T20" fmla="*/ 4 w 5"/>
                <a:gd name="T21" fmla="*/ 1 h 5"/>
                <a:gd name="T22" fmla="*/ 4 w 5"/>
                <a:gd name="T23" fmla="*/ 1 h 5"/>
                <a:gd name="T24" fmla="*/ 3 w 5"/>
                <a:gd name="T25" fmla="*/ 0 h 5"/>
                <a:gd name="T26" fmla="*/ 2 w 5"/>
                <a:gd name="T27" fmla="*/ 0 h 5"/>
                <a:gd name="T28" fmla="*/ 1 w 5"/>
                <a:gd name="T29" fmla="*/ 1 h 5"/>
                <a:gd name="T30" fmla="*/ 0 w 5"/>
                <a:gd name="T31" fmla="*/ 1 h 5"/>
                <a:gd name="T32" fmla="*/ 0 w 5"/>
                <a:gd name="T33" fmla="*/ 2 h 5"/>
                <a:gd name="T34" fmla="*/ 0 w 5"/>
                <a:gd name="T3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0" y="3"/>
                  </a:move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92" name="Freeform 384"/>
            <p:cNvSpPr>
              <a:spLocks noChangeArrowheads="1"/>
            </p:cNvSpPr>
            <p:nvPr/>
          </p:nvSpPr>
          <p:spPr bwMode="auto">
            <a:xfrm>
              <a:off x="3387" y="3192"/>
              <a:ext cx="4" cy="5"/>
            </a:xfrm>
            <a:custGeom>
              <a:avLst/>
              <a:gdLst>
                <a:gd name="T0" fmla="*/ 0 w 5"/>
                <a:gd name="T1" fmla="*/ 3 h 6"/>
                <a:gd name="T2" fmla="*/ 0 w 5"/>
                <a:gd name="T3" fmla="*/ 5 h 6"/>
                <a:gd name="T4" fmla="*/ 1 w 5"/>
                <a:gd name="T5" fmla="*/ 6 h 6"/>
                <a:gd name="T6" fmla="*/ 2 w 5"/>
                <a:gd name="T7" fmla="*/ 6 h 6"/>
                <a:gd name="T8" fmla="*/ 3 w 5"/>
                <a:gd name="T9" fmla="*/ 6 h 6"/>
                <a:gd name="T10" fmla="*/ 4 w 5"/>
                <a:gd name="T11" fmla="*/ 6 h 6"/>
                <a:gd name="T12" fmla="*/ 4 w 5"/>
                <a:gd name="T13" fmla="*/ 5 h 6"/>
                <a:gd name="T14" fmla="*/ 5 w 5"/>
                <a:gd name="T15" fmla="*/ 3 h 6"/>
                <a:gd name="T16" fmla="*/ 5 w 5"/>
                <a:gd name="T17" fmla="*/ 2 h 6"/>
                <a:gd name="T18" fmla="*/ 5 w 5"/>
                <a:gd name="T19" fmla="*/ 2 h 6"/>
                <a:gd name="T20" fmla="*/ 4 w 5"/>
                <a:gd name="T21" fmla="*/ 1 h 6"/>
                <a:gd name="T22" fmla="*/ 4 w 5"/>
                <a:gd name="T23" fmla="*/ 1 h 6"/>
                <a:gd name="T24" fmla="*/ 3 w 5"/>
                <a:gd name="T25" fmla="*/ 0 h 6"/>
                <a:gd name="T26" fmla="*/ 2 w 5"/>
                <a:gd name="T27" fmla="*/ 0 h 6"/>
                <a:gd name="T28" fmla="*/ 1 w 5"/>
                <a:gd name="T29" fmla="*/ 1 h 6"/>
                <a:gd name="T30" fmla="*/ 0 w 5"/>
                <a:gd name="T31" fmla="*/ 1 h 6"/>
                <a:gd name="T32" fmla="*/ 0 w 5"/>
                <a:gd name="T33" fmla="*/ 2 h 6"/>
                <a:gd name="T34" fmla="*/ 0 w 5"/>
                <a:gd name="T35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0" y="3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93" name="Freeform 385"/>
            <p:cNvSpPr>
              <a:spLocks noChangeArrowheads="1"/>
            </p:cNvSpPr>
            <p:nvPr/>
          </p:nvSpPr>
          <p:spPr bwMode="auto">
            <a:xfrm>
              <a:off x="3384" y="3185"/>
              <a:ext cx="13" cy="4"/>
            </a:xfrm>
            <a:custGeom>
              <a:avLst/>
              <a:gdLst>
                <a:gd name="T0" fmla="*/ 15 w 15"/>
                <a:gd name="T1" fmla="*/ 5 h 5"/>
                <a:gd name="T2" fmla="*/ 5 w 15"/>
                <a:gd name="T3" fmla="*/ 0 h 5"/>
                <a:gd name="T4" fmla="*/ 0 w 15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5">
                  <a:moveTo>
                    <a:pt x="15" y="5"/>
                  </a:moveTo>
                  <a:lnTo>
                    <a:pt x="5" y="0"/>
                  </a:lnTo>
                  <a:lnTo>
                    <a:pt x="0" y="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94" name="Freeform 386"/>
            <p:cNvSpPr>
              <a:spLocks noChangeArrowheads="1"/>
            </p:cNvSpPr>
            <p:nvPr/>
          </p:nvSpPr>
          <p:spPr bwMode="auto">
            <a:xfrm>
              <a:off x="3407" y="3170"/>
              <a:ext cx="3" cy="4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2 h 6"/>
                <a:gd name="T10" fmla="*/ 0 w 4"/>
                <a:gd name="T11" fmla="*/ 2 h 6"/>
                <a:gd name="T12" fmla="*/ 0 w 4"/>
                <a:gd name="T13" fmla="*/ 3 h 6"/>
                <a:gd name="T14" fmla="*/ 1 w 4"/>
                <a:gd name="T15" fmla="*/ 4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4 h 6"/>
                <a:gd name="T22" fmla="*/ 3 w 4"/>
                <a:gd name="T23" fmla="*/ 4 h 6"/>
                <a:gd name="T24" fmla="*/ 4 w 4"/>
                <a:gd name="T25" fmla="*/ 3 h 6"/>
                <a:gd name="T26" fmla="*/ 4 w 4"/>
                <a:gd name="T27" fmla="*/ 2 h 6"/>
                <a:gd name="T28" fmla="*/ 4 w 4"/>
                <a:gd name="T29" fmla="*/ 2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95" name="Freeform 387"/>
            <p:cNvSpPr>
              <a:spLocks noChangeArrowheads="1"/>
            </p:cNvSpPr>
            <p:nvPr/>
          </p:nvSpPr>
          <p:spPr bwMode="auto">
            <a:xfrm>
              <a:off x="3414" y="3164"/>
              <a:ext cx="3" cy="12"/>
            </a:xfrm>
            <a:custGeom>
              <a:avLst/>
              <a:gdLst>
                <a:gd name="T0" fmla="*/ 0 w 4"/>
                <a:gd name="T1" fmla="*/ 14 h 14"/>
                <a:gd name="T2" fmla="*/ 4 w 4"/>
                <a:gd name="T3" fmla="*/ 8 h 14"/>
                <a:gd name="T4" fmla="*/ 0 w 4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4" y="8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96" name="Oval 388"/>
            <p:cNvSpPr>
              <a:spLocks noChangeArrowheads="1"/>
            </p:cNvSpPr>
            <p:nvPr/>
          </p:nvSpPr>
          <p:spPr bwMode="auto">
            <a:xfrm>
              <a:off x="2694" y="3155"/>
              <a:ext cx="39" cy="35"/>
            </a:xfrm>
            <a:prstGeom prst="ellipse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97" name="Line 389"/>
            <p:cNvSpPr>
              <a:spLocks noChangeShapeType="1"/>
            </p:cNvSpPr>
            <p:nvPr/>
          </p:nvSpPr>
          <p:spPr bwMode="auto">
            <a:xfrm>
              <a:off x="2702" y="3164"/>
              <a:ext cx="16" cy="1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98" name="Line 390"/>
            <p:cNvSpPr>
              <a:spLocks noChangeShapeType="1"/>
            </p:cNvSpPr>
            <p:nvPr/>
          </p:nvSpPr>
          <p:spPr bwMode="auto">
            <a:xfrm flipV="1">
              <a:off x="2702" y="3163"/>
              <a:ext cx="16" cy="1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99" name="Freeform 391"/>
            <p:cNvSpPr>
              <a:spLocks noChangeArrowheads="1"/>
            </p:cNvSpPr>
            <p:nvPr/>
          </p:nvSpPr>
          <p:spPr bwMode="auto">
            <a:xfrm>
              <a:off x="2776" y="3228"/>
              <a:ext cx="92" cy="52"/>
            </a:xfrm>
            <a:custGeom>
              <a:avLst/>
              <a:gdLst>
                <a:gd name="T0" fmla="*/ 10 w 97"/>
                <a:gd name="T1" fmla="*/ 0 h 55"/>
                <a:gd name="T2" fmla="*/ 87 w 97"/>
                <a:gd name="T3" fmla="*/ 0 h 55"/>
                <a:gd name="T4" fmla="*/ 97 w 97"/>
                <a:gd name="T5" fmla="*/ 28 h 55"/>
                <a:gd name="T6" fmla="*/ 87 w 97"/>
                <a:gd name="T7" fmla="*/ 55 h 55"/>
                <a:gd name="T8" fmla="*/ 10 w 97"/>
                <a:gd name="T9" fmla="*/ 55 h 55"/>
                <a:gd name="T10" fmla="*/ 0 w 97"/>
                <a:gd name="T11" fmla="*/ 28 h 55"/>
                <a:gd name="T12" fmla="*/ 10 w 97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55">
                  <a:moveTo>
                    <a:pt x="10" y="0"/>
                  </a:moveTo>
                  <a:lnTo>
                    <a:pt x="87" y="0"/>
                  </a:lnTo>
                  <a:lnTo>
                    <a:pt x="97" y="28"/>
                  </a:lnTo>
                  <a:lnTo>
                    <a:pt x="87" y="55"/>
                  </a:lnTo>
                  <a:lnTo>
                    <a:pt x="10" y="55"/>
                  </a:lnTo>
                  <a:lnTo>
                    <a:pt x="0" y="2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00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00" name="Rectangle 392"/>
            <p:cNvSpPr>
              <a:spLocks noChangeArrowheads="1"/>
            </p:cNvSpPr>
            <p:nvPr/>
          </p:nvSpPr>
          <p:spPr bwMode="auto">
            <a:xfrm>
              <a:off x="2782" y="3228"/>
              <a:ext cx="92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01" name="Rectangle 393"/>
            <p:cNvSpPr>
              <a:spLocks noChangeArrowheads="1"/>
            </p:cNvSpPr>
            <p:nvPr/>
          </p:nvSpPr>
          <p:spPr bwMode="auto">
            <a:xfrm>
              <a:off x="2782" y="3233"/>
              <a:ext cx="13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02" name="Rectangle 394"/>
            <p:cNvSpPr>
              <a:spLocks noChangeArrowheads="1"/>
            </p:cNvSpPr>
            <p:nvPr/>
          </p:nvSpPr>
          <p:spPr bwMode="auto">
            <a:xfrm>
              <a:off x="2783" y="3232"/>
              <a:ext cx="5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Информация в</a:t>
              </a:r>
            </a:p>
          </p:txBody>
        </p:sp>
        <p:sp>
          <p:nvSpPr>
            <p:cNvPr id="17803" name="Rectangle 395"/>
            <p:cNvSpPr>
              <a:spLocks noChangeArrowheads="1"/>
            </p:cNvSpPr>
            <p:nvPr/>
          </p:nvSpPr>
          <p:spPr bwMode="auto">
            <a:xfrm>
              <a:off x="2796" y="3242"/>
              <a:ext cx="60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04" name="Rectangle 396"/>
            <p:cNvSpPr>
              <a:spLocks noChangeArrowheads="1"/>
            </p:cNvSpPr>
            <p:nvPr/>
          </p:nvSpPr>
          <p:spPr bwMode="auto">
            <a:xfrm>
              <a:off x="2796" y="3246"/>
              <a:ext cx="89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05" name="Rectangle 397"/>
            <p:cNvSpPr>
              <a:spLocks noChangeArrowheads="1"/>
            </p:cNvSpPr>
            <p:nvPr/>
          </p:nvSpPr>
          <p:spPr bwMode="auto">
            <a:xfrm>
              <a:off x="2801" y="3255"/>
              <a:ext cx="55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06" name="Rectangle 398"/>
            <p:cNvSpPr>
              <a:spLocks noChangeArrowheads="1"/>
            </p:cNvSpPr>
            <p:nvPr/>
          </p:nvSpPr>
          <p:spPr bwMode="auto">
            <a:xfrm>
              <a:off x="2801" y="3258"/>
              <a:ext cx="79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07" name="Rectangle 399"/>
            <p:cNvSpPr>
              <a:spLocks noChangeArrowheads="1"/>
            </p:cNvSpPr>
            <p:nvPr/>
          </p:nvSpPr>
          <p:spPr bwMode="auto">
            <a:xfrm>
              <a:off x="2782" y="3268"/>
              <a:ext cx="92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08" name="Rectangle 400"/>
            <p:cNvSpPr>
              <a:spLocks noChangeArrowheads="1"/>
            </p:cNvSpPr>
            <p:nvPr/>
          </p:nvSpPr>
          <p:spPr bwMode="auto">
            <a:xfrm>
              <a:off x="2782" y="3271"/>
              <a:ext cx="127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09" name="Freeform 401"/>
            <p:cNvSpPr>
              <a:spLocks noChangeArrowheads="1"/>
            </p:cNvSpPr>
            <p:nvPr/>
          </p:nvSpPr>
          <p:spPr bwMode="auto">
            <a:xfrm>
              <a:off x="2490" y="3170"/>
              <a:ext cx="4" cy="4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4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4 h 6"/>
                <a:gd name="T22" fmla="*/ 3 w 5"/>
                <a:gd name="T23" fmla="*/ 4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3 w 5"/>
                <a:gd name="T33" fmla="*/ 0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10" name="Freeform 402"/>
            <p:cNvSpPr>
              <a:spLocks noChangeArrowheads="1"/>
            </p:cNvSpPr>
            <p:nvPr/>
          </p:nvSpPr>
          <p:spPr bwMode="auto">
            <a:xfrm>
              <a:off x="2500" y="3170"/>
              <a:ext cx="4" cy="4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4 h 6"/>
                <a:gd name="T14" fmla="*/ 1 w 6"/>
                <a:gd name="T15" fmla="*/ 4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4 h 6"/>
                <a:gd name="T22" fmla="*/ 5 w 6"/>
                <a:gd name="T23" fmla="*/ 4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11" name="Freeform 403"/>
            <p:cNvSpPr>
              <a:spLocks noChangeArrowheads="1"/>
            </p:cNvSpPr>
            <p:nvPr/>
          </p:nvSpPr>
          <p:spPr bwMode="auto">
            <a:xfrm>
              <a:off x="2511" y="3170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4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12" name="Freeform 404"/>
            <p:cNvSpPr>
              <a:spLocks noChangeArrowheads="1"/>
            </p:cNvSpPr>
            <p:nvPr/>
          </p:nvSpPr>
          <p:spPr bwMode="auto">
            <a:xfrm>
              <a:off x="2523" y="3170"/>
              <a:ext cx="5" cy="4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4 h 6"/>
                <a:gd name="T14" fmla="*/ 1 w 6"/>
                <a:gd name="T15" fmla="*/ 4 h 6"/>
                <a:gd name="T16" fmla="*/ 2 w 6"/>
                <a:gd name="T17" fmla="*/ 6 h 6"/>
                <a:gd name="T18" fmla="*/ 3 w 6"/>
                <a:gd name="T19" fmla="*/ 6 h 6"/>
                <a:gd name="T20" fmla="*/ 4 w 6"/>
                <a:gd name="T21" fmla="*/ 6 h 6"/>
                <a:gd name="T22" fmla="*/ 5 w 6"/>
                <a:gd name="T23" fmla="*/ 4 h 6"/>
                <a:gd name="T24" fmla="*/ 5 w 6"/>
                <a:gd name="T25" fmla="*/ 4 h 6"/>
                <a:gd name="T26" fmla="*/ 6 w 6"/>
                <a:gd name="T27" fmla="*/ 3 h 6"/>
                <a:gd name="T28" fmla="*/ 6 w 6"/>
                <a:gd name="T29" fmla="*/ 2 h 6"/>
                <a:gd name="T30" fmla="*/ 5 w 6"/>
                <a:gd name="T31" fmla="*/ 1 h 6"/>
                <a:gd name="T32" fmla="*/ 5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13" name="Freeform 405"/>
            <p:cNvSpPr>
              <a:spLocks noChangeArrowheads="1"/>
            </p:cNvSpPr>
            <p:nvPr/>
          </p:nvSpPr>
          <p:spPr bwMode="auto">
            <a:xfrm>
              <a:off x="2533" y="3170"/>
              <a:ext cx="6" cy="4"/>
            </a:xfrm>
            <a:custGeom>
              <a:avLst/>
              <a:gdLst>
                <a:gd name="T0" fmla="*/ 4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4 h 6"/>
                <a:gd name="T16" fmla="*/ 2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14" name="Freeform 406"/>
            <p:cNvSpPr>
              <a:spLocks noChangeArrowheads="1"/>
            </p:cNvSpPr>
            <p:nvPr/>
          </p:nvSpPr>
          <p:spPr bwMode="auto">
            <a:xfrm>
              <a:off x="2545" y="3170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4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15" name="Freeform 407"/>
            <p:cNvSpPr>
              <a:spLocks noChangeArrowheads="1"/>
            </p:cNvSpPr>
            <p:nvPr/>
          </p:nvSpPr>
          <p:spPr bwMode="auto">
            <a:xfrm>
              <a:off x="2555" y="3170"/>
              <a:ext cx="6" cy="4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4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16" name="Freeform 408"/>
            <p:cNvSpPr>
              <a:spLocks noChangeArrowheads="1"/>
            </p:cNvSpPr>
            <p:nvPr/>
          </p:nvSpPr>
          <p:spPr bwMode="auto">
            <a:xfrm>
              <a:off x="2567" y="3170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4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17" name="Freeform 409"/>
            <p:cNvSpPr>
              <a:spLocks noChangeArrowheads="1"/>
            </p:cNvSpPr>
            <p:nvPr/>
          </p:nvSpPr>
          <p:spPr bwMode="auto">
            <a:xfrm>
              <a:off x="2579" y="3170"/>
              <a:ext cx="4" cy="4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4 h 6"/>
                <a:gd name="T14" fmla="*/ 1 w 6"/>
                <a:gd name="T15" fmla="*/ 4 h 6"/>
                <a:gd name="T16" fmla="*/ 2 w 6"/>
                <a:gd name="T17" fmla="*/ 6 h 6"/>
                <a:gd name="T18" fmla="*/ 3 w 6"/>
                <a:gd name="T19" fmla="*/ 6 h 6"/>
                <a:gd name="T20" fmla="*/ 4 w 6"/>
                <a:gd name="T21" fmla="*/ 6 h 6"/>
                <a:gd name="T22" fmla="*/ 5 w 6"/>
                <a:gd name="T23" fmla="*/ 4 h 6"/>
                <a:gd name="T24" fmla="*/ 5 w 6"/>
                <a:gd name="T25" fmla="*/ 4 h 6"/>
                <a:gd name="T26" fmla="*/ 6 w 6"/>
                <a:gd name="T27" fmla="*/ 3 h 6"/>
                <a:gd name="T28" fmla="*/ 6 w 6"/>
                <a:gd name="T29" fmla="*/ 2 h 6"/>
                <a:gd name="T30" fmla="*/ 5 w 6"/>
                <a:gd name="T31" fmla="*/ 1 h 6"/>
                <a:gd name="T32" fmla="*/ 5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18" name="Freeform 410"/>
            <p:cNvSpPr>
              <a:spLocks noChangeArrowheads="1"/>
            </p:cNvSpPr>
            <p:nvPr/>
          </p:nvSpPr>
          <p:spPr bwMode="auto">
            <a:xfrm>
              <a:off x="2589" y="3170"/>
              <a:ext cx="6" cy="4"/>
            </a:xfrm>
            <a:custGeom>
              <a:avLst/>
              <a:gdLst>
                <a:gd name="T0" fmla="*/ 4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4 h 6"/>
                <a:gd name="T16" fmla="*/ 2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4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19" name="Freeform 411"/>
            <p:cNvSpPr>
              <a:spLocks noChangeArrowheads="1"/>
            </p:cNvSpPr>
            <p:nvPr/>
          </p:nvSpPr>
          <p:spPr bwMode="auto">
            <a:xfrm>
              <a:off x="2601" y="3170"/>
              <a:ext cx="5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20" name="Freeform 412"/>
            <p:cNvSpPr>
              <a:spLocks noChangeArrowheads="1"/>
            </p:cNvSpPr>
            <p:nvPr/>
          </p:nvSpPr>
          <p:spPr bwMode="auto">
            <a:xfrm>
              <a:off x="2611" y="3170"/>
              <a:ext cx="6" cy="4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21" name="Freeform 413"/>
            <p:cNvSpPr>
              <a:spLocks noChangeArrowheads="1"/>
            </p:cNvSpPr>
            <p:nvPr/>
          </p:nvSpPr>
          <p:spPr bwMode="auto">
            <a:xfrm>
              <a:off x="2623" y="3170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22" name="Freeform 414"/>
            <p:cNvSpPr>
              <a:spLocks noChangeArrowheads="1"/>
            </p:cNvSpPr>
            <p:nvPr/>
          </p:nvSpPr>
          <p:spPr bwMode="auto">
            <a:xfrm>
              <a:off x="2634" y="3170"/>
              <a:ext cx="5" cy="4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1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4 h 6"/>
                <a:gd name="T14" fmla="*/ 1 w 6"/>
                <a:gd name="T15" fmla="*/ 6 h 6"/>
                <a:gd name="T16" fmla="*/ 2 w 6"/>
                <a:gd name="T17" fmla="*/ 6 h 6"/>
                <a:gd name="T18" fmla="*/ 3 w 6"/>
                <a:gd name="T19" fmla="*/ 6 h 6"/>
                <a:gd name="T20" fmla="*/ 4 w 6"/>
                <a:gd name="T21" fmla="*/ 6 h 6"/>
                <a:gd name="T22" fmla="*/ 5 w 6"/>
                <a:gd name="T23" fmla="*/ 6 h 6"/>
                <a:gd name="T24" fmla="*/ 5 w 6"/>
                <a:gd name="T25" fmla="*/ 4 h 6"/>
                <a:gd name="T26" fmla="*/ 6 w 6"/>
                <a:gd name="T27" fmla="*/ 3 h 6"/>
                <a:gd name="T28" fmla="*/ 6 w 6"/>
                <a:gd name="T29" fmla="*/ 2 h 6"/>
                <a:gd name="T30" fmla="*/ 5 w 6"/>
                <a:gd name="T31" fmla="*/ 1 h 6"/>
                <a:gd name="T32" fmla="*/ 5 w 6"/>
                <a:gd name="T33" fmla="*/ 1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23" name="Freeform 415"/>
            <p:cNvSpPr>
              <a:spLocks noChangeArrowheads="1"/>
            </p:cNvSpPr>
            <p:nvPr/>
          </p:nvSpPr>
          <p:spPr bwMode="auto">
            <a:xfrm>
              <a:off x="2645" y="3170"/>
              <a:ext cx="6" cy="4"/>
            </a:xfrm>
            <a:custGeom>
              <a:avLst/>
              <a:gdLst>
                <a:gd name="T0" fmla="*/ 4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2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24" name="Freeform 416"/>
            <p:cNvSpPr>
              <a:spLocks noChangeArrowheads="1"/>
            </p:cNvSpPr>
            <p:nvPr/>
          </p:nvSpPr>
          <p:spPr bwMode="auto">
            <a:xfrm>
              <a:off x="2657" y="3170"/>
              <a:ext cx="5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25" name="Freeform 417"/>
            <p:cNvSpPr>
              <a:spLocks noChangeArrowheads="1"/>
            </p:cNvSpPr>
            <p:nvPr/>
          </p:nvSpPr>
          <p:spPr bwMode="auto">
            <a:xfrm>
              <a:off x="2667" y="3170"/>
              <a:ext cx="6" cy="4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26" name="Freeform 418"/>
            <p:cNvSpPr>
              <a:spLocks noChangeArrowheads="1"/>
            </p:cNvSpPr>
            <p:nvPr/>
          </p:nvSpPr>
          <p:spPr bwMode="auto">
            <a:xfrm>
              <a:off x="2679" y="3170"/>
              <a:ext cx="5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4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27" name="Freeform 419"/>
            <p:cNvSpPr>
              <a:spLocks noChangeArrowheads="1"/>
            </p:cNvSpPr>
            <p:nvPr/>
          </p:nvSpPr>
          <p:spPr bwMode="auto">
            <a:xfrm>
              <a:off x="2690" y="3170"/>
              <a:ext cx="5" cy="4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1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4 h 6"/>
                <a:gd name="T14" fmla="*/ 1 w 6"/>
                <a:gd name="T15" fmla="*/ 6 h 6"/>
                <a:gd name="T16" fmla="*/ 2 w 6"/>
                <a:gd name="T17" fmla="*/ 6 h 6"/>
                <a:gd name="T18" fmla="*/ 3 w 6"/>
                <a:gd name="T19" fmla="*/ 6 h 6"/>
                <a:gd name="T20" fmla="*/ 4 w 6"/>
                <a:gd name="T21" fmla="*/ 6 h 6"/>
                <a:gd name="T22" fmla="*/ 5 w 6"/>
                <a:gd name="T23" fmla="*/ 6 h 6"/>
                <a:gd name="T24" fmla="*/ 5 w 6"/>
                <a:gd name="T25" fmla="*/ 4 h 6"/>
                <a:gd name="T26" fmla="*/ 6 w 6"/>
                <a:gd name="T27" fmla="*/ 3 h 6"/>
                <a:gd name="T28" fmla="*/ 6 w 6"/>
                <a:gd name="T29" fmla="*/ 2 h 6"/>
                <a:gd name="T30" fmla="*/ 5 w 6"/>
                <a:gd name="T31" fmla="*/ 1 h 6"/>
                <a:gd name="T32" fmla="*/ 5 w 6"/>
                <a:gd name="T33" fmla="*/ 1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28" name="Freeform 420"/>
            <p:cNvSpPr>
              <a:spLocks noChangeArrowheads="1"/>
            </p:cNvSpPr>
            <p:nvPr/>
          </p:nvSpPr>
          <p:spPr bwMode="auto">
            <a:xfrm>
              <a:off x="2688" y="3164"/>
              <a:ext cx="5" cy="12"/>
            </a:xfrm>
            <a:custGeom>
              <a:avLst/>
              <a:gdLst>
                <a:gd name="T0" fmla="*/ 0 w 6"/>
                <a:gd name="T1" fmla="*/ 14 h 14"/>
                <a:gd name="T2" fmla="*/ 6 w 6"/>
                <a:gd name="T3" fmla="*/ 8 h 14"/>
                <a:gd name="T4" fmla="*/ 0 w 6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4">
                  <a:moveTo>
                    <a:pt x="0" y="14"/>
                  </a:move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29" name="Freeform 421"/>
            <p:cNvSpPr>
              <a:spLocks noChangeArrowheads="1"/>
            </p:cNvSpPr>
            <p:nvPr/>
          </p:nvSpPr>
          <p:spPr bwMode="auto">
            <a:xfrm>
              <a:off x="2706" y="3183"/>
              <a:ext cx="5" cy="3"/>
            </a:xfrm>
            <a:custGeom>
              <a:avLst/>
              <a:gdLst>
                <a:gd name="T0" fmla="*/ 6 w 6"/>
                <a:gd name="T1" fmla="*/ 3 h 4"/>
                <a:gd name="T2" fmla="*/ 5 w 6"/>
                <a:gd name="T3" fmla="*/ 2 h 4"/>
                <a:gd name="T4" fmla="*/ 5 w 6"/>
                <a:gd name="T5" fmla="*/ 1 h 4"/>
                <a:gd name="T6" fmla="*/ 3 w 6"/>
                <a:gd name="T7" fmla="*/ 0 h 4"/>
                <a:gd name="T8" fmla="*/ 2 w 6"/>
                <a:gd name="T9" fmla="*/ 0 h 4"/>
                <a:gd name="T10" fmla="*/ 2 w 6"/>
                <a:gd name="T11" fmla="*/ 0 h 4"/>
                <a:gd name="T12" fmla="*/ 1 w 6"/>
                <a:gd name="T13" fmla="*/ 0 h 4"/>
                <a:gd name="T14" fmla="*/ 0 w 6"/>
                <a:gd name="T15" fmla="*/ 1 h 4"/>
                <a:gd name="T16" fmla="*/ 0 w 6"/>
                <a:gd name="T17" fmla="*/ 2 h 4"/>
                <a:gd name="T18" fmla="*/ 0 w 6"/>
                <a:gd name="T19" fmla="*/ 2 h 4"/>
                <a:gd name="T20" fmla="*/ 0 w 6"/>
                <a:gd name="T21" fmla="*/ 2 h 4"/>
                <a:gd name="T22" fmla="*/ 0 w 6"/>
                <a:gd name="T23" fmla="*/ 3 h 4"/>
                <a:gd name="T24" fmla="*/ 1 w 6"/>
                <a:gd name="T25" fmla="*/ 4 h 4"/>
                <a:gd name="T26" fmla="*/ 2 w 6"/>
                <a:gd name="T27" fmla="*/ 4 h 4"/>
                <a:gd name="T28" fmla="*/ 2 w 6"/>
                <a:gd name="T29" fmla="*/ 4 h 4"/>
                <a:gd name="T30" fmla="*/ 3 w 6"/>
                <a:gd name="T31" fmla="*/ 4 h 4"/>
                <a:gd name="T32" fmla="*/ 5 w 6"/>
                <a:gd name="T33" fmla="*/ 3 h 4"/>
                <a:gd name="T34" fmla="*/ 6 w 6"/>
                <a:gd name="T3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4">
                  <a:moveTo>
                    <a:pt x="6" y="3"/>
                  </a:moveTo>
                  <a:lnTo>
                    <a:pt x="5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30" name="Freeform 422"/>
            <p:cNvSpPr>
              <a:spLocks noChangeArrowheads="1"/>
            </p:cNvSpPr>
            <p:nvPr/>
          </p:nvSpPr>
          <p:spPr bwMode="auto">
            <a:xfrm>
              <a:off x="2706" y="3193"/>
              <a:ext cx="5" cy="4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31" name="Freeform 423"/>
            <p:cNvSpPr>
              <a:spLocks noChangeArrowheads="1"/>
            </p:cNvSpPr>
            <p:nvPr/>
          </p:nvSpPr>
          <p:spPr bwMode="auto">
            <a:xfrm>
              <a:off x="2706" y="3204"/>
              <a:ext cx="5" cy="4"/>
            </a:xfrm>
            <a:custGeom>
              <a:avLst/>
              <a:gdLst>
                <a:gd name="T0" fmla="*/ 6 w 6"/>
                <a:gd name="T1" fmla="*/ 3 h 5"/>
                <a:gd name="T2" fmla="*/ 6 w 6"/>
                <a:gd name="T3" fmla="*/ 2 h 5"/>
                <a:gd name="T4" fmla="*/ 5 w 6"/>
                <a:gd name="T5" fmla="*/ 1 h 5"/>
                <a:gd name="T6" fmla="*/ 5 w 6"/>
                <a:gd name="T7" fmla="*/ 1 h 5"/>
                <a:gd name="T8" fmla="*/ 3 w 6"/>
                <a:gd name="T9" fmla="*/ 0 h 5"/>
                <a:gd name="T10" fmla="*/ 2 w 6"/>
                <a:gd name="T11" fmla="*/ 0 h 5"/>
                <a:gd name="T12" fmla="*/ 1 w 6"/>
                <a:gd name="T13" fmla="*/ 1 h 5"/>
                <a:gd name="T14" fmla="*/ 0 w 6"/>
                <a:gd name="T15" fmla="*/ 1 h 5"/>
                <a:gd name="T16" fmla="*/ 0 w 6"/>
                <a:gd name="T17" fmla="*/ 2 h 5"/>
                <a:gd name="T18" fmla="*/ 0 w 6"/>
                <a:gd name="T19" fmla="*/ 3 h 5"/>
                <a:gd name="T20" fmla="*/ 0 w 6"/>
                <a:gd name="T21" fmla="*/ 3 h 5"/>
                <a:gd name="T22" fmla="*/ 0 w 6"/>
                <a:gd name="T23" fmla="*/ 4 h 5"/>
                <a:gd name="T24" fmla="*/ 1 w 6"/>
                <a:gd name="T25" fmla="*/ 5 h 5"/>
                <a:gd name="T26" fmla="*/ 2 w 6"/>
                <a:gd name="T27" fmla="*/ 5 h 5"/>
                <a:gd name="T28" fmla="*/ 2 w 6"/>
                <a:gd name="T29" fmla="*/ 5 h 5"/>
                <a:gd name="T30" fmla="*/ 3 w 6"/>
                <a:gd name="T31" fmla="*/ 5 h 5"/>
                <a:gd name="T32" fmla="*/ 5 w 6"/>
                <a:gd name="T33" fmla="*/ 4 h 5"/>
                <a:gd name="T34" fmla="*/ 6 w 6"/>
                <a:gd name="T35" fmla="*/ 4 h 5"/>
                <a:gd name="T36" fmla="*/ 6 w 6"/>
                <a:gd name="T37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32" name="Freeform 424"/>
            <p:cNvSpPr>
              <a:spLocks noChangeArrowheads="1"/>
            </p:cNvSpPr>
            <p:nvPr/>
          </p:nvSpPr>
          <p:spPr bwMode="auto">
            <a:xfrm>
              <a:off x="2706" y="3215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33" name="Freeform 425"/>
            <p:cNvSpPr>
              <a:spLocks noChangeArrowheads="1"/>
            </p:cNvSpPr>
            <p:nvPr/>
          </p:nvSpPr>
          <p:spPr bwMode="auto">
            <a:xfrm>
              <a:off x="2706" y="3226"/>
              <a:ext cx="5" cy="5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4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4 h 6"/>
                <a:gd name="T34" fmla="*/ 6 w 6"/>
                <a:gd name="T35" fmla="*/ 4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34" name="Freeform 426"/>
            <p:cNvSpPr>
              <a:spLocks noChangeArrowheads="1"/>
            </p:cNvSpPr>
            <p:nvPr/>
          </p:nvSpPr>
          <p:spPr bwMode="auto">
            <a:xfrm>
              <a:off x="2706" y="3237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5 w 6"/>
                <a:gd name="T5" fmla="*/ 2 h 6"/>
                <a:gd name="T6" fmla="*/ 5 w 6"/>
                <a:gd name="T7" fmla="*/ 2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2 h 6"/>
                <a:gd name="T14" fmla="*/ 0 w 6"/>
                <a:gd name="T15" fmla="*/ 2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35" name="Freeform 427"/>
            <p:cNvSpPr>
              <a:spLocks noChangeArrowheads="1"/>
            </p:cNvSpPr>
            <p:nvPr/>
          </p:nvSpPr>
          <p:spPr bwMode="auto">
            <a:xfrm>
              <a:off x="2706" y="3248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36" name="Freeform 428"/>
            <p:cNvSpPr>
              <a:spLocks noChangeArrowheads="1"/>
            </p:cNvSpPr>
            <p:nvPr/>
          </p:nvSpPr>
          <p:spPr bwMode="auto">
            <a:xfrm>
              <a:off x="2714" y="3253"/>
              <a:ext cx="3" cy="4"/>
            </a:xfrm>
            <a:custGeom>
              <a:avLst/>
              <a:gdLst>
                <a:gd name="T0" fmla="*/ 4 w 5"/>
                <a:gd name="T1" fmla="*/ 0 h 5"/>
                <a:gd name="T2" fmla="*/ 2 w 5"/>
                <a:gd name="T3" fmla="*/ 0 h 5"/>
                <a:gd name="T4" fmla="*/ 1 w 5"/>
                <a:gd name="T5" fmla="*/ 0 h 5"/>
                <a:gd name="T6" fmla="*/ 0 w 5"/>
                <a:gd name="T7" fmla="*/ 1 h 5"/>
                <a:gd name="T8" fmla="*/ 0 w 5"/>
                <a:gd name="T9" fmla="*/ 2 h 5"/>
                <a:gd name="T10" fmla="*/ 0 w 5"/>
                <a:gd name="T11" fmla="*/ 2 h 5"/>
                <a:gd name="T12" fmla="*/ 0 w 5"/>
                <a:gd name="T13" fmla="*/ 3 h 5"/>
                <a:gd name="T14" fmla="*/ 1 w 5"/>
                <a:gd name="T15" fmla="*/ 4 h 5"/>
                <a:gd name="T16" fmla="*/ 2 w 5"/>
                <a:gd name="T17" fmla="*/ 5 h 5"/>
                <a:gd name="T18" fmla="*/ 2 w 5"/>
                <a:gd name="T19" fmla="*/ 5 h 5"/>
                <a:gd name="T20" fmla="*/ 2 w 5"/>
                <a:gd name="T21" fmla="*/ 4 h 5"/>
                <a:gd name="T22" fmla="*/ 4 w 5"/>
                <a:gd name="T23" fmla="*/ 4 h 5"/>
                <a:gd name="T24" fmla="*/ 5 w 5"/>
                <a:gd name="T25" fmla="*/ 3 h 5"/>
                <a:gd name="T26" fmla="*/ 5 w 5"/>
                <a:gd name="T27" fmla="*/ 2 h 5"/>
                <a:gd name="T28" fmla="*/ 5 w 5"/>
                <a:gd name="T29" fmla="*/ 2 h 5"/>
                <a:gd name="T30" fmla="*/ 5 w 5"/>
                <a:gd name="T31" fmla="*/ 1 h 5"/>
                <a:gd name="T32" fmla="*/ 4 w 5"/>
                <a:gd name="T33" fmla="*/ 0 h 5"/>
                <a:gd name="T34" fmla="*/ 4 w 5"/>
                <a:gd name="T3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37" name="Freeform 429"/>
            <p:cNvSpPr>
              <a:spLocks noChangeArrowheads="1"/>
            </p:cNvSpPr>
            <p:nvPr/>
          </p:nvSpPr>
          <p:spPr bwMode="auto">
            <a:xfrm>
              <a:off x="2725" y="3253"/>
              <a:ext cx="3" cy="4"/>
            </a:xfrm>
            <a:custGeom>
              <a:avLst/>
              <a:gdLst>
                <a:gd name="T0" fmla="*/ 3 w 4"/>
                <a:gd name="T1" fmla="*/ 0 h 5"/>
                <a:gd name="T2" fmla="*/ 2 w 4"/>
                <a:gd name="T3" fmla="*/ 0 h 5"/>
                <a:gd name="T4" fmla="*/ 1 w 4"/>
                <a:gd name="T5" fmla="*/ 0 h 5"/>
                <a:gd name="T6" fmla="*/ 0 w 4"/>
                <a:gd name="T7" fmla="*/ 1 h 5"/>
                <a:gd name="T8" fmla="*/ 0 w 4"/>
                <a:gd name="T9" fmla="*/ 2 h 5"/>
                <a:gd name="T10" fmla="*/ 0 w 4"/>
                <a:gd name="T11" fmla="*/ 2 h 5"/>
                <a:gd name="T12" fmla="*/ 0 w 4"/>
                <a:gd name="T13" fmla="*/ 3 h 5"/>
                <a:gd name="T14" fmla="*/ 1 w 4"/>
                <a:gd name="T15" fmla="*/ 4 h 5"/>
                <a:gd name="T16" fmla="*/ 2 w 4"/>
                <a:gd name="T17" fmla="*/ 5 h 5"/>
                <a:gd name="T18" fmla="*/ 2 w 4"/>
                <a:gd name="T19" fmla="*/ 5 h 5"/>
                <a:gd name="T20" fmla="*/ 2 w 4"/>
                <a:gd name="T21" fmla="*/ 4 h 5"/>
                <a:gd name="T22" fmla="*/ 3 w 4"/>
                <a:gd name="T23" fmla="*/ 4 h 5"/>
                <a:gd name="T24" fmla="*/ 4 w 4"/>
                <a:gd name="T25" fmla="*/ 3 h 5"/>
                <a:gd name="T26" fmla="*/ 4 w 4"/>
                <a:gd name="T27" fmla="*/ 2 h 5"/>
                <a:gd name="T28" fmla="*/ 4 w 4"/>
                <a:gd name="T29" fmla="*/ 2 h 5"/>
                <a:gd name="T30" fmla="*/ 4 w 4"/>
                <a:gd name="T31" fmla="*/ 1 h 5"/>
                <a:gd name="T32" fmla="*/ 3 w 4"/>
                <a:gd name="T33" fmla="*/ 0 h 5"/>
                <a:gd name="T34" fmla="*/ 3 w 4"/>
                <a:gd name="T3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38" name="Freeform 430"/>
            <p:cNvSpPr>
              <a:spLocks noChangeArrowheads="1"/>
            </p:cNvSpPr>
            <p:nvPr/>
          </p:nvSpPr>
          <p:spPr bwMode="auto">
            <a:xfrm>
              <a:off x="2736" y="3253"/>
              <a:ext cx="3" cy="4"/>
            </a:xfrm>
            <a:custGeom>
              <a:avLst/>
              <a:gdLst>
                <a:gd name="T0" fmla="*/ 4 w 5"/>
                <a:gd name="T1" fmla="*/ 0 h 5"/>
                <a:gd name="T2" fmla="*/ 3 w 5"/>
                <a:gd name="T3" fmla="*/ 0 h 5"/>
                <a:gd name="T4" fmla="*/ 1 w 5"/>
                <a:gd name="T5" fmla="*/ 0 h 5"/>
                <a:gd name="T6" fmla="*/ 0 w 5"/>
                <a:gd name="T7" fmla="*/ 1 h 5"/>
                <a:gd name="T8" fmla="*/ 0 w 5"/>
                <a:gd name="T9" fmla="*/ 2 h 5"/>
                <a:gd name="T10" fmla="*/ 0 w 5"/>
                <a:gd name="T11" fmla="*/ 2 h 5"/>
                <a:gd name="T12" fmla="*/ 0 w 5"/>
                <a:gd name="T13" fmla="*/ 3 h 5"/>
                <a:gd name="T14" fmla="*/ 1 w 5"/>
                <a:gd name="T15" fmla="*/ 4 h 5"/>
                <a:gd name="T16" fmla="*/ 3 w 5"/>
                <a:gd name="T17" fmla="*/ 5 h 5"/>
                <a:gd name="T18" fmla="*/ 3 w 5"/>
                <a:gd name="T19" fmla="*/ 5 h 5"/>
                <a:gd name="T20" fmla="*/ 3 w 5"/>
                <a:gd name="T21" fmla="*/ 4 h 5"/>
                <a:gd name="T22" fmla="*/ 4 w 5"/>
                <a:gd name="T23" fmla="*/ 4 h 5"/>
                <a:gd name="T24" fmla="*/ 5 w 5"/>
                <a:gd name="T25" fmla="*/ 3 h 5"/>
                <a:gd name="T26" fmla="*/ 5 w 5"/>
                <a:gd name="T27" fmla="*/ 2 h 5"/>
                <a:gd name="T28" fmla="*/ 5 w 5"/>
                <a:gd name="T29" fmla="*/ 2 h 5"/>
                <a:gd name="T30" fmla="*/ 5 w 5"/>
                <a:gd name="T31" fmla="*/ 1 h 5"/>
                <a:gd name="T32" fmla="*/ 4 w 5"/>
                <a:gd name="T33" fmla="*/ 0 h 5"/>
                <a:gd name="T34" fmla="*/ 4 w 5"/>
                <a:gd name="T3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39" name="Freeform 431"/>
            <p:cNvSpPr>
              <a:spLocks noChangeArrowheads="1"/>
            </p:cNvSpPr>
            <p:nvPr/>
          </p:nvSpPr>
          <p:spPr bwMode="auto">
            <a:xfrm>
              <a:off x="2747" y="3253"/>
              <a:ext cx="3" cy="4"/>
            </a:xfrm>
            <a:custGeom>
              <a:avLst/>
              <a:gdLst>
                <a:gd name="T0" fmla="*/ 3 w 4"/>
                <a:gd name="T1" fmla="*/ 0 h 5"/>
                <a:gd name="T2" fmla="*/ 2 w 4"/>
                <a:gd name="T3" fmla="*/ 0 h 5"/>
                <a:gd name="T4" fmla="*/ 1 w 4"/>
                <a:gd name="T5" fmla="*/ 0 h 5"/>
                <a:gd name="T6" fmla="*/ 0 w 4"/>
                <a:gd name="T7" fmla="*/ 1 h 5"/>
                <a:gd name="T8" fmla="*/ 0 w 4"/>
                <a:gd name="T9" fmla="*/ 2 h 5"/>
                <a:gd name="T10" fmla="*/ 0 w 4"/>
                <a:gd name="T11" fmla="*/ 2 h 5"/>
                <a:gd name="T12" fmla="*/ 0 w 4"/>
                <a:gd name="T13" fmla="*/ 3 h 5"/>
                <a:gd name="T14" fmla="*/ 1 w 4"/>
                <a:gd name="T15" fmla="*/ 4 h 5"/>
                <a:gd name="T16" fmla="*/ 2 w 4"/>
                <a:gd name="T17" fmla="*/ 5 h 5"/>
                <a:gd name="T18" fmla="*/ 2 w 4"/>
                <a:gd name="T19" fmla="*/ 5 h 5"/>
                <a:gd name="T20" fmla="*/ 2 w 4"/>
                <a:gd name="T21" fmla="*/ 4 h 5"/>
                <a:gd name="T22" fmla="*/ 3 w 4"/>
                <a:gd name="T23" fmla="*/ 4 h 5"/>
                <a:gd name="T24" fmla="*/ 4 w 4"/>
                <a:gd name="T25" fmla="*/ 3 h 5"/>
                <a:gd name="T26" fmla="*/ 4 w 4"/>
                <a:gd name="T27" fmla="*/ 2 h 5"/>
                <a:gd name="T28" fmla="*/ 4 w 4"/>
                <a:gd name="T29" fmla="*/ 2 h 5"/>
                <a:gd name="T30" fmla="*/ 4 w 4"/>
                <a:gd name="T31" fmla="*/ 1 h 5"/>
                <a:gd name="T32" fmla="*/ 3 w 4"/>
                <a:gd name="T33" fmla="*/ 0 h 5"/>
                <a:gd name="T34" fmla="*/ 3 w 4"/>
                <a:gd name="T3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40" name="Freeform 432"/>
            <p:cNvSpPr>
              <a:spLocks noChangeArrowheads="1"/>
            </p:cNvSpPr>
            <p:nvPr/>
          </p:nvSpPr>
          <p:spPr bwMode="auto">
            <a:xfrm>
              <a:off x="2757" y="3253"/>
              <a:ext cx="5" cy="4"/>
            </a:xfrm>
            <a:custGeom>
              <a:avLst/>
              <a:gdLst>
                <a:gd name="T0" fmla="*/ 4 w 6"/>
                <a:gd name="T1" fmla="*/ 0 h 5"/>
                <a:gd name="T2" fmla="*/ 3 w 6"/>
                <a:gd name="T3" fmla="*/ 0 h 5"/>
                <a:gd name="T4" fmla="*/ 1 w 6"/>
                <a:gd name="T5" fmla="*/ 0 h 5"/>
                <a:gd name="T6" fmla="*/ 1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1 w 6"/>
                <a:gd name="T13" fmla="*/ 4 h 5"/>
                <a:gd name="T14" fmla="*/ 1 w 6"/>
                <a:gd name="T15" fmla="*/ 4 h 5"/>
                <a:gd name="T16" fmla="*/ 3 w 6"/>
                <a:gd name="T17" fmla="*/ 5 h 5"/>
                <a:gd name="T18" fmla="*/ 4 w 6"/>
                <a:gd name="T19" fmla="*/ 5 h 5"/>
                <a:gd name="T20" fmla="*/ 4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4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41" name="Freeform 433"/>
            <p:cNvSpPr>
              <a:spLocks noChangeArrowheads="1"/>
            </p:cNvSpPr>
            <p:nvPr/>
          </p:nvSpPr>
          <p:spPr bwMode="auto">
            <a:xfrm>
              <a:off x="2768" y="3253"/>
              <a:ext cx="5" cy="4"/>
            </a:xfrm>
            <a:custGeom>
              <a:avLst/>
              <a:gdLst>
                <a:gd name="T0" fmla="*/ 3 w 6"/>
                <a:gd name="T1" fmla="*/ 0 h 5"/>
                <a:gd name="T2" fmla="*/ 2 w 6"/>
                <a:gd name="T3" fmla="*/ 0 h 5"/>
                <a:gd name="T4" fmla="*/ 1 w 6"/>
                <a:gd name="T5" fmla="*/ 0 h 5"/>
                <a:gd name="T6" fmla="*/ 1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1 w 6"/>
                <a:gd name="T13" fmla="*/ 4 h 5"/>
                <a:gd name="T14" fmla="*/ 1 w 6"/>
                <a:gd name="T15" fmla="*/ 4 h 5"/>
                <a:gd name="T16" fmla="*/ 2 w 6"/>
                <a:gd name="T17" fmla="*/ 5 h 5"/>
                <a:gd name="T18" fmla="*/ 3 w 6"/>
                <a:gd name="T19" fmla="*/ 5 h 5"/>
                <a:gd name="T20" fmla="*/ 3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3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42" name="Freeform 434"/>
            <p:cNvSpPr>
              <a:spLocks noChangeArrowheads="1"/>
            </p:cNvSpPr>
            <p:nvPr/>
          </p:nvSpPr>
          <p:spPr bwMode="auto">
            <a:xfrm>
              <a:off x="2772" y="3250"/>
              <a:ext cx="3" cy="9"/>
            </a:xfrm>
            <a:custGeom>
              <a:avLst/>
              <a:gdLst>
                <a:gd name="T0" fmla="*/ 0 w 5"/>
                <a:gd name="T1" fmla="*/ 10 h 10"/>
                <a:gd name="T2" fmla="*/ 5 w 5"/>
                <a:gd name="T3" fmla="*/ 5 h 10"/>
                <a:gd name="T4" fmla="*/ 0 w 5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0">
                  <a:moveTo>
                    <a:pt x="0" y="10"/>
                  </a:moveTo>
                  <a:lnTo>
                    <a:pt x="5" y="5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43" name="Oval 435"/>
            <p:cNvSpPr>
              <a:spLocks noChangeArrowheads="1"/>
            </p:cNvSpPr>
            <p:nvPr/>
          </p:nvSpPr>
          <p:spPr bwMode="auto">
            <a:xfrm>
              <a:off x="2899" y="3341"/>
              <a:ext cx="44" cy="35"/>
            </a:xfrm>
            <a:prstGeom prst="ellipse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44" name="Line 436"/>
            <p:cNvSpPr>
              <a:spLocks noChangeShapeType="1"/>
            </p:cNvSpPr>
            <p:nvPr/>
          </p:nvSpPr>
          <p:spPr bwMode="auto">
            <a:xfrm>
              <a:off x="2909" y="3349"/>
              <a:ext cx="13" cy="13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45" name="Line 437"/>
            <p:cNvSpPr>
              <a:spLocks noChangeShapeType="1"/>
            </p:cNvSpPr>
            <p:nvPr/>
          </p:nvSpPr>
          <p:spPr bwMode="auto">
            <a:xfrm flipV="1">
              <a:off x="2909" y="3348"/>
              <a:ext cx="13" cy="1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46" name="Freeform 438"/>
            <p:cNvSpPr>
              <a:spLocks noChangeArrowheads="1"/>
            </p:cNvSpPr>
            <p:nvPr/>
          </p:nvSpPr>
          <p:spPr bwMode="auto">
            <a:xfrm>
              <a:off x="2755" y="3404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3 h 6"/>
                <a:gd name="T10" fmla="*/ 0 w 5"/>
                <a:gd name="T11" fmla="*/ 3 h 6"/>
                <a:gd name="T12" fmla="*/ 0 w 5"/>
                <a:gd name="T13" fmla="*/ 4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3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3 w 5"/>
                <a:gd name="T33" fmla="*/ 0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47" name="Freeform 439"/>
            <p:cNvSpPr>
              <a:spLocks noChangeArrowheads="1"/>
            </p:cNvSpPr>
            <p:nvPr/>
          </p:nvSpPr>
          <p:spPr bwMode="auto">
            <a:xfrm>
              <a:off x="2765" y="3404"/>
              <a:ext cx="4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48" name="Freeform 440"/>
            <p:cNvSpPr>
              <a:spLocks noChangeArrowheads="1"/>
            </p:cNvSpPr>
            <p:nvPr/>
          </p:nvSpPr>
          <p:spPr bwMode="auto">
            <a:xfrm>
              <a:off x="2776" y="3404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49" name="Freeform 441"/>
            <p:cNvSpPr>
              <a:spLocks noChangeArrowheads="1"/>
            </p:cNvSpPr>
            <p:nvPr/>
          </p:nvSpPr>
          <p:spPr bwMode="auto">
            <a:xfrm>
              <a:off x="2788" y="3404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3 h 6"/>
                <a:gd name="T10" fmla="*/ 0 w 5"/>
                <a:gd name="T11" fmla="*/ 4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50" name="Freeform 442"/>
            <p:cNvSpPr>
              <a:spLocks noChangeArrowheads="1"/>
            </p:cNvSpPr>
            <p:nvPr/>
          </p:nvSpPr>
          <p:spPr bwMode="auto">
            <a:xfrm>
              <a:off x="2798" y="3404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51" name="Freeform 443"/>
            <p:cNvSpPr>
              <a:spLocks noChangeArrowheads="1"/>
            </p:cNvSpPr>
            <p:nvPr/>
          </p:nvSpPr>
          <p:spPr bwMode="auto">
            <a:xfrm>
              <a:off x="2810" y="3404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52" name="Freeform 444"/>
            <p:cNvSpPr>
              <a:spLocks noChangeArrowheads="1"/>
            </p:cNvSpPr>
            <p:nvPr/>
          </p:nvSpPr>
          <p:spPr bwMode="auto">
            <a:xfrm>
              <a:off x="2820" y="3404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53" name="Freeform 445"/>
            <p:cNvSpPr>
              <a:spLocks noChangeArrowheads="1"/>
            </p:cNvSpPr>
            <p:nvPr/>
          </p:nvSpPr>
          <p:spPr bwMode="auto">
            <a:xfrm>
              <a:off x="2832" y="3404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54" name="Freeform 446"/>
            <p:cNvSpPr>
              <a:spLocks noChangeArrowheads="1"/>
            </p:cNvSpPr>
            <p:nvPr/>
          </p:nvSpPr>
          <p:spPr bwMode="auto">
            <a:xfrm>
              <a:off x="2843" y="3404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3 h 6"/>
                <a:gd name="T10" fmla="*/ 0 w 5"/>
                <a:gd name="T11" fmla="*/ 4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55" name="Freeform 447"/>
            <p:cNvSpPr>
              <a:spLocks noChangeArrowheads="1"/>
            </p:cNvSpPr>
            <p:nvPr/>
          </p:nvSpPr>
          <p:spPr bwMode="auto">
            <a:xfrm>
              <a:off x="2854" y="3404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56" name="Freeform 448"/>
            <p:cNvSpPr>
              <a:spLocks noChangeArrowheads="1"/>
            </p:cNvSpPr>
            <p:nvPr/>
          </p:nvSpPr>
          <p:spPr bwMode="auto">
            <a:xfrm>
              <a:off x="2865" y="3404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57" name="Freeform 449"/>
            <p:cNvSpPr>
              <a:spLocks noChangeArrowheads="1"/>
            </p:cNvSpPr>
            <p:nvPr/>
          </p:nvSpPr>
          <p:spPr bwMode="auto">
            <a:xfrm>
              <a:off x="2876" y="3404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58" name="Freeform 450"/>
            <p:cNvSpPr>
              <a:spLocks noChangeArrowheads="1"/>
            </p:cNvSpPr>
            <p:nvPr/>
          </p:nvSpPr>
          <p:spPr bwMode="auto">
            <a:xfrm>
              <a:off x="2887" y="3404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59" name="Freeform 451"/>
            <p:cNvSpPr>
              <a:spLocks noChangeArrowheads="1"/>
            </p:cNvSpPr>
            <p:nvPr/>
          </p:nvSpPr>
          <p:spPr bwMode="auto">
            <a:xfrm>
              <a:off x="2899" y="3404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3 h 6"/>
                <a:gd name="T10" fmla="*/ 0 w 5"/>
                <a:gd name="T11" fmla="*/ 4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60" name="Freeform 452"/>
            <p:cNvSpPr>
              <a:spLocks noChangeArrowheads="1"/>
            </p:cNvSpPr>
            <p:nvPr/>
          </p:nvSpPr>
          <p:spPr bwMode="auto">
            <a:xfrm>
              <a:off x="2910" y="3404"/>
              <a:ext cx="4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61" name="Freeform 453"/>
            <p:cNvSpPr>
              <a:spLocks noChangeArrowheads="1"/>
            </p:cNvSpPr>
            <p:nvPr/>
          </p:nvSpPr>
          <p:spPr bwMode="auto">
            <a:xfrm>
              <a:off x="2916" y="3397"/>
              <a:ext cx="5" cy="5"/>
            </a:xfrm>
            <a:custGeom>
              <a:avLst/>
              <a:gdLst>
                <a:gd name="T0" fmla="*/ 0 w 6"/>
                <a:gd name="T1" fmla="*/ 4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4 w 6"/>
                <a:gd name="T9" fmla="*/ 6 h 6"/>
                <a:gd name="T10" fmla="*/ 5 w 6"/>
                <a:gd name="T11" fmla="*/ 6 h 6"/>
                <a:gd name="T12" fmla="*/ 5 w 6"/>
                <a:gd name="T13" fmla="*/ 5 h 6"/>
                <a:gd name="T14" fmla="*/ 6 w 6"/>
                <a:gd name="T15" fmla="*/ 4 h 6"/>
                <a:gd name="T16" fmla="*/ 6 w 6"/>
                <a:gd name="T17" fmla="*/ 3 h 6"/>
                <a:gd name="T18" fmla="*/ 6 w 6"/>
                <a:gd name="T19" fmla="*/ 3 h 6"/>
                <a:gd name="T20" fmla="*/ 5 w 6"/>
                <a:gd name="T21" fmla="*/ 1 h 6"/>
                <a:gd name="T22" fmla="*/ 5 w 6"/>
                <a:gd name="T23" fmla="*/ 1 h 6"/>
                <a:gd name="T24" fmla="*/ 4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3 h 6"/>
                <a:gd name="T34" fmla="*/ 0 w 6"/>
                <a:gd name="T3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62" name="Freeform 454"/>
            <p:cNvSpPr>
              <a:spLocks noChangeArrowheads="1"/>
            </p:cNvSpPr>
            <p:nvPr/>
          </p:nvSpPr>
          <p:spPr bwMode="auto">
            <a:xfrm>
              <a:off x="2916" y="3387"/>
              <a:ext cx="5" cy="5"/>
            </a:xfrm>
            <a:custGeom>
              <a:avLst/>
              <a:gdLst>
                <a:gd name="T0" fmla="*/ 0 w 6"/>
                <a:gd name="T1" fmla="*/ 3 h 6"/>
                <a:gd name="T2" fmla="*/ 0 w 6"/>
                <a:gd name="T3" fmla="*/ 4 h 6"/>
                <a:gd name="T4" fmla="*/ 1 w 6"/>
                <a:gd name="T5" fmla="*/ 6 h 6"/>
                <a:gd name="T6" fmla="*/ 2 w 6"/>
                <a:gd name="T7" fmla="*/ 6 h 6"/>
                <a:gd name="T8" fmla="*/ 4 w 6"/>
                <a:gd name="T9" fmla="*/ 6 h 6"/>
                <a:gd name="T10" fmla="*/ 5 w 6"/>
                <a:gd name="T11" fmla="*/ 6 h 6"/>
                <a:gd name="T12" fmla="*/ 5 w 6"/>
                <a:gd name="T13" fmla="*/ 4 h 6"/>
                <a:gd name="T14" fmla="*/ 6 w 6"/>
                <a:gd name="T15" fmla="*/ 3 h 6"/>
                <a:gd name="T16" fmla="*/ 6 w 6"/>
                <a:gd name="T17" fmla="*/ 2 h 6"/>
                <a:gd name="T18" fmla="*/ 6 w 6"/>
                <a:gd name="T19" fmla="*/ 2 h 6"/>
                <a:gd name="T20" fmla="*/ 5 w 6"/>
                <a:gd name="T21" fmla="*/ 1 h 6"/>
                <a:gd name="T22" fmla="*/ 5 w 6"/>
                <a:gd name="T23" fmla="*/ 1 h 6"/>
                <a:gd name="T24" fmla="*/ 4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2 h 6"/>
                <a:gd name="T34" fmla="*/ 0 w 6"/>
                <a:gd name="T35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6">
                  <a:moveTo>
                    <a:pt x="0" y="3"/>
                  </a:move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63" name="Freeform 455"/>
            <p:cNvSpPr>
              <a:spLocks noChangeArrowheads="1"/>
            </p:cNvSpPr>
            <p:nvPr/>
          </p:nvSpPr>
          <p:spPr bwMode="auto">
            <a:xfrm>
              <a:off x="2916" y="3375"/>
              <a:ext cx="5" cy="5"/>
            </a:xfrm>
            <a:custGeom>
              <a:avLst/>
              <a:gdLst>
                <a:gd name="T0" fmla="*/ 0 w 6"/>
                <a:gd name="T1" fmla="*/ 4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4 w 6"/>
                <a:gd name="T9" fmla="*/ 6 h 6"/>
                <a:gd name="T10" fmla="*/ 5 w 6"/>
                <a:gd name="T11" fmla="*/ 6 h 6"/>
                <a:gd name="T12" fmla="*/ 5 w 6"/>
                <a:gd name="T13" fmla="*/ 5 h 6"/>
                <a:gd name="T14" fmla="*/ 6 w 6"/>
                <a:gd name="T15" fmla="*/ 4 h 6"/>
                <a:gd name="T16" fmla="*/ 6 w 6"/>
                <a:gd name="T17" fmla="*/ 2 h 6"/>
                <a:gd name="T18" fmla="*/ 6 w 6"/>
                <a:gd name="T19" fmla="*/ 2 h 6"/>
                <a:gd name="T20" fmla="*/ 5 w 6"/>
                <a:gd name="T21" fmla="*/ 1 h 6"/>
                <a:gd name="T22" fmla="*/ 5 w 6"/>
                <a:gd name="T23" fmla="*/ 1 h 6"/>
                <a:gd name="T24" fmla="*/ 4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2 h 6"/>
                <a:gd name="T34" fmla="*/ 0 w 6"/>
                <a:gd name="T3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64" name="Freeform 456"/>
            <p:cNvSpPr>
              <a:spLocks noChangeArrowheads="1"/>
            </p:cNvSpPr>
            <p:nvPr/>
          </p:nvSpPr>
          <p:spPr bwMode="auto">
            <a:xfrm>
              <a:off x="2909" y="3372"/>
              <a:ext cx="13" cy="3"/>
            </a:xfrm>
            <a:custGeom>
              <a:avLst/>
              <a:gdLst>
                <a:gd name="T0" fmla="*/ 15 w 15"/>
                <a:gd name="T1" fmla="*/ 4 h 4"/>
                <a:gd name="T2" fmla="*/ 10 w 15"/>
                <a:gd name="T3" fmla="*/ 0 h 4"/>
                <a:gd name="T4" fmla="*/ 0 w 15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4">
                  <a:moveTo>
                    <a:pt x="15" y="4"/>
                  </a:moveTo>
                  <a:lnTo>
                    <a:pt x="10" y="0"/>
                  </a:lnTo>
                  <a:lnTo>
                    <a:pt x="0" y="4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65" name="Freeform 457"/>
            <p:cNvSpPr>
              <a:spLocks noChangeArrowheads="1"/>
            </p:cNvSpPr>
            <p:nvPr/>
          </p:nvSpPr>
          <p:spPr bwMode="auto">
            <a:xfrm>
              <a:off x="2706" y="3151"/>
              <a:ext cx="5" cy="5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5 w 6"/>
                <a:gd name="T13" fmla="*/ 5 h 6"/>
                <a:gd name="T14" fmla="*/ 5 w 6"/>
                <a:gd name="T15" fmla="*/ 4 h 6"/>
                <a:gd name="T16" fmla="*/ 6 w 6"/>
                <a:gd name="T17" fmla="*/ 4 h 6"/>
                <a:gd name="T18" fmla="*/ 6 w 6"/>
                <a:gd name="T19" fmla="*/ 3 h 6"/>
                <a:gd name="T20" fmla="*/ 5 w 6"/>
                <a:gd name="T21" fmla="*/ 1 h 6"/>
                <a:gd name="T22" fmla="*/ 5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3 h 6"/>
                <a:gd name="T34" fmla="*/ 0 w 6"/>
                <a:gd name="T35" fmla="*/ 4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66" name="Freeform 458"/>
            <p:cNvSpPr>
              <a:spLocks noChangeArrowheads="1"/>
            </p:cNvSpPr>
            <p:nvPr/>
          </p:nvSpPr>
          <p:spPr bwMode="auto">
            <a:xfrm>
              <a:off x="2706" y="3141"/>
              <a:ext cx="5" cy="4"/>
            </a:xfrm>
            <a:custGeom>
              <a:avLst/>
              <a:gdLst>
                <a:gd name="T0" fmla="*/ 0 w 6"/>
                <a:gd name="T1" fmla="*/ 4 h 5"/>
                <a:gd name="T2" fmla="*/ 0 w 6"/>
                <a:gd name="T3" fmla="*/ 4 h 5"/>
                <a:gd name="T4" fmla="*/ 1 w 6"/>
                <a:gd name="T5" fmla="*/ 5 h 5"/>
                <a:gd name="T6" fmla="*/ 2 w 6"/>
                <a:gd name="T7" fmla="*/ 5 h 5"/>
                <a:gd name="T8" fmla="*/ 2 w 6"/>
                <a:gd name="T9" fmla="*/ 5 h 5"/>
                <a:gd name="T10" fmla="*/ 3 w 6"/>
                <a:gd name="T11" fmla="*/ 5 h 5"/>
                <a:gd name="T12" fmla="*/ 5 w 6"/>
                <a:gd name="T13" fmla="*/ 4 h 5"/>
                <a:gd name="T14" fmla="*/ 5 w 6"/>
                <a:gd name="T15" fmla="*/ 3 h 5"/>
                <a:gd name="T16" fmla="*/ 6 w 6"/>
                <a:gd name="T17" fmla="*/ 3 h 5"/>
                <a:gd name="T18" fmla="*/ 6 w 6"/>
                <a:gd name="T19" fmla="*/ 2 h 5"/>
                <a:gd name="T20" fmla="*/ 5 w 6"/>
                <a:gd name="T21" fmla="*/ 1 h 5"/>
                <a:gd name="T22" fmla="*/ 5 w 6"/>
                <a:gd name="T23" fmla="*/ 1 h 5"/>
                <a:gd name="T24" fmla="*/ 3 w 6"/>
                <a:gd name="T25" fmla="*/ 0 h 5"/>
                <a:gd name="T26" fmla="*/ 2 w 6"/>
                <a:gd name="T27" fmla="*/ 0 h 5"/>
                <a:gd name="T28" fmla="*/ 1 w 6"/>
                <a:gd name="T29" fmla="*/ 1 h 5"/>
                <a:gd name="T30" fmla="*/ 0 w 6"/>
                <a:gd name="T31" fmla="*/ 1 h 5"/>
                <a:gd name="T32" fmla="*/ 0 w 6"/>
                <a:gd name="T33" fmla="*/ 2 h 5"/>
                <a:gd name="T34" fmla="*/ 0 w 6"/>
                <a:gd name="T35" fmla="*/ 3 h 5"/>
                <a:gd name="T36" fmla="*/ 0 w 6"/>
                <a:gd name="T3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0" y="4"/>
                  </a:move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67" name="Freeform 459"/>
            <p:cNvSpPr>
              <a:spLocks noChangeArrowheads="1"/>
            </p:cNvSpPr>
            <p:nvPr/>
          </p:nvSpPr>
          <p:spPr bwMode="auto">
            <a:xfrm>
              <a:off x="2706" y="3129"/>
              <a:ext cx="5" cy="5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5 w 6"/>
                <a:gd name="T13" fmla="*/ 5 h 6"/>
                <a:gd name="T14" fmla="*/ 5 w 6"/>
                <a:gd name="T15" fmla="*/ 4 h 6"/>
                <a:gd name="T16" fmla="*/ 6 w 6"/>
                <a:gd name="T17" fmla="*/ 4 h 6"/>
                <a:gd name="T18" fmla="*/ 6 w 6"/>
                <a:gd name="T19" fmla="*/ 2 h 6"/>
                <a:gd name="T20" fmla="*/ 5 w 6"/>
                <a:gd name="T21" fmla="*/ 1 h 6"/>
                <a:gd name="T22" fmla="*/ 5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2 h 6"/>
                <a:gd name="T34" fmla="*/ 0 w 6"/>
                <a:gd name="T35" fmla="*/ 4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68" name="Freeform 460"/>
            <p:cNvSpPr>
              <a:spLocks noChangeArrowheads="1"/>
            </p:cNvSpPr>
            <p:nvPr/>
          </p:nvSpPr>
          <p:spPr bwMode="auto">
            <a:xfrm>
              <a:off x="2706" y="3118"/>
              <a:ext cx="5" cy="5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5 w 6"/>
                <a:gd name="T13" fmla="*/ 5 h 6"/>
                <a:gd name="T14" fmla="*/ 5 w 6"/>
                <a:gd name="T15" fmla="*/ 4 h 6"/>
                <a:gd name="T16" fmla="*/ 6 w 6"/>
                <a:gd name="T17" fmla="*/ 4 h 6"/>
                <a:gd name="T18" fmla="*/ 6 w 6"/>
                <a:gd name="T19" fmla="*/ 3 h 6"/>
                <a:gd name="T20" fmla="*/ 5 w 6"/>
                <a:gd name="T21" fmla="*/ 2 h 6"/>
                <a:gd name="T22" fmla="*/ 5 w 6"/>
                <a:gd name="T23" fmla="*/ 2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2 h 6"/>
                <a:gd name="T30" fmla="*/ 0 w 6"/>
                <a:gd name="T31" fmla="*/ 2 h 6"/>
                <a:gd name="T32" fmla="*/ 0 w 6"/>
                <a:gd name="T33" fmla="*/ 3 h 6"/>
                <a:gd name="T34" fmla="*/ 0 w 6"/>
                <a:gd name="T35" fmla="*/ 4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69" name="Freeform 461"/>
            <p:cNvSpPr>
              <a:spLocks noChangeArrowheads="1"/>
            </p:cNvSpPr>
            <p:nvPr/>
          </p:nvSpPr>
          <p:spPr bwMode="auto">
            <a:xfrm>
              <a:off x="2706" y="3108"/>
              <a:ext cx="5" cy="4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5 w 6"/>
                <a:gd name="T13" fmla="*/ 5 h 6"/>
                <a:gd name="T14" fmla="*/ 5 w 6"/>
                <a:gd name="T15" fmla="*/ 3 h 6"/>
                <a:gd name="T16" fmla="*/ 6 w 6"/>
                <a:gd name="T17" fmla="*/ 3 h 6"/>
                <a:gd name="T18" fmla="*/ 6 w 6"/>
                <a:gd name="T19" fmla="*/ 2 h 6"/>
                <a:gd name="T20" fmla="*/ 5 w 6"/>
                <a:gd name="T21" fmla="*/ 1 h 6"/>
                <a:gd name="T22" fmla="*/ 5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2 h 6"/>
                <a:gd name="T34" fmla="*/ 0 w 6"/>
                <a:gd name="T35" fmla="*/ 3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70" name="Freeform 462"/>
            <p:cNvSpPr>
              <a:spLocks noChangeArrowheads="1"/>
            </p:cNvSpPr>
            <p:nvPr/>
          </p:nvSpPr>
          <p:spPr bwMode="auto">
            <a:xfrm>
              <a:off x="2709" y="3101"/>
              <a:ext cx="4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2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2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71" name="Freeform 463"/>
            <p:cNvSpPr>
              <a:spLocks noChangeArrowheads="1"/>
            </p:cNvSpPr>
            <p:nvPr/>
          </p:nvSpPr>
          <p:spPr bwMode="auto">
            <a:xfrm>
              <a:off x="2721" y="3101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3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3 w 5"/>
                <a:gd name="T33" fmla="*/ 0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72" name="Freeform 464"/>
            <p:cNvSpPr>
              <a:spLocks noChangeArrowheads="1"/>
            </p:cNvSpPr>
            <p:nvPr/>
          </p:nvSpPr>
          <p:spPr bwMode="auto">
            <a:xfrm>
              <a:off x="2732" y="3101"/>
              <a:ext cx="3" cy="5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2 h 6"/>
                <a:gd name="T10" fmla="*/ 0 w 4"/>
                <a:gd name="T11" fmla="*/ 2 h 6"/>
                <a:gd name="T12" fmla="*/ 0 w 4"/>
                <a:gd name="T13" fmla="*/ 3 h 6"/>
                <a:gd name="T14" fmla="*/ 1 w 4"/>
                <a:gd name="T15" fmla="*/ 5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5 h 6"/>
                <a:gd name="T22" fmla="*/ 3 w 4"/>
                <a:gd name="T23" fmla="*/ 5 h 6"/>
                <a:gd name="T24" fmla="*/ 4 w 4"/>
                <a:gd name="T25" fmla="*/ 3 h 6"/>
                <a:gd name="T26" fmla="*/ 4 w 4"/>
                <a:gd name="T27" fmla="*/ 2 h 6"/>
                <a:gd name="T28" fmla="*/ 4 w 4"/>
                <a:gd name="T29" fmla="*/ 2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73" name="Freeform 465"/>
            <p:cNvSpPr>
              <a:spLocks noChangeArrowheads="1"/>
            </p:cNvSpPr>
            <p:nvPr/>
          </p:nvSpPr>
          <p:spPr bwMode="auto">
            <a:xfrm>
              <a:off x="2742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74" name="Freeform 466"/>
            <p:cNvSpPr>
              <a:spLocks noChangeArrowheads="1"/>
            </p:cNvSpPr>
            <p:nvPr/>
          </p:nvSpPr>
          <p:spPr bwMode="auto">
            <a:xfrm>
              <a:off x="2754" y="3101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75" name="Freeform 467"/>
            <p:cNvSpPr>
              <a:spLocks noChangeArrowheads="1"/>
            </p:cNvSpPr>
            <p:nvPr/>
          </p:nvSpPr>
          <p:spPr bwMode="auto">
            <a:xfrm>
              <a:off x="2764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76" name="Freeform 468"/>
            <p:cNvSpPr>
              <a:spLocks noChangeArrowheads="1"/>
            </p:cNvSpPr>
            <p:nvPr/>
          </p:nvSpPr>
          <p:spPr bwMode="auto">
            <a:xfrm>
              <a:off x="2772" y="3099"/>
              <a:ext cx="3" cy="12"/>
            </a:xfrm>
            <a:custGeom>
              <a:avLst/>
              <a:gdLst>
                <a:gd name="T0" fmla="*/ 0 w 5"/>
                <a:gd name="T1" fmla="*/ 14 h 14"/>
                <a:gd name="T2" fmla="*/ 5 w 5"/>
                <a:gd name="T3" fmla="*/ 4 h 14"/>
                <a:gd name="T4" fmla="*/ 0 w 5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4">
                  <a:moveTo>
                    <a:pt x="0" y="14"/>
                  </a:moveTo>
                  <a:lnTo>
                    <a:pt x="5" y="4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77" name="Freeform 469"/>
            <p:cNvSpPr>
              <a:spLocks noChangeArrowheads="1"/>
            </p:cNvSpPr>
            <p:nvPr/>
          </p:nvSpPr>
          <p:spPr bwMode="auto">
            <a:xfrm>
              <a:off x="2868" y="3101"/>
              <a:ext cx="4" cy="5"/>
            </a:xfrm>
            <a:custGeom>
              <a:avLst/>
              <a:gdLst>
                <a:gd name="T0" fmla="*/ 4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78" name="Freeform 470"/>
            <p:cNvSpPr>
              <a:spLocks noChangeArrowheads="1"/>
            </p:cNvSpPr>
            <p:nvPr/>
          </p:nvSpPr>
          <p:spPr bwMode="auto">
            <a:xfrm>
              <a:off x="2879" y="3101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79" name="Freeform 471"/>
            <p:cNvSpPr>
              <a:spLocks noChangeArrowheads="1"/>
            </p:cNvSpPr>
            <p:nvPr/>
          </p:nvSpPr>
          <p:spPr bwMode="auto">
            <a:xfrm>
              <a:off x="2889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80" name="Freeform 472"/>
            <p:cNvSpPr>
              <a:spLocks noChangeArrowheads="1"/>
            </p:cNvSpPr>
            <p:nvPr/>
          </p:nvSpPr>
          <p:spPr bwMode="auto">
            <a:xfrm>
              <a:off x="2901" y="3101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81" name="Freeform 473"/>
            <p:cNvSpPr>
              <a:spLocks noChangeArrowheads="1"/>
            </p:cNvSpPr>
            <p:nvPr/>
          </p:nvSpPr>
          <p:spPr bwMode="auto">
            <a:xfrm>
              <a:off x="2911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82" name="Freeform 474"/>
            <p:cNvSpPr>
              <a:spLocks noChangeArrowheads="1"/>
            </p:cNvSpPr>
            <p:nvPr/>
          </p:nvSpPr>
          <p:spPr bwMode="auto">
            <a:xfrm>
              <a:off x="2923" y="3101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83" name="Freeform 475"/>
            <p:cNvSpPr>
              <a:spLocks noChangeArrowheads="1"/>
            </p:cNvSpPr>
            <p:nvPr/>
          </p:nvSpPr>
          <p:spPr bwMode="auto">
            <a:xfrm>
              <a:off x="2934" y="3101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84" name="Freeform 476"/>
            <p:cNvSpPr>
              <a:spLocks noChangeArrowheads="1"/>
            </p:cNvSpPr>
            <p:nvPr/>
          </p:nvSpPr>
          <p:spPr bwMode="auto">
            <a:xfrm>
              <a:off x="2945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85" name="Freeform 477"/>
            <p:cNvSpPr>
              <a:spLocks noChangeArrowheads="1"/>
            </p:cNvSpPr>
            <p:nvPr/>
          </p:nvSpPr>
          <p:spPr bwMode="auto">
            <a:xfrm>
              <a:off x="2956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86" name="Freeform 478"/>
            <p:cNvSpPr>
              <a:spLocks noChangeArrowheads="1"/>
            </p:cNvSpPr>
            <p:nvPr/>
          </p:nvSpPr>
          <p:spPr bwMode="auto">
            <a:xfrm>
              <a:off x="2967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87" name="Freeform 479"/>
            <p:cNvSpPr>
              <a:spLocks noChangeArrowheads="1"/>
            </p:cNvSpPr>
            <p:nvPr/>
          </p:nvSpPr>
          <p:spPr bwMode="auto">
            <a:xfrm>
              <a:off x="2978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88" name="Freeform 480"/>
            <p:cNvSpPr>
              <a:spLocks noChangeArrowheads="1"/>
            </p:cNvSpPr>
            <p:nvPr/>
          </p:nvSpPr>
          <p:spPr bwMode="auto">
            <a:xfrm>
              <a:off x="2990" y="3101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89" name="Freeform 481"/>
            <p:cNvSpPr>
              <a:spLocks noChangeArrowheads="1"/>
            </p:cNvSpPr>
            <p:nvPr/>
          </p:nvSpPr>
          <p:spPr bwMode="auto">
            <a:xfrm>
              <a:off x="3000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90" name="Freeform 482"/>
            <p:cNvSpPr>
              <a:spLocks noChangeArrowheads="1"/>
            </p:cNvSpPr>
            <p:nvPr/>
          </p:nvSpPr>
          <p:spPr bwMode="auto">
            <a:xfrm>
              <a:off x="3012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91" name="Freeform 483"/>
            <p:cNvSpPr>
              <a:spLocks noChangeArrowheads="1"/>
            </p:cNvSpPr>
            <p:nvPr/>
          </p:nvSpPr>
          <p:spPr bwMode="auto">
            <a:xfrm>
              <a:off x="3023" y="3101"/>
              <a:ext cx="4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92" name="Freeform 484"/>
            <p:cNvSpPr>
              <a:spLocks noChangeArrowheads="1"/>
            </p:cNvSpPr>
            <p:nvPr/>
          </p:nvSpPr>
          <p:spPr bwMode="auto">
            <a:xfrm>
              <a:off x="3034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93" name="Freeform 485"/>
            <p:cNvSpPr>
              <a:spLocks noChangeArrowheads="1"/>
            </p:cNvSpPr>
            <p:nvPr/>
          </p:nvSpPr>
          <p:spPr bwMode="auto">
            <a:xfrm>
              <a:off x="3046" y="3101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94" name="Freeform 486"/>
            <p:cNvSpPr>
              <a:spLocks noChangeArrowheads="1"/>
            </p:cNvSpPr>
            <p:nvPr/>
          </p:nvSpPr>
          <p:spPr bwMode="auto">
            <a:xfrm>
              <a:off x="3056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95" name="Freeform 487"/>
            <p:cNvSpPr>
              <a:spLocks noChangeArrowheads="1"/>
            </p:cNvSpPr>
            <p:nvPr/>
          </p:nvSpPr>
          <p:spPr bwMode="auto">
            <a:xfrm>
              <a:off x="3068" y="3101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96" name="Freeform 488"/>
            <p:cNvSpPr>
              <a:spLocks noChangeArrowheads="1"/>
            </p:cNvSpPr>
            <p:nvPr/>
          </p:nvSpPr>
          <p:spPr bwMode="auto">
            <a:xfrm>
              <a:off x="3078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97" name="Freeform 489"/>
            <p:cNvSpPr>
              <a:spLocks noChangeArrowheads="1"/>
            </p:cNvSpPr>
            <p:nvPr/>
          </p:nvSpPr>
          <p:spPr bwMode="auto">
            <a:xfrm>
              <a:off x="3090" y="3101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98" name="Freeform 490"/>
            <p:cNvSpPr>
              <a:spLocks noChangeArrowheads="1"/>
            </p:cNvSpPr>
            <p:nvPr/>
          </p:nvSpPr>
          <p:spPr bwMode="auto">
            <a:xfrm>
              <a:off x="3101" y="3101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99" name="Freeform 491"/>
            <p:cNvSpPr>
              <a:spLocks noChangeArrowheads="1"/>
            </p:cNvSpPr>
            <p:nvPr/>
          </p:nvSpPr>
          <p:spPr bwMode="auto">
            <a:xfrm>
              <a:off x="3112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00" name="Freeform 492"/>
            <p:cNvSpPr>
              <a:spLocks noChangeArrowheads="1"/>
            </p:cNvSpPr>
            <p:nvPr/>
          </p:nvSpPr>
          <p:spPr bwMode="auto">
            <a:xfrm>
              <a:off x="3123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01" name="Freeform 493"/>
            <p:cNvSpPr>
              <a:spLocks noChangeArrowheads="1"/>
            </p:cNvSpPr>
            <p:nvPr/>
          </p:nvSpPr>
          <p:spPr bwMode="auto">
            <a:xfrm>
              <a:off x="3134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02" name="Freeform 494"/>
            <p:cNvSpPr>
              <a:spLocks noChangeArrowheads="1"/>
            </p:cNvSpPr>
            <p:nvPr/>
          </p:nvSpPr>
          <p:spPr bwMode="auto">
            <a:xfrm>
              <a:off x="3145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03" name="Freeform 495"/>
            <p:cNvSpPr>
              <a:spLocks noChangeArrowheads="1"/>
            </p:cNvSpPr>
            <p:nvPr/>
          </p:nvSpPr>
          <p:spPr bwMode="auto">
            <a:xfrm>
              <a:off x="3157" y="3101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04" name="Freeform 496"/>
            <p:cNvSpPr>
              <a:spLocks noChangeArrowheads="1"/>
            </p:cNvSpPr>
            <p:nvPr/>
          </p:nvSpPr>
          <p:spPr bwMode="auto">
            <a:xfrm>
              <a:off x="3167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05" name="Freeform 497"/>
            <p:cNvSpPr>
              <a:spLocks noChangeArrowheads="1"/>
            </p:cNvSpPr>
            <p:nvPr/>
          </p:nvSpPr>
          <p:spPr bwMode="auto">
            <a:xfrm>
              <a:off x="3179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06" name="Freeform 498"/>
            <p:cNvSpPr>
              <a:spLocks noChangeArrowheads="1"/>
            </p:cNvSpPr>
            <p:nvPr/>
          </p:nvSpPr>
          <p:spPr bwMode="auto">
            <a:xfrm>
              <a:off x="3190" y="3101"/>
              <a:ext cx="4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07" name="Freeform 499"/>
            <p:cNvSpPr>
              <a:spLocks noChangeArrowheads="1"/>
            </p:cNvSpPr>
            <p:nvPr/>
          </p:nvSpPr>
          <p:spPr bwMode="auto">
            <a:xfrm>
              <a:off x="3201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08" name="Freeform 500"/>
            <p:cNvSpPr>
              <a:spLocks noChangeArrowheads="1"/>
            </p:cNvSpPr>
            <p:nvPr/>
          </p:nvSpPr>
          <p:spPr bwMode="auto">
            <a:xfrm>
              <a:off x="3213" y="3101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09" name="Freeform 501"/>
            <p:cNvSpPr>
              <a:spLocks noChangeArrowheads="1"/>
            </p:cNvSpPr>
            <p:nvPr/>
          </p:nvSpPr>
          <p:spPr bwMode="auto">
            <a:xfrm>
              <a:off x="3223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10" name="Freeform 502"/>
            <p:cNvSpPr>
              <a:spLocks noChangeArrowheads="1"/>
            </p:cNvSpPr>
            <p:nvPr/>
          </p:nvSpPr>
          <p:spPr bwMode="auto">
            <a:xfrm>
              <a:off x="3235" y="3101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11" name="Freeform 503"/>
            <p:cNvSpPr>
              <a:spLocks noChangeArrowheads="1"/>
            </p:cNvSpPr>
            <p:nvPr/>
          </p:nvSpPr>
          <p:spPr bwMode="auto">
            <a:xfrm>
              <a:off x="3245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12" name="Freeform 504"/>
            <p:cNvSpPr>
              <a:spLocks noChangeArrowheads="1"/>
            </p:cNvSpPr>
            <p:nvPr/>
          </p:nvSpPr>
          <p:spPr bwMode="auto">
            <a:xfrm>
              <a:off x="3257" y="3101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13" name="Freeform 505"/>
            <p:cNvSpPr>
              <a:spLocks noChangeArrowheads="1"/>
            </p:cNvSpPr>
            <p:nvPr/>
          </p:nvSpPr>
          <p:spPr bwMode="auto">
            <a:xfrm>
              <a:off x="3268" y="3101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14" name="Freeform 506"/>
            <p:cNvSpPr>
              <a:spLocks noChangeArrowheads="1"/>
            </p:cNvSpPr>
            <p:nvPr/>
          </p:nvSpPr>
          <p:spPr bwMode="auto">
            <a:xfrm>
              <a:off x="3279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15" name="Freeform 507"/>
            <p:cNvSpPr>
              <a:spLocks noChangeArrowheads="1"/>
            </p:cNvSpPr>
            <p:nvPr/>
          </p:nvSpPr>
          <p:spPr bwMode="auto">
            <a:xfrm>
              <a:off x="3290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16" name="Freeform 508"/>
            <p:cNvSpPr>
              <a:spLocks noChangeArrowheads="1"/>
            </p:cNvSpPr>
            <p:nvPr/>
          </p:nvSpPr>
          <p:spPr bwMode="auto">
            <a:xfrm>
              <a:off x="3301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17" name="Freeform 509"/>
            <p:cNvSpPr>
              <a:spLocks noChangeArrowheads="1"/>
            </p:cNvSpPr>
            <p:nvPr/>
          </p:nvSpPr>
          <p:spPr bwMode="auto">
            <a:xfrm>
              <a:off x="3312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18" name="Freeform 510"/>
            <p:cNvSpPr>
              <a:spLocks noChangeArrowheads="1"/>
            </p:cNvSpPr>
            <p:nvPr/>
          </p:nvSpPr>
          <p:spPr bwMode="auto">
            <a:xfrm>
              <a:off x="3324" y="3101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19" name="Freeform 511"/>
            <p:cNvSpPr>
              <a:spLocks noChangeArrowheads="1"/>
            </p:cNvSpPr>
            <p:nvPr/>
          </p:nvSpPr>
          <p:spPr bwMode="auto">
            <a:xfrm>
              <a:off x="3334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20" name="Freeform 512"/>
            <p:cNvSpPr>
              <a:spLocks noChangeArrowheads="1"/>
            </p:cNvSpPr>
            <p:nvPr/>
          </p:nvSpPr>
          <p:spPr bwMode="auto">
            <a:xfrm>
              <a:off x="3346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4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4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21" name="Freeform 513"/>
            <p:cNvSpPr>
              <a:spLocks noChangeArrowheads="1"/>
            </p:cNvSpPr>
            <p:nvPr/>
          </p:nvSpPr>
          <p:spPr bwMode="auto">
            <a:xfrm>
              <a:off x="3356" y="3101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22" name="Freeform 514"/>
            <p:cNvSpPr>
              <a:spLocks noChangeArrowheads="1"/>
            </p:cNvSpPr>
            <p:nvPr/>
          </p:nvSpPr>
          <p:spPr bwMode="auto">
            <a:xfrm>
              <a:off x="3368" y="3101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23" name="Freeform 515"/>
            <p:cNvSpPr>
              <a:spLocks noChangeArrowheads="1"/>
            </p:cNvSpPr>
            <p:nvPr/>
          </p:nvSpPr>
          <p:spPr bwMode="auto">
            <a:xfrm>
              <a:off x="3380" y="3101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24" name="Freeform 516"/>
            <p:cNvSpPr>
              <a:spLocks noChangeArrowheads="1"/>
            </p:cNvSpPr>
            <p:nvPr/>
          </p:nvSpPr>
          <p:spPr bwMode="auto">
            <a:xfrm>
              <a:off x="3387" y="3106"/>
              <a:ext cx="4" cy="3"/>
            </a:xfrm>
            <a:custGeom>
              <a:avLst/>
              <a:gdLst>
                <a:gd name="T0" fmla="*/ 5 w 5"/>
                <a:gd name="T1" fmla="*/ 3 h 4"/>
                <a:gd name="T2" fmla="*/ 4 w 5"/>
                <a:gd name="T3" fmla="*/ 2 h 4"/>
                <a:gd name="T4" fmla="*/ 4 w 5"/>
                <a:gd name="T5" fmla="*/ 1 h 4"/>
                <a:gd name="T6" fmla="*/ 3 w 5"/>
                <a:gd name="T7" fmla="*/ 0 h 4"/>
                <a:gd name="T8" fmla="*/ 2 w 5"/>
                <a:gd name="T9" fmla="*/ 0 h 4"/>
                <a:gd name="T10" fmla="*/ 2 w 5"/>
                <a:gd name="T11" fmla="*/ 0 h 4"/>
                <a:gd name="T12" fmla="*/ 1 w 5"/>
                <a:gd name="T13" fmla="*/ 0 h 4"/>
                <a:gd name="T14" fmla="*/ 0 w 5"/>
                <a:gd name="T15" fmla="*/ 1 h 4"/>
                <a:gd name="T16" fmla="*/ 0 w 5"/>
                <a:gd name="T17" fmla="*/ 2 h 4"/>
                <a:gd name="T18" fmla="*/ 0 w 5"/>
                <a:gd name="T19" fmla="*/ 2 h 4"/>
                <a:gd name="T20" fmla="*/ 0 w 5"/>
                <a:gd name="T21" fmla="*/ 2 h 4"/>
                <a:gd name="T22" fmla="*/ 0 w 5"/>
                <a:gd name="T23" fmla="*/ 3 h 4"/>
                <a:gd name="T24" fmla="*/ 1 w 5"/>
                <a:gd name="T25" fmla="*/ 4 h 4"/>
                <a:gd name="T26" fmla="*/ 2 w 5"/>
                <a:gd name="T27" fmla="*/ 4 h 4"/>
                <a:gd name="T28" fmla="*/ 2 w 5"/>
                <a:gd name="T29" fmla="*/ 4 h 4"/>
                <a:gd name="T30" fmla="*/ 3 w 5"/>
                <a:gd name="T31" fmla="*/ 4 h 4"/>
                <a:gd name="T32" fmla="*/ 4 w 5"/>
                <a:gd name="T33" fmla="*/ 3 h 4"/>
                <a:gd name="T34" fmla="*/ 5 w 5"/>
                <a:gd name="T3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4">
                  <a:moveTo>
                    <a:pt x="5" y="3"/>
                  </a:move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25" name="Freeform 517"/>
            <p:cNvSpPr>
              <a:spLocks noChangeArrowheads="1"/>
            </p:cNvSpPr>
            <p:nvPr/>
          </p:nvSpPr>
          <p:spPr bwMode="auto">
            <a:xfrm>
              <a:off x="3387" y="3116"/>
              <a:ext cx="4" cy="4"/>
            </a:xfrm>
            <a:custGeom>
              <a:avLst/>
              <a:gdLst>
                <a:gd name="T0" fmla="*/ 5 w 5"/>
                <a:gd name="T1" fmla="*/ 4 h 5"/>
                <a:gd name="T2" fmla="*/ 4 w 5"/>
                <a:gd name="T3" fmla="*/ 2 h 5"/>
                <a:gd name="T4" fmla="*/ 4 w 5"/>
                <a:gd name="T5" fmla="*/ 1 h 5"/>
                <a:gd name="T6" fmla="*/ 3 w 5"/>
                <a:gd name="T7" fmla="*/ 0 h 5"/>
                <a:gd name="T8" fmla="*/ 2 w 5"/>
                <a:gd name="T9" fmla="*/ 0 h 5"/>
                <a:gd name="T10" fmla="*/ 2 w 5"/>
                <a:gd name="T11" fmla="*/ 0 h 5"/>
                <a:gd name="T12" fmla="*/ 1 w 5"/>
                <a:gd name="T13" fmla="*/ 0 h 5"/>
                <a:gd name="T14" fmla="*/ 0 w 5"/>
                <a:gd name="T15" fmla="*/ 1 h 5"/>
                <a:gd name="T16" fmla="*/ 0 w 5"/>
                <a:gd name="T17" fmla="*/ 2 h 5"/>
                <a:gd name="T18" fmla="*/ 0 w 5"/>
                <a:gd name="T19" fmla="*/ 2 h 5"/>
                <a:gd name="T20" fmla="*/ 0 w 5"/>
                <a:gd name="T21" fmla="*/ 2 h 5"/>
                <a:gd name="T22" fmla="*/ 0 w 5"/>
                <a:gd name="T23" fmla="*/ 4 h 5"/>
                <a:gd name="T24" fmla="*/ 1 w 5"/>
                <a:gd name="T25" fmla="*/ 5 h 5"/>
                <a:gd name="T26" fmla="*/ 2 w 5"/>
                <a:gd name="T27" fmla="*/ 5 h 5"/>
                <a:gd name="T28" fmla="*/ 2 w 5"/>
                <a:gd name="T29" fmla="*/ 5 h 5"/>
                <a:gd name="T30" fmla="*/ 3 w 5"/>
                <a:gd name="T31" fmla="*/ 5 h 5"/>
                <a:gd name="T32" fmla="*/ 4 w 5"/>
                <a:gd name="T33" fmla="*/ 4 h 5"/>
                <a:gd name="T34" fmla="*/ 5 w 5"/>
                <a:gd name="T3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5" y="4"/>
                  </a:move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26" name="Freeform 518"/>
            <p:cNvSpPr>
              <a:spLocks noChangeArrowheads="1"/>
            </p:cNvSpPr>
            <p:nvPr/>
          </p:nvSpPr>
          <p:spPr bwMode="auto">
            <a:xfrm>
              <a:off x="3387" y="3128"/>
              <a:ext cx="4" cy="2"/>
            </a:xfrm>
            <a:custGeom>
              <a:avLst/>
              <a:gdLst>
                <a:gd name="T0" fmla="*/ 5 w 5"/>
                <a:gd name="T1" fmla="*/ 3 h 4"/>
                <a:gd name="T2" fmla="*/ 4 w 5"/>
                <a:gd name="T3" fmla="*/ 2 h 4"/>
                <a:gd name="T4" fmla="*/ 4 w 5"/>
                <a:gd name="T5" fmla="*/ 1 h 4"/>
                <a:gd name="T6" fmla="*/ 3 w 5"/>
                <a:gd name="T7" fmla="*/ 0 h 4"/>
                <a:gd name="T8" fmla="*/ 2 w 5"/>
                <a:gd name="T9" fmla="*/ 0 h 4"/>
                <a:gd name="T10" fmla="*/ 2 w 5"/>
                <a:gd name="T11" fmla="*/ 0 h 4"/>
                <a:gd name="T12" fmla="*/ 1 w 5"/>
                <a:gd name="T13" fmla="*/ 0 h 4"/>
                <a:gd name="T14" fmla="*/ 0 w 5"/>
                <a:gd name="T15" fmla="*/ 1 h 4"/>
                <a:gd name="T16" fmla="*/ 0 w 5"/>
                <a:gd name="T17" fmla="*/ 2 h 4"/>
                <a:gd name="T18" fmla="*/ 0 w 5"/>
                <a:gd name="T19" fmla="*/ 2 h 4"/>
                <a:gd name="T20" fmla="*/ 0 w 5"/>
                <a:gd name="T21" fmla="*/ 2 h 4"/>
                <a:gd name="T22" fmla="*/ 0 w 5"/>
                <a:gd name="T23" fmla="*/ 3 h 4"/>
                <a:gd name="T24" fmla="*/ 1 w 5"/>
                <a:gd name="T25" fmla="*/ 4 h 4"/>
                <a:gd name="T26" fmla="*/ 2 w 5"/>
                <a:gd name="T27" fmla="*/ 4 h 4"/>
                <a:gd name="T28" fmla="*/ 2 w 5"/>
                <a:gd name="T29" fmla="*/ 4 h 4"/>
                <a:gd name="T30" fmla="*/ 3 w 5"/>
                <a:gd name="T31" fmla="*/ 4 h 4"/>
                <a:gd name="T32" fmla="*/ 4 w 5"/>
                <a:gd name="T33" fmla="*/ 3 h 4"/>
                <a:gd name="T34" fmla="*/ 5 w 5"/>
                <a:gd name="T3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4">
                  <a:moveTo>
                    <a:pt x="5" y="3"/>
                  </a:move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27" name="Freeform 519"/>
            <p:cNvSpPr>
              <a:spLocks noChangeArrowheads="1"/>
            </p:cNvSpPr>
            <p:nvPr/>
          </p:nvSpPr>
          <p:spPr bwMode="auto">
            <a:xfrm>
              <a:off x="3387" y="3138"/>
              <a:ext cx="4" cy="4"/>
            </a:xfrm>
            <a:custGeom>
              <a:avLst/>
              <a:gdLst>
                <a:gd name="T0" fmla="*/ 5 w 5"/>
                <a:gd name="T1" fmla="*/ 4 h 5"/>
                <a:gd name="T2" fmla="*/ 4 w 5"/>
                <a:gd name="T3" fmla="*/ 3 h 5"/>
                <a:gd name="T4" fmla="*/ 4 w 5"/>
                <a:gd name="T5" fmla="*/ 1 h 5"/>
                <a:gd name="T6" fmla="*/ 3 w 5"/>
                <a:gd name="T7" fmla="*/ 0 h 5"/>
                <a:gd name="T8" fmla="*/ 2 w 5"/>
                <a:gd name="T9" fmla="*/ 0 h 5"/>
                <a:gd name="T10" fmla="*/ 2 w 5"/>
                <a:gd name="T11" fmla="*/ 0 h 5"/>
                <a:gd name="T12" fmla="*/ 1 w 5"/>
                <a:gd name="T13" fmla="*/ 0 h 5"/>
                <a:gd name="T14" fmla="*/ 0 w 5"/>
                <a:gd name="T15" fmla="*/ 1 h 5"/>
                <a:gd name="T16" fmla="*/ 0 w 5"/>
                <a:gd name="T17" fmla="*/ 3 h 5"/>
                <a:gd name="T18" fmla="*/ 0 w 5"/>
                <a:gd name="T19" fmla="*/ 3 h 5"/>
                <a:gd name="T20" fmla="*/ 0 w 5"/>
                <a:gd name="T21" fmla="*/ 3 h 5"/>
                <a:gd name="T22" fmla="*/ 0 w 5"/>
                <a:gd name="T23" fmla="*/ 4 h 5"/>
                <a:gd name="T24" fmla="*/ 1 w 5"/>
                <a:gd name="T25" fmla="*/ 5 h 5"/>
                <a:gd name="T26" fmla="*/ 2 w 5"/>
                <a:gd name="T27" fmla="*/ 5 h 5"/>
                <a:gd name="T28" fmla="*/ 2 w 5"/>
                <a:gd name="T29" fmla="*/ 5 h 5"/>
                <a:gd name="T30" fmla="*/ 3 w 5"/>
                <a:gd name="T31" fmla="*/ 5 h 5"/>
                <a:gd name="T32" fmla="*/ 4 w 5"/>
                <a:gd name="T33" fmla="*/ 4 h 5"/>
                <a:gd name="T34" fmla="*/ 5 w 5"/>
                <a:gd name="T3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5" y="4"/>
                  </a:moveTo>
                  <a:lnTo>
                    <a:pt x="4" y="3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28" name="Freeform 520"/>
            <p:cNvSpPr>
              <a:spLocks noChangeArrowheads="1"/>
            </p:cNvSpPr>
            <p:nvPr/>
          </p:nvSpPr>
          <p:spPr bwMode="auto">
            <a:xfrm>
              <a:off x="3387" y="3149"/>
              <a:ext cx="4" cy="4"/>
            </a:xfrm>
            <a:custGeom>
              <a:avLst/>
              <a:gdLst>
                <a:gd name="T0" fmla="*/ 5 w 5"/>
                <a:gd name="T1" fmla="*/ 3 h 5"/>
                <a:gd name="T2" fmla="*/ 4 w 5"/>
                <a:gd name="T3" fmla="*/ 2 h 5"/>
                <a:gd name="T4" fmla="*/ 4 w 5"/>
                <a:gd name="T5" fmla="*/ 1 h 5"/>
                <a:gd name="T6" fmla="*/ 3 w 5"/>
                <a:gd name="T7" fmla="*/ 0 h 5"/>
                <a:gd name="T8" fmla="*/ 2 w 5"/>
                <a:gd name="T9" fmla="*/ 0 h 5"/>
                <a:gd name="T10" fmla="*/ 2 w 5"/>
                <a:gd name="T11" fmla="*/ 0 h 5"/>
                <a:gd name="T12" fmla="*/ 1 w 5"/>
                <a:gd name="T13" fmla="*/ 0 h 5"/>
                <a:gd name="T14" fmla="*/ 0 w 5"/>
                <a:gd name="T15" fmla="*/ 1 h 5"/>
                <a:gd name="T16" fmla="*/ 0 w 5"/>
                <a:gd name="T17" fmla="*/ 2 h 5"/>
                <a:gd name="T18" fmla="*/ 0 w 5"/>
                <a:gd name="T19" fmla="*/ 2 h 5"/>
                <a:gd name="T20" fmla="*/ 0 w 5"/>
                <a:gd name="T21" fmla="*/ 2 h 5"/>
                <a:gd name="T22" fmla="*/ 0 w 5"/>
                <a:gd name="T23" fmla="*/ 3 h 5"/>
                <a:gd name="T24" fmla="*/ 1 w 5"/>
                <a:gd name="T25" fmla="*/ 5 h 5"/>
                <a:gd name="T26" fmla="*/ 2 w 5"/>
                <a:gd name="T27" fmla="*/ 5 h 5"/>
                <a:gd name="T28" fmla="*/ 2 w 5"/>
                <a:gd name="T29" fmla="*/ 5 h 5"/>
                <a:gd name="T30" fmla="*/ 3 w 5"/>
                <a:gd name="T31" fmla="*/ 5 h 5"/>
                <a:gd name="T32" fmla="*/ 4 w 5"/>
                <a:gd name="T33" fmla="*/ 3 h 5"/>
                <a:gd name="T34" fmla="*/ 5 w 5"/>
                <a:gd name="T3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5" y="3"/>
                  </a:move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3"/>
                  </a:lnTo>
                  <a:lnTo>
                    <a:pt x="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29" name="Freeform 521"/>
            <p:cNvSpPr>
              <a:spLocks noChangeArrowheads="1"/>
            </p:cNvSpPr>
            <p:nvPr/>
          </p:nvSpPr>
          <p:spPr bwMode="auto">
            <a:xfrm>
              <a:off x="3384" y="3150"/>
              <a:ext cx="13" cy="4"/>
            </a:xfrm>
            <a:custGeom>
              <a:avLst/>
              <a:gdLst>
                <a:gd name="T0" fmla="*/ 0 w 15"/>
                <a:gd name="T1" fmla="*/ 0 h 5"/>
                <a:gd name="T2" fmla="*/ 5 w 15"/>
                <a:gd name="T3" fmla="*/ 5 h 5"/>
                <a:gd name="T4" fmla="*/ 15 w 15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5">
                  <a:moveTo>
                    <a:pt x="0" y="0"/>
                  </a:moveTo>
                  <a:lnTo>
                    <a:pt x="5" y="5"/>
                  </a:lnTo>
                  <a:lnTo>
                    <a:pt x="15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30" name="Freeform 522"/>
            <p:cNvSpPr>
              <a:spLocks noChangeArrowheads="1"/>
            </p:cNvSpPr>
            <p:nvPr/>
          </p:nvSpPr>
          <p:spPr bwMode="auto">
            <a:xfrm>
              <a:off x="2931" y="3353"/>
              <a:ext cx="4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31" name="Freeform 523"/>
            <p:cNvSpPr>
              <a:spLocks noChangeArrowheads="1"/>
            </p:cNvSpPr>
            <p:nvPr/>
          </p:nvSpPr>
          <p:spPr bwMode="auto">
            <a:xfrm>
              <a:off x="2942" y="3353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32" name="Freeform 524"/>
            <p:cNvSpPr>
              <a:spLocks noChangeArrowheads="1"/>
            </p:cNvSpPr>
            <p:nvPr/>
          </p:nvSpPr>
          <p:spPr bwMode="auto">
            <a:xfrm>
              <a:off x="2952" y="3353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33" name="Freeform 525"/>
            <p:cNvSpPr>
              <a:spLocks noChangeArrowheads="1"/>
            </p:cNvSpPr>
            <p:nvPr/>
          </p:nvSpPr>
          <p:spPr bwMode="auto">
            <a:xfrm>
              <a:off x="2964" y="3353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34" name="Freeform 526"/>
            <p:cNvSpPr>
              <a:spLocks noChangeArrowheads="1"/>
            </p:cNvSpPr>
            <p:nvPr/>
          </p:nvSpPr>
          <p:spPr bwMode="auto">
            <a:xfrm>
              <a:off x="2974" y="3353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35" name="Freeform 527"/>
            <p:cNvSpPr>
              <a:spLocks noChangeArrowheads="1"/>
            </p:cNvSpPr>
            <p:nvPr/>
          </p:nvSpPr>
          <p:spPr bwMode="auto">
            <a:xfrm>
              <a:off x="2986" y="3353"/>
              <a:ext cx="4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36" name="Freeform 528"/>
            <p:cNvSpPr>
              <a:spLocks noChangeArrowheads="1"/>
            </p:cNvSpPr>
            <p:nvPr/>
          </p:nvSpPr>
          <p:spPr bwMode="auto">
            <a:xfrm>
              <a:off x="2997" y="3353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37" name="Freeform 529"/>
            <p:cNvSpPr>
              <a:spLocks noChangeArrowheads="1"/>
            </p:cNvSpPr>
            <p:nvPr/>
          </p:nvSpPr>
          <p:spPr bwMode="auto">
            <a:xfrm>
              <a:off x="3008" y="3353"/>
              <a:ext cx="4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38" name="Freeform 530"/>
            <p:cNvSpPr>
              <a:spLocks noChangeArrowheads="1"/>
            </p:cNvSpPr>
            <p:nvPr/>
          </p:nvSpPr>
          <p:spPr bwMode="auto">
            <a:xfrm>
              <a:off x="3019" y="3353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39" name="Freeform 531"/>
            <p:cNvSpPr>
              <a:spLocks noChangeArrowheads="1"/>
            </p:cNvSpPr>
            <p:nvPr/>
          </p:nvSpPr>
          <p:spPr bwMode="auto">
            <a:xfrm>
              <a:off x="3030" y="3353"/>
              <a:ext cx="4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40" name="Freeform 532"/>
            <p:cNvSpPr>
              <a:spLocks noChangeArrowheads="1"/>
            </p:cNvSpPr>
            <p:nvPr/>
          </p:nvSpPr>
          <p:spPr bwMode="auto">
            <a:xfrm>
              <a:off x="3041" y="3353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41" name="Freeform 533"/>
            <p:cNvSpPr>
              <a:spLocks noChangeArrowheads="1"/>
            </p:cNvSpPr>
            <p:nvPr/>
          </p:nvSpPr>
          <p:spPr bwMode="auto">
            <a:xfrm>
              <a:off x="3053" y="3353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42" name="Freeform 534"/>
            <p:cNvSpPr>
              <a:spLocks noChangeArrowheads="1"/>
            </p:cNvSpPr>
            <p:nvPr/>
          </p:nvSpPr>
          <p:spPr bwMode="auto">
            <a:xfrm>
              <a:off x="3063" y="3353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43" name="Freeform 535"/>
            <p:cNvSpPr>
              <a:spLocks noChangeArrowheads="1"/>
            </p:cNvSpPr>
            <p:nvPr/>
          </p:nvSpPr>
          <p:spPr bwMode="auto">
            <a:xfrm>
              <a:off x="3075" y="3353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44" name="Freeform 536"/>
            <p:cNvSpPr>
              <a:spLocks noChangeArrowheads="1"/>
            </p:cNvSpPr>
            <p:nvPr/>
          </p:nvSpPr>
          <p:spPr bwMode="auto">
            <a:xfrm>
              <a:off x="3085" y="3353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45" name="Freeform 537"/>
            <p:cNvSpPr>
              <a:spLocks noChangeArrowheads="1"/>
            </p:cNvSpPr>
            <p:nvPr/>
          </p:nvSpPr>
          <p:spPr bwMode="auto">
            <a:xfrm>
              <a:off x="3090" y="3349"/>
              <a:ext cx="4" cy="13"/>
            </a:xfrm>
            <a:custGeom>
              <a:avLst/>
              <a:gdLst>
                <a:gd name="T0" fmla="*/ 0 w 5"/>
                <a:gd name="T1" fmla="*/ 14 h 14"/>
                <a:gd name="T2" fmla="*/ 5 w 5"/>
                <a:gd name="T3" fmla="*/ 6 h 14"/>
                <a:gd name="T4" fmla="*/ 0 w 5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4">
                  <a:moveTo>
                    <a:pt x="0" y="14"/>
                  </a:moveTo>
                  <a:lnTo>
                    <a:pt x="5" y="6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46" name="Freeform 538"/>
            <p:cNvSpPr>
              <a:spLocks noChangeArrowheads="1"/>
            </p:cNvSpPr>
            <p:nvPr/>
          </p:nvSpPr>
          <p:spPr bwMode="auto">
            <a:xfrm>
              <a:off x="3075" y="3307"/>
              <a:ext cx="43" cy="20"/>
            </a:xfrm>
            <a:custGeom>
              <a:avLst/>
              <a:gdLst>
                <a:gd name="T0" fmla="*/ 0 w 46"/>
                <a:gd name="T1" fmla="*/ 0 h 22"/>
                <a:gd name="T2" fmla="*/ 46 w 46"/>
                <a:gd name="T3" fmla="*/ 0 h 22"/>
                <a:gd name="T4" fmla="*/ 46 w 46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2">
                  <a:moveTo>
                    <a:pt x="0" y="0"/>
                  </a:moveTo>
                  <a:lnTo>
                    <a:pt x="46" y="0"/>
                  </a:lnTo>
                  <a:lnTo>
                    <a:pt x="46" y="22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47" name="Freeform 539"/>
            <p:cNvSpPr>
              <a:spLocks noChangeArrowheads="1"/>
            </p:cNvSpPr>
            <p:nvPr/>
          </p:nvSpPr>
          <p:spPr bwMode="auto">
            <a:xfrm>
              <a:off x="3113" y="3324"/>
              <a:ext cx="16" cy="3"/>
            </a:xfrm>
            <a:custGeom>
              <a:avLst/>
              <a:gdLst>
                <a:gd name="T0" fmla="*/ 0 w 17"/>
                <a:gd name="T1" fmla="*/ 0 h 4"/>
                <a:gd name="T2" fmla="*/ 6 w 17"/>
                <a:gd name="T3" fmla="*/ 4 h 4"/>
                <a:gd name="T4" fmla="*/ 17 w 17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4">
                  <a:moveTo>
                    <a:pt x="0" y="0"/>
                  </a:moveTo>
                  <a:lnTo>
                    <a:pt x="6" y="4"/>
                  </a:lnTo>
                  <a:lnTo>
                    <a:pt x="17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48" name="Freeform 540"/>
            <p:cNvSpPr>
              <a:spLocks noChangeArrowheads="1"/>
            </p:cNvSpPr>
            <p:nvPr/>
          </p:nvSpPr>
          <p:spPr bwMode="auto">
            <a:xfrm>
              <a:off x="3168" y="3307"/>
              <a:ext cx="38" cy="20"/>
            </a:xfrm>
            <a:custGeom>
              <a:avLst/>
              <a:gdLst>
                <a:gd name="T0" fmla="*/ 0 w 41"/>
                <a:gd name="T1" fmla="*/ 22 h 22"/>
                <a:gd name="T2" fmla="*/ 0 w 41"/>
                <a:gd name="T3" fmla="*/ 0 h 22"/>
                <a:gd name="T4" fmla="*/ 41 w 41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2">
                  <a:moveTo>
                    <a:pt x="0" y="22"/>
                  </a:moveTo>
                  <a:lnTo>
                    <a:pt x="0" y="0"/>
                  </a:lnTo>
                  <a:lnTo>
                    <a:pt x="41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49" name="Freeform 541"/>
            <p:cNvSpPr>
              <a:spLocks noChangeArrowheads="1"/>
            </p:cNvSpPr>
            <p:nvPr/>
          </p:nvSpPr>
          <p:spPr bwMode="auto">
            <a:xfrm>
              <a:off x="3203" y="3298"/>
              <a:ext cx="3" cy="12"/>
            </a:xfrm>
            <a:custGeom>
              <a:avLst/>
              <a:gdLst>
                <a:gd name="T0" fmla="*/ 0 w 5"/>
                <a:gd name="T1" fmla="*/ 13 h 13"/>
                <a:gd name="T2" fmla="*/ 5 w 5"/>
                <a:gd name="T3" fmla="*/ 9 h 13"/>
                <a:gd name="T4" fmla="*/ 0 w 5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3">
                  <a:moveTo>
                    <a:pt x="0" y="13"/>
                  </a:moveTo>
                  <a:lnTo>
                    <a:pt x="5" y="9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50" name="Freeform 542"/>
            <p:cNvSpPr>
              <a:spLocks noChangeArrowheads="1"/>
            </p:cNvSpPr>
            <p:nvPr/>
          </p:nvSpPr>
          <p:spPr bwMode="auto">
            <a:xfrm>
              <a:off x="3075" y="3237"/>
              <a:ext cx="68" cy="90"/>
            </a:xfrm>
            <a:custGeom>
              <a:avLst/>
              <a:gdLst>
                <a:gd name="T0" fmla="*/ 0 w 72"/>
                <a:gd name="T1" fmla="*/ 0 h 95"/>
                <a:gd name="T2" fmla="*/ 72 w 72"/>
                <a:gd name="T3" fmla="*/ 0 h 95"/>
                <a:gd name="T4" fmla="*/ 72 w 72"/>
                <a:gd name="T5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95">
                  <a:moveTo>
                    <a:pt x="0" y="0"/>
                  </a:moveTo>
                  <a:lnTo>
                    <a:pt x="72" y="0"/>
                  </a:lnTo>
                  <a:lnTo>
                    <a:pt x="72" y="9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51" name="Freeform 543"/>
            <p:cNvSpPr>
              <a:spLocks noChangeArrowheads="1"/>
            </p:cNvSpPr>
            <p:nvPr/>
          </p:nvSpPr>
          <p:spPr bwMode="auto">
            <a:xfrm>
              <a:off x="3139" y="3324"/>
              <a:ext cx="8" cy="3"/>
            </a:xfrm>
            <a:custGeom>
              <a:avLst/>
              <a:gdLst>
                <a:gd name="T0" fmla="*/ 0 w 9"/>
                <a:gd name="T1" fmla="*/ 0 h 4"/>
                <a:gd name="T2" fmla="*/ 5 w 9"/>
                <a:gd name="T3" fmla="*/ 4 h 4"/>
                <a:gd name="T4" fmla="*/ 9 w 9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4">
                  <a:moveTo>
                    <a:pt x="0" y="0"/>
                  </a:moveTo>
                  <a:lnTo>
                    <a:pt x="5" y="4"/>
                  </a:lnTo>
                  <a:lnTo>
                    <a:pt x="9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52" name="Freeform 544"/>
            <p:cNvSpPr>
              <a:spLocks noChangeArrowheads="1"/>
            </p:cNvSpPr>
            <p:nvPr/>
          </p:nvSpPr>
          <p:spPr bwMode="auto">
            <a:xfrm>
              <a:off x="2868" y="3253"/>
              <a:ext cx="4" cy="4"/>
            </a:xfrm>
            <a:custGeom>
              <a:avLst/>
              <a:gdLst>
                <a:gd name="T0" fmla="*/ 4 w 5"/>
                <a:gd name="T1" fmla="*/ 0 h 5"/>
                <a:gd name="T2" fmla="*/ 2 w 5"/>
                <a:gd name="T3" fmla="*/ 0 h 5"/>
                <a:gd name="T4" fmla="*/ 1 w 5"/>
                <a:gd name="T5" fmla="*/ 0 h 5"/>
                <a:gd name="T6" fmla="*/ 0 w 5"/>
                <a:gd name="T7" fmla="*/ 1 h 5"/>
                <a:gd name="T8" fmla="*/ 0 w 5"/>
                <a:gd name="T9" fmla="*/ 2 h 5"/>
                <a:gd name="T10" fmla="*/ 0 w 5"/>
                <a:gd name="T11" fmla="*/ 2 h 5"/>
                <a:gd name="T12" fmla="*/ 0 w 5"/>
                <a:gd name="T13" fmla="*/ 3 h 5"/>
                <a:gd name="T14" fmla="*/ 1 w 5"/>
                <a:gd name="T15" fmla="*/ 4 h 5"/>
                <a:gd name="T16" fmla="*/ 2 w 5"/>
                <a:gd name="T17" fmla="*/ 5 h 5"/>
                <a:gd name="T18" fmla="*/ 2 w 5"/>
                <a:gd name="T19" fmla="*/ 5 h 5"/>
                <a:gd name="T20" fmla="*/ 2 w 5"/>
                <a:gd name="T21" fmla="*/ 4 h 5"/>
                <a:gd name="T22" fmla="*/ 4 w 5"/>
                <a:gd name="T23" fmla="*/ 4 h 5"/>
                <a:gd name="T24" fmla="*/ 5 w 5"/>
                <a:gd name="T25" fmla="*/ 3 h 5"/>
                <a:gd name="T26" fmla="*/ 5 w 5"/>
                <a:gd name="T27" fmla="*/ 2 h 5"/>
                <a:gd name="T28" fmla="*/ 5 w 5"/>
                <a:gd name="T29" fmla="*/ 2 h 5"/>
                <a:gd name="T30" fmla="*/ 5 w 5"/>
                <a:gd name="T31" fmla="*/ 1 h 5"/>
                <a:gd name="T32" fmla="*/ 4 w 5"/>
                <a:gd name="T33" fmla="*/ 0 h 5"/>
                <a:gd name="T34" fmla="*/ 4 w 5"/>
                <a:gd name="T3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53" name="Freeform 545"/>
            <p:cNvSpPr>
              <a:spLocks noChangeArrowheads="1"/>
            </p:cNvSpPr>
            <p:nvPr/>
          </p:nvSpPr>
          <p:spPr bwMode="auto">
            <a:xfrm>
              <a:off x="2878" y="3253"/>
              <a:ext cx="4" cy="4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0 h 5"/>
                <a:gd name="T4" fmla="*/ 1 w 5"/>
                <a:gd name="T5" fmla="*/ 0 h 5"/>
                <a:gd name="T6" fmla="*/ 1 w 5"/>
                <a:gd name="T7" fmla="*/ 1 h 5"/>
                <a:gd name="T8" fmla="*/ 0 w 5"/>
                <a:gd name="T9" fmla="*/ 2 h 5"/>
                <a:gd name="T10" fmla="*/ 0 w 5"/>
                <a:gd name="T11" fmla="*/ 3 h 5"/>
                <a:gd name="T12" fmla="*/ 1 w 5"/>
                <a:gd name="T13" fmla="*/ 4 h 5"/>
                <a:gd name="T14" fmla="*/ 1 w 5"/>
                <a:gd name="T15" fmla="*/ 4 h 5"/>
                <a:gd name="T16" fmla="*/ 2 w 5"/>
                <a:gd name="T17" fmla="*/ 5 h 5"/>
                <a:gd name="T18" fmla="*/ 3 w 5"/>
                <a:gd name="T19" fmla="*/ 5 h 5"/>
                <a:gd name="T20" fmla="*/ 3 w 5"/>
                <a:gd name="T21" fmla="*/ 4 h 5"/>
                <a:gd name="T22" fmla="*/ 4 w 5"/>
                <a:gd name="T23" fmla="*/ 4 h 5"/>
                <a:gd name="T24" fmla="*/ 5 w 5"/>
                <a:gd name="T25" fmla="*/ 3 h 5"/>
                <a:gd name="T26" fmla="*/ 5 w 5"/>
                <a:gd name="T27" fmla="*/ 2 h 5"/>
                <a:gd name="T28" fmla="*/ 5 w 5"/>
                <a:gd name="T29" fmla="*/ 2 h 5"/>
                <a:gd name="T30" fmla="*/ 5 w 5"/>
                <a:gd name="T31" fmla="*/ 1 h 5"/>
                <a:gd name="T32" fmla="*/ 4 w 5"/>
                <a:gd name="T33" fmla="*/ 0 h 5"/>
                <a:gd name="T34" fmla="*/ 4 w 5"/>
                <a:gd name="T35" fmla="*/ 0 h 5"/>
                <a:gd name="T36" fmla="*/ 3 w 5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54" name="Freeform 546"/>
            <p:cNvSpPr>
              <a:spLocks noChangeArrowheads="1"/>
            </p:cNvSpPr>
            <p:nvPr/>
          </p:nvSpPr>
          <p:spPr bwMode="auto">
            <a:xfrm>
              <a:off x="2889" y="3253"/>
              <a:ext cx="5" cy="4"/>
            </a:xfrm>
            <a:custGeom>
              <a:avLst/>
              <a:gdLst>
                <a:gd name="T0" fmla="*/ 4 w 6"/>
                <a:gd name="T1" fmla="*/ 0 h 5"/>
                <a:gd name="T2" fmla="*/ 2 w 6"/>
                <a:gd name="T3" fmla="*/ 0 h 5"/>
                <a:gd name="T4" fmla="*/ 1 w 6"/>
                <a:gd name="T5" fmla="*/ 0 h 5"/>
                <a:gd name="T6" fmla="*/ 1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1 w 6"/>
                <a:gd name="T13" fmla="*/ 4 h 5"/>
                <a:gd name="T14" fmla="*/ 1 w 6"/>
                <a:gd name="T15" fmla="*/ 4 h 5"/>
                <a:gd name="T16" fmla="*/ 2 w 6"/>
                <a:gd name="T17" fmla="*/ 5 h 5"/>
                <a:gd name="T18" fmla="*/ 4 w 6"/>
                <a:gd name="T19" fmla="*/ 5 h 5"/>
                <a:gd name="T20" fmla="*/ 4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4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55" name="Freeform 547"/>
            <p:cNvSpPr>
              <a:spLocks noChangeArrowheads="1"/>
            </p:cNvSpPr>
            <p:nvPr/>
          </p:nvSpPr>
          <p:spPr bwMode="auto">
            <a:xfrm>
              <a:off x="2900" y="3253"/>
              <a:ext cx="5" cy="4"/>
            </a:xfrm>
            <a:custGeom>
              <a:avLst/>
              <a:gdLst>
                <a:gd name="T0" fmla="*/ 3 w 6"/>
                <a:gd name="T1" fmla="*/ 0 h 5"/>
                <a:gd name="T2" fmla="*/ 2 w 6"/>
                <a:gd name="T3" fmla="*/ 0 h 5"/>
                <a:gd name="T4" fmla="*/ 1 w 6"/>
                <a:gd name="T5" fmla="*/ 0 h 5"/>
                <a:gd name="T6" fmla="*/ 1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1 w 6"/>
                <a:gd name="T13" fmla="*/ 4 h 5"/>
                <a:gd name="T14" fmla="*/ 1 w 6"/>
                <a:gd name="T15" fmla="*/ 4 h 5"/>
                <a:gd name="T16" fmla="*/ 2 w 6"/>
                <a:gd name="T17" fmla="*/ 5 h 5"/>
                <a:gd name="T18" fmla="*/ 3 w 6"/>
                <a:gd name="T19" fmla="*/ 5 h 5"/>
                <a:gd name="T20" fmla="*/ 3 w 6"/>
                <a:gd name="T21" fmla="*/ 4 h 5"/>
                <a:gd name="T22" fmla="*/ 4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4 w 6"/>
                <a:gd name="T33" fmla="*/ 0 h 5"/>
                <a:gd name="T34" fmla="*/ 4 w 6"/>
                <a:gd name="T35" fmla="*/ 0 h 5"/>
                <a:gd name="T36" fmla="*/ 3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56" name="Freeform 548"/>
            <p:cNvSpPr>
              <a:spLocks noChangeArrowheads="1"/>
            </p:cNvSpPr>
            <p:nvPr/>
          </p:nvSpPr>
          <p:spPr bwMode="auto">
            <a:xfrm>
              <a:off x="2911" y="3253"/>
              <a:ext cx="4" cy="4"/>
            </a:xfrm>
            <a:custGeom>
              <a:avLst/>
              <a:gdLst>
                <a:gd name="T0" fmla="*/ 4 w 6"/>
                <a:gd name="T1" fmla="*/ 0 h 5"/>
                <a:gd name="T2" fmla="*/ 3 w 6"/>
                <a:gd name="T3" fmla="*/ 0 h 5"/>
                <a:gd name="T4" fmla="*/ 2 w 6"/>
                <a:gd name="T5" fmla="*/ 0 h 5"/>
                <a:gd name="T6" fmla="*/ 2 w 6"/>
                <a:gd name="T7" fmla="*/ 1 h 5"/>
                <a:gd name="T8" fmla="*/ 0 w 6"/>
                <a:gd name="T9" fmla="*/ 2 h 5"/>
                <a:gd name="T10" fmla="*/ 0 w 6"/>
                <a:gd name="T11" fmla="*/ 3 h 5"/>
                <a:gd name="T12" fmla="*/ 2 w 6"/>
                <a:gd name="T13" fmla="*/ 4 h 5"/>
                <a:gd name="T14" fmla="*/ 2 w 6"/>
                <a:gd name="T15" fmla="*/ 4 h 5"/>
                <a:gd name="T16" fmla="*/ 3 w 6"/>
                <a:gd name="T17" fmla="*/ 5 h 5"/>
                <a:gd name="T18" fmla="*/ 4 w 6"/>
                <a:gd name="T19" fmla="*/ 5 h 5"/>
                <a:gd name="T20" fmla="*/ 4 w 6"/>
                <a:gd name="T21" fmla="*/ 4 h 5"/>
                <a:gd name="T22" fmla="*/ 5 w 6"/>
                <a:gd name="T23" fmla="*/ 4 h 5"/>
                <a:gd name="T24" fmla="*/ 6 w 6"/>
                <a:gd name="T25" fmla="*/ 3 h 5"/>
                <a:gd name="T26" fmla="*/ 6 w 6"/>
                <a:gd name="T27" fmla="*/ 2 h 5"/>
                <a:gd name="T28" fmla="*/ 6 w 6"/>
                <a:gd name="T29" fmla="*/ 2 h 5"/>
                <a:gd name="T30" fmla="*/ 6 w 6"/>
                <a:gd name="T31" fmla="*/ 1 h 5"/>
                <a:gd name="T32" fmla="*/ 5 w 6"/>
                <a:gd name="T33" fmla="*/ 0 h 5"/>
                <a:gd name="T34" fmla="*/ 5 w 6"/>
                <a:gd name="T35" fmla="*/ 0 h 5"/>
                <a:gd name="T36" fmla="*/ 4 w 6"/>
                <a:gd name="T3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57" name="Freeform 549"/>
            <p:cNvSpPr>
              <a:spLocks noChangeArrowheads="1"/>
            </p:cNvSpPr>
            <p:nvPr/>
          </p:nvSpPr>
          <p:spPr bwMode="auto">
            <a:xfrm>
              <a:off x="2916" y="3260"/>
              <a:ext cx="5" cy="3"/>
            </a:xfrm>
            <a:custGeom>
              <a:avLst/>
              <a:gdLst>
                <a:gd name="T0" fmla="*/ 6 w 6"/>
                <a:gd name="T1" fmla="*/ 3 h 4"/>
                <a:gd name="T2" fmla="*/ 5 w 6"/>
                <a:gd name="T3" fmla="*/ 2 h 4"/>
                <a:gd name="T4" fmla="*/ 5 w 6"/>
                <a:gd name="T5" fmla="*/ 1 h 4"/>
                <a:gd name="T6" fmla="*/ 4 w 6"/>
                <a:gd name="T7" fmla="*/ 0 h 4"/>
                <a:gd name="T8" fmla="*/ 2 w 6"/>
                <a:gd name="T9" fmla="*/ 0 h 4"/>
                <a:gd name="T10" fmla="*/ 2 w 6"/>
                <a:gd name="T11" fmla="*/ 0 h 4"/>
                <a:gd name="T12" fmla="*/ 1 w 6"/>
                <a:gd name="T13" fmla="*/ 0 h 4"/>
                <a:gd name="T14" fmla="*/ 0 w 6"/>
                <a:gd name="T15" fmla="*/ 1 h 4"/>
                <a:gd name="T16" fmla="*/ 0 w 6"/>
                <a:gd name="T17" fmla="*/ 2 h 4"/>
                <a:gd name="T18" fmla="*/ 0 w 6"/>
                <a:gd name="T19" fmla="*/ 2 h 4"/>
                <a:gd name="T20" fmla="*/ 0 w 6"/>
                <a:gd name="T21" fmla="*/ 2 h 4"/>
                <a:gd name="T22" fmla="*/ 0 w 6"/>
                <a:gd name="T23" fmla="*/ 3 h 4"/>
                <a:gd name="T24" fmla="*/ 1 w 6"/>
                <a:gd name="T25" fmla="*/ 4 h 4"/>
                <a:gd name="T26" fmla="*/ 2 w 6"/>
                <a:gd name="T27" fmla="*/ 4 h 4"/>
                <a:gd name="T28" fmla="*/ 2 w 6"/>
                <a:gd name="T29" fmla="*/ 4 h 4"/>
                <a:gd name="T30" fmla="*/ 4 w 6"/>
                <a:gd name="T31" fmla="*/ 4 h 4"/>
                <a:gd name="T32" fmla="*/ 5 w 6"/>
                <a:gd name="T33" fmla="*/ 3 h 4"/>
                <a:gd name="T34" fmla="*/ 6 w 6"/>
                <a:gd name="T3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4">
                  <a:moveTo>
                    <a:pt x="6" y="3"/>
                  </a:move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58" name="Freeform 550"/>
            <p:cNvSpPr>
              <a:spLocks noChangeArrowheads="1"/>
            </p:cNvSpPr>
            <p:nvPr/>
          </p:nvSpPr>
          <p:spPr bwMode="auto">
            <a:xfrm>
              <a:off x="2916" y="3270"/>
              <a:ext cx="5" cy="4"/>
            </a:xfrm>
            <a:custGeom>
              <a:avLst/>
              <a:gdLst>
                <a:gd name="T0" fmla="*/ 6 w 6"/>
                <a:gd name="T1" fmla="*/ 4 h 5"/>
                <a:gd name="T2" fmla="*/ 5 w 6"/>
                <a:gd name="T3" fmla="*/ 3 h 5"/>
                <a:gd name="T4" fmla="*/ 5 w 6"/>
                <a:gd name="T5" fmla="*/ 1 h 5"/>
                <a:gd name="T6" fmla="*/ 4 w 6"/>
                <a:gd name="T7" fmla="*/ 0 h 5"/>
                <a:gd name="T8" fmla="*/ 2 w 6"/>
                <a:gd name="T9" fmla="*/ 0 h 5"/>
                <a:gd name="T10" fmla="*/ 2 w 6"/>
                <a:gd name="T11" fmla="*/ 0 h 5"/>
                <a:gd name="T12" fmla="*/ 1 w 6"/>
                <a:gd name="T13" fmla="*/ 0 h 5"/>
                <a:gd name="T14" fmla="*/ 0 w 6"/>
                <a:gd name="T15" fmla="*/ 1 h 5"/>
                <a:gd name="T16" fmla="*/ 0 w 6"/>
                <a:gd name="T17" fmla="*/ 3 h 5"/>
                <a:gd name="T18" fmla="*/ 0 w 6"/>
                <a:gd name="T19" fmla="*/ 3 h 5"/>
                <a:gd name="T20" fmla="*/ 0 w 6"/>
                <a:gd name="T21" fmla="*/ 3 h 5"/>
                <a:gd name="T22" fmla="*/ 0 w 6"/>
                <a:gd name="T23" fmla="*/ 4 h 5"/>
                <a:gd name="T24" fmla="*/ 1 w 6"/>
                <a:gd name="T25" fmla="*/ 5 h 5"/>
                <a:gd name="T26" fmla="*/ 2 w 6"/>
                <a:gd name="T27" fmla="*/ 5 h 5"/>
                <a:gd name="T28" fmla="*/ 2 w 6"/>
                <a:gd name="T29" fmla="*/ 5 h 5"/>
                <a:gd name="T30" fmla="*/ 4 w 6"/>
                <a:gd name="T31" fmla="*/ 5 h 5"/>
                <a:gd name="T32" fmla="*/ 5 w 6"/>
                <a:gd name="T33" fmla="*/ 4 h 5"/>
                <a:gd name="T34" fmla="*/ 6 w 6"/>
                <a:gd name="T3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5">
                  <a:moveTo>
                    <a:pt x="6" y="4"/>
                  </a:move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59" name="Freeform 551"/>
            <p:cNvSpPr>
              <a:spLocks noChangeArrowheads="1"/>
            </p:cNvSpPr>
            <p:nvPr/>
          </p:nvSpPr>
          <p:spPr bwMode="auto">
            <a:xfrm>
              <a:off x="2916" y="3282"/>
              <a:ext cx="5" cy="3"/>
            </a:xfrm>
            <a:custGeom>
              <a:avLst/>
              <a:gdLst>
                <a:gd name="T0" fmla="*/ 6 w 6"/>
                <a:gd name="T1" fmla="*/ 3 h 4"/>
                <a:gd name="T2" fmla="*/ 5 w 6"/>
                <a:gd name="T3" fmla="*/ 2 h 4"/>
                <a:gd name="T4" fmla="*/ 5 w 6"/>
                <a:gd name="T5" fmla="*/ 1 h 4"/>
                <a:gd name="T6" fmla="*/ 4 w 6"/>
                <a:gd name="T7" fmla="*/ 0 h 4"/>
                <a:gd name="T8" fmla="*/ 2 w 6"/>
                <a:gd name="T9" fmla="*/ 0 h 4"/>
                <a:gd name="T10" fmla="*/ 2 w 6"/>
                <a:gd name="T11" fmla="*/ 0 h 4"/>
                <a:gd name="T12" fmla="*/ 1 w 6"/>
                <a:gd name="T13" fmla="*/ 0 h 4"/>
                <a:gd name="T14" fmla="*/ 0 w 6"/>
                <a:gd name="T15" fmla="*/ 1 h 4"/>
                <a:gd name="T16" fmla="*/ 0 w 6"/>
                <a:gd name="T17" fmla="*/ 2 h 4"/>
                <a:gd name="T18" fmla="*/ 0 w 6"/>
                <a:gd name="T19" fmla="*/ 2 h 4"/>
                <a:gd name="T20" fmla="*/ 0 w 6"/>
                <a:gd name="T21" fmla="*/ 2 h 4"/>
                <a:gd name="T22" fmla="*/ 0 w 6"/>
                <a:gd name="T23" fmla="*/ 3 h 4"/>
                <a:gd name="T24" fmla="*/ 1 w 6"/>
                <a:gd name="T25" fmla="*/ 4 h 4"/>
                <a:gd name="T26" fmla="*/ 2 w 6"/>
                <a:gd name="T27" fmla="*/ 4 h 4"/>
                <a:gd name="T28" fmla="*/ 2 w 6"/>
                <a:gd name="T29" fmla="*/ 4 h 4"/>
                <a:gd name="T30" fmla="*/ 4 w 6"/>
                <a:gd name="T31" fmla="*/ 4 h 4"/>
                <a:gd name="T32" fmla="*/ 5 w 6"/>
                <a:gd name="T33" fmla="*/ 3 h 4"/>
                <a:gd name="T34" fmla="*/ 6 w 6"/>
                <a:gd name="T3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4">
                  <a:moveTo>
                    <a:pt x="6" y="3"/>
                  </a:move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60" name="Freeform 552"/>
            <p:cNvSpPr>
              <a:spLocks noChangeArrowheads="1"/>
            </p:cNvSpPr>
            <p:nvPr/>
          </p:nvSpPr>
          <p:spPr bwMode="auto">
            <a:xfrm>
              <a:off x="2916" y="3291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5 w 6"/>
                <a:gd name="T5" fmla="*/ 1 h 6"/>
                <a:gd name="T6" fmla="*/ 5 w 6"/>
                <a:gd name="T7" fmla="*/ 1 h 6"/>
                <a:gd name="T8" fmla="*/ 4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4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61" name="Freeform 553"/>
            <p:cNvSpPr>
              <a:spLocks noChangeArrowheads="1"/>
            </p:cNvSpPr>
            <p:nvPr/>
          </p:nvSpPr>
          <p:spPr bwMode="auto">
            <a:xfrm>
              <a:off x="2916" y="3303"/>
              <a:ext cx="5" cy="4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4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4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4 w 6"/>
                <a:gd name="T31" fmla="*/ 6 h 6"/>
                <a:gd name="T32" fmla="*/ 5 w 6"/>
                <a:gd name="T33" fmla="*/ 4 h 6"/>
                <a:gd name="T34" fmla="*/ 6 w 6"/>
                <a:gd name="T35" fmla="*/ 4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62" name="Freeform 554"/>
            <p:cNvSpPr>
              <a:spLocks noChangeArrowheads="1"/>
            </p:cNvSpPr>
            <p:nvPr/>
          </p:nvSpPr>
          <p:spPr bwMode="auto">
            <a:xfrm>
              <a:off x="2916" y="3313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5 w 6"/>
                <a:gd name="T5" fmla="*/ 2 h 6"/>
                <a:gd name="T6" fmla="*/ 5 w 6"/>
                <a:gd name="T7" fmla="*/ 2 h 6"/>
                <a:gd name="T8" fmla="*/ 4 w 6"/>
                <a:gd name="T9" fmla="*/ 0 h 6"/>
                <a:gd name="T10" fmla="*/ 2 w 6"/>
                <a:gd name="T11" fmla="*/ 0 h 6"/>
                <a:gd name="T12" fmla="*/ 1 w 6"/>
                <a:gd name="T13" fmla="*/ 2 h 6"/>
                <a:gd name="T14" fmla="*/ 0 w 6"/>
                <a:gd name="T15" fmla="*/ 2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4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63" name="Freeform 555"/>
            <p:cNvSpPr>
              <a:spLocks noChangeArrowheads="1"/>
            </p:cNvSpPr>
            <p:nvPr/>
          </p:nvSpPr>
          <p:spPr bwMode="auto">
            <a:xfrm>
              <a:off x="2916" y="3325"/>
              <a:ext cx="5" cy="4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4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4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64" name="Freeform 556"/>
            <p:cNvSpPr>
              <a:spLocks noChangeArrowheads="1"/>
            </p:cNvSpPr>
            <p:nvPr/>
          </p:nvSpPr>
          <p:spPr bwMode="auto">
            <a:xfrm>
              <a:off x="2916" y="3336"/>
              <a:ext cx="5" cy="4"/>
            </a:xfrm>
            <a:custGeom>
              <a:avLst/>
              <a:gdLst>
                <a:gd name="T0" fmla="*/ 6 w 6"/>
                <a:gd name="T1" fmla="*/ 3 h 5"/>
                <a:gd name="T2" fmla="*/ 6 w 6"/>
                <a:gd name="T3" fmla="*/ 2 h 5"/>
                <a:gd name="T4" fmla="*/ 5 w 6"/>
                <a:gd name="T5" fmla="*/ 1 h 5"/>
                <a:gd name="T6" fmla="*/ 5 w 6"/>
                <a:gd name="T7" fmla="*/ 1 h 5"/>
                <a:gd name="T8" fmla="*/ 4 w 6"/>
                <a:gd name="T9" fmla="*/ 0 h 5"/>
                <a:gd name="T10" fmla="*/ 2 w 6"/>
                <a:gd name="T11" fmla="*/ 0 h 5"/>
                <a:gd name="T12" fmla="*/ 1 w 6"/>
                <a:gd name="T13" fmla="*/ 1 h 5"/>
                <a:gd name="T14" fmla="*/ 0 w 6"/>
                <a:gd name="T15" fmla="*/ 1 h 5"/>
                <a:gd name="T16" fmla="*/ 0 w 6"/>
                <a:gd name="T17" fmla="*/ 2 h 5"/>
                <a:gd name="T18" fmla="*/ 0 w 6"/>
                <a:gd name="T19" fmla="*/ 3 h 5"/>
                <a:gd name="T20" fmla="*/ 0 w 6"/>
                <a:gd name="T21" fmla="*/ 3 h 5"/>
                <a:gd name="T22" fmla="*/ 0 w 6"/>
                <a:gd name="T23" fmla="*/ 4 h 5"/>
                <a:gd name="T24" fmla="*/ 1 w 6"/>
                <a:gd name="T25" fmla="*/ 5 h 5"/>
                <a:gd name="T26" fmla="*/ 2 w 6"/>
                <a:gd name="T27" fmla="*/ 5 h 5"/>
                <a:gd name="T28" fmla="*/ 2 w 6"/>
                <a:gd name="T29" fmla="*/ 5 h 5"/>
                <a:gd name="T30" fmla="*/ 4 w 6"/>
                <a:gd name="T31" fmla="*/ 5 h 5"/>
                <a:gd name="T32" fmla="*/ 5 w 6"/>
                <a:gd name="T33" fmla="*/ 4 h 5"/>
                <a:gd name="T34" fmla="*/ 6 w 6"/>
                <a:gd name="T35" fmla="*/ 4 h 5"/>
                <a:gd name="T36" fmla="*/ 6 w 6"/>
                <a:gd name="T37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65" name="Freeform 557"/>
            <p:cNvSpPr>
              <a:spLocks noChangeArrowheads="1"/>
            </p:cNvSpPr>
            <p:nvPr/>
          </p:nvSpPr>
          <p:spPr bwMode="auto">
            <a:xfrm>
              <a:off x="2909" y="3338"/>
              <a:ext cx="13" cy="2"/>
            </a:xfrm>
            <a:custGeom>
              <a:avLst/>
              <a:gdLst>
                <a:gd name="T0" fmla="*/ 0 w 15"/>
                <a:gd name="T1" fmla="*/ 0 h 4"/>
                <a:gd name="T2" fmla="*/ 10 w 15"/>
                <a:gd name="T3" fmla="*/ 4 h 4"/>
                <a:gd name="T4" fmla="*/ 15 w 15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4">
                  <a:moveTo>
                    <a:pt x="0" y="0"/>
                  </a:moveTo>
                  <a:lnTo>
                    <a:pt x="10" y="4"/>
                  </a:lnTo>
                  <a:lnTo>
                    <a:pt x="15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66" name="Rectangle 558"/>
            <p:cNvSpPr>
              <a:spLocks noChangeArrowheads="1"/>
            </p:cNvSpPr>
            <p:nvPr/>
          </p:nvSpPr>
          <p:spPr bwMode="auto">
            <a:xfrm>
              <a:off x="2512" y="3102"/>
              <a:ext cx="138" cy="45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67" name="Line 559"/>
            <p:cNvSpPr>
              <a:spLocks noChangeShapeType="1"/>
            </p:cNvSpPr>
            <p:nvPr/>
          </p:nvSpPr>
          <p:spPr bwMode="auto">
            <a:xfrm>
              <a:off x="2639" y="3133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68" name="Line 560"/>
            <p:cNvSpPr>
              <a:spLocks noChangeShapeType="1"/>
            </p:cNvSpPr>
            <p:nvPr/>
          </p:nvSpPr>
          <p:spPr bwMode="auto">
            <a:xfrm>
              <a:off x="2639" y="3133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69" name="Line 561"/>
            <p:cNvSpPr>
              <a:spLocks noChangeShapeType="1"/>
            </p:cNvSpPr>
            <p:nvPr/>
          </p:nvSpPr>
          <p:spPr bwMode="auto">
            <a:xfrm>
              <a:off x="2639" y="3137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70" name="Line 562"/>
            <p:cNvSpPr>
              <a:spLocks noChangeShapeType="1"/>
            </p:cNvSpPr>
            <p:nvPr/>
          </p:nvSpPr>
          <p:spPr bwMode="auto">
            <a:xfrm>
              <a:off x="2639" y="3142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71" name="Line 563"/>
            <p:cNvSpPr>
              <a:spLocks noChangeShapeType="1"/>
            </p:cNvSpPr>
            <p:nvPr/>
          </p:nvSpPr>
          <p:spPr bwMode="auto">
            <a:xfrm>
              <a:off x="2635" y="3133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72" name="Line 564"/>
            <p:cNvSpPr>
              <a:spLocks noChangeShapeType="1"/>
            </p:cNvSpPr>
            <p:nvPr/>
          </p:nvSpPr>
          <p:spPr bwMode="auto">
            <a:xfrm>
              <a:off x="2635" y="3133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73" name="Line 565"/>
            <p:cNvSpPr>
              <a:spLocks noChangeShapeType="1"/>
            </p:cNvSpPr>
            <p:nvPr/>
          </p:nvSpPr>
          <p:spPr bwMode="auto">
            <a:xfrm>
              <a:off x="2635" y="3137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74" name="Freeform 566"/>
            <p:cNvSpPr>
              <a:spLocks noChangeArrowheads="1"/>
            </p:cNvSpPr>
            <p:nvPr/>
          </p:nvSpPr>
          <p:spPr bwMode="auto">
            <a:xfrm>
              <a:off x="2639" y="3133"/>
              <a:ext cx="4" cy="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0 h 4"/>
                <a:gd name="T6" fmla="*/ 5 w 5"/>
                <a:gd name="T7" fmla="*/ 4 h 4"/>
                <a:gd name="T8" fmla="*/ 0 w 5"/>
                <a:gd name="T9" fmla="*/ 4 h 4"/>
                <a:gd name="T10" fmla="*/ 0 w 5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75" name="Freeform 567"/>
            <p:cNvSpPr>
              <a:spLocks noChangeArrowheads="1"/>
            </p:cNvSpPr>
            <p:nvPr/>
          </p:nvSpPr>
          <p:spPr bwMode="auto">
            <a:xfrm>
              <a:off x="2639" y="3133"/>
              <a:ext cx="4" cy="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0 h 4"/>
                <a:gd name="T6" fmla="*/ 5 w 5"/>
                <a:gd name="T7" fmla="*/ 4 h 4"/>
                <a:gd name="T8" fmla="*/ 0 w 5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4"/>
                  </a:lnTo>
                  <a:lnTo>
                    <a:pt x="0" y="4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76" name="Freeform 568"/>
            <p:cNvSpPr>
              <a:spLocks noChangeArrowheads="1"/>
            </p:cNvSpPr>
            <p:nvPr/>
          </p:nvSpPr>
          <p:spPr bwMode="auto">
            <a:xfrm>
              <a:off x="2639" y="3137"/>
              <a:ext cx="4" cy="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0 h 5"/>
                <a:gd name="T6" fmla="*/ 5 w 5"/>
                <a:gd name="T7" fmla="*/ 5 h 5"/>
                <a:gd name="T8" fmla="*/ 0 w 5"/>
                <a:gd name="T9" fmla="*/ 5 h 5"/>
                <a:gd name="T10" fmla="*/ 0 w 5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77" name="Freeform 569"/>
            <p:cNvSpPr>
              <a:spLocks noChangeArrowheads="1"/>
            </p:cNvSpPr>
            <p:nvPr/>
          </p:nvSpPr>
          <p:spPr bwMode="auto">
            <a:xfrm>
              <a:off x="2639" y="3137"/>
              <a:ext cx="4" cy="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0 h 5"/>
                <a:gd name="T6" fmla="*/ 5 w 5"/>
                <a:gd name="T7" fmla="*/ 5 h 5"/>
                <a:gd name="T8" fmla="*/ 0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78" name="Rectangle 570"/>
            <p:cNvSpPr>
              <a:spLocks noChangeArrowheads="1"/>
            </p:cNvSpPr>
            <p:nvPr/>
          </p:nvSpPr>
          <p:spPr bwMode="auto">
            <a:xfrm>
              <a:off x="2527" y="3107"/>
              <a:ext cx="112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79" name="Rectangle 571"/>
            <p:cNvSpPr>
              <a:spLocks noChangeArrowheads="1"/>
            </p:cNvSpPr>
            <p:nvPr/>
          </p:nvSpPr>
          <p:spPr bwMode="auto">
            <a:xfrm>
              <a:off x="2527" y="3112"/>
              <a:ext cx="162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80" name="Rectangle 572"/>
            <p:cNvSpPr>
              <a:spLocks noChangeArrowheads="1"/>
            </p:cNvSpPr>
            <p:nvPr/>
          </p:nvSpPr>
          <p:spPr bwMode="auto">
            <a:xfrm>
              <a:off x="2541" y="3121"/>
              <a:ext cx="80" cy="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81" name="Rectangle 573"/>
            <p:cNvSpPr>
              <a:spLocks noChangeArrowheads="1"/>
            </p:cNvSpPr>
            <p:nvPr/>
          </p:nvSpPr>
          <p:spPr bwMode="auto">
            <a:xfrm>
              <a:off x="2541" y="3125"/>
              <a:ext cx="20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82" name="Rectangle 574"/>
            <p:cNvSpPr>
              <a:spLocks noChangeArrowheads="1"/>
            </p:cNvSpPr>
            <p:nvPr/>
          </p:nvSpPr>
          <p:spPr bwMode="auto">
            <a:xfrm>
              <a:off x="2552" y="3125"/>
              <a:ext cx="107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83" name="Rectangle 575"/>
            <p:cNvSpPr>
              <a:spLocks noChangeArrowheads="1"/>
            </p:cNvSpPr>
            <p:nvPr/>
          </p:nvSpPr>
          <p:spPr bwMode="auto">
            <a:xfrm>
              <a:off x="2948" y="3220"/>
              <a:ext cx="136" cy="4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84" name="Line 576"/>
            <p:cNvSpPr>
              <a:spLocks noChangeShapeType="1"/>
            </p:cNvSpPr>
            <p:nvPr/>
          </p:nvSpPr>
          <p:spPr bwMode="auto">
            <a:xfrm>
              <a:off x="3070" y="3250"/>
              <a:ext cx="4" cy="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85" name="Line 577"/>
            <p:cNvSpPr>
              <a:spLocks noChangeShapeType="1"/>
            </p:cNvSpPr>
            <p:nvPr/>
          </p:nvSpPr>
          <p:spPr bwMode="auto">
            <a:xfrm>
              <a:off x="3070" y="3250"/>
              <a:ext cx="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86" name="Line 578"/>
            <p:cNvSpPr>
              <a:spLocks noChangeShapeType="1"/>
            </p:cNvSpPr>
            <p:nvPr/>
          </p:nvSpPr>
          <p:spPr bwMode="auto">
            <a:xfrm>
              <a:off x="3070" y="3255"/>
              <a:ext cx="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87" name="Line 579"/>
            <p:cNvSpPr>
              <a:spLocks noChangeShapeType="1"/>
            </p:cNvSpPr>
            <p:nvPr/>
          </p:nvSpPr>
          <p:spPr bwMode="auto">
            <a:xfrm>
              <a:off x="3070" y="3255"/>
              <a:ext cx="4" cy="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88" name="Line 580"/>
            <p:cNvSpPr>
              <a:spLocks noChangeShapeType="1"/>
            </p:cNvSpPr>
            <p:nvPr/>
          </p:nvSpPr>
          <p:spPr bwMode="auto">
            <a:xfrm>
              <a:off x="3066" y="3250"/>
              <a:ext cx="3" cy="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89" name="Line 581"/>
            <p:cNvSpPr>
              <a:spLocks noChangeShapeType="1"/>
            </p:cNvSpPr>
            <p:nvPr/>
          </p:nvSpPr>
          <p:spPr bwMode="auto">
            <a:xfrm>
              <a:off x="3066" y="3250"/>
              <a:ext cx="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90" name="Line 582"/>
            <p:cNvSpPr>
              <a:spLocks noChangeShapeType="1"/>
            </p:cNvSpPr>
            <p:nvPr/>
          </p:nvSpPr>
          <p:spPr bwMode="auto">
            <a:xfrm>
              <a:off x="3066" y="3255"/>
              <a:ext cx="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91" name="Freeform 583"/>
            <p:cNvSpPr>
              <a:spLocks noChangeArrowheads="1"/>
            </p:cNvSpPr>
            <p:nvPr/>
          </p:nvSpPr>
          <p:spPr bwMode="auto">
            <a:xfrm>
              <a:off x="3076" y="3250"/>
              <a:ext cx="0" cy="4"/>
            </a:xfrm>
            <a:custGeom>
              <a:avLst/>
              <a:gdLst>
                <a:gd name="T0" fmla="*/ 0 h 5"/>
                <a:gd name="T1" fmla="*/ 0 h 5"/>
                <a:gd name="T2" fmla="*/ 5 h 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92" name="Freeform 584"/>
            <p:cNvSpPr>
              <a:spLocks noChangeArrowheads="1"/>
            </p:cNvSpPr>
            <p:nvPr/>
          </p:nvSpPr>
          <p:spPr bwMode="auto">
            <a:xfrm>
              <a:off x="3076" y="3250"/>
              <a:ext cx="0" cy="9"/>
            </a:xfrm>
            <a:custGeom>
              <a:avLst/>
              <a:gdLst>
                <a:gd name="T0" fmla="*/ 5 h 10"/>
                <a:gd name="T1" fmla="*/ 5 h 10"/>
                <a:gd name="T2" fmla="*/ 0 h 10"/>
                <a:gd name="T3" fmla="*/ 5 h 10"/>
                <a:gd name="T4" fmla="*/ 10 h 10"/>
                <a:gd name="T5" fmla="*/ 5 h 1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10">
                  <a:moveTo>
                    <a:pt x="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93" name="Freeform 585"/>
            <p:cNvSpPr>
              <a:spLocks noChangeArrowheads="1"/>
            </p:cNvSpPr>
            <p:nvPr/>
          </p:nvSpPr>
          <p:spPr bwMode="auto">
            <a:xfrm>
              <a:off x="3076" y="3250"/>
              <a:ext cx="0" cy="9"/>
            </a:xfrm>
            <a:custGeom>
              <a:avLst/>
              <a:gdLst>
                <a:gd name="T0" fmla="*/ 5 h 10"/>
                <a:gd name="T1" fmla="*/ 5 h 10"/>
                <a:gd name="T2" fmla="*/ 0 h 10"/>
                <a:gd name="T3" fmla="*/ 5 h 10"/>
                <a:gd name="T4" fmla="*/ 10 h 1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0">
                  <a:moveTo>
                    <a:pt x="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94" name="Rectangle 586"/>
            <p:cNvSpPr>
              <a:spLocks noChangeArrowheads="1"/>
            </p:cNvSpPr>
            <p:nvPr/>
          </p:nvSpPr>
          <p:spPr bwMode="auto">
            <a:xfrm>
              <a:off x="2963" y="3225"/>
              <a:ext cx="107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95" name="Rectangle 587"/>
            <p:cNvSpPr>
              <a:spLocks noChangeArrowheads="1"/>
            </p:cNvSpPr>
            <p:nvPr/>
          </p:nvSpPr>
          <p:spPr bwMode="auto">
            <a:xfrm>
              <a:off x="2963" y="3228"/>
              <a:ext cx="161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96" name="Rectangle 588"/>
            <p:cNvSpPr>
              <a:spLocks noChangeArrowheads="1"/>
            </p:cNvSpPr>
            <p:nvPr/>
          </p:nvSpPr>
          <p:spPr bwMode="auto">
            <a:xfrm>
              <a:off x="2964" y="3228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Карточка </a:t>
              </a:r>
            </a:p>
          </p:txBody>
        </p:sp>
        <p:sp>
          <p:nvSpPr>
            <p:cNvPr id="17997" name="Rectangle 589"/>
            <p:cNvSpPr>
              <a:spLocks noChangeArrowheads="1"/>
            </p:cNvSpPr>
            <p:nvPr/>
          </p:nvSpPr>
          <p:spPr bwMode="auto">
            <a:xfrm>
              <a:off x="3005" y="3228"/>
              <a:ext cx="2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7998" name="Rectangle 590"/>
            <p:cNvSpPr>
              <a:spLocks noChangeArrowheads="1"/>
            </p:cNvSpPr>
            <p:nvPr/>
          </p:nvSpPr>
          <p:spPr bwMode="auto">
            <a:xfrm>
              <a:off x="2978" y="3237"/>
              <a:ext cx="78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999" name="Rectangle 591"/>
            <p:cNvSpPr>
              <a:spLocks noChangeArrowheads="1"/>
            </p:cNvSpPr>
            <p:nvPr/>
          </p:nvSpPr>
          <p:spPr bwMode="auto">
            <a:xfrm>
              <a:off x="2978" y="3242"/>
              <a:ext cx="19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00" name="Rectangle 592"/>
            <p:cNvSpPr>
              <a:spLocks noChangeArrowheads="1"/>
            </p:cNvSpPr>
            <p:nvPr/>
          </p:nvSpPr>
          <p:spPr bwMode="auto">
            <a:xfrm>
              <a:off x="2987" y="3242"/>
              <a:ext cx="108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01" name="Rectangle 593"/>
            <p:cNvSpPr>
              <a:spLocks noChangeArrowheads="1"/>
            </p:cNvSpPr>
            <p:nvPr/>
          </p:nvSpPr>
          <p:spPr bwMode="auto">
            <a:xfrm>
              <a:off x="2989" y="3241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8002" name="Rectangle 594"/>
            <p:cNvSpPr>
              <a:spLocks noChangeArrowheads="1"/>
            </p:cNvSpPr>
            <p:nvPr/>
          </p:nvSpPr>
          <p:spPr bwMode="auto">
            <a:xfrm>
              <a:off x="2247" y="3319"/>
              <a:ext cx="139" cy="4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03" name="Line 595"/>
            <p:cNvSpPr>
              <a:spLocks noChangeShapeType="1"/>
            </p:cNvSpPr>
            <p:nvPr/>
          </p:nvSpPr>
          <p:spPr bwMode="auto">
            <a:xfrm>
              <a:off x="2375" y="3349"/>
              <a:ext cx="0" cy="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04" name="Line 596"/>
            <p:cNvSpPr>
              <a:spLocks noChangeShapeType="1"/>
            </p:cNvSpPr>
            <p:nvPr/>
          </p:nvSpPr>
          <p:spPr bwMode="auto">
            <a:xfrm>
              <a:off x="2375" y="3349"/>
              <a:ext cx="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05" name="Line 597"/>
            <p:cNvSpPr>
              <a:spLocks noChangeShapeType="1"/>
            </p:cNvSpPr>
            <p:nvPr/>
          </p:nvSpPr>
          <p:spPr bwMode="auto">
            <a:xfrm>
              <a:off x="2375" y="3355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06" name="Line 598"/>
            <p:cNvSpPr>
              <a:spLocks noChangeShapeType="1"/>
            </p:cNvSpPr>
            <p:nvPr/>
          </p:nvSpPr>
          <p:spPr bwMode="auto">
            <a:xfrm>
              <a:off x="2375" y="3359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07" name="Line 599"/>
            <p:cNvSpPr>
              <a:spLocks noChangeShapeType="1"/>
            </p:cNvSpPr>
            <p:nvPr/>
          </p:nvSpPr>
          <p:spPr bwMode="auto">
            <a:xfrm>
              <a:off x="2370" y="3349"/>
              <a:ext cx="0" cy="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08" name="Line 600"/>
            <p:cNvSpPr>
              <a:spLocks noChangeShapeType="1"/>
            </p:cNvSpPr>
            <p:nvPr/>
          </p:nvSpPr>
          <p:spPr bwMode="auto">
            <a:xfrm>
              <a:off x="2370" y="3349"/>
              <a:ext cx="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09" name="Line 601"/>
            <p:cNvSpPr>
              <a:spLocks noChangeShapeType="1"/>
            </p:cNvSpPr>
            <p:nvPr/>
          </p:nvSpPr>
          <p:spPr bwMode="auto">
            <a:xfrm>
              <a:off x="2370" y="3355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10" name="Freeform 602"/>
            <p:cNvSpPr>
              <a:spLocks noChangeArrowheads="1"/>
            </p:cNvSpPr>
            <p:nvPr/>
          </p:nvSpPr>
          <p:spPr bwMode="auto">
            <a:xfrm>
              <a:off x="2375" y="3349"/>
              <a:ext cx="4" cy="5"/>
            </a:xfrm>
            <a:custGeom>
              <a:avLst/>
              <a:gdLst>
                <a:gd name="T0" fmla="*/ 0 w 5"/>
                <a:gd name="T1" fmla="*/ 0 h 6"/>
                <a:gd name="T2" fmla="*/ 0 w 5"/>
                <a:gd name="T3" fmla="*/ 0 h 6"/>
                <a:gd name="T4" fmla="*/ 5 w 5"/>
                <a:gd name="T5" fmla="*/ 0 h 6"/>
                <a:gd name="T6" fmla="*/ 5 w 5"/>
                <a:gd name="T7" fmla="*/ 6 h 6"/>
                <a:gd name="T8" fmla="*/ 0 w 5"/>
                <a:gd name="T9" fmla="*/ 6 h 6"/>
                <a:gd name="T10" fmla="*/ 0 w 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11" name="Freeform 603"/>
            <p:cNvSpPr>
              <a:spLocks noChangeArrowheads="1"/>
            </p:cNvSpPr>
            <p:nvPr/>
          </p:nvSpPr>
          <p:spPr bwMode="auto">
            <a:xfrm>
              <a:off x="2375" y="3349"/>
              <a:ext cx="4" cy="5"/>
            </a:xfrm>
            <a:custGeom>
              <a:avLst/>
              <a:gdLst>
                <a:gd name="T0" fmla="*/ 0 w 5"/>
                <a:gd name="T1" fmla="*/ 0 h 6"/>
                <a:gd name="T2" fmla="*/ 0 w 5"/>
                <a:gd name="T3" fmla="*/ 0 h 6"/>
                <a:gd name="T4" fmla="*/ 5 w 5"/>
                <a:gd name="T5" fmla="*/ 0 h 6"/>
                <a:gd name="T6" fmla="*/ 5 w 5"/>
                <a:gd name="T7" fmla="*/ 6 h 6"/>
                <a:gd name="T8" fmla="*/ 0 w 5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6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12" name="Freeform 604"/>
            <p:cNvSpPr>
              <a:spLocks noChangeArrowheads="1"/>
            </p:cNvSpPr>
            <p:nvPr/>
          </p:nvSpPr>
          <p:spPr bwMode="auto">
            <a:xfrm>
              <a:off x="2375" y="3355"/>
              <a:ext cx="4" cy="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0 h 4"/>
                <a:gd name="T6" fmla="*/ 5 w 5"/>
                <a:gd name="T7" fmla="*/ 4 h 4"/>
                <a:gd name="T8" fmla="*/ 0 w 5"/>
                <a:gd name="T9" fmla="*/ 4 h 4"/>
                <a:gd name="T10" fmla="*/ 0 w 5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13" name="Freeform 605"/>
            <p:cNvSpPr>
              <a:spLocks noChangeArrowheads="1"/>
            </p:cNvSpPr>
            <p:nvPr/>
          </p:nvSpPr>
          <p:spPr bwMode="auto">
            <a:xfrm>
              <a:off x="2375" y="3355"/>
              <a:ext cx="4" cy="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0 h 4"/>
                <a:gd name="T6" fmla="*/ 5 w 5"/>
                <a:gd name="T7" fmla="*/ 4 h 4"/>
                <a:gd name="T8" fmla="*/ 0 w 5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4"/>
                  </a:lnTo>
                  <a:lnTo>
                    <a:pt x="0" y="4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14" name="Rectangle 606"/>
            <p:cNvSpPr>
              <a:spLocks noChangeArrowheads="1"/>
            </p:cNvSpPr>
            <p:nvPr/>
          </p:nvSpPr>
          <p:spPr bwMode="auto">
            <a:xfrm>
              <a:off x="2268" y="3319"/>
              <a:ext cx="9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15" name="Rectangle 607"/>
            <p:cNvSpPr>
              <a:spLocks noChangeArrowheads="1"/>
            </p:cNvSpPr>
            <p:nvPr/>
          </p:nvSpPr>
          <p:spPr bwMode="auto">
            <a:xfrm>
              <a:off x="2268" y="3324"/>
              <a:ext cx="146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16" name="Rectangle 608"/>
            <p:cNvSpPr>
              <a:spLocks noChangeArrowheads="1"/>
            </p:cNvSpPr>
            <p:nvPr/>
          </p:nvSpPr>
          <p:spPr bwMode="auto">
            <a:xfrm>
              <a:off x="2268" y="3323"/>
              <a:ext cx="2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Анкета </a:t>
              </a:r>
            </a:p>
          </p:txBody>
        </p:sp>
        <p:sp>
          <p:nvSpPr>
            <p:cNvPr id="18017" name="Rectangle 609"/>
            <p:cNvSpPr>
              <a:spLocks noChangeArrowheads="1"/>
            </p:cNvSpPr>
            <p:nvPr/>
          </p:nvSpPr>
          <p:spPr bwMode="auto">
            <a:xfrm>
              <a:off x="2298" y="3323"/>
              <a:ext cx="2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8018" name="Rectangle 610"/>
            <p:cNvSpPr>
              <a:spLocks noChangeArrowheads="1"/>
            </p:cNvSpPr>
            <p:nvPr/>
          </p:nvSpPr>
          <p:spPr bwMode="auto">
            <a:xfrm>
              <a:off x="2277" y="3333"/>
              <a:ext cx="8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19" name="Rectangle 611"/>
            <p:cNvSpPr>
              <a:spLocks noChangeArrowheads="1"/>
            </p:cNvSpPr>
            <p:nvPr/>
          </p:nvSpPr>
          <p:spPr bwMode="auto">
            <a:xfrm>
              <a:off x="2277" y="3338"/>
              <a:ext cx="117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20" name="Rectangle 612"/>
            <p:cNvSpPr>
              <a:spLocks noChangeArrowheads="1"/>
            </p:cNvSpPr>
            <p:nvPr/>
          </p:nvSpPr>
          <p:spPr bwMode="auto">
            <a:xfrm>
              <a:off x="2277" y="3337"/>
              <a:ext cx="4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нерезидента</a:t>
              </a:r>
            </a:p>
          </p:txBody>
        </p:sp>
        <p:sp>
          <p:nvSpPr>
            <p:cNvPr id="18021" name="Rectangle 613"/>
            <p:cNvSpPr>
              <a:spLocks noChangeArrowheads="1"/>
            </p:cNvSpPr>
            <p:nvPr/>
          </p:nvSpPr>
          <p:spPr bwMode="auto">
            <a:xfrm>
              <a:off x="2243" y="3346"/>
              <a:ext cx="151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22" name="Rectangle 614"/>
            <p:cNvSpPr>
              <a:spLocks noChangeArrowheads="1"/>
            </p:cNvSpPr>
            <p:nvPr/>
          </p:nvSpPr>
          <p:spPr bwMode="auto">
            <a:xfrm>
              <a:off x="2243" y="3349"/>
              <a:ext cx="215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23" name="Rectangle 615"/>
            <p:cNvSpPr>
              <a:spLocks noChangeArrowheads="1"/>
            </p:cNvSpPr>
            <p:nvPr/>
          </p:nvSpPr>
          <p:spPr bwMode="auto">
            <a:xfrm>
              <a:off x="2247" y="3349"/>
              <a:ext cx="4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подписанная </a:t>
              </a:r>
            </a:p>
          </p:txBody>
        </p:sp>
        <p:sp>
          <p:nvSpPr>
            <p:cNvPr id="18024" name="Rectangle 616"/>
            <p:cNvSpPr>
              <a:spLocks noChangeArrowheads="1"/>
            </p:cNvSpPr>
            <p:nvPr/>
          </p:nvSpPr>
          <p:spPr bwMode="auto">
            <a:xfrm>
              <a:off x="2303" y="3349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клиентом)</a:t>
              </a:r>
            </a:p>
          </p:txBody>
        </p:sp>
        <p:sp>
          <p:nvSpPr>
            <p:cNvPr id="18025" name="Rectangle 617"/>
            <p:cNvSpPr>
              <a:spLocks noChangeArrowheads="1"/>
            </p:cNvSpPr>
            <p:nvPr/>
          </p:nvSpPr>
          <p:spPr bwMode="auto">
            <a:xfrm>
              <a:off x="2247" y="3033"/>
              <a:ext cx="139" cy="4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26" name="Line 618"/>
            <p:cNvSpPr>
              <a:spLocks noChangeShapeType="1"/>
            </p:cNvSpPr>
            <p:nvPr/>
          </p:nvSpPr>
          <p:spPr bwMode="auto">
            <a:xfrm>
              <a:off x="2375" y="3064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27" name="Line 619"/>
            <p:cNvSpPr>
              <a:spLocks noChangeShapeType="1"/>
            </p:cNvSpPr>
            <p:nvPr/>
          </p:nvSpPr>
          <p:spPr bwMode="auto">
            <a:xfrm>
              <a:off x="2375" y="3064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28" name="Line 620"/>
            <p:cNvSpPr>
              <a:spLocks noChangeShapeType="1"/>
            </p:cNvSpPr>
            <p:nvPr/>
          </p:nvSpPr>
          <p:spPr bwMode="auto">
            <a:xfrm>
              <a:off x="2375" y="3068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29" name="Line 621"/>
            <p:cNvSpPr>
              <a:spLocks noChangeShapeType="1"/>
            </p:cNvSpPr>
            <p:nvPr/>
          </p:nvSpPr>
          <p:spPr bwMode="auto">
            <a:xfrm>
              <a:off x="2375" y="3073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30" name="Line 622"/>
            <p:cNvSpPr>
              <a:spLocks noChangeShapeType="1"/>
            </p:cNvSpPr>
            <p:nvPr/>
          </p:nvSpPr>
          <p:spPr bwMode="auto">
            <a:xfrm>
              <a:off x="2370" y="3064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31" name="Line 623"/>
            <p:cNvSpPr>
              <a:spLocks noChangeShapeType="1"/>
            </p:cNvSpPr>
            <p:nvPr/>
          </p:nvSpPr>
          <p:spPr bwMode="auto">
            <a:xfrm>
              <a:off x="2370" y="3064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32" name="Line 624"/>
            <p:cNvSpPr>
              <a:spLocks noChangeShapeType="1"/>
            </p:cNvSpPr>
            <p:nvPr/>
          </p:nvSpPr>
          <p:spPr bwMode="auto">
            <a:xfrm>
              <a:off x="2370" y="3068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33" name="Freeform 625"/>
            <p:cNvSpPr>
              <a:spLocks noChangeArrowheads="1"/>
            </p:cNvSpPr>
            <p:nvPr/>
          </p:nvSpPr>
          <p:spPr bwMode="auto">
            <a:xfrm>
              <a:off x="2375" y="3064"/>
              <a:ext cx="4" cy="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4 h 4"/>
                <a:gd name="T6" fmla="*/ 0 w 5"/>
                <a:gd name="T7" fmla="*/ 4 h 4"/>
                <a:gd name="T8" fmla="*/ 0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34" name="Freeform 626"/>
            <p:cNvSpPr>
              <a:spLocks noChangeArrowheads="1"/>
            </p:cNvSpPr>
            <p:nvPr/>
          </p:nvSpPr>
          <p:spPr bwMode="auto">
            <a:xfrm>
              <a:off x="2375" y="3064"/>
              <a:ext cx="4" cy="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4 h 4"/>
                <a:gd name="T6" fmla="*/ 0 w 5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4"/>
                  </a:lnTo>
                  <a:lnTo>
                    <a:pt x="0" y="4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35" name="Freeform 627"/>
            <p:cNvSpPr>
              <a:spLocks noChangeArrowheads="1"/>
            </p:cNvSpPr>
            <p:nvPr/>
          </p:nvSpPr>
          <p:spPr bwMode="auto">
            <a:xfrm>
              <a:off x="2375" y="3068"/>
              <a:ext cx="4" cy="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0 h 5"/>
                <a:gd name="T6" fmla="*/ 5 w 5"/>
                <a:gd name="T7" fmla="*/ 5 h 5"/>
                <a:gd name="T8" fmla="*/ 0 w 5"/>
                <a:gd name="T9" fmla="*/ 5 h 5"/>
                <a:gd name="T10" fmla="*/ 0 w 5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36" name="Freeform 628"/>
            <p:cNvSpPr>
              <a:spLocks noChangeArrowheads="1"/>
            </p:cNvSpPr>
            <p:nvPr/>
          </p:nvSpPr>
          <p:spPr bwMode="auto">
            <a:xfrm>
              <a:off x="2375" y="3068"/>
              <a:ext cx="4" cy="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0 h 5"/>
                <a:gd name="T6" fmla="*/ 5 w 5"/>
                <a:gd name="T7" fmla="*/ 5 h 5"/>
                <a:gd name="T8" fmla="*/ 0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37" name="Rectangle 629"/>
            <p:cNvSpPr>
              <a:spLocks noChangeArrowheads="1"/>
            </p:cNvSpPr>
            <p:nvPr/>
          </p:nvSpPr>
          <p:spPr bwMode="auto">
            <a:xfrm>
              <a:off x="2263" y="3042"/>
              <a:ext cx="11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38" name="Rectangle 630"/>
            <p:cNvSpPr>
              <a:spLocks noChangeArrowheads="1"/>
            </p:cNvSpPr>
            <p:nvPr/>
          </p:nvSpPr>
          <p:spPr bwMode="auto">
            <a:xfrm>
              <a:off x="2263" y="3047"/>
              <a:ext cx="162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39" name="Rectangle 631"/>
            <p:cNvSpPr>
              <a:spLocks noChangeArrowheads="1"/>
            </p:cNvSpPr>
            <p:nvPr/>
          </p:nvSpPr>
          <p:spPr bwMode="auto">
            <a:xfrm>
              <a:off x="2277" y="3054"/>
              <a:ext cx="79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40" name="Rectangle 632"/>
            <p:cNvSpPr>
              <a:spLocks noChangeArrowheads="1"/>
            </p:cNvSpPr>
            <p:nvPr/>
          </p:nvSpPr>
          <p:spPr bwMode="auto">
            <a:xfrm>
              <a:off x="2277" y="3059"/>
              <a:ext cx="19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41" name="Rectangle 633"/>
            <p:cNvSpPr>
              <a:spLocks noChangeArrowheads="1"/>
            </p:cNvSpPr>
            <p:nvPr/>
          </p:nvSpPr>
          <p:spPr bwMode="auto">
            <a:xfrm>
              <a:off x="2288" y="3059"/>
              <a:ext cx="106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42" name="Rectangle 634"/>
            <p:cNvSpPr>
              <a:spLocks noChangeArrowheads="1"/>
            </p:cNvSpPr>
            <p:nvPr/>
          </p:nvSpPr>
          <p:spPr bwMode="auto">
            <a:xfrm>
              <a:off x="2289" y="3059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8043" name="Rectangle 635"/>
            <p:cNvSpPr>
              <a:spLocks noChangeArrowheads="1"/>
            </p:cNvSpPr>
            <p:nvPr/>
          </p:nvSpPr>
          <p:spPr bwMode="auto">
            <a:xfrm>
              <a:off x="3213" y="3285"/>
              <a:ext cx="137" cy="4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44" name="Line 636"/>
            <p:cNvSpPr>
              <a:spLocks noChangeShapeType="1"/>
            </p:cNvSpPr>
            <p:nvPr/>
          </p:nvSpPr>
          <p:spPr bwMode="auto">
            <a:xfrm>
              <a:off x="3334" y="3316"/>
              <a:ext cx="0" cy="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45" name="Line 637"/>
            <p:cNvSpPr>
              <a:spLocks noChangeShapeType="1"/>
            </p:cNvSpPr>
            <p:nvPr/>
          </p:nvSpPr>
          <p:spPr bwMode="auto">
            <a:xfrm>
              <a:off x="3334" y="3316"/>
              <a:ext cx="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46" name="Line 638"/>
            <p:cNvSpPr>
              <a:spLocks noChangeShapeType="1"/>
            </p:cNvSpPr>
            <p:nvPr/>
          </p:nvSpPr>
          <p:spPr bwMode="auto">
            <a:xfrm>
              <a:off x="3334" y="3319"/>
              <a:ext cx="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47" name="Line 639"/>
            <p:cNvSpPr>
              <a:spLocks noChangeShapeType="1"/>
            </p:cNvSpPr>
            <p:nvPr/>
          </p:nvSpPr>
          <p:spPr bwMode="auto">
            <a:xfrm>
              <a:off x="3334" y="3324"/>
              <a:ext cx="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48" name="Line 640"/>
            <p:cNvSpPr>
              <a:spLocks noChangeShapeType="1"/>
            </p:cNvSpPr>
            <p:nvPr/>
          </p:nvSpPr>
          <p:spPr bwMode="auto">
            <a:xfrm>
              <a:off x="3330" y="3316"/>
              <a:ext cx="3" cy="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49" name="Line 641"/>
            <p:cNvSpPr>
              <a:spLocks noChangeShapeType="1"/>
            </p:cNvSpPr>
            <p:nvPr/>
          </p:nvSpPr>
          <p:spPr bwMode="auto">
            <a:xfrm>
              <a:off x="3330" y="3316"/>
              <a:ext cx="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50" name="Line 642"/>
            <p:cNvSpPr>
              <a:spLocks noChangeShapeType="1"/>
            </p:cNvSpPr>
            <p:nvPr/>
          </p:nvSpPr>
          <p:spPr bwMode="auto">
            <a:xfrm>
              <a:off x="3330" y="3319"/>
              <a:ext cx="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51" name="Rectangle 643"/>
            <p:cNvSpPr>
              <a:spLocks noChangeArrowheads="1"/>
            </p:cNvSpPr>
            <p:nvPr/>
          </p:nvSpPr>
          <p:spPr bwMode="auto">
            <a:xfrm>
              <a:off x="3340" y="3316"/>
              <a:ext cx="5" cy="2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52" name="Rectangle 644"/>
            <p:cNvSpPr>
              <a:spLocks noChangeArrowheads="1"/>
            </p:cNvSpPr>
            <p:nvPr/>
          </p:nvSpPr>
          <p:spPr bwMode="auto">
            <a:xfrm>
              <a:off x="3340" y="3319"/>
              <a:ext cx="5" cy="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53" name="Rectangle 645"/>
            <p:cNvSpPr>
              <a:spLocks noChangeArrowheads="1"/>
            </p:cNvSpPr>
            <p:nvPr/>
          </p:nvSpPr>
          <p:spPr bwMode="auto">
            <a:xfrm>
              <a:off x="3223" y="3294"/>
              <a:ext cx="111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54" name="Rectangle 646"/>
            <p:cNvSpPr>
              <a:spLocks noChangeArrowheads="1"/>
            </p:cNvSpPr>
            <p:nvPr/>
          </p:nvSpPr>
          <p:spPr bwMode="auto">
            <a:xfrm>
              <a:off x="3223" y="3294"/>
              <a:ext cx="162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55" name="Rectangle 647"/>
            <p:cNvSpPr>
              <a:spLocks noChangeArrowheads="1"/>
            </p:cNvSpPr>
            <p:nvPr/>
          </p:nvSpPr>
          <p:spPr bwMode="auto">
            <a:xfrm>
              <a:off x="3242" y="3307"/>
              <a:ext cx="79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56" name="Rectangle 648"/>
            <p:cNvSpPr>
              <a:spLocks noChangeArrowheads="1"/>
            </p:cNvSpPr>
            <p:nvPr/>
          </p:nvSpPr>
          <p:spPr bwMode="auto">
            <a:xfrm>
              <a:off x="3242" y="3306"/>
              <a:ext cx="20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57" name="Rectangle 649"/>
            <p:cNvSpPr>
              <a:spLocks noChangeArrowheads="1"/>
            </p:cNvSpPr>
            <p:nvPr/>
          </p:nvSpPr>
          <p:spPr bwMode="auto">
            <a:xfrm>
              <a:off x="3252" y="3306"/>
              <a:ext cx="108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58" name="Rectangle 650"/>
            <p:cNvSpPr>
              <a:spLocks noChangeArrowheads="1"/>
            </p:cNvSpPr>
            <p:nvPr/>
          </p:nvSpPr>
          <p:spPr bwMode="auto">
            <a:xfrm>
              <a:off x="2247" y="3102"/>
              <a:ext cx="139" cy="45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59" name="Line 651"/>
            <p:cNvSpPr>
              <a:spLocks noChangeShapeType="1"/>
            </p:cNvSpPr>
            <p:nvPr/>
          </p:nvSpPr>
          <p:spPr bwMode="auto">
            <a:xfrm>
              <a:off x="2375" y="3133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60" name="Line 652"/>
            <p:cNvSpPr>
              <a:spLocks noChangeShapeType="1"/>
            </p:cNvSpPr>
            <p:nvPr/>
          </p:nvSpPr>
          <p:spPr bwMode="auto">
            <a:xfrm>
              <a:off x="2375" y="3133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61" name="Line 653"/>
            <p:cNvSpPr>
              <a:spLocks noChangeShapeType="1"/>
            </p:cNvSpPr>
            <p:nvPr/>
          </p:nvSpPr>
          <p:spPr bwMode="auto">
            <a:xfrm>
              <a:off x="2375" y="3137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62" name="Line 654"/>
            <p:cNvSpPr>
              <a:spLocks noChangeShapeType="1"/>
            </p:cNvSpPr>
            <p:nvPr/>
          </p:nvSpPr>
          <p:spPr bwMode="auto">
            <a:xfrm>
              <a:off x="2375" y="3142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63" name="Line 655"/>
            <p:cNvSpPr>
              <a:spLocks noChangeShapeType="1"/>
            </p:cNvSpPr>
            <p:nvPr/>
          </p:nvSpPr>
          <p:spPr bwMode="auto">
            <a:xfrm>
              <a:off x="2370" y="3133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64" name="Line 656"/>
            <p:cNvSpPr>
              <a:spLocks noChangeShapeType="1"/>
            </p:cNvSpPr>
            <p:nvPr/>
          </p:nvSpPr>
          <p:spPr bwMode="auto">
            <a:xfrm>
              <a:off x="2370" y="3133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65" name="Line 657"/>
            <p:cNvSpPr>
              <a:spLocks noChangeShapeType="1"/>
            </p:cNvSpPr>
            <p:nvPr/>
          </p:nvSpPr>
          <p:spPr bwMode="auto">
            <a:xfrm>
              <a:off x="2370" y="3137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66" name="Freeform 658"/>
            <p:cNvSpPr>
              <a:spLocks noChangeArrowheads="1"/>
            </p:cNvSpPr>
            <p:nvPr/>
          </p:nvSpPr>
          <p:spPr bwMode="auto">
            <a:xfrm>
              <a:off x="2375" y="3133"/>
              <a:ext cx="4" cy="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0 h 4"/>
                <a:gd name="T6" fmla="*/ 5 w 5"/>
                <a:gd name="T7" fmla="*/ 4 h 4"/>
                <a:gd name="T8" fmla="*/ 0 w 5"/>
                <a:gd name="T9" fmla="*/ 4 h 4"/>
                <a:gd name="T10" fmla="*/ 0 w 5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67" name="Freeform 659"/>
            <p:cNvSpPr>
              <a:spLocks noChangeArrowheads="1"/>
            </p:cNvSpPr>
            <p:nvPr/>
          </p:nvSpPr>
          <p:spPr bwMode="auto">
            <a:xfrm>
              <a:off x="2375" y="3133"/>
              <a:ext cx="4" cy="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0 h 4"/>
                <a:gd name="T6" fmla="*/ 5 w 5"/>
                <a:gd name="T7" fmla="*/ 4 h 4"/>
                <a:gd name="T8" fmla="*/ 0 w 5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4"/>
                  </a:lnTo>
                  <a:lnTo>
                    <a:pt x="0" y="4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68" name="Freeform 660"/>
            <p:cNvSpPr>
              <a:spLocks noChangeArrowheads="1"/>
            </p:cNvSpPr>
            <p:nvPr/>
          </p:nvSpPr>
          <p:spPr bwMode="auto">
            <a:xfrm>
              <a:off x="2375" y="3137"/>
              <a:ext cx="4" cy="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0 h 5"/>
                <a:gd name="T6" fmla="*/ 5 w 5"/>
                <a:gd name="T7" fmla="*/ 5 h 5"/>
                <a:gd name="T8" fmla="*/ 0 w 5"/>
                <a:gd name="T9" fmla="*/ 5 h 5"/>
                <a:gd name="T10" fmla="*/ 0 w 5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69" name="Freeform 661"/>
            <p:cNvSpPr>
              <a:spLocks noChangeArrowheads="1"/>
            </p:cNvSpPr>
            <p:nvPr/>
          </p:nvSpPr>
          <p:spPr bwMode="auto">
            <a:xfrm>
              <a:off x="2375" y="3137"/>
              <a:ext cx="4" cy="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0 h 5"/>
                <a:gd name="T6" fmla="*/ 5 w 5"/>
                <a:gd name="T7" fmla="*/ 5 h 5"/>
                <a:gd name="T8" fmla="*/ 0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70" name="Rectangle 662"/>
            <p:cNvSpPr>
              <a:spLocks noChangeArrowheads="1"/>
            </p:cNvSpPr>
            <p:nvPr/>
          </p:nvSpPr>
          <p:spPr bwMode="auto">
            <a:xfrm>
              <a:off x="2268" y="3102"/>
              <a:ext cx="97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71" name="Rectangle 663"/>
            <p:cNvSpPr>
              <a:spLocks noChangeArrowheads="1"/>
            </p:cNvSpPr>
            <p:nvPr/>
          </p:nvSpPr>
          <p:spPr bwMode="auto">
            <a:xfrm>
              <a:off x="2268" y="3102"/>
              <a:ext cx="146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72" name="Rectangle 664"/>
            <p:cNvSpPr>
              <a:spLocks noChangeArrowheads="1"/>
            </p:cNvSpPr>
            <p:nvPr/>
          </p:nvSpPr>
          <p:spPr bwMode="auto">
            <a:xfrm>
              <a:off x="2268" y="3101"/>
              <a:ext cx="2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Анкета </a:t>
              </a:r>
            </a:p>
          </p:txBody>
        </p:sp>
        <p:sp>
          <p:nvSpPr>
            <p:cNvPr id="18073" name="Rectangle 665"/>
            <p:cNvSpPr>
              <a:spLocks noChangeArrowheads="1"/>
            </p:cNvSpPr>
            <p:nvPr/>
          </p:nvSpPr>
          <p:spPr bwMode="auto">
            <a:xfrm>
              <a:off x="2298" y="3101"/>
              <a:ext cx="2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8074" name="Rectangle 666"/>
            <p:cNvSpPr>
              <a:spLocks noChangeArrowheads="1"/>
            </p:cNvSpPr>
            <p:nvPr/>
          </p:nvSpPr>
          <p:spPr bwMode="auto">
            <a:xfrm>
              <a:off x="2277" y="3116"/>
              <a:ext cx="8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75" name="Rectangle 667"/>
            <p:cNvSpPr>
              <a:spLocks noChangeArrowheads="1"/>
            </p:cNvSpPr>
            <p:nvPr/>
          </p:nvSpPr>
          <p:spPr bwMode="auto">
            <a:xfrm>
              <a:off x="2277" y="3116"/>
              <a:ext cx="11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76" name="Rectangle 668"/>
            <p:cNvSpPr>
              <a:spLocks noChangeArrowheads="1"/>
            </p:cNvSpPr>
            <p:nvPr/>
          </p:nvSpPr>
          <p:spPr bwMode="auto">
            <a:xfrm>
              <a:off x="2243" y="3129"/>
              <a:ext cx="151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77" name="Rectangle 669"/>
            <p:cNvSpPr>
              <a:spLocks noChangeArrowheads="1"/>
            </p:cNvSpPr>
            <p:nvPr/>
          </p:nvSpPr>
          <p:spPr bwMode="auto">
            <a:xfrm>
              <a:off x="2243" y="3133"/>
              <a:ext cx="215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78" name="Rectangle 670"/>
            <p:cNvSpPr>
              <a:spLocks noChangeArrowheads="1"/>
            </p:cNvSpPr>
            <p:nvPr/>
          </p:nvSpPr>
          <p:spPr bwMode="auto">
            <a:xfrm>
              <a:off x="2247" y="3133"/>
              <a:ext cx="4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подписанная </a:t>
              </a:r>
            </a:p>
          </p:txBody>
        </p:sp>
        <p:sp>
          <p:nvSpPr>
            <p:cNvPr id="18079" name="Rectangle 671"/>
            <p:cNvSpPr>
              <a:spLocks noChangeArrowheads="1"/>
            </p:cNvSpPr>
            <p:nvPr/>
          </p:nvSpPr>
          <p:spPr bwMode="auto">
            <a:xfrm>
              <a:off x="2303" y="3133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клиентом)</a:t>
              </a:r>
            </a:p>
          </p:txBody>
        </p:sp>
        <p:sp>
          <p:nvSpPr>
            <p:cNvPr id="18080" name="Rectangle 672"/>
            <p:cNvSpPr>
              <a:spLocks noChangeArrowheads="1"/>
            </p:cNvSpPr>
            <p:nvPr/>
          </p:nvSpPr>
          <p:spPr bwMode="auto">
            <a:xfrm>
              <a:off x="2948" y="3285"/>
              <a:ext cx="136" cy="4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81" name="Line 673"/>
            <p:cNvSpPr>
              <a:spLocks noChangeShapeType="1"/>
            </p:cNvSpPr>
            <p:nvPr/>
          </p:nvSpPr>
          <p:spPr bwMode="auto">
            <a:xfrm>
              <a:off x="3070" y="3316"/>
              <a:ext cx="4" cy="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82" name="Line 674"/>
            <p:cNvSpPr>
              <a:spLocks noChangeShapeType="1"/>
            </p:cNvSpPr>
            <p:nvPr/>
          </p:nvSpPr>
          <p:spPr bwMode="auto">
            <a:xfrm>
              <a:off x="3070" y="3316"/>
              <a:ext cx="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83" name="Line 675"/>
            <p:cNvSpPr>
              <a:spLocks noChangeShapeType="1"/>
            </p:cNvSpPr>
            <p:nvPr/>
          </p:nvSpPr>
          <p:spPr bwMode="auto">
            <a:xfrm>
              <a:off x="3070" y="3319"/>
              <a:ext cx="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84" name="Line 676"/>
            <p:cNvSpPr>
              <a:spLocks noChangeShapeType="1"/>
            </p:cNvSpPr>
            <p:nvPr/>
          </p:nvSpPr>
          <p:spPr bwMode="auto">
            <a:xfrm>
              <a:off x="3070" y="3324"/>
              <a:ext cx="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85" name="Line 677"/>
            <p:cNvSpPr>
              <a:spLocks noChangeShapeType="1"/>
            </p:cNvSpPr>
            <p:nvPr/>
          </p:nvSpPr>
          <p:spPr bwMode="auto">
            <a:xfrm>
              <a:off x="3066" y="3316"/>
              <a:ext cx="3" cy="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86" name="Line 678"/>
            <p:cNvSpPr>
              <a:spLocks noChangeShapeType="1"/>
            </p:cNvSpPr>
            <p:nvPr/>
          </p:nvSpPr>
          <p:spPr bwMode="auto">
            <a:xfrm>
              <a:off x="3066" y="3316"/>
              <a:ext cx="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87" name="Line 679"/>
            <p:cNvSpPr>
              <a:spLocks noChangeShapeType="1"/>
            </p:cNvSpPr>
            <p:nvPr/>
          </p:nvSpPr>
          <p:spPr bwMode="auto">
            <a:xfrm>
              <a:off x="3066" y="3319"/>
              <a:ext cx="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88" name="Freeform 680"/>
            <p:cNvSpPr>
              <a:spLocks noChangeArrowheads="1"/>
            </p:cNvSpPr>
            <p:nvPr/>
          </p:nvSpPr>
          <p:spPr bwMode="auto">
            <a:xfrm>
              <a:off x="3076" y="3316"/>
              <a:ext cx="0" cy="2"/>
            </a:xfrm>
            <a:custGeom>
              <a:avLst/>
              <a:gdLst>
                <a:gd name="T0" fmla="*/ 0 h 4"/>
                <a:gd name="T1" fmla="*/ 0 h 4"/>
                <a:gd name="T2" fmla="*/ 4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89" name="Freeform 681"/>
            <p:cNvSpPr>
              <a:spLocks noChangeArrowheads="1"/>
            </p:cNvSpPr>
            <p:nvPr/>
          </p:nvSpPr>
          <p:spPr bwMode="auto">
            <a:xfrm>
              <a:off x="3076" y="3319"/>
              <a:ext cx="0" cy="4"/>
            </a:xfrm>
            <a:custGeom>
              <a:avLst/>
              <a:gdLst>
                <a:gd name="T0" fmla="*/ 0 h 5"/>
                <a:gd name="T1" fmla="*/ 0 h 5"/>
                <a:gd name="T2" fmla="*/ 5 h 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90" name="Rectangle 682"/>
            <p:cNvSpPr>
              <a:spLocks noChangeArrowheads="1"/>
            </p:cNvSpPr>
            <p:nvPr/>
          </p:nvSpPr>
          <p:spPr bwMode="auto">
            <a:xfrm>
              <a:off x="2968" y="3285"/>
              <a:ext cx="98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91" name="Rectangle 683"/>
            <p:cNvSpPr>
              <a:spLocks noChangeArrowheads="1"/>
            </p:cNvSpPr>
            <p:nvPr/>
          </p:nvSpPr>
          <p:spPr bwMode="auto">
            <a:xfrm>
              <a:off x="2968" y="3290"/>
              <a:ext cx="147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92" name="Rectangle 684"/>
            <p:cNvSpPr>
              <a:spLocks noChangeArrowheads="1"/>
            </p:cNvSpPr>
            <p:nvPr/>
          </p:nvSpPr>
          <p:spPr bwMode="auto">
            <a:xfrm>
              <a:off x="2968" y="3289"/>
              <a:ext cx="2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Анкета </a:t>
              </a:r>
            </a:p>
          </p:txBody>
        </p:sp>
        <p:sp>
          <p:nvSpPr>
            <p:cNvPr id="18093" name="Rectangle 685"/>
            <p:cNvSpPr>
              <a:spLocks noChangeArrowheads="1"/>
            </p:cNvSpPr>
            <p:nvPr/>
          </p:nvSpPr>
          <p:spPr bwMode="auto">
            <a:xfrm>
              <a:off x="2999" y="3289"/>
              <a:ext cx="2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8094" name="Rectangle 686"/>
            <p:cNvSpPr>
              <a:spLocks noChangeArrowheads="1"/>
            </p:cNvSpPr>
            <p:nvPr/>
          </p:nvSpPr>
          <p:spPr bwMode="auto">
            <a:xfrm>
              <a:off x="2972" y="3298"/>
              <a:ext cx="84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95" name="Rectangle 687"/>
            <p:cNvSpPr>
              <a:spLocks noChangeArrowheads="1"/>
            </p:cNvSpPr>
            <p:nvPr/>
          </p:nvSpPr>
          <p:spPr bwMode="auto">
            <a:xfrm>
              <a:off x="2972" y="3303"/>
              <a:ext cx="11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96" name="Rectangle 688"/>
            <p:cNvSpPr>
              <a:spLocks noChangeArrowheads="1"/>
            </p:cNvSpPr>
            <p:nvPr/>
          </p:nvSpPr>
          <p:spPr bwMode="auto">
            <a:xfrm>
              <a:off x="2973" y="3302"/>
              <a:ext cx="4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нерезидента</a:t>
              </a:r>
            </a:p>
          </p:txBody>
        </p:sp>
        <p:sp>
          <p:nvSpPr>
            <p:cNvPr id="18097" name="Rectangle 689"/>
            <p:cNvSpPr>
              <a:spLocks noChangeArrowheads="1"/>
            </p:cNvSpPr>
            <p:nvPr/>
          </p:nvSpPr>
          <p:spPr bwMode="auto">
            <a:xfrm>
              <a:off x="2939" y="3311"/>
              <a:ext cx="156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98" name="Rectangle 690"/>
            <p:cNvSpPr>
              <a:spLocks noChangeArrowheads="1"/>
            </p:cNvSpPr>
            <p:nvPr/>
          </p:nvSpPr>
          <p:spPr bwMode="auto">
            <a:xfrm>
              <a:off x="2939" y="3316"/>
              <a:ext cx="215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099" name="Line 691"/>
            <p:cNvSpPr>
              <a:spLocks noChangeShapeType="1"/>
            </p:cNvSpPr>
            <p:nvPr/>
          </p:nvSpPr>
          <p:spPr bwMode="auto">
            <a:xfrm>
              <a:off x="3095" y="2734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00" name="Freeform 692"/>
            <p:cNvSpPr>
              <a:spLocks noChangeArrowheads="1"/>
            </p:cNvSpPr>
            <p:nvPr/>
          </p:nvSpPr>
          <p:spPr bwMode="auto">
            <a:xfrm>
              <a:off x="2478" y="2412"/>
              <a:ext cx="93" cy="52"/>
            </a:xfrm>
            <a:custGeom>
              <a:avLst/>
              <a:gdLst>
                <a:gd name="T0" fmla="*/ 11 w 98"/>
                <a:gd name="T1" fmla="*/ 0 h 55"/>
                <a:gd name="T2" fmla="*/ 87 w 98"/>
                <a:gd name="T3" fmla="*/ 0 h 55"/>
                <a:gd name="T4" fmla="*/ 98 w 98"/>
                <a:gd name="T5" fmla="*/ 27 h 55"/>
                <a:gd name="T6" fmla="*/ 87 w 98"/>
                <a:gd name="T7" fmla="*/ 55 h 55"/>
                <a:gd name="T8" fmla="*/ 11 w 98"/>
                <a:gd name="T9" fmla="*/ 55 h 55"/>
                <a:gd name="T10" fmla="*/ 0 w 98"/>
                <a:gd name="T11" fmla="*/ 27 h 55"/>
                <a:gd name="T12" fmla="*/ 11 w 98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" h="55">
                  <a:moveTo>
                    <a:pt x="11" y="0"/>
                  </a:moveTo>
                  <a:lnTo>
                    <a:pt x="87" y="0"/>
                  </a:lnTo>
                  <a:lnTo>
                    <a:pt x="98" y="27"/>
                  </a:lnTo>
                  <a:lnTo>
                    <a:pt x="87" y="55"/>
                  </a:lnTo>
                  <a:lnTo>
                    <a:pt x="11" y="55"/>
                  </a:lnTo>
                  <a:lnTo>
                    <a:pt x="0" y="2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01" name="Rectangle 693"/>
            <p:cNvSpPr>
              <a:spLocks noChangeArrowheads="1"/>
            </p:cNvSpPr>
            <p:nvPr/>
          </p:nvSpPr>
          <p:spPr bwMode="auto">
            <a:xfrm>
              <a:off x="2473" y="2421"/>
              <a:ext cx="113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02" name="Rectangle 694"/>
            <p:cNvSpPr>
              <a:spLocks noChangeArrowheads="1"/>
            </p:cNvSpPr>
            <p:nvPr/>
          </p:nvSpPr>
          <p:spPr bwMode="auto">
            <a:xfrm>
              <a:off x="2473" y="2421"/>
              <a:ext cx="162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03" name="Rectangle 695"/>
            <p:cNvSpPr>
              <a:spLocks noChangeArrowheads="1"/>
            </p:cNvSpPr>
            <p:nvPr/>
          </p:nvSpPr>
          <p:spPr bwMode="auto">
            <a:xfrm>
              <a:off x="2488" y="2434"/>
              <a:ext cx="78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04" name="Rectangle 696"/>
            <p:cNvSpPr>
              <a:spLocks noChangeArrowheads="1"/>
            </p:cNvSpPr>
            <p:nvPr/>
          </p:nvSpPr>
          <p:spPr bwMode="auto">
            <a:xfrm>
              <a:off x="2488" y="2434"/>
              <a:ext cx="20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05" name="Rectangle 697"/>
            <p:cNvSpPr>
              <a:spLocks noChangeArrowheads="1"/>
            </p:cNvSpPr>
            <p:nvPr/>
          </p:nvSpPr>
          <p:spPr bwMode="auto">
            <a:xfrm>
              <a:off x="2498" y="2434"/>
              <a:ext cx="10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06" name="Rectangle 698"/>
            <p:cNvSpPr>
              <a:spLocks noChangeArrowheads="1"/>
            </p:cNvSpPr>
            <p:nvPr/>
          </p:nvSpPr>
          <p:spPr bwMode="auto">
            <a:xfrm>
              <a:off x="2483" y="2448"/>
              <a:ext cx="89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07" name="Rectangle 699"/>
            <p:cNvSpPr>
              <a:spLocks noChangeArrowheads="1"/>
            </p:cNvSpPr>
            <p:nvPr/>
          </p:nvSpPr>
          <p:spPr bwMode="auto">
            <a:xfrm>
              <a:off x="2483" y="2448"/>
              <a:ext cx="12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08" name="Rectangle 700"/>
            <p:cNvSpPr>
              <a:spLocks noChangeArrowheads="1"/>
            </p:cNvSpPr>
            <p:nvPr/>
          </p:nvSpPr>
          <p:spPr bwMode="auto">
            <a:xfrm>
              <a:off x="2485" y="2447"/>
              <a:ext cx="1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уже </a:t>
              </a:r>
            </a:p>
          </p:txBody>
        </p:sp>
        <p:sp>
          <p:nvSpPr>
            <p:cNvPr id="18109" name="Rectangle 701"/>
            <p:cNvSpPr>
              <a:spLocks noChangeArrowheads="1"/>
            </p:cNvSpPr>
            <p:nvPr/>
          </p:nvSpPr>
          <p:spPr bwMode="auto">
            <a:xfrm>
              <a:off x="2501" y="2447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заведена</a:t>
              </a:r>
            </a:p>
          </p:txBody>
        </p:sp>
        <p:sp>
          <p:nvSpPr>
            <p:cNvPr id="18110" name="Freeform 702"/>
            <p:cNvSpPr>
              <a:spLocks noChangeArrowheads="1"/>
            </p:cNvSpPr>
            <p:nvPr/>
          </p:nvSpPr>
          <p:spPr bwMode="auto">
            <a:xfrm>
              <a:off x="2198" y="2496"/>
              <a:ext cx="93" cy="51"/>
            </a:xfrm>
            <a:custGeom>
              <a:avLst/>
              <a:gdLst>
                <a:gd name="T0" fmla="*/ 10 w 97"/>
                <a:gd name="T1" fmla="*/ 0 h 54"/>
                <a:gd name="T2" fmla="*/ 6 w 97"/>
                <a:gd name="T3" fmla="*/ 4 h 54"/>
                <a:gd name="T4" fmla="*/ 0 w 97"/>
                <a:gd name="T5" fmla="*/ 9 h 54"/>
                <a:gd name="T6" fmla="*/ 0 w 97"/>
                <a:gd name="T7" fmla="*/ 45 h 54"/>
                <a:gd name="T8" fmla="*/ 6 w 97"/>
                <a:gd name="T9" fmla="*/ 49 h 54"/>
                <a:gd name="T10" fmla="*/ 10 w 97"/>
                <a:gd name="T11" fmla="*/ 54 h 54"/>
                <a:gd name="T12" fmla="*/ 87 w 97"/>
                <a:gd name="T13" fmla="*/ 54 h 54"/>
                <a:gd name="T14" fmla="*/ 93 w 97"/>
                <a:gd name="T15" fmla="*/ 49 h 54"/>
                <a:gd name="T16" fmla="*/ 97 w 97"/>
                <a:gd name="T17" fmla="*/ 45 h 54"/>
                <a:gd name="T18" fmla="*/ 97 w 97"/>
                <a:gd name="T19" fmla="*/ 9 h 54"/>
                <a:gd name="T20" fmla="*/ 93 w 97"/>
                <a:gd name="T21" fmla="*/ 4 h 54"/>
                <a:gd name="T22" fmla="*/ 87 w 97"/>
                <a:gd name="T23" fmla="*/ 0 h 54"/>
                <a:gd name="T24" fmla="*/ 10 w 97"/>
                <a:gd name="T2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54">
                  <a:moveTo>
                    <a:pt x="10" y="0"/>
                  </a:moveTo>
                  <a:lnTo>
                    <a:pt x="6" y="4"/>
                  </a:lnTo>
                  <a:lnTo>
                    <a:pt x="0" y="9"/>
                  </a:lnTo>
                  <a:lnTo>
                    <a:pt x="0" y="45"/>
                  </a:lnTo>
                  <a:lnTo>
                    <a:pt x="6" y="49"/>
                  </a:lnTo>
                  <a:lnTo>
                    <a:pt x="10" y="54"/>
                  </a:lnTo>
                  <a:lnTo>
                    <a:pt x="87" y="54"/>
                  </a:lnTo>
                  <a:lnTo>
                    <a:pt x="93" y="49"/>
                  </a:lnTo>
                  <a:lnTo>
                    <a:pt x="97" y="45"/>
                  </a:lnTo>
                  <a:lnTo>
                    <a:pt x="97" y="9"/>
                  </a:lnTo>
                  <a:lnTo>
                    <a:pt x="93" y="4"/>
                  </a:lnTo>
                  <a:lnTo>
                    <a:pt x="87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11" name="Rectangle 703"/>
            <p:cNvSpPr>
              <a:spLocks noChangeArrowheads="1"/>
            </p:cNvSpPr>
            <p:nvPr/>
          </p:nvSpPr>
          <p:spPr bwMode="auto">
            <a:xfrm>
              <a:off x="2214" y="2504"/>
              <a:ext cx="74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12" name="Rectangle 704"/>
            <p:cNvSpPr>
              <a:spLocks noChangeArrowheads="1"/>
            </p:cNvSpPr>
            <p:nvPr/>
          </p:nvSpPr>
          <p:spPr bwMode="auto">
            <a:xfrm>
              <a:off x="2214" y="2504"/>
              <a:ext cx="102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13" name="Rectangle 705"/>
            <p:cNvSpPr>
              <a:spLocks noChangeArrowheads="1"/>
            </p:cNvSpPr>
            <p:nvPr/>
          </p:nvSpPr>
          <p:spPr bwMode="auto">
            <a:xfrm>
              <a:off x="2194" y="2517"/>
              <a:ext cx="11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14" name="Rectangle 706"/>
            <p:cNvSpPr>
              <a:spLocks noChangeArrowheads="1"/>
            </p:cNvSpPr>
            <p:nvPr/>
          </p:nvSpPr>
          <p:spPr bwMode="auto">
            <a:xfrm>
              <a:off x="2194" y="2517"/>
              <a:ext cx="162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15" name="Rectangle 707"/>
            <p:cNvSpPr>
              <a:spLocks noChangeArrowheads="1"/>
            </p:cNvSpPr>
            <p:nvPr/>
          </p:nvSpPr>
          <p:spPr bwMode="auto">
            <a:xfrm>
              <a:off x="2184" y="2529"/>
              <a:ext cx="132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16" name="Rectangle 708"/>
            <p:cNvSpPr>
              <a:spLocks noChangeArrowheads="1"/>
            </p:cNvSpPr>
            <p:nvPr/>
          </p:nvSpPr>
          <p:spPr bwMode="auto">
            <a:xfrm>
              <a:off x="2184" y="2529"/>
              <a:ext cx="93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17" name="Rectangle 709"/>
            <p:cNvSpPr>
              <a:spLocks noChangeArrowheads="1"/>
            </p:cNvSpPr>
            <p:nvPr/>
          </p:nvSpPr>
          <p:spPr bwMode="auto">
            <a:xfrm>
              <a:off x="2243" y="2529"/>
              <a:ext cx="108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18" name="Freeform 710"/>
            <p:cNvSpPr>
              <a:spLocks noChangeArrowheads="1"/>
            </p:cNvSpPr>
            <p:nvPr/>
          </p:nvSpPr>
          <p:spPr bwMode="auto">
            <a:xfrm>
              <a:off x="2737" y="2644"/>
              <a:ext cx="92" cy="49"/>
            </a:xfrm>
            <a:custGeom>
              <a:avLst/>
              <a:gdLst>
                <a:gd name="T0" fmla="*/ 11 w 97"/>
                <a:gd name="T1" fmla="*/ 0 h 53"/>
                <a:gd name="T2" fmla="*/ 5 w 97"/>
                <a:gd name="T3" fmla="*/ 3 h 53"/>
                <a:gd name="T4" fmla="*/ 0 w 97"/>
                <a:gd name="T5" fmla="*/ 8 h 53"/>
                <a:gd name="T6" fmla="*/ 0 w 97"/>
                <a:gd name="T7" fmla="*/ 44 h 53"/>
                <a:gd name="T8" fmla="*/ 5 w 97"/>
                <a:gd name="T9" fmla="*/ 48 h 53"/>
                <a:gd name="T10" fmla="*/ 11 w 97"/>
                <a:gd name="T11" fmla="*/ 53 h 53"/>
                <a:gd name="T12" fmla="*/ 87 w 97"/>
                <a:gd name="T13" fmla="*/ 53 h 53"/>
                <a:gd name="T14" fmla="*/ 92 w 97"/>
                <a:gd name="T15" fmla="*/ 48 h 53"/>
                <a:gd name="T16" fmla="*/ 97 w 97"/>
                <a:gd name="T17" fmla="*/ 44 h 53"/>
                <a:gd name="T18" fmla="*/ 97 w 97"/>
                <a:gd name="T19" fmla="*/ 8 h 53"/>
                <a:gd name="T20" fmla="*/ 92 w 97"/>
                <a:gd name="T21" fmla="*/ 3 h 53"/>
                <a:gd name="T22" fmla="*/ 87 w 97"/>
                <a:gd name="T23" fmla="*/ 0 h 53"/>
                <a:gd name="T24" fmla="*/ 11 w 97"/>
                <a:gd name="T2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53">
                  <a:moveTo>
                    <a:pt x="11" y="0"/>
                  </a:moveTo>
                  <a:lnTo>
                    <a:pt x="5" y="3"/>
                  </a:lnTo>
                  <a:lnTo>
                    <a:pt x="0" y="8"/>
                  </a:lnTo>
                  <a:lnTo>
                    <a:pt x="0" y="44"/>
                  </a:lnTo>
                  <a:lnTo>
                    <a:pt x="5" y="48"/>
                  </a:lnTo>
                  <a:lnTo>
                    <a:pt x="11" y="53"/>
                  </a:lnTo>
                  <a:lnTo>
                    <a:pt x="87" y="53"/>
                  </a:lnTo>
                  <a:lnTo>
                    <a:pt x="92" y="48"/>
                  </a:lnTo>
                  <a:lnTo>
                    <a:pt x="97" y="44"/>
                  </a:lnTo>
                  <a:lnTo>
                    <a:pt x="97" y="8"/>
                  </a:lnTo>
                  <a:lnTo>
                    <a:pt x="92" y="3"/>
                  </a:lnTo>
                  <a:lnTo>
                    <a:pt x="87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19" name="Rectangle 711"/>
            <p:cNvSpPr>
              <a:spLocks noChangeArrowheads="1"/>
            </p:cNvSpPr>
            <p:nvPr/>
          </p:nvSpPr>
          <p:spPr bwMode="auto">
            <a:xfrm>
              <a:off x="2742" y="2652"/>
              <a:ext cx="94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20" name="Rectangle 712"/>
            <p:cNvSpPr>
              <a:spLocks noChangeArrowheads="1"/>
            </p:cNvSpPr>
            <p:nvPr/>
          </p:nvSpPr>
          <p:spPr bwMode="auto">
            <a:xfrm>
              <a:off x="2742" y="2655"/>
              <a:ext cx="138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21" name="Rectangle 713"/>
            <p:cNvSpPr>
              <a:spLocks noChangeArrowheads="1"/>
            </p:cNvSpPr>
            <p:nvPr/>
          </p:nvSpPr>
          <p:spPr bwMode="auto">
            <a:xfrm>
              <a:off x="2743" y="2655"/>
              <a:ext cx="3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Завести </a:t>
              </a:r>
            </a:p>
          </p:txBody>
        </p:sp>
        <p:sp>
          <p:nvSpPr>
            <p:cNvPr id="18122" name="Rectangle 714"/>
            <p:cNvSpPr>
              <a:spLocks noChangeArrowheads="1"/>
            </p:cNvSpPr>
            <p:nvPr/>
          </p:nvSpPr>
          <p:spPr bwMode="auto">
            <a:xfrm>
              <a:off x="2779" y="2655"/>
              <a:ext cx="2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новую</a:t>
              </a:r>
            </a:p>
          </p:txBody>
        </p:sp>
        <p:sp>
          <p:nvSpPr>
            <p:cNvPr id="18123" name="Rectangle 715"/>
            <p:cNvSpPr>
              <a:spLocks noChangeArrowheads="1"/>
            </p:cNvSpPr>
            <p:nvPr/>
          </p:nvSpPr>
          <p:spPr bwMode="auto">
            <a:xfrm>
              <a:off x="2733" y="2665"/>
              <a:ext cx="112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24" name="Rectangle 716"/>
            <p:cNvSpPr>
              <a:spLocks noChangeArrowheads="1"/>
            </p:cNvSpPr>
            <p:nvPr/>
          </p:nvSpPr>
          <p:spPr bwMode="auto">
            <a:xfrm>
              <a:off x="2733" y="2665"/>
              <a:ext cx="161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25" name="Rectangle 717"/>
            <p:cNvSpPr>
              <a:spLocks noChangeArrowheads="1"/>
            </p:cNvSpPr>
            <p:nvPr/>
          </p:nvSpPr>
          <p:spPr bwMode="auto">
            <a:xfrm>
              <a:off x="2734" y="2664"/>
              <a:ext cx="34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карточку </a:t>
              </a:r>
            </a:p>
          </p:txBody>
        </p:sp>
        <p:sp>
          <p:nvSpPr>
            <p:cNvPr id="18126" name="Rectangle 718"/>
            <p:cNvSpPr>
              <a:spLocks noChangeArrowheads="1"/>
            </p:cNvSpPr>
            <p:nvPr/>
          </p:nvSpPr>
          <p:spPr bwMode="auto">
            <a:xfrm>
              <a:off x="2772" y="2664"/>
              <a:ext cx="3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8127" name="Rectangle 719"/>
            <p:cNvSpPr>
              <a:spLocks noChangeArrowheads="1"/>
            </p:cNvSpPr>
            <p:nvPr/>
          </p:nvSpPr>
          <p:spPr bwMode="auto">
            <a:xfrm>
              <a:off x="2748" y="2678"/>
              <a:ext cx="83" cy="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28" name="Rectangle 720"/>
            <p:cNvSpPr>
              <a:spLocks noChangeArrowheads="1"/>
            </p:cNvSpPr>
            <p:nvPr/>
          </p:nvSpPr>
          <p:spPr bwMode="auto">
            <a:xfrm>
              <a:off x="2748" y="2676"/>
              <a:ext cx="19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29" name="Rectangle 721"/>
            <p:cNvSpPr>
              <a:spLocks noChangeArrowheads="1"/>
            </p:cNvSpPr>
            <p:nvPr/>
          </p:nvSpPr>
          <p:spPr bwMode="auto">
            <a:xfrm>
              <a:off x="2757" y="2676"/>
              <a:ext cx="108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30" name="Rectangle 722"/>
            <p:cNvSpPr>
              <a:spLocks noChangeArrowheads="1"/>
            </p:cNvSpPr>
            <p:nvPr/>
          </p:nvSpPr>
          <p:spPr bwMode="auto">
            <a:xfrm>
              <a:off x="2758" y="2676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8131" name="Freeform 723"/>
            <p:cNvSpPr>
              <a:spLocks noChangeArrowheads="1"/>
            </p:cNvSpPr>
            <p:nvPr/>
          </p:nvSpPr>
          <p:spPr bwMode="auto">
            <a:xfrm>
              <a:off x="2478" y="2644"/>
              <a:ext cx="93" cy="49"/>
            </a:xfrm>
            <a:custGeom>
              <a:avLst/>
              <a:gdLst>
                <a:gd name="T0" fmla="*/ 11 w 98"/>
                <a:gd name="T1" fmla="*/ 0 h 53"/>
                <a:gd name="T2" fmla="*/ 87 w 98"/>
                <a:gd name="T3" fmla="*/ 0 h 53"/>
                <a:gd name="T4" fmla="*/ 98 w 98"/>
                <a:gd name="T5" fmla="*/ 26 h 53"/>
                <a:gd name="T6" fmla="*/ 87 w 98"/>
                <a:gd name="T7" fmla="*/ 53 h 53"/>
                <a:gd name="T8" fmla="*/ 11 w 98"/>
                <a:gd name="T9" fmla="*/ 53 h 53"/>
                <a:gd name="T10" fmla="*/ 0 w 98"/>
                <a:gd name="T11" fmla="*/ 26 h 53"/>
                <a:gd name="T12" fmla="*/ 11 w 98"/>
                <a:gd name="T1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" h="53">
                  <a:moveTo>
                    <a:pt x="11" y="0"/>
                  </a:moveTo>
                  <a:lnTo>
                    <a:pt x="87" y="0"/>
                  </a:lnTo>
                  <a:lnTo>
                    <a:pt x="98" y="26"/>
                  </a:lnTo>
                  <a:lnTo>
                    <a:pt x="87" y="53"/>
                  </a:lnTo>
                  <a:lnTo>
                    <a:pt x="11" y="53"/>
                  </a:lnTo>
                  <a:lnTo>
                    <a:pt x="0" y="2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32" name="Rectangle 724"/>
            <p:cNvSpPr>
              <a:spLocks noChangeArrowheads="1"/>
            </p:cNvSpPr>
            <p:nvPr/>
          </p:nvSpPr>
          <p:spPr bwMode="auto">
            <a:xfrm>
              <a:off x="2473" y="2652"/>
              <a:ext cx="11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33" name="Rectangle 725"/>
            <p:cNvSpPr>
              <a:spLocks noChangeArrowheads="1"/>
            </p:cNvSpPr>
            <p:nvPr/>
          </p:nvSpPr>
          <p:spPr bwMode="auto">
            <a:xfrm>
              <a:off x="2473" y="2655"/>
              <a:ext cx="162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34" name="Rectangle 726"/>
            <p:cNvSpPr>
              <a:spLocks noChangeArrowheads="1"/>
            </p:cNvSpPr>
            <p:nvPr/>
          </p:nvSpPr>
          <p:spPr bwMode="auto">
            <a:xfrm>
              <a:off x="2473" y="2655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Карточка </a:t>
              </a:r>
            </a:p>
          </p:txBody>
        </p:sp>
        <p:sp>
          <p:nvSpPr>
            <p:cNvPr id="18135" name="Rectangle 727"/>
            <p:cNvSpPr>
              <a:spLocks noChangeArrowheads="1"/>
            </p:cNvSpPr>
            <p:nvPr/>
          </p:nvSpPr>
          <p:spPr bwMode="auto">
            <a:xfrm>
              <a:off x="2514" y="2655"/>
              <a:ext cx="3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8136" name="Rectangle 728"/>
            <p:cNvSpPr>
              <a:spLocks noChangeArrowheads="1"/>
            </p:cNvSpPr>
            <p:nvPr/>
          </p:nvSpPr>
          <p:spPr bwMode="auto">
            <a:xfrm>
              <a:off x="2488" y="2665"/>
              <a:ext cx="78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37" name="Rectangle 729"/>
            <p:cNvSpPr>
              <a:spLocks noChangeArrowheads="1"/>
            </p:cNvSpPr>
            <p:nvPr/>
          </p:nvSpPr>
          <p:spPr bwMode="auto">
            <a:xfrm>
              <a:off x="2488" y="2665"/>
              <a:ext cx="20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38" name="Rectangle 730"/>
            <p:cNvSpPr>
              <a:spLocks noChangeArrowheads="1"/>
            </p:cNvSpPr>
            <p:nvPr/>
          </p:nvSpPr>
          <p:spPr bwMode="auto">
            <a:xfrm>
              <a:off x="2498" y="2665"/>
              <a:ext cx="107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39" name="Rectangle 731"/>
            <p:cNvSpPr>
              <a:spLocks noChangeArrowheads="1"/>
            </p:cNvSpPr>
            <p:nvPr/>
          </p:nvSpPr>
          <p:spPr bwMode="auto">
            <a:xfrm>
              <a:off x="2499" y="2664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8140" name="Rectangle 732"/>
            <p:cNvSpPr>
              <a:spLocks noChangeArrowheads="1"/>
            </p:cNvSpPr>
            <p:nvPr/>
          </p:nvSpPr>
          <p:spPr bwMode="auto">
            <a:xfrm>
              <a:off x="2473" y="2678"/>
              <a:ext cx="113" cy="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41" name="Rectangle 733"/>
            <p:cNvSpPr>
              <a:spLocks noChangeArrowheads="1"/>
            </p:cNvSpPr>
            <p:nvPr/>
          </p:nvSpPr>
          <p:spPr bwMode="auto">
            <a:xfrm>
              <a:off x="2473" y="2676"/>
              <a:ext cx="152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42" name="Rectangle 734"/>
            <p:cNvSpPr>
              <a:spLocks noChangeArrowheads="1"/>
            </p:cNvSpPr>
            <p:nvPr/>
          </p:nvSpPr>
          <p:spPr bwMode="auto">
            <a:xfrm>
              <a:off x="2473" y="2676"/>
              <a:ext cx="1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еще </a:t>
              </a:r>
            </a:p>
          </p:txBody>
        </p:sp>
        <p:sp>
          <p:nvSpPr>
            <p:cNvPr id="18143" name="Rectangle 735"/>
            <p:cNvSpPr>
              <a:spLocks noChangeArrowheads="1"/>
            </p:cNvSpPr>
            <p:nvPr/>
          </p:nvSpPr>
          <p:spPr bwMode="auto">
            <a:xfrm>
              <a:off x="2493" y="2676"/>
              <a:ext cx="1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не </a:t>
              </a:r>
            </a:p>
          </p:txBody>
        </p:sp>
        <p:sp>
          <p:nvSpPr>
            <p:cNvPr id="18144" name="Rectangle 736"/>
            <p:cNvSpPr>
              <a:spLocks noChangeArrowheads="1"/>
            </p:cNvSpPr>
            <p:nvPr/>
          </p:nvSpPr>
          <p:spPr bwMode="auto">
            <a:xfrm>
              <a:off x="2506" y="2676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заведена</a:t>
              </a:r>
            </a:p>
          </p:txBody>
        </p:sp>
        <p:sp>
          <p:nvSpPr>
            <p:cNvPr id="18145" name="Oval 737"/>
            <p:cNvSpPr>
              <a:spLocks noChangeArrowheads="1"/>
            </p:cNvSpPr>
            <p:nvPr/>
          </p:nvSpPr>
          <p:spPr bwMode="auto">
            <a:xfrm>
              <a:off x="2375" y="2507"/>
              <a:ext cx="44" cy="37"/>
            </a:xfrm>
            <a:prstGeom prst="ellipse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46" name="Line 738"/>
            <p:cNvSpPr>
              <a:spLocks noChangeShapeType="1"/>
            </p:cNvSpPr>
            <p:nvPr/>
          </p:nvSpPr>
          <p:spPr bwMode="auto">
            <a:xfrm>
              <a:off x="2385" y="2517"/>
              <a:ext cx="14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47" name="Line 739"/>
            <p:cNvSpPr>
              <a:spLocks noChangeShapeType="1"/>
            </p:cNvSpPr>
            <p:nvPr/>
          </p:nvSpPr>
          <p:spPr bwMode="auto">
            <a:xfrm flipV="1">
              <a:off x="2385" y="2516"/>
              <a:ext cx="14" cy="1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48" name="Freeform 740"/>
            <p:cNvSpPr>
              <a:spLocks noChangeArrowheads="1"/>
            </p:cNvSpPr>
            <p:nvPr/>
          </p:nvSpPr>
          <p:spPr bwMode="auto">
            <a:xfrm>
              <a:off x="2290" y="2519"/>
              <a:ext cx="4" cy="5"/>
            </a:xfrm>
            <a:custGeom>
              <a:avLst/>
              <a:gdLst>
                <a:gd name="T0" fmla="*/ 4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49" name="Freeform 741"/>
            <p:cNvSpPr>
              <a:spLocks noChangeArrowheads="1"/>
            </p:cNvSpPr>
            <p:nvPr/>
          </p:nvSpPr>
          <p:spPr bwMode="auto">
            <a:xfrm>
              <a:off x="2300" y="2519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4 w 6"/>
                <a:gd name="T21" fmla="*/ 6 h 6"/>
                <a:gd name="T22" fmla="*/ 5 w 6"/>
                <a:gd name="T23" fmla="*/ 5 h 6"/>
                <a:gd name="T24" fmla="*/ 5 w 6"/>
                <a:gd name="T25" fmla="*/ 5 h 6"/>
                <a:gd name="T26" fmla="*/ 6 w 6"/>
                <a:gd name="T27" fmla="*/ 3 h 6"/>
                <a:gd name="T28" fmla="*/ 6 w 6"/>
                <a:gd name="T29" fmla="*/ 2 h 6"/>
                <a:gd name="T30" fmla="*/ 5 w 6"/>
                <a:gd name="T31" fmla="*/ 1 h 6"/>
                <a:gd name="T32" fmla="*/ 5 w 6"/>
                <a:gd name="T33" fmla="*/ 0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50" name="Freeform 742"/>
            <p:cNvSpPr>
              <a:spLocks noChangeArrowheads="1"/>
            </p:cNvSpPr>
            <p:nvPr/>
          </p:nvSpPr>
          <p:spPr bwMode="auto">
            <a:xfrm>
              <a:off x="2311" y="2519"/>
              <a:ext cx="6" cy="5"/>
            </a:xfrm>
            <a:custGeom>
              <a:avLst/>
              <a:gdLst>
                <a:gd name="T0" fmla="*/ 4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51" name="Freeform 743"/>
            <p:cNvSpPr>
              <a:spLocks noChangeArrowheads="1"/>
            </p:cNvSpPr>
            <p:nvPr/>
          </p:nvSpPr>
          <p:spPr bwMode="auto">
            <a:xfrm>
              <a:off x="2322" y="2519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52" name="Freeform 744"/>
            <p:cNvSpPr>
              <a:spLocks noChangeArrowheads="1"/>
            </p:cNvSpPr>
            <p:nvPr/>
          </p:nvSpPr>
          <p:spPr bwMode="auto">
            <a:xfrm>
              <a:off x="2333" y="2519"/>
              <a:ext cx="6" cy="5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6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53" name="Freeform 745"/>
            <p:cNvSpPr>
              <a:spLocks noChangeArrowheads="1"/>
            </p:cNvSpPr>
            <p:nvPr/>
          </p:nvSpPr>
          <p:spPr bwMode="auto">
            <a:xfrm>
              <a:off x="2344" y="2519"/>
              <a:ext cx="6" cy="5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54" name="Freeform 746"/>
            <p:cNvSpPr>
              <a:spLocks noChangeArrowheads="1"/>
            </p:cNvSpPr>
            <p:nvPr/>
          </p:nvSpPr>
          <p:spPr bwMode="auto">
            <a:xfrm>
              <a:off x="2356" y="2519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1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6 h 6"/>
                <a:gd name="T16" fmla="*/ 2 w 5"/>
                <a:gd name="T17" fmla="*/ 6 h 6"/>
                <a:gd name="T18" fmla="*/ 2 w 5"/>
                <a:gd name="T19" fmla="*/ 6 h 6"/>
                <a:gd name="T20" fmla="*/ 3 w 5"/>
                <a:gd name="T21" fmla="*/ 6 h 6"/>
                <a:gd name="T22" fmla="*/ 4 w 5"/>
                <a:gd name="T23" fmla="*/ 6 h 6"/>
                <a:gd name="T24" fmla="*/ 5 w 5"/>
                <a:gd name="T25" fmla="*/ 5 h 6"/>
                <a:gd name="T26" fmla="*/ 5 w 5"/>
                <a:gd name="T27" fmla="*/ 3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1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55" name="Freeform 747"/>
            <p:cNvSpPr>
              <a:spLocks noChangeArrowheads="1"/>
            </p:cNvSpPr>
            <p:nvPr/>
          </p:nvSpPr>
          <p:spPr bwMode="auto">
            <a:xfrm>
              <a:off x="2366" y="2519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1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6 h 6"/>
                <a:gd name="T16" fmla="*/ 2 w 6"/>
                <a:gd name="T17" fmla="*/ 6 h 6"/>
                <a:gd name="T18" fmla="*/ 2 w 6"/>
                <a:gd name="T19" fmla="*/ 6 h 6"/>
                <a:gd name="T20" fmla="*/ 4 w 6"/>
                <a:gd name="T21" fmla="*/ 6 h 6"/>
                <a:gd name="T22" fmla="*/ 5 w 6"/>
                <a:gd name="T23" fmla="*/ 6 h 6"/>
                <a:gd name="T24" fmla="*/ 6 w 6"/>
                <a:gd name="T25" fmla="*/ 5 h 6"/>
                <a:gd name="T26" fmla="*/ 6 w 6"/>
                <a:gd name="T27" fmla="*/ 3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1 h 6"/>
                <a:gd name="T34" fmla="*/ 4 w 6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56" name="Freeform 748"/>
            <p:cNvSpPr>
              <a:spLocks noChangeArrowheads="1"/>
            </p:cNvSpPr>
            <p:nvPr/>
          </p:nvSpPr>
          <p:spPr bwMode="auto">
            <a:xfrm>
              <a:off x="2370" y="2517"/>
              <a:ext cx="4" cy="8"/>
            </a:xfrm>
            <a:custGeom>
              <a:avLst/>
              <a:gdLst>
                <a:gd name="T0" fmla="*/ 0 w 5"/>
                <a:gd name="T1" fmla="*/ 9 h 9"/>
                <a:gd name="T2" fmla="*/ 5 w 5"/>
                <a:gd name="T3" fmla="*/ 4 h 9"/>
                <a:gd name="T4" fmla="*/ 0 w 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0" y="9"/>
                  </a:moveTo>
                  <a:lnTo>
                    <a:pt x="5" y="4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57" name="Freeform 749"/>
            <p:cNvSpPr>
              <a:spLocks noChangeArrowheads="1"/>
            </p:cNvSpPr>
            <p:nvPr/>
          </p:nvSpPr>
          <p:spPr bwMode="auto">
            <a:xfrm>
              <a:off x="2392" y="2504"/>
              <a:ext cx="5" cy="5"/>
            </a:xfrm>
            <a:custGeom>
              <a:avLst/>
              <a:gdLst>
                <a:gd name="T0" fmla="*/ 0 w 6"/>
                <a:gd name="T1" fmla="*/ 4 h 6"/>
                <a:gd name="T2" fmla="*/ 0 w 6"/>
                <a:gd name="T3" fmla="*/ 4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4 w 6"/>
                <a:gd name="T13" fmla="*/ 4 h 6"/>
                <a:gd name="T14" fmla="*/ 4 w 6"/>
                <a:gd name="T15" fmla="*/ 3 h 6"/>
                <a:gd name="T16" fmla="*/ 6 w 6"/>
                <a:gd name="T17" fmla="*/ 3 h 6"/>
                <a:gd name="T18" fmla="*/ 6 w 6"/>
                <a:gd name="T19" fmla="*/ 2 h 6"/>
                <a:gd name="T20" fmla="*/ 4 w 6"/>
                <a:gd name="T21" fmla="*/ 1 h 6"/>
                <a:gd name="T22" fmla="*/ 4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2 h 6"/>
                <a:gd name="T34" fmla="*/ 0 w 6"/>
                <a:gd name="T35" fmla="*/ 3 h 6"/>
                <a:gd name="T36" fmla="*/ 0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4"/>
                  </a:lnTo>
                  <a:lnTo>
                    <a:pt x="4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58" name="Freeform 750"/>
            <p:cNvSpPr>
              <a:spLocks noChangeArrowheads="1"/>
            </p:cNvSpPr>
            <p:nvPr/>
          </p:nvSpPr>
          <p:spPr bwMode="auto">
            <a:xfrm>
              <a:off x="2392" y="2493"/>
              <a:ext cx="5" cy="4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4 w 6"/>
                <a:gd name="T13" fmla="*/ 5 h 6"/>
                <a:gd name="T14" fmla="*/ 4 w 6"/>
                <a:gd name="T15" fmla="*/ 4 h 6"/>
                <a:gd name="T16" fmla="*/ 6 w 6"/>
                <a:gd name="T17" fmla="*/ 4 h 6"/>
                <a:gd name="T18" fmla="*/ 6 w 6"/>
                <a:gd name="T19" fmla="*/ 3 h 6"/>
                <a:gd name="T20" fmla="*/ 4 w 6"/>
                <a:gd name="T21" fmla="*/ 1 h 6"/>
                <a:gd name="T22" fmla="*/ 4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3 h 6"/>
                <a:gd name="T34" fmla="*/ 0 w 6"/>
                <a:gd name="T35" fmla="*/ 4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59" name="Freeform 751"/>
            <p:cNvSpPr>
              <a:spLocks noChangeArrowheads="1"/>
            </p:cNvSpPr>
            <p:nvPr/>
          </p:nvSpPr>
          <p:spPr bwMode="auto">
            <a:xfrm>
              <a:off x="2392" y="2482"/>
              <a:ext cx="5" cy="4"/>
            </a:xfrm>
            <a:custGeom>
              <a:avLst/>
              <a:gdLst>
                <a:gd name="T0" fmla="*/ 0 w 6"/>
                <a:gd name="T1" fmla="*/ 4 h 5"/>
                <a:gd name="T2" fmla="*/ 0 w 6"/>
                <a:gd name="T3" fmla="*/ 4 h 5"/>
                <a:gd name="T4" fmla="*/ 1 w 6"/>
                <a:gd name="T5" fmla="*/ 5 h 5"/>
                <a:gd name="T6" fmla="*/ 2 w 6"/>
                <a:gd name="T7" fmla="*/ 5 h 5"/>
                <a:gd name="T8" fmla="*/ 2 w 6"/>
                <a:gd name="T9" fmla="*/ 5 h 5"/>
                <a:gd name="T10" fmla="*/ 3 w 6"/>
                <a:gd name="T11" fmla="*/ 5 h 5"/>
                <a:gd name="T12" fmla="*/ 4 w 6"/>
                <a:gd name="T13" fmla="*/ 4 h 5"/>
                <a:gd name="T14" fmla="*/ 4 w 6"/>
                <a:gd name="T15" fmla="*/ 3 h 5"/>
                <a:gd name="T16" fmla="*/ 6 w 6"/>
                <a:gd name="T17" fmla="*/ 3 h 5"/>
                <a:gd name="T18" fmla="*/ 6 w 6"/>
                <a:gd name="T19" fmla="*/ 2 h 5"/>
                <a:gd name="T20" fmla="*/ 4 w 6"/>
                <a:gd name="T21" fmla="*/ 1 h 5"/>
                <a:gd name="T22" fmla="*/ 4 w 6"/>
                <a:gd name="T23" fmla="*/ 1 h 5"/>
                <a:gd name="T24" fmla="*/ 3 w 6"/>
                <a:gd name="T25" fmla="*/ 0 h 5"/>
                <a:gd name="T26" fmla="*/ 2 w 6"/>
                <a:gd name="T27" fmla="*/ 0 h 5"/>
                <a:gd name="T28" fmla="*/ 1 w 6"/>
                <a:gd name="T29" fmla="*/ 1 h 5"/>
                <a:gd name="T30" fmla="*/ 0 w 6"/>
                <a:gd name="T31" fmla="*/ 1 h 5"/>
                <a:gd name="T32" fmla="*/ 0 w 6"/>
                <a:gd name="T33" fmla="*/ 2 h 5"/>
                <a:gd name="T34" fmla="*/ 0 w 6"/>
                <a:gd name="T35" fmla="*/ 3 h 5"/>
                <a:gd name="T36" fmla="*/ 0 w 6"/>
                <a:gd name="T3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0" y="4"/>
                  </a:move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60" name="Freeform 752"/>
            <p:cNvSpPr>
              <a:spLocks noChangeArrowheads="1"/>
            </p:cNvSpPr>
            <p:nvPr/>
          </p:nvSpPr>
          <p:spPr bwMode="auto">
            <a:xfrm>
              <a:off x="2392" y="2471"/>
              <a:ext cx="5" cy="4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4 w 6"/>
                <a:gd name="T13" fmla="*/ 5 h 6"/>
                <a:gd name="T14" fmla="*/ 4 w 6"/>
                <a:gd name="T15" fmla="*/ 4 h 6"/>
                <a:gd name="T16" fmla="*/ 6 w 6"/>
                <a:gd name="T17" fmla="*/ 4 h 6"/>
                <a:gd name="T18" fmla="*/ 6 w 6"/>
                <a:gd name="T19" fmla="*/ 2 h 6"/>
                <a:gd name="T20" fmla="*/ 4 w 6"/>
                <a:gd name="T21" fmla="*/ 1 h 6"/>
                <a:gd name="T22" fmla="*/ 4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2 h 6"/>
                <a:gd name="T34" fmla="*/ 0 w 6"/>
                <a:gd name="T35" fmla="*/ 4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61" name="Freeform 753"/>
            <p:cNvSpPr>
              <a:spLocks noChangeArrowheads="1"/>
            </p:cNvSpPr>
            <p:nvPr/>
          </p:nvSpPr>
          <p:spPr bwMode="auto">
            <a:xfrm>
              <a:off x="2392" y="2459"/>
              <a:ext cx="5" cy="5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4 w 6"/>
                <a:gd name="T13" fmla="*/ 5 h 6"/>
                <a:gd name="T14" fmla="*/ 4 w 6"/>
                <a:gd name="T15" fmla="*/ 4 h 6"/>
                <a:gd name="T16" fmla="*/ 6 w 6"/>
                <a:gd name="T17" fmla="*/ 4 h 6"/>
                <a:gd name="T18" fmla="*/ 6 w 6"/>
                <a:gd name="T19" fmla="*/ 3 h 6"/>
                <a:gd name="T20" fmla="*/ 4 w 6"/>
                <a:gd name="T21" fmla="*/ 2 h 6"/>
                <a:gd name="T22" fmla="*/ 4 w 6"/>
                <a:gd name="T23" fmla="*/ 2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2 h 6"/>
                <a:gd name="T30" fmla="*/ 0 w 6"/>
                <a:gd name="T31" fmla="*/ 2 h 6"/>
                <a:gd name="T32" fmla="*/ 0 w 6"/>
                <a:gd name="T33" fmla="*/ 3 h 6"/>
                <a:gd name="T34" fmla="*/ 0 w 6"/>
                <a:gd name="T35" fmla="*/ 4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62" name="Freeform 754"/>
            <p:cNvSpPr>
              <a:spLocks noChangeArrowheads="1"/>
            </p:cNvSpPr>
            <p:nvPr/>
          </p:nvSpPr>
          <p:spPr bwMode="auto">
            <a:xfrm>
              <a:off x="2392" y="2448"/>
              <a:ext cx="5" cy="5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4 w 6"/>
                <a:gd name="T13" fmla="*/ 5 h 6"/>
                <a:gd name="T14" fmla="*/ 4 w 6"/>
                <a:gd name="T15" fmla="*/ 3 h 6"/>
                <a:gd name="T16" fmla="*/ 6 w 6"/>
                <a:gd name="T17" fmla="*/ 3 h 6"/>
                <a:gd name="T18" fmla="*/ 6 w 6"/>
                <a:gd name="T19" fmla="*/ 2 h 6"/>
                <a:gd name="T20" fmla="*/ 4 w 6"/>
                <a:gd name="T21" fmla="*/ 1 h 6"/>
                <a:gd name="T22" fmla="*/ 4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2 h 6"/>
                <a:gd name="T34" fmla="*/ 0 w 6"/>
                <a:gd name="T35" fmla="*/ 3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4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63" name="Freeform 755"/>
            <p:cNvSpPr>
              <a:spLocks noChangeArrowheads="1"/>
            </p:cNvSpPr>
            <p:nvPr/>
          </p:nvSpPr>
          <p:spPr bwMode="auto">
            <a:xfrm>
              <a:off x="2392" y="2437"/>
              <a:ext cx="5" cy="5"/>
            </a:xfrm>
            <a:custGeom>
              <a:avLst/>
              <a:gdLst>
                <a:gd name="T0" fmla="*/ 0 w 6"/>
                <a:gd name="T1" fmla="*/ 5 h 6"/>
                <a:gd name="T2" fmla="*/ 0 w 6"/>
                <a:gd name="T3" fmla="*/ 5 h 6"/>
                <a:gd name="T4" fmla="*/ 1 w 6"/>
                <a:gd name="T5" fmla="*/ 6 h 6"/>
                <a:gd name="T6" fmla="*/ 2 w 6"/>
                <a:gd name="T7" fmla="*/ 6 h 6"/>
                <a:gd name="T8" fmla="*/ 2 w 6"/>
                <a:gd name="T9" fmla="*/ 6 h 6"/>
                <a:gd name="T10" fmla="*/ 3 w 6"/>
                <a:gd name="T11" fmla="*/ 6 h 6"/>
                <a:gd name="T12" fmla="*/ 4 w 6"/>
                <a:gd name="T13" fmla="*/ 5 h 6"/>
                <a:gd name="T14" fmla="*/ 4 w 6"/>
                <a:gd name="T15" fmla="*/ 4 h 6"/>
                <a:gd name="T16" fmla="*/ 6 w 6"/>
                <a:gd name="T17" fmla="*/ 4 h 6"/>
                <a:gd name="T18" fmla="*/ 6 w 6"/>
                <a:gd name="T19" fmla="*/ 3 h 6"/>
                <a:gd name="T20" fmla="*/ 4 w 6"/>
                <a:gd name="T21" fmla="*/ 1 h 6"/>
                <a:gd name="T22" fmla="*/ 4 w 6"/>
                <a:gd name="T23" fmla="*/ 1 h 6"/>
                <a:gd name="T24" fmla="*/ 3 w 6"/>
                <a:gd name="T25" fmla="*/ 0 h 6"/>
                <a:gd name="T26" fmla="*/ 2 w 6"/>
                <a:gd name="T27" fmla="*/ 0 h 6"/>
                <a:gd name="T28" fmla="*/ 1 w 6"/>
                <a:gd name="T29" fmla="*/ 1 h 6"/>
                <a:gd name="T30" fmla="*/ 0 w 6"/>
                <a:gd name="T31" fmla="*/ 1 h 6"/>
                <a:gd name="T32" fmla="*/ 0 w 6"/>
                <a:gd name="T33" fmla="*/ 3 h 6"/>
                <a:gd name="T34" fmla="*/ 0 w 6"/>
                <a:gd name="T35" fmla="*/ 4 h 6"/>
                <a:gd name="T36" fmla="*/ 0 w 6"/>
                <a:gd name="T3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0" y="5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3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64" name="Freeform 756"/>
            <p:cNvSpPr>
              <a:spLocks noChangeArrowheads="1"/>
            </p:cNvSpPr>
            <p:nvPr/>
          </p:nvSpPr>
          <p:spPr bwMode="auto">
            <a:xfrm>
              <a:off x="2401" y="2436"/>
              <a:ext cx="3" cy="5"/>
            </a:xfrm>
            <a:custGeom>
              <a:avLst/>
              <a:gdLst>
                <a:gd name="T0" fmla="*/ 4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4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65" name="Freeform 757"/>
            <p:cNvSpPr>
              <a:spLocks noChangeArrowheads="1"/>
            </p:cNvSpPr>
            <p:nvPr/>
          </p:nvSpPr>
          <p:spPr bwMode="auto">
            <a:xfrm>
              <a:off x="2412" y="2436"/>
              <a:ext cx="3" cy="5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2 h 6"/>
                <a:gd name="T10" fmla="*/ 0 w 4"/>
                <a:gd name="T11" fmla="*/ 2 h 6"/>
                <a:gd name="T12" fmla="*/ 0 w 4"/>
                <a:gd name="T13" fmla="*/ 4 h 6"/>
                <a:gd name="T14" fmla="*/ 1 w 4"/>
                <a:gd name="T15" fmla="*/ 5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5 h 6"/>
                <a:gd name="T22" fmla="*/ 3 w 4"/>
                <a:gd name="T23" fmla="*/ 5 h 6"/>
                <a:gd name="T24" fmla="*/ 4 w 4"/>
                <a:gd name="T25" fmla="*/ 4 h 6"/>
                <a:gd name="T26" fmla="*/ 4 w 4"/>
                <a:gd name="T27" fmla="*/ 2 h 6"/>
                <a:gd name="T28" fmla="*/ 4 w 4"/>
                <a:gd name="T29" fmla="*/ 2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66" name="Freeform 758"/>
            <p:cNvSpPr>
              <a:spLocks noChangeArrowheads="1"/>
            </p:cNvSpPr>
            <p:nvPr/>
          </p:nvSpPr>
          <p:spPr bwMode="auto">
            <a:xfrm>
              <a:off x="2423" y="2436"/>
              <a:ext cx="4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4 h 6"/>
                <a:gd name="T14" fmla="*/ 1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67" name="Freeform 759"/>
            <p:cNvSpPr>
              <a:spLocks noChangeArrowheads="1"/>
            </p:cNvSpPr>
            <p:nvPr/>
          </p:nvSpPr>
          <p:spPr bwMode="auto">
            <a:xfrm>
              <a:off x="2434" y="2436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4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3 w 5"/>
                <a:gd name="T23" fmla="*/ 5 h 6"/>
                <a:gd name="T24" fmla="*/ 5 w 5"/>
                <a:gd name="T25" fmla="*/ 4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3 w 5"/>
                <a:gd name="T33" fmla="*/ 0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68" name="Freeform 760"/>
            <p:cNvSpPr>
              <a:spLocks noChangeArrowheads="1"/>
            </p:cNvSpPr>
            <p:nvPr/>
          </p:nvSpPr>
          <p:spPr bwMode="auto">
            <a:xfrm>
              <a:off x="2445" y="2436"/>
              <a:ext cx="4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2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4 h 6"/>
                <a:gd name="T14" fmla="*/ 2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69" name="Freeform 761"/>
            <p:cNvSpPr>
              <a:spLocks noChangeArrowheads="1"/>
            </p:cNvSpPr>
            <p:nvPr/>
          </p:nvSpPr>
          <p:spPr bwMode="auto">
            <a:xfrm>
              <a:off x="2456" y="2436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70" name="Freeform 762"/>
            <p:cNvSpPr>
              <a:spLocks noChangeArrowheads="1"/>
            </p:cNvSpPr>
            <p:nvPr/>
          </p:nvSpPr>
          <p:spPr bwMode="auto">
            <a:xfrm>
              <a:off x="2467" y="2436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4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71" name="Freeform 763"/>
            <p:cNvSpPr>
              <a:spLocks noChangeArrowheads="1"/>
            </p:cNvSpPr>
            <p:nvPr/>
          </p:nvSpPr>
          <p:spPr bwMode="auto">
            <a:xfrm>
              <a:off x="2473" y="2434"/>
              <a:ext cx="4" cy="8"/>
            </a:xfrm>
            <a:custGeom>
              <a:avLst/>
              <a:gdLst>
                <a:gd name="T0" fmla="*/ 0 w 5"/>
                <a:gd name="T1" fmla="*/ 9 h 9"/>
                <a:gd name="T2" fmla="*/ 5 w 5"/>
                <a:gd name="T3" fmla="*/ 4 h 9"/>
                <a:gd name="T4" fmla="*/ 0 w 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0" y="9"/>
                  </a:moveTo>
                  <a:lnTo>
                    <a:pt x="5" y="4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72" name="Freeform 764"/>
            <p:cNvSpPr>
              <a:spLocks noChangeArrowheads="1"/>
            </p:cNvSpPr>
            <p:nvPr/>
          </p:nvSpPr>
          <p:spPr bwMode="auto">
            <a:xfrm>
              <a:off x="2392" y="2532"/>
              <a:ext cx="5" cy="3"/>
            </a:xfrm>
            <a:custGeom>
              <a:avLst/>
              <a:gdLst>
                <a:gd name="T0" fmla="*/ 6 w 6"/>
                <a:gd name="T1" fmla="*/ 3 h 4"/>
                <a:gd name="T2" fmla="*/ 4 w 6"/>
                <a:gd name="T3" fmla="*/ 2 h 4"/>
                <a:gd name="T4" fmla="*/ 4 w 6"/>
                <a:gd name="T5" fmla="*/ 1 h 4"/>
                <a:gd name="T6" fmla="*/ 3 w 6"/>
                <a:gd name="T7" fmla="*/ 0 h 4"/>
                <a:gd name="T8" fmla="*/ 2 w 6"/>
                <a:gd name="T9" fmla="*/ 0 h 4"/>
                <a:gd name="T10" fmla="*/ 2 w 6"/>
                <a:gd name="T11" fmla="*/ 0 h 4"/>
                <a:gd name="T12" fmla="*/ 1 w 6"/>
                <a:gd name="T13" fmla="*/ 0 h 4"/>
                <a:gd name="T14" fmla="*/ 0 w 6"/>
                <a:gd name="T15" fmla="*/ 1 h 4"/>
                <a:gd name="T16" fmla="*/ 0 w 6"/>
                <a:gd name="T17" fmla="*/ 2 h 4"/>
                <a:gd name="T18" fmla="*/ 0 w 6"/>
                <a:gd name="T19" fmla="*/ 2 h 4"/>
                <a:gd name="T20" fmla="*/ 0 w 6"/>
                <a:gd name="T21" fmla="*/ 2 h 4"/>
                <a:gd name="T22" fmla="*/ 0 w 6"/>
                <a:gd name="T23" fmla="*/ 3 h 4"/>
                <a:gd name="T24" fmla="*/ 1 w 6"/>
                <a:gd name="T25" fmla="*/ 4 h 4"/>
                <a:gd name="T26" fmla="*/ 2 w 6"/>
                <a:gd name="T27" fmla="*/ 4 h 4"/>
                <a:gd name="T28" fmla="*/ 2 w 6"/>
                <a:gd name="T29" fmla="*/ 4 h 4"/>
                <a:gd name="T30" fmla="*/ 3 w 6"/>
                <a:gd name="T31" fmla="*/ 4 h 4"/>
                <a:gd name="T32" fmla="*/ 4 w 6"/>
                <a:gd name="T33" fmla="*/ 3 h 4"/>
                <a:gd name="T34" fmla="*/ 6 w 6"/>
                <a:gd name="T3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4">
                  <a:moveTo>
                    <a:pt x="6" y="3"/>
                  </a:move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73" name="Freeform 765"/>
            <p:cNvSpPr>
              <a:spLocks noChangeArrowheads="1"/>
            </p:cNvSpPr>
            <p:nvPr/>
          </p:nvSpPr>
          <p:spPr bwMode="auto">
            <a:xfrm>
              <a:off x="2392" y="2542"/>
              <a:ext cx="5" cy="4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4 w 6"/>
                <a:gd name="T5" fmla="*/ 1 h 6"/>
                <a:gd name="T6" fmla="*/ 4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4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74" name="Freeform 766"/>
            <p:cNvSpPr>
              <a:spLocks noChangeArrowheads="1"/>
            </p:cNvSpPr>
            <p:nvPr/>
          </p:nvSpPr>
          <p:spPr bwMode="auto">
            <a:xfrm>
              <a:off x="2392" y="2553"/>
              <a:ext cx="5" cy="5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4 w 6"/>
                <a:gd name="T5" fmla="*/ 1 h 6"/>
                <a:gd name="T6" fmla="*/ 4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4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4 w 6"/>
                <a:gd name="T33" fmla="*/ 4 h 6"/>
                <a:gd name="T34" fmla="*/ 6 w 6"/>
                <a:gd name="T35" fmla="*/ 4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75" name="Freeform 767"/>
            <p:cNvSpPr>
              <a:spLocks noChangeArrowheads="1"/>
            </p:cNvSpPr>
            <p:nvPr/>
          </p:nvSpPr>
          <p:spPr bwMode="auto">
            <a:xfrm>
              <a:off x="2392" y="2564"/>
              <a:ext cx="5" cy="4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4 w 6"/>
                <a:gd name="T5" fmla="*/ 2 h 6"/>
                <a:gd name="T6" fmla="*/ 4 w 6"/>
                <a:gd name="T7" fmla="*/ 2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2 h 6"/>
                <a:gd name="T14" fmla="*/ 0 w 6"/>
                <a:gd name="T15" fmla="*/ 2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4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76" name="Freeform 768"/>
            <p:cNvSpPr>
              <a:spLocks noChangeArrowheads="1"/>
            </p:cNvSpPr>
            <p:nvPr/>
          </p:nvSpPr>
          <p:spPr bwMode="auto">
            <a:xfrm>
              <a:off x="2392" y="2575"/>
              <a:ext cx="5" cy="5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4 w 6"/>
                <a:gd name="T5" fmla="*/ 1 h 6"/>
                <a:gd name="T6" fmla="*/ 4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4 w 6"/>
                <a:gd name="T33" fmla="*/ 5 h 6"/>
                <a:gd name="T34" fmla="*/ 6 w 6"/>
                <a:gd name="T35" fmla="*/ 5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5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77" name="Freeform 769"/>
            <p:cNvSpPr>
              <a:spLocks noChangeArrowheads="1"/>
            </p:cNvSpPr>
            <p:nvPr/>
          </p:nvSpPr>
          <p:spPr bwMode="auto">
            <a:xfrm>
              <a:off x="2392" y="2587"/>
              <a:ext cx="5" cy="3"/>
            </a:xfrm>
            <a:custGeom>
              <a:avLst/>
              <a:gdLst>
                <a:gd name="T0" fmla="*/ 6 w 6"/>
                <a:gd name="T1" fmla="*/ 3 h 5"/>
                <a:gd name="T2" fmla="*/ 6 w 6"/>
                <a:gd name="T3" fmla="*/ 2 h 5"/>
                <a:gd name="T4" fmla="*/ 4 w 6"/>
                <a:gd name="T5" fmla="*/ 1 h 5"/>
                <a:gd name="T6" fmla="*/ 4 w 6"/>
                <a:gd name="T7" fmla="*/ 1 h 5"/>
                <a:gd name="T8" fmla="*/ 3 w 6"/>
                <a:gd name="T9" fmla="*/ 0 h 5"/>
                <a:gd name="T10" fmla="*/ 2 w 6"/>
                <a:gd name="T11" fmla="*/ 0 h 5"/>
                <a:gd name="T12" fmla="*/ 1 w 6"/>
                <a:gd name="T13" fmla="*/ 1 h 5"/>
                <a:gd name="T14" fmla="*/ 0 w 6"/>
                <a:gd name="T15" fmla="*/ 1 h 5"/>
                <a:gd name="T16" fmla="*/ 0 w 6"/>
                <a:gd name="T17" fmla="*/ 2 h 5"/>
                <a:gd name="T18" fmla="*/ 0 w 6"/>
                <a:gd name="T19" fmla="*/ 3 h 5"/>
                <a:gd name="T20" fmla="*/ 0 w 6"/>
                <a:gd name="T21" fmla="*/ 3 h 5"/>
                <a:gd name="T22" fmla="*/ 0 w 6"/>
                <a:gd name="T23" fmla="*/ 4 h 5"/>
                <a:gd name="T24" fmla="*/ 1 w 6"/>
                <a:gd name="T25" fmla="*/ 5 h 5"/>
                <a:gd name="T26" fmla="*/ 2 w 6"/>
                <a:gd name="T27" fmla="*/ 5 h 5"/>
                <a:gd name="T28" fmla="*/ 2 w 6"/>
                <a:gd name="T29" fmla="*/ 5 h 5"/>
                <a:gd name="T30" fmla="*/ 3 w 6"/>
                <a:gd name="T31" fmla="*/ 5 h 5"/>
                <a:gd name="T32" fmla="*/ 4 w 6"/>
                <a:gd name="T33" fmla="*/ 4 h 5"/>
                <a:gd name="T34" fmla="*/ 6 w 6"/>
                <a:gd name="T35" fmla="*/ 4 h 5"/>
                <a:gd name="T36" fmla="*/ 6 w 6"/>
                <a:gd name="T37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6" y="3"/>
                  </a:move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78" name="Freeform 770"/>
            <p:cNvSpPr>
              <a:spLocks noChangeArrowheads="1"/>
            </p:cNvSpPr>
            <p:nvPr/>
          </p:nvSpPr>
          <p:spPr bwMode="auto">
            <a:xfrm>
              <a:off x="2392" y="2597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2 h 6"/>
                <a:gd name="T4" fmla="*/ 4 w 6"/>
                <a:gd name="T5" fmla="*/ 1 h 6"/>
                <a:gd name="T6" fmla="*/ 4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4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79" name="Freeform 771"/>
            <p:cNvSpPr>
              <a:spLocks noChangeArrowheads="1"/>
            </p:cNvSpPr>
            <p:nvPr/>
          </p:nvSpPr>
          <p:spPr bwMode="auto">
            <a:xfrm>
              <a:off x="2392" y="2609"/>
              <a:ext cx="5" cy="4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4 w 6"/>
                <a:gd name="T5" fmla="*/ 1 h 6"/>
                <a:gd name="T6" fmla="*/ 4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4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4 w 6"/>
                <a:gd name="T33" fmla="*/ 4 h 6"/>
                <a:gd name="T34" fmla="*/ 6 w 6"/>
                <a:gd name="T35" fmla="*/ 4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80" name="Freeform 772"/>
            <p:cNvSpPr>
              <a:spLocks noChangeArrowheads="1"/>
            </p:cNvSpPr>
            <p:nvPr/>
          </p:nvSpPr>
          <p:spPr bwMode="auto">
            <a:xfrm>
              <a:off x="2392" y="2619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4 w 6"/>
                <a:gd name="T5" fmla="*/ 1 h 6"/>
                <a:gd name="T6" fmla="*/ 4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4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81" name="Freeform 773"/>
            <p:cNvSpPr>
              <a:spLocks noChangeArrowheads="1"/>
            </p:cNvSpPr>
            <p:nvPr/>
          </p:nvSpPr>
          <p:spPr bwMode="auto">
            <a:xfrm>
              <a:off x="2392" y="2631"/>
              <a:ext cx="5" cy="5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4 w 6"/>
                <a:gd name="T5" fmla="*/ 1 h 6"/>
                <a:gd name="T6" fmla="*/ 4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4 w 6"/>
                <a:gd name="T33" fmla="*/ 5 h 6"/>
                <a:gd name="T34" fmla="*/ 6 w 6"/>
                <a:gd name="T35" fmla="*/ 5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5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82" name="Freeform 774"/>
            <p:cNvSpPr>
              <a:spLocks noChangeArrowheads="1"/>
            </p:cNvSpPr>
            <p:nvPr/>
          </p:nvSpPr>
          <p:spPr bwMode="auto">
            <a:xfrm>
              <a:off x="2392" y="2641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4 w 6"/>
                <a:gd name="T5" fmla="*/ 2 h 6"/>
                <a:gd name="T6" fmla="*/ 4 w 6"/>
                <a:gd name="T7" fmla="*/ 2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2 h 6"/>
                <a:gd name="T14" fmla="*/ 0 w 6"/>
                <a:gd name="T15" fmla="*/ 2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4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83" name="Freeform 775"/>
            <p:cNvSpPr>
              <a:spLocks noChangeArrowheads="1"/>
            </p:cNvSpPr>
            <p:nvPr/>
          </p:nvSpPr>
          <p:spPr bwMode="auto">
            <a:xfrm>
              <a:off x="2392" y="2653"/>
              <a:ext cx="5" cy="5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2 h 6"/>
                <a:gd name="T4" fmla="*/ 4 w 6"/>
                <a:gd name="T5" fmla="*/ 1 h 6"/>
                <a:gd name="T6" fmla="*/ 4 w 6"/>
                <a:gd name="T7" fmla="*/ 1 h 6"/>
                <a:gd name="T8" fmla="*/ 3 w 6"/>
                <a:gd name="T9" fmla="*/ 0 h 6"/>
                <a:gd name="T10" fmla="*/ 2 w 6"/>
                <a:gd name="T11" fmla="*/ 0 h 6"/>
                <a:gd name="T12" fmla="*/ 1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1 w 6"/>
                <a:gd name="T25" fmla="*/ 6 h 6"/>
                <a:gd name="T26" fmla="*/ 2 w 6"/>
                <a:gd name="T27" fmla="*/ 6 h 6"/>
                <a:gd name="T28" fmla="*/ 2 w 6"/>
                <a:gd name="T29" fmla="*/ 6 h 6"/>
                <a:gd name="T30" fmla="*/ 3 w 6"/>
                <a:gd name="T31" fmla="*/ 6 h 6"/>
                <a:gd name="T32" fmla="*/ 4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84" name="Freeform 776"/>
            <p:cNvSpPr>
              <a:spLocks noChangeArrowheads="1"/>
            </p:cNvSpPr>
            <p:nvPr/>
          </p:nvSpPr>
          <p:spPr bwMode="auto">
            <a:xfrm>
              <a:off x="2392" y="2664"/>
              <a:ext cx="5" cy="4"/>
            </a:xfrm>
            <a:custGeom>
              <a:avLst/>
              <a:gdLst>
                <a:gd name="T0" fmla="*/ 6 w 6"/>
                <a:gd name="T1" fmla="*/ 3 h 5"/>
                <a:gd name="T2" fmla="*/ 6 w 6"/>
                <a:gd name="T3" fmla="*/ 2 h 5"/>
                <a:gd name="T4" fmla="*/ 4 w 6"/>
                <a:gd name="T5" fmla="*/ 1 h 5"/>
                <a:gd name="T6" fmla="*/ 4 w 6"/>
                <a:gd name="T7" fmla="*/ 1 h 5"/>
                <a:gd name="T8" fmla="*/ 3 w 6"/>
                <a:gd name="T9" fmla="*/ 0 h 5"/>
                <a:gd name="T10" fmla="*/ 2 w 6"/>
                <a:gd name="T11" fmla="*/ 0 h 5"/>
                <a:gd name="T12" fmla="*/ 1 w 6"/>
                <a:gd name="T13" fmla="*/ 1 h 5"/>
                <a:gd name="T14" fmla="*/ 0 w 6"/>
                <a:gd name="T15" fmla="*/ 1 h 5"/>
                <a:gd name="T16" fmla="*/ 0 w 6"/>
                <a:gd name="T17" fmla="*/ 2 h 5"/>
                <a:gd name="T18" fmla="*/ 0 w 6"/>
                <a:gd name="T19" fmla="*/ 3 h 5"/>
                <a:gd name="T20" fmla="*/ 0 w 6"/>
                <a:gd name="T21" fmla="*/ 3 h 5"/>
                <a:gd name="T22" fmla="*/ 0 w 6"/>
                <a:gd name="T23" fmla="*/ 4 h 5"/>
                <a:gd name="T24" fmla="*/ 1 w 6"/>
                <a:gd name="T25" fmla="*/ 5 h 5"/>
                <a:gd name="T26" fmla="*/ 2 w 6"/>
                <a:gd name="T27" fmla="*/ 5 h 5"/>
                <a:gd name="T28" fmla="*/ 2 w 6"/>
                <a:gd name="T29" fmla="*/ 5 h 5"/>
                <a:gd name="T30" fmla="*/ 3 w 6"/>
                <a:gd name="T31" fmla="*/ 5 h 5"/>
                <a:gd name="T32" fmla="*/ 4 w 6"/>
                <a:gd name="T33" fmla="*/ 4 h 5"/>
                <a:gd name="T34" fmla="*/ 6 w 6"/>
                <a:gd name="T35" fmla="*/ 4 h 5"/>
                <a:gd name="T36" fmla="*/ 6 w 6"/>
                <a:gd name="T37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5">
                  <a:moveTo>
                    <a:pt x="6" y="3"/>
                  </a:moveTo>
                  <a:lnTo>
                    <a:pt x="6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85" name="Freeform 777"/>
            <p:cNvSpPr>
              <a:spLocks noChangeArrowheads="1"/>
            </p:cNvSpPr>
            <p:nvPr/>
          </p:nvSpPr>
          <p:spPr bwMode="auto">
            <a:xfrm>
              <a:off x="2402" y="2666"/>
              <a:ext cx="3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86" name="Freeform 778"/>
            <p:cNvSpPr>
              <a:spLocks noChangeArrowheads="1"/>
            </p:cNvSpPr>
            <p:nvPr/>
          </p:nvSpPr>
          <p:spPr bwMode="auto">
            <a:xfrm>
              <a:off x="2413" y="2666"/>
              <a:ext cx="3" cy="5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2 h 6"/>
                <a:gd name="T10" fmla="*/ 0 w 4"/>
                <a:gd name="T11" fmla="*/ 2 h 6"/>
                <a:gd name="T12" fmla="*/ 0 w 4"/>
                <a:gd name="T13" fmla="*/ 3 h 6"/>
                <a:gd name="T14" fmla="*/ 1 w 4"/>
                <a:gd name="T15" fmla="*/ 5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5 h 6"/>
                <a:gd name="T22" fmla="*/ 3 w 4"/>
                <a:gd name="T23" fmla="*/ 5 h 6"/>
                <a:gd name="T24" fmla="*/ 4 w 4"/>
                <a:gd name="T25" fmla="*/ 3 h 6"/>
                <a:gd name="T26" fmla="*/ 4 w 4"/>
                <a:gd name="T27" fmla="*/ 2 h 6"/>
                <a:gd name="T28" fmla="*/ 4 w 4"/>
                <a:gd name="T29" fmla="*/ 2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87" name="Freeform 779"/>
            <p:cNvSpPr>
              <a:spLocks noChangeArrowheads="1"/>
            </p:cNvSpPr>
            <p:nvPr/>
          </p:nvSpPr>
          <p:spPr bwMode="auto">
            <a:xfrm>
              <a:off x="2424" y="2666"/>
              <a:ext cx="4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2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2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88" name="Freeform 780"/>
            <p:cNvSpPr>
              <a:spLocks noChangeArrowheads="1"/>
            </p:cNvSpPr>
            <p:nvPr/>
          </p:nvSpPr>
          <p:spPr bwMode="auto">
            <a:xfrm>
              <a:off x="2435" y="2666"/>
              <a:ext cx="4" cy="5"/>
            </a:xfrm>
            <a:custGeom>
              <a:avLst/>
              <a:gdLst>
                <a:gd name="T0" fmla="*/ 4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89" name="Freeform 781"/>
            <p:cNvSpPr>
              <a:spLocks noChangeArrowheads="1"/>
            </p:cNvSpPr>
            <p:nvPr/>
          </p:nvSpPr>
          <p:spPr bwMode="auto">
            <a:xfrm>
              <a:off x="2447" y="2666"/>
              <a:ext cx="3" cy="5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2 h 6"/>
                <a:gd name="T10" fmla="*/ 0 w 4"/>
                <a:gd name="T11" fmla="*/ 2 h 6"/>
                <a:gd name="T12" fmla="*/ 0 w 4"/>
                <a:gd name="T13" fmla="*/ 3 h 6"/>
                <a:gd name="T14" fmla="*/ 1 w 4"/>
                <a:gd name="T15" fmla="*/ 5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5 h 6"/>
                <a:gd name="T22" fmla="*/ 3 w 4"/>
                <a:gd name="T23" fmla="*/ 5 h 6"/>
                <a:gd name="T24" fmla="*/ 4 w 4"/>
                <a:gd name="T25" fmla="*/ 3 h 6"/>
                <a:gd name="T26" fmla="*/ 4 w 4"/>
                <a:gd name="T27" fmla="*/ 2 h 6"/>
                <a:gd name="T28" fmla="*/ 4 w 4"/>
                <a:gd name="T29" fmla="*/ 2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90" name="Freeform 782"/>
            <p:cNvSpPr>
              <a:spLocks noChangeArrowheads="1"/>
            </p:cNvSpPr>
            <p:nvPr/>
          </p:nvSpPr>
          <p:spPr bwMode="auto">
            <a:xfrm>
              <a:off x="2458" y="2666"/>
              <a:ext cx="3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91" name="Freeform 783"/>
            <p:cNvSpPr>
              <a:spLocks noChangeArrowheads="1"/>
            </p:cNvSpPr>
            <p:nvPr/>
          </p:nvSpPr>
          <p:spPr bwMode="auto">
            <a:xfrm>
              <a:off x="2469" y="2666"/>
              <a:ext cx="3" cy="5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2 h 6"/>
                <a:gd name="T10" fmla="*/ 0 w 4"/>
                <a:gd name="T11" fmla="*/ 2 h 6"/>
                <a:gd name="T12" fmla="*/ 0 w 4"/>
                <a:gd name="T13" fmla="*/ 3 h 6"/>
                <a:gd name="T14" fmla="*/ 1 w 4"/>
                <a:gd name="T15" fmla="*/ 5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5 h 6"/>
                <a:gd name="T22" fmla="*/ 3 w 4"/>
                <a:gd name="T23" fmla="*/ 5 h 6"/>
                <a:gd name="T24" fmla="*/ 4 w 4"/>
                <a:gd name="T25" fmla="*/ 3 h 6"/>
                <a:gd name="T26" fmla="*/ 4 w 4"/>
                <a:gd name="T27" fmla="*/ 2 h 6"/>
                <a:gd name="T28" fmla="*/ 4 w 4"/>
                <a:gd name="T29" fmla="*/ 2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92" name="Freeform 784"/>
            <p:cNvSpPr>
              <a:spLocks noChangeArrowheads="1"/>
            </p:cNvSpPr>
            <p:nvPr/>
          </p:nvSpPr>
          <p:spPr bwMode="auto">
            <a:xfrm>
              <a:off x="2473" y="2665"/>
              <a:ext cx="4" cy="7"/>
            </a:xfrm>
            <a:custGeom>
              <a:avLst/>
              <a:gdLst>
                <a:gd name="T0" fmla="*/ 0 w 5"/>
                <a:gd name="T1" fmla="*/ 9 h 9"/>
                <a:gd name="T2" fmla="*/ 5 w 5"/>
                <a:gd name="T3" fmla="*/ 4 h 9"/>
                <a:gd name="T4" fmla="*/ 0 w 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9">
                  <a:moveTo>
                    <a:pt x="0" y="9"/>
                  </a:moveTo>
                  <a:lnTo>
                    <a:pt x="5" y="4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93" name="Freeform 785"/>
            <p:cNvSpPr>
              <a:spLocks noChangeArrowheads="1"/>
            </p:cNvSpPr>
            <p:nvPr/>
          </p:nvSpPr>
          <p:spPr bwMode="auto">
            <a:xfrm>
              <a:off x="2569" y="2667"/>
              <a:ext cx="4" cy="4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3 h 6"/>
                <a:gd name="T14" fmla="*/ 1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94" name="Freeform 786"/>
            <p:cNvSpPr>
              <a:spLocks noChangeArrowheads="1"/>
            </p:cNvSpPr>
            <p:nvPr/>
          </p:nvSpPr>
          <p:spPr bwMode="auto">
            <a:xfrm>
              <a:off x="2580" y="2667"/>
              <a:ext cx="3" cy="4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95" name="Freeform 787"/>
            <p:cNvSpPr>
              <a:spLocks noChangeArrowheads="1"/>
            </p:cNvSpPr>
            <p:nvPr/>
          </p:nvSpPr>
          <p:spPr bwMode="auto">
            <a:xfrm>
              <a:off x="2590" y="2667"/>
              <a:ext cx="5" cy="4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96" name="Freeform 788"/>
            <p:cNvSpPr>
              <a:spLocks noChangeArrowheads="1"/>
            </p:cNvSpPr>
            <p:nvPr/>
          </p:nvSpPr>
          <p:spPr bwMode="auto">
            <a:xfrm>
              <a:off x="2602" y="2667"/>
              <a:ext cx="4" cy="4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97" name="Freeform 789"/>
            <p:cNvSpPr>
              <a:spLocks noChangeArrowheads="1"/>
            </p:cNvSpPr>
            <p:nvPr/>
          </p:nvSpPr>
          <p:spPr bwMode="auto">
            <a:xfrm>
              <a:off x="2612" y="2667"/>
              <a:ext cx="5" cy="4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98" name="Freeform 790"/>
            <p:cNvSpPr>
              <a:spLocks noChangeArrowheads="1"/>
            </p:cNvSpPr>
            <p:nvPr/>
          </p:nvSpPr>
          <p:spPr bwMode="auto">
            <a:xfrm>
              <a:off x="2624" y="2667"/>
              <a:ext cx="4" cy="4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199" name="Freeform 791"/>
            <p:cNvSpPr>
              <a:spLocks noChangeArrowheads="1"/>
            </p:cNvSpPr>
            <p:nvPr/>
          </p:nvSpPr>
          <p:spPr bwMode="auto">
            <a:xfrm>
              <a:off x="2635" y="2667"/>
              <a:ext cx="4" cy="4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00" name="Freeform 792"/>
            <p:cNvSpPr>
              <a:spLocks noChangeArrowheads="1"/>
            </p:cNvSpPr>
            <p:nvPr/>
          </p:nvSpPr>
          <p:spPr bwMode="auto">
            <a:xfrm>
              <a:off x="2646" y="2667"/>
              <a:ext cx="4" cy="4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01" name="Freeform 793"/>
            <p:cNvSpPr>
              <a:spLocks noChangeArrowheads="1"/>
            </p:cNvSpPr>
            <p:nvPr/>
          </p:nvSpPr>
          <p:spPr bwMode="auto">
            <a:xfrm>
              <a:off x="2657" y="2667"/>
              <a:ext cx="5" cy="4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02" name="Freeform 794"/>
            <p:cNvSpPr>
              <a:spLocks noChangeArrowheads="1"/>
            </p:cNvSpPr>
            <p:nvPr/>
          </p:nvSpPr>
          <p:spPr bwMode="auto">
            <a:xfrm>
              <a:off x="2668" y="2667"/>
              <a:ext cx="4" cy="4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03" name="Freeform 795"/>
            <p:cNvSpPr>
              <a:spLocks noChangeArrowheads="1"/>
            </p:cNvSpPr>
            <p:nvPr/>
          </p:nvSpPr>
          <p:spPr bwMode="auto">
            <a:xfrm>
              <a:off x="2679" y="2667"/>
              <a:ext cx="5" cy="4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04" name="Freeform 796"/>
            <p:cNvSpPr>
              <a:spLocks noChangeArrowheads="1"/>
            </p:cNvSpPr>
            <p:nvPr/>
          </p:nvSpPr>
          <p:spPr bwMode="auto">
            <a:xfrm>
              <a:off x="2691" y="2667"/>
              <a:ext cx="3" cy="4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3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3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05" name="Freeform 797"/>
            <p:cNvSpPr>
              <a:spLocks noChangeArrowheads="1"/>
            </p:cNvSpPr>
            <p:nvPr/>
          </p:nvSpPr>
          <p:spPr bwMode="auto">
            <a:xfrm>
              <a:off x="2701" y="2667"/>
              <a:ext cx="5" cy="4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06" name="Freeform 798"/>
            <p:cNvSpPr>
              <a:spLocks noChangeArrowheads="1"/>
            </p:cNvSpPr>
            <p:nvPr/>
          </p:nvSpPr>
          <p:spPr bwMode="auto">
            <a:xfrm>
              <a:off x="2713" y="2667"/>
              <a:ext cx="4" cy="4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07" name="Freeform 799"/>
            <p:cNvSpPr>
              <a:spLocks noChangeArrowheads="1"/>
            </p:cNvSpPr>
            <p:nvPr/>
          </p:nvSpPr>
          <p:spPr bwMode="auto">
            <a:xfrm>
              <a:off x="2723" y="2667"/>
              <a:ext cx="5" cy="4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3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08" name="Freeform 800"/>
            <p:cNvSpPr>
              <a:spLocks noChangeArrowheads="1"/>
            </p:cNvSpPr>
            <p:nvPr/>
          </p:nvSpPr>
          <p:spPr bwMode="auto">
            <a:xfrm>
              <a:off x="2733" y="2665"/>
              <a:ext cx="3" cy="7"/>
            </a:xfrm>
            <a:custGeom>
              <a:avLst/>
              <a:gdLst>
                <a:gd name="T0" fmla="*/ 0 w 4"/>
                <a:gd name="T1" fmla="*/ 9 h 9"/>
                <a:gd name="T2" fmla="*/ 4 w 4"/>
                <a:gd name="T3" fmla="*/ 4 h 9"/>
                <a:gd name="T4" fmla="*/ 0 w 4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9">
                  <a:moveTo>
                    <a:pt x="0" y="9"/>
                  </a:moveTo>
                  <a:lnTo>
                    <a:pt x="4" y="4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09" name="Rectangle 801"/>
            <p:cNvSpPr>
              <a:spLocks noChangeArrowheads="1"/>
            </p:cNvSpPr>
            <p:nvPr/>
          </p:nvSpPr>
          <p:spPr bwMode="auto">
            <a:xfrm>
              <a:off x="2198" y="2555"/>
              <a:ext cx="98" cy="36"/>
            </a:xfrm>
            <a:prstGeom prst="rect">
              <a:avLst/>
            </a:prstGeom>
            <a:solidFill>
              <a:srgbClr val="FF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10" name="Freeform 802"/>
            <p:cNvSpPr>
              <a:spLocks noChangeArrowheads="1"/>
            </p:cNvSpPr>
            <p:nvPr/>
          </p:nvSpPr>
          <p:spPr bwMode="auto">
            <a:xfrm>
              <a:off x="2201" y="2553"/>
              <a:ext cx="5" cy="3"/>
            </a:xfrm>
            <a:custGeom>
              <a:avLst/>
              <a:gdLst>
                <a:gd name="T0" fmla="*/ 6 w 6"/>
                <a:gd name="T1" fmla="*/ 3 h 4"/>
                <a:gd name="T2" fmla="*/ 5 w 6"/>
                <a:gd name="T3" fmla="*/ 2 h 4"/>
                <a:gd name="T4" fmla="*/ 5 w 6"/>
                <a:gd name="T5" fmla="*/ 1 h 4"/>
                <a:gd name="T6" fmla="*/ 4 w 6"/>
                <a:gd name="T7" fmla="*/ 0 h 4"/>
                <a:gd name="T8" fmla="*/ 3 w 6"/>
                <a:gd name="T9" fmla="*/ 0 h 4"/>
                <a:gd name="T10" fmla="*/ 3 w 6"/>
                <a:gd name="T11" fmla="*/ 0 h 4"/>
                <a:gd name="T12" fmla="*/ 2 w 6"/>
                <a:gd name="T13" fmla="*/ 0 h 4"/>
                <a:gd name="T14" fmla="*/ 0 w 6"/>
                <a:gd name="T15" fmla="*/ 1 h 4"/>
                <a:gd name="T16" fmla="*/ 0 w 6"/>
                <a:gd name="T17" fmla="*/ 2 h 4"/>
                <a:gd name="T18" fmla="*/ 0 w 6"/>
                <a:gd name="T19" fmla="*/ 2 h 4"/>
                <a:gd name="T20" fmla="*/ 0 w 6"/>
                <a:gd name="T21" fmla="*/ 2 h 4"/>
                <a:gd name="T22" fmla="*/ 0 w 6"/>
                <a:gd name="T23" fmla="*/ 3 h 4"/>
                <a:gd name="T24" fmla="*/ 2 w 6"/>
                <a:gd name="T25" fmla="*/ 4 h 4"/>
                <a:gd name="T26" fmla="*/ 3 w 6"/>
                <a:gd name="T27" fmla="*/ 4 h 4"/>
                <a:gd name="T28" fmla="*/ 3 w 6"/>
                <a:gd name="T29" fmla="*/ 4 h 4"/>
                <a:gd name="T30" fmla="*/ 4 w 6"/>
                <a:gd name="T31" fmla="*/ 4 h 4"/>
                <a:gd name="T32" fmla="*/ 5 w 6"/>
                <a:gd name="T33" fmla="*/ 3 h 4"/>
                <a:gd name="T34" fmla="*/ 6 w 6"/>
                <a:gd name="T3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4">
                  <a:moveTo>
                    <a:pt x="6" y="3"/>
                  </a:move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11" name="Freeform 803"/>
            <p:cNvSpPr>
              <a:spLocks noChangeArrowheads="1"/>
            </p:cNvSpPr>
            <p:nvPr/>
          </p:nvSpPr>
          <p:spPr bwMode="auto">
            <a:xfrm>
              <a:off x="2201" y="2563"/>
              <a:ext cx="5" cy="4"/>
            </a:xfrm>
            <a:custGeom>
              <a:avLst/>
              <a:gdLst>
                <a:gd name="T0" fmla="*/ 6 w 6"/>
                <a:gd name="T1" fmla="*/ 4 h 6"/>
                <a:gd name="T2" fmla="*/ 6 w 6"/>
                <a:gd name="T3" fmla="*/ 3 h 6"/>
                <a:gd name="T4" fmla="*/ 5 w 6"/>
                <a:gd name="T5" fmla="*/ 1 h 6"/>
                <a:gd name="T6" fmla="*/ 5 w 6"/>
                <a:gd name="T7" fmla="*/ 1 h 6"/>
                <a:gd name="T8" fmla="*/ 4 w 6"/>
                <a:gd name="T9" fmla="*/ 0 h 6"/>
                <a:gd name="T10" fmla="*/ 3 w 6"/>
                <a:gd name="T11" fmla="*/ 0 h 6"/>
                <a:gd name="T12" fmla="*/ 2 w 6"/>
                <a:gd name="T13" fmla="*/ 1 h 6"/>
                <a:gd name="T14" fmla="*/ 0 w 6"/>
                <a:gd name="T15" fmla="*/ 1 h 6"/>
                <a:gd name="T16" fmla="*/ 0 w 6"/>
                <a:gd name="T17" fmla="*/ 3 h 6"/>
                <a:gd name="T18" fmla="*/ 0 w 6"/>
                <a:gd name="T19" fmla="*/ 4 h 6"/>
                <a:gd name="T20" fmla="*/ 0 w 6"/>
                <a:gd name="T21" fmla="*/ 4 h 6"/>
                <a:gd name="T22" fmla="*/ 0 w 6"/>
                <a:gd name="T23" fmla="*/ 5 h 6"/>
                <a:gd name="T24" fmla="*/ 2 w 6"/>
                <a:gd name="T25" fmla="*/ 6 h 6"/>
                <a:gd name="T26" fmla="*/ 3 w 6"/>
                <a:gd name="T27" fmla="*/ 6 h 6"/>
                <a:gd name="T28" fmla="*/ 3 w 6"/>
                <a:gd name="T29" fmla="*/ 6 h 6"/>
                <a:gd name="T30" fmla="*/ 4 w 6"/>
                <a:gd name="T31" fmla="*/ 6 h 6"/>
                <a:gd name="T32" fmla="*/ 5 w 6"/>
                <a:gd name="T33" fmla="*/ 5 h 6"/>
                <a:gd name="T34" fmla="*/ 6 w 6"/>
                <a:gd name="T35" fmla="*/ 5 h 6"/>
                <a:gd name="T36" fmla="*/ 6 w 6"/>
                <a:gd name="T3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lnTo>
                    <a:pt x="6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12" name="Freeform 804"/>
            <p:cNvSpPr>
              <a:spLocks noChangeArrowheads="1"/>
            </p:cNvSpPr>
            <p:nvPr/>
          </p:nvSpPr>
          <p:spPr bwMode="auto">
            <a:xfrm>
              <a:off x="2201" y="2574"/>
              <a:ext cx="5" cy="5"/>
            </a:xfrm>
            <a:custGeom>
              <a:avLst/>
              <a:gdLst>
                <a:gd name="T0" fmla="*/ 6 w 6"/>
                <a:gd name="T1" fmla="*/ 3 h 6"/>
                <a:gd name="T2" fmla="*/ 6 w 6"/>
                <a:gd name="T3" fmla="*/ 2 h 6"/>
                <a:gd name="T4" fmla="*/ 5 w 6"/>
                <a:gd name="T5" fmla="*/ 1 h 6"/>
                <a:gd name="T6" fmla="*/ 5 w 6"/>
                <a:gd name="T7" fmla="*/ 1 h 6"/>
                <a:gd name="T8" fmla="*/ 4 w 6"/>
                <a:gd name="T9" fmla="*/ 0 h 6"/>
                <a:gd name="T10" fmla="*/ 3 w 6"/>
                <a:gd name="T11" fmla="*/ 0 h 6"/>
                <a:gd name="T12" fmla="*/ 2 w 6"/>
                <a:gd name="T13" fmla="*/ 1 h 6"/>
                <a:gd name="T14" fmla="*/ 0 w 6"/>
                <a:gd name="T15" fmla="*/ 1 h 6"/>
                <a:gd name="T16" fmla="*/ 0 w 6"/>
                <a:gd name="T17" fmla="*/ 2 h 6"/>
                <a:gd name="T18" fmla="*/ 0 w 6"/>
                <a:gd name="T19" fmla="*/ 3 h 6"/>
                <a:gd name="T20" fmla="*/ 0 w 6"/>
                <a:gd name="T21" fmla="*/ 3 h 6"/>
                <a:gd name="T22" fmla="*/ 0 w 6"/>
                <a:gd name="T23" fmla="*/ 4 h 6"/>
                <a:gd name="T24" fmla="*/ 2 w 6"/>
                <a:gd name="T25" fmla="*/ 6 h 6"/>
                <a:gd name="T26" fmla="*/ 3 w 6"/>
                <a:gd name="T27" fmla="*/ 6 h 6"/>
                <a:gd name="T28" fmla="*/ 3 w 6"/>
                <a:gd name="T29" fmla="*/ 6 h 6"/>
                <a:gd name="T30" fmla="*/ 4 w 6"/>
                <a:gd name="T31" fmla="*/ 6 h 6"/>
                <a:gd name="T32" fmla="*/ 5 w 6"/>
                <a:gd name="T33" fmla="*/ 4 h 6"/>
                <a:gd name="T34" fmla="*/ 6 w 6"/>
                <a:gd name="T35" fmla="*/ 4 h 6"/>
                <a:gd name="T36" fmla="*/ 6 w 6"/>
                <a:gd name="T3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6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4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13" name="Rectangle 805"/>
            <p:cNvSpPr>
              <a:spLocks noChangeArrowheads="1"/>
            </p:cNvSpPr>
            <p:nvPr/>
          </p:nvSpPr>
          <p:spPr bwMode="auto">
            <a:xfrm>
              <a:off x="2219" y="2564"/>
              <a:ext cx="63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14" name="Rectangle 806"/>
            <p:cNvSpPr>
              <a:spLocks noChangeArrowheads="1"/>
            </p:cNvSpPr>
            <p:nvPr/>
          </p:nvSpPr>
          <p:spPr bwMode="auto">
            <a:xfrm>
              <a:off x="2219" y="2569"/>
              <a:ext cx="39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15" name="Rectangle 807"/>
            <p:cNvSpPr>
              <a:spLocks noChangeArrowheads="1"/>
            </p:cNvSpPr>
            <p:nvPr/>
          </p:nvSpPr>
          <p:spPr bwMode="auto">
            <a:xfrm>
              <a:off x="2219" y="2568"/>
              <a:ext cx="1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Pre</a:t>
              </a:r>
            </a:p>
          </p:txBody>
        </p:sp>
        <p:sp>
          <p:nvSpPr>
            <p:cNvPr id="18216" name="Rectangle 808"/>
            <p:cNvSpPr>
              <a:spLocks noChangeArrowheads="1"/>
            </p:cNvSpPr>
            <p:nvPr/>
          </p:nvSpPr>
          <p:spPr bwMode="auto">
            <a:xfrm>
              <a:off x="2238" y="2569"/>
              <a:ext cx="15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17" name="Rectangle 809"/>
            <p:cNvSpPr>
              <a:spLocks noChangeArrowheads="1"/>
            </p:cNvSpPr>
            <p:nvPr/>
          </p:nvSpPr>
          <p:spPr bwMode="auto">
            <a:xfrm>
              <a:off x="2243" y="2569"/>
              <a:ext cx="59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18" name="Rectangle 810"/>
            <p:cNvSpPr>
              <a:spLocks noChangeArrowheads="1"/>
            </p:cNvSpPr>
            <p:nvPr/>
          </p:nvSpPr>
          <p:spPr bwMode="auto">
            <a:xfrm>
              <a:off x="2243" y="2568"/>
              <a:ext cx="1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Sales</a:t>
              </a:r>
            </a:p>
          </p:txBody>
        </p:sp>
        <p:sp>
          <p:nvSpPr>
            <p:cNvPr id="18219" name="Rectangle 811"/>
            <p:cNvSpPr>
              <a:spLocks noChangeArrowheads="1"/>
            </p:cNvSpPr>
            <p:nvPr/>
          </p:nvSpPr>
          <p:spPr bwMode="auto">
            <a:xfrm>
              <a:off x="2737" y="2703"/>
              <a:ext cx="99" cy="35"/>
            </a:xfrm>
            <a:prstGeom prst="rect">
              <a:avLst/>
            </a:prstGeom>
            <a:solidFill>
              <a:srgbClr val="FF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20" name="Freeform 812"/>
            <p:cNvSpPr>
              <a:spLocks noChangeArrowheads="1"/>
            </p:cNvSpPr>
            <p:nvPr/>
          </p:nvSpPr>
          <p:spPr bwMode="auto">
            <a:xfrm>
              <a:off x="2740" y="2701"/>
              <a:ext cx="5" cy="4"/>
            </a:xfrm>
            <a:custGeom>
              <a:avLst/>
              <a:gdLst>
                <a:gd name="T0" fmla="*/ 6 w 6"/>
                <a:gd name="T1" fmla="*/ 2 h 5"/>
                <a:gd name="T2" fmla="*/ 4 w 6"/>
                <a:gd name="T3" fmla="*/ 1 h 5"/>
                <a:gd name="T4" fmla="*/ 3 w 6"/>
                <a:gd name="T5" fmla="*/ 0 h 5"/>
                <a:gd name="T6" fmla="*/ 2 w 6"/>
                <a:gd name="T7" fmla="*/ 0 h 5"/>
                <a:gd name="T8" fmla="*/ 2 w 6"/>
                <a:gd name="T9" fmla="*/ 0 h 5"/>
                <a:gd name="T10" fmla="*/ 1 w 6"/>
                <a:gd name="T11" fmla="*/ 0 h 5"/>
                <a:gd name="T12" fmla="*/ 0 w 6"/>
                <a:gd name="T13" fmla="*/ 1 h 5"/>
                <a:gd name="T14" fmla="*/ 0 w 6"/>
                <a:gd name="T15" fmla="*/ 2 h 5"/>
                <a:gd name="T16" fmla="*/ 0 w 6"/>
                <a:gd name="T17" fmla="*/ 3 h 5"/>
                <a:gd name="T18" fmla="*/ 0 w 6"/>
                <a:gd name="T19" fmla="*/ 3 h 5"/>
                <a:gd name="T20" fmla="*/ 0 w 6"/>
                <a:gd name="T21" fmla="*/ 3 h 5"/>
                <a:gd name="T22" fmla="*/ 1 w 6"/>
                <a:gd name="T23" fmla="*/ 5 h 5"/>
                <a:gd name="T24" fmla="*/ 2 w 6"/>
                <a:gd name="T25" fmla="*/ 5 h 5"/>
                <a:gd name="T26" fmla="*/ 2 w 6"/>
                <a:gd name="T27" fmla="*/ 5 h 5"/>
                <a:gd name="T28" fmla="*/ 3 w 6"/>
                <a:gd name="T29" fmla="*/ 5 h 5"/>
                <a:gd name="T30" fmla="*/ 4 w 6"/>
                <a:gd name="T31" fmla="*/ 3 h 5"/>
                <a:gd name="T32" fmla="*/ 4 w 6"/>
                <a:gd name="T33" fmla="*/ 2 h 5"/>
                <a:gd name="T34" fmla="*/ 6 w 6"/>
                <a:gd name="T3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5">
                  <a:moveTo>
                    <a:pt x="6" y="2"/>
                  </a:move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3"/>
                  </a:lnTo>
                  <a:lnTo>
                    <a:pt x="4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21" name="Freeform 813"/>
            <p:cNvSpPr>
              <a:spLocks noChangeArrowheads="1"/>
            </p:cNvSpPr>
            <p:nvPr/>
          </p:nvSpPr>
          <p:spPr bwMode="auto">
            <a:xfrm>
              <a:off x="2740" y="2711"/>
              <a:ext cx="5" cy="4"/>
            </a:xfrm>
            <a:custGeom>
              <a:avLst/>
              <a:gdLst>
                <a:gd name="T0" fmla="*/ 6 w 6"/>
                <a:gd name="T1" fmla="*/ 3 h 6"/>
                <a:gd name="T2" fmla="*/ 4 w 6"/>
                <a:gd name="T3" fmla="*/ 2 h 6"/>
                <a:gd name="T4" fmla="*/ 4 w 6"/>
                <a:gd name="T5" fmla="*/ 2 h 6"/>
                <a:gd name="T6" fmla="*/ 3 w 6"/>
                <a:gd name="T7" fmla="*/ 0 h 6"/>
                <a:gd name="T8" fmla="*/ 2 w 6"/>
                <a:gd name="T9" fmla="*/ 0 h 6"/>
                <a:gd name="T10" fmla="*/ 1 w 6"/>
                <a:gd name="T11" fmla="*/ 2 h 6"/>
                <a:gd name="T12" fmla="*/ 0 w 6"/>
                <a:gd name="T13" fmla="*/ 2 h 6"/>
                <a:gd name="T14" fmla="*/ 0 w 6"/>
                <a:gd name="T15" fmla="*/ 3 h 6"/>
                <a:gd name="T16" fmla="*/ 0 w 6"/>
                <a:gd name="T17" fmla="*/ 4 h 6"/>
                <a:gd name="T18" fmla="*/ 0 w 6"/>
                <a:gd name="T19" fmla="*/ 4 h 6"/>
                <a:gd name="T20" fmla="*/ 0 w 6"/>
                <a:gd name="T21" fmla="*/ 5 h 6"/>
                <a:gd name="T22" fmla="*/ 1 w 6"/>
                <a:gd name="T23" fmla="*/ 6 h 6"/>
                <a:gd name="T24" fmla="*/ 2 w 6"/>
                <a:gd name="T25" fmla="*/ 6 h 6"/>
                <a:gd name="T26" fmla="*/ 3 w 6"/>
                <a:gd name="T27" fmla="*/ 6 h 6"/>
                <a:gd name="T28" fmla="*/ 4 w 6"/>
                <a:gd name="T29" fmla="*/ 6 h 6"/>
                <a:gd name="T30" fmla="*/ 4 w 6"/>
                <a:gd name="T31" fmla="*/ 5 h 6"/>
                <a:gd name="T32" fmla="*/ 6 w 6"/>
                <a:gd name="T33" fmla="*/ 4 h 6"/>
                <a:gd name="T34" fmla="*/ 6 w 6"/>
                <a:gd name="T35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6">
                  <a:moveTo>
                    <a:pt x="6" y="3"/>
                  </a:moveTo>
                  <a:lnTo>
                    <a:pt x="4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22" name="Freeform 814"/>
            <p:cNvSpPr>
              <a:spLocks noChangeArrowheads="1"/>
            </p:cNvSpPr>
            <p:nvPr/>
          </p:nvSpPr>
          <p:spPr bwMode="auto">
            <a:xfrm>
              <a:off x="2740" y="2722"/>
              <a:ext cx="5" cy="5"/>
            </a:xfrm>
            <a:custGeom>
              <a:avLst/>
              <a:gdLst>
                <a:gd name="T0" fmla="*/ 6 w 6"/>
                <a:gd name="T1" fmla="*/ 2 h 6"/>
                <a:gd name="T2" fmla="*/ 6 w 6"/>
                <a:gd name="T3" fmla="*/ 1 h 6"/>
                <a:gd name="T4" fmla="*/ 4 w 6"/>
                <a:gd name="T5" fmla="*/ 1 h 6"/>
                <a:gd name="T6" fmla="*/ 3 w 6"/>
                <a:gd name="T7" fmla="*/ 0 h 6"/>
                <a:gd name="T8" fmla="*/ 2 w 6"/>
                <a:gd name="T9" fmla="*/ 0 h 6"/>
                <a:gd name="T10" fmla="*/ 1 w 6"/>
                <a:gd name="T11" fmla="*/ 1 h 6"/>
                <a:gd name="T12" fmla="*/ 1 w 6"/>
                <a:gd name="T13" fmla="*/ 1 h 6"/>
                <a:gd name="T14" fmla="*/ 0 w 6"/>
                <a:gd name="T15" fmla="*/ 2 h 6"/>
                <a:gd name="T16" fmla="*/ 0 w 6"/>
                <a:gd name="T17" fmla="*/ 3 h 6"/>
                <a:gd name="T18" fmla="*/ 0 w 6"/>
                <a:gd name="T19" fmla="*/ 3 h 6"/>
                <a:gd name="T20" fmla="*/ 1 w 6"/>
                <a:gd name="T21" fmla="*/ 5 h 6"/>
                <a:gd name="T22" fmla="*/ 1 w 6"/>
                <a:gd name="T23" fmla="*/ 6 h 6"/>
                <a:gd name="T24" fmla="*/ 2 w 6"/>
                <a:gd name="T25" fmla="*/ 6 h 6"/>
                <a:gd name="T26" fmla="*/ 3 w 6"/>
                <a:gd name="T27" fmla="*/ 6 h 6"/>
                <a:gd name="T28" fmla="*/ 4 w 6"/>
                <a:gd name="T29" fmla="*/ 6 h 6"/>
                <a:gd name="T30" fmla="*/ 6 w 6"/>
                <a:gd name="T31" fmla="*/ 5 h 6"/>
                <a:gd name="T32" fmla="*/ 6 w 6"/>
                <a:gd name="T33" fmla="*/ 3 h 6"/>
                <a:gd name="T34" fmla="*/ 6 w 6"/>
                <a:gd name="T3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6">
                  <a:moveTo>
                    <a:pt x="6" y="2"/>
                  </a:moveTo>
                  <a:lnTo>
                    <a:pt x="6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5"/>
                  </a:lnTo>
                  <a:lnTo>
                    <a:pt x="6" y="3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23" name="Rectangle 815"/>
            <p:cNvSpPr>
              <a:spLocks noChangeArrowheads="1"/>
            </p:cNvSpPr>
            <p:nvPr/>
          </p:nvSpPr>
          <p:spPr bwMode="auto">
            <a:xfrm>
              <a:off x="2757" y="2713"/>
              <a:ext cx="64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24" name="Rectangle 816"/>
            <p:cNvSpPr>
              <a:spLocks noChangeArrowheads="1"/>
            </p:cNvSpPr>
            <p:nvPr/>
          </p:nvSpPr>
          <p:spPr bwMode="auto">
            <a:xfrm>
              <a:off x="2757" y="2717"/>
              <a:ext cx="39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25" name="Rectangle 817"/>
            <p:cNvSpPr>
              <a:spLocks noChangeArrowheads="1"/>
            </p:cNvSpPr>
            <p:nvPr/>
          </p:nvSpPr>
          <p:spPr bwMode="auto">
            <a:xfrm>
              <a:off x="2776" y="2717"/>
              <a:ext cx="16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26" name="Rectangle 818"/>
            <p:cNvSpPr>
              <a:spLocks noChangeArrowheads="1"/>
            </p:cNvSpPr>
            <p:nvPr/>
          </p:nvSpPr>
          <p:spPr bwMode="auto">
            <a:xfrm>
              <a:off x="2782" y="2717"/>
              <a:ext cx="59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27" name="Freeform 819"/>
            <p:cNvSpPr>
              <a:spLocks noChangeArrowheads="1"/>
            </p:cNvSpPr>
            <p:nvPr/>
          </p:nvSpPr>
          <p:spPr bwMode="auto">
            <a:xfrm>
              <a:off x="2997" y="2644"/>
              <a:ext cx="92" cy="49"/>
            </a:xfrm>
            <a:custGeom>
              <a:avLst/>
              <a:gdLst>
                <a:gd name="T0" fmla="*/ 10 w 97"/>
                <a:gd name="T1" fmla="*/ 0 h 53"/>
                <a:gd name="T2" fmla="*/ 87 w 97"/>
                <a:gd name="T3" fmla="*/ 0 h 53"/>
                <a:gd name="T4" fmla="*/ 97 w 97"/>
                <a:gd name="T5" fmla="*/ 26 h 53"/>
                <a:gd name="T6" fmla="*/ 87 w 97"/>
                <a:gd name="T7" fmla="*/ 53 h 53"/>
                <a:gd name="T8" fmla="*/ 10 w 97"/>
                <a:gd name="T9" fmla="*/ 53 h 53"/>
                <a:gd name="T10" fmla="*/ 0 w 97"/>
                <a:gd name="T11" fmla="*/ 26 h 53"/>
                <a:gd name="T12" fmla="*/ 10 w 97"/>
                <a:gd name="T1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53">
                  <a:moveTo>
                    <a:pt x="10" y="0"/>
                  </a:moveTo>
                  <a:lnTo>
                    <a:pt x="87" y="0"/>
                  </a:lnTo>
                  <a:lnTo>
                    <a:pt x="97" y="26"/>
                  </a:lnTo>
                  <a:lnTo>
                    <a:pt x="87" y="53"/>
                  </a:lnTo>
                  <a:lnTo>
                    <a:pt x="10" y="53"/>
                  </a:lnTo>
                  <a:lnTo>
                    <a:pt x="0" y="2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00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28" name="Rectangle 820"/>
            <p:cNvSpPr>
              <a:spLocks noChangeArrowheads="1"/>
            </p:cNvSpPr>
            <p:nvPr/>
          </p:nvSpPr>
          <p:spPr bwMode="auto">
            <a:xfrm>
              <a:off x="2992" y="2652"/>
              <a:ext cx="11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29" name="Rectangle 821"/>
            <p:cNvSpPr>
              <a:spLocks noChangeArrowheads="1"/>
            </p:cNvSpPr>
            <p:nvPr/>
          </p:nvSpPr>
          <p:spPr bwMode="auto">
            <a:xfrm>
              <a:off x="2992" y="2655"/>
              <a:ext cx="162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30" name="Rectangle 822"/>
            <p:cNvSpPr>
              <a:spLocks noChangeArrowheads="1"/>
            </p:cNvSpPr>
            <p:nvPr/>
          </p:nvSpPr>
          <p:spPr bwMode="auto">
            <a:xfrm>
              <a:off x="2992" y="2655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Карточка </a:t>
              </a:r>
            </a:p>
          </p:txBody>
        </p:sp>
        <p:sp>
          <p:nvSpPr>
            <p:cNvPr id="18231" name="Rectangle 823"/>
            <p:cNvSpPr>
              <a:spLocks noChangeArrowheads="1"/>
            </p:cNvSpPr>
            <p:nvPr/>
          </p:nvSpPr>
          <p:spPr bwMode="auto">
            <a:xfrm>
              <a:off x="3034" y="2655"/>
              <a:ext cx="30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8232" name="Rectangle 824"/>
            <p:cNvSpPr>
              <a:spLocks noChangeArrowheads="1"/>
            </p:cNvSpPr>
            <p:nvPr/>
          </p:nvSpPr>
          <p:spPr bwMode="auto">
            <a:xfrm>
              <a:off x="3007" y="2665"/>
              <a:ext cx="8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33" name="Rectangle 825"/>
            <p:cNvSpPr>
              <a:spLocks noChangeArrowheads="1"/>
            </p:cNvSpPr>
            <p:nvPr/>
          </p:nvSpPr>
          <p:spPr bwMode="auto">
            <a:xfrm>
              <a:off x="3007" y="2665"/>
              <a:ext cx="19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34" name="Rectangle 826"/>
            <p:cNvSpPr>
              <a:spLocks noChangeArrowheads="1"/>
            </p:cNvSpPr>
            <p:nvPr/>
          </p:nvSpPr>
          <p:spPr bwMode="auto">
            <a:xfrm>
              <a:off x="3017" y="2665"/>
              <a:ext cx="107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35" name="Rectangle 827"/>
            <p:cNvSpPr>
              <a:spLocks noChangeArrowheads="1"/>
            </p:cNvSpPr>
            <p:nvPr/>
          </p:nvSpPr>
          <p:spPr bwMode="auto">
            <a:xfrm>
              <a:off x="3017" y="2664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8236" name="Rectangle 828"/>
            <p:cNvSpPr>
              <a:spLocks noChangeArrowheads="1"/>
            </p:cNvSpPr>
            <p:nvPr/>
          </p:nvSpPr>
          <p:spPr bwMode="auto">
            <a:xfrm>
              <a:off x="3017" y="2678"/>
              <a:ext cx="65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37" name="Rectangle 829"/>
            <p:cNvSpPr>
              <a:spLocks noChangeArrowheads="1"/>
            </p:cNvSpPr>
            <p:nvPr/>
          </p:nvSpPr>
          <p:spPr bwMode="auto">
            <a:xfrm>
              <a:off x="3017" y="2678"/>
              <a:ext cx="88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38" name="Rectangle 830"/>
            <p:cNvSpPr>
              <a:spLocks noChangeArrowheads="1"/>
            </p:cNvSpPr>
            <p:nvPr/>
          </p:nvSpPr>
          <p:spPr bwMode="auto">
            <a:xfrm>
              <a:off x="3017" y="2676"/>
              <a:ext cx="33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заведена</a:t>
              </a:r>
            </a:p>
          </p:txBody>
        </p:sp>
        <p:sp>
          <p:nvSpPr>
            <p:cNvPr id="18239" name="Freeform 831"/>
            <p:cNvSpPr>
              <a:spLocks noChangeArrowheads="1"/>
            </p:cNvSpPr>
            <p:nvPr/>
          </p:nvSpPr>
          <p:spPr bwMode="auto">
            <a:xfrm>
              <a:off x="2829" y="2667"/>
              <a:ext cx="3" cy="4"/>
            </a:xfrm>
            <a:custGeom>
              <a:avLst/>
              <a:gdLst>
                <a:gd name="T0" fmla="*/ 3 w 4"/>
                <a:gd name="T1" fmla="*/ 0 h 6"/>
                <a:gd name="T2" fmla="*/ 2 w 4"/>
                <a:gd name="T3" fmla="*/ 0 h 6"/>
                <a:gd name="T4" fmla="*/ 1 w 4"/>
                <a:gd name="T5" fmla="*/ 0 h 6"/>
                <a:gd name="T6" fmla="*/ 0 w 4"/>
                <a:gd name="T7" fmla="*/ 1 h 6"/>
                <a:gd name="T8" fmla="*/ 0 w 4"/>
                <a:gd name="T9" fmla="*/ 2 h 6"/>
                <a:gd name="T10" fmla="*/ 0 w 4"/>
                <a:gd name="T11" fmla="*/ 2 h 6"/>
                <a:gd name="T12" fmla="*/ 0 w 4"/>
                <a:gd name="T13" fmla="*/ 3 h 6"/>
                <a:gd name="T14" fmla="*/ 1 w 4"/>
                <a:gd name="T15" fmla="*/ 5 h 6"/>
                <a:gd name="T16" fmla="*/ 2 w 4"/>
                <a:gd name="T17" fmla="*/ 6 h 6"/>
                <a:gd name="T18" fmla="*/ 2 w 4"/>
                <a:gd name="T19" fmla="*/ 6 h 6"/>
                <a:gd name="T20" fmla="*/ 2 w 4"/>
                <a:gd name="T21" fmla="*/ 5 h 6"/>
                <a:gd name="T22" fmla="*/ 3 w 4"/>
                <a:gd name="T23" fmla="*/ 5 h 6"/>
                <a:gd name="T24" fmla="*/ 4 w 4"/>
                <a:gd name="T25" fmla="*/ 3 h 6"/>
                <a:gd name="T26" fmla="*/ 4 w 4"/>
                <a:gd name="T27" fmla="*/ 2 h 6"/>
                <a:gd name="T28" fmla="*/ 4 w 4"/>
                <a:gd name="T29" fmla="*/ 2 h 6"/>
                <a:gd name="T30" fmla="*/ 4 w 4"/>
                <a:gd name="T31" fmla="*/ 1 h 6"/>
                <a:gd name="T32" fmla="*/ 3 w 4"/>
                <a:gd name="T33" fmla="*/ 0 h 6"/>
                <a:gd name="T34" fmla="*/ 3 w 4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40" name="Freeform 832"/>
            <p:cNvSpPr>
              <a:spLocks noChangeArrowheads="1"/>
            </p:cNvSpPr>
            <p:nvPr/>
          </p:nvSpPr>
          <p:spPr bwMode="auto">
            <a:xfrm>
              <a:off x="2839" y="2667"/>
              <a:ext cx="5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41" name="Freeform 833"/>
            <p:cNvSpPr>
              <a:spLocks noChangeArrowheads="1"/>
            </p:cNvSpPr>
            <p:nvPr/>
          </p:nvSpPr>
          <p:spPr bwMode="auto">
            <a:xfrm>
              <a:off x="2850" y="2667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5 w 7"/>
                <a:gd name="T23" fmla="*/ 5 h 6"/>
                <a:gd name="T24" fmla="*/ 5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5 w 7"/>
                <a:gd name="T31" fmla="*/ 1 h 6"/>
                <a:gd name="T32" fmla="*/ 5 w 7"/>
                <a:gd name="T33" fmla="*/ 0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42" name="Freeform 834"/>
            <p:cNvSpPr>
              <a:spLocks noChangeArrowheads="1"/>
            </p:cNvSpPr>
            <p:nvPr/>
          </p:nvSpPr>
          <p:spPr bwMode="auto">
            <a:xfrm>
              <a:off x="2861" y="2667"/>
              <a:ext cx="5" cy="4"/>
            </a:xfrm>
            <a:custGeom>
              <a:avLst/>
              <a:gdLst>
                <a:gd name="T0" fmla="*/ 4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43" name="Freeform 835"/>
            <p:cNvSpPr>
              <a:spLocks noChangeArrowheads="1"/>
            </p:cNvSpPr>
            <p:nvPr/>
          </p:nvSpPr>
          <p:spPr bwMode="auto">
            <a:xfrm>
              <a:off x="2872" y="2667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44" name="Freeform 836"/>
            <p:cNvSpPr>
              <a:spLocks noChangeArrowheads="1"/>
            </p:cNvSpPr>
            <p:nvPr/>
          </p:nvSpPr>
          <p:spPr bwMode="auto">
            <a:xfrm>
              <a:off x="2883" y="2667"/>
              <a:ext cx="5" cy="4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2 w 7"/>
                <a:gd name="T5" fmla="*/ 0 h 6"/>
                <a:gd name="T6" fmla="*/ 2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2 w 7"/>
                <a:gd name="T13" fmla="*/ 5 h 6"/>
                <a:gd name="T14" fmla="*/ 2 w 7"/>
                <a:gd name="T15" fmla="*/ 5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45" name="Freeform 837"/>
            <p:cNvSpPr>
              <a:spLocks noChangeArrowheads="1"/>
            </p:cNvSpPr>
            <p:nvPr/>
          </p:nvSpPr>
          <p:spPr bwMode="auto">
            <a:xfrm>
              <a:off x="2894" y="2667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5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0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46" name="Freeform 838"/>
            <p:cNvSpPr>
              <a:spLocks noChangeArrowheads="1"/>
            </p:cNvSpPr>
            <p:nvPr/>
          </p:nvSpPr>
          <p:spPr bwMode="auto">
            <a:xfrm>
              <a:off x="2906" y="2667"/>
              <a:ext cx="5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0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5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5 w 7"/>
                <a:gd name="T23" fmla="*/ 5 h 6"/>
                <a:gd name="T24" fmla="*/ 5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5 w 7"/>
                <a:gd name="T31" fmla="*/ 1 h 6"/>
                <a:gd name="T32" fmla="*/ 5 w 7"/>
                <a:gd name="T33" fmla="*/ 0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47" name="Freeform 839"/>
            <p:cNvSpPr>
              <a:spLocks noChangeArrowheads="1"/>
            </p:cNvSpPr>
            <p:nvPr/>
          </p:nvSpPr>
          <p:spPr bwMode="auto">
            <a:xfrm>
              <a:off x="2916" y="2667"/>
              <a:ext cx="6" cy="4"/>
            </a:xfrm>
            <a:custGeom>
              <a:avLst/>
              <a:gdLst>
                <a:gd name="T0" fmla="*/ 4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48" name="Freeform 840"/>
            <p:cNvSpPr>
              <a:spLocks noChangeArrowheads="1"/>
            </p:cNvSpPr>
            <p:nvPr/>
          </p:nvSpPr>
          <p:spPr bwMode="auto">
            <a:xfrm>
              <a:off x="2928" y="2667"/>
              <a:ext cx="5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49" name="Freeform 841"/>
            <p:cNvSpPr>
              <a:spLocks noChangeArrowheads="1"/>
            </p:cNvSpPr>
            <p:nvPr/>
          </p:nvSpPr>
          <p:spPr bwMode="auto">
            <a:xfrm>
              <a:off x="2938" y="2667"/>
              <a:ext cx="6" cy="4"/>
            </a:xfrm>
            <a:custGeom>
              <a:avLst/>
              <a:gdLst>
                <a:gd name="T0" fmla="*/ 4 w 7"/>
                <a:gd name="T1" fmla="*/ 0 h 6"/>
                <a:gd name="T2" fmla="*/ 3 w 7"/>
                <a:gd name="T3" fmla="*/ 0 h 6"/>
                <a:gd name="T4" fmla="*/ 2 w 7"/>
                <a:gd name="T5" fmla="*/ 1 h 6"/>
                <a:gd name="T6" fmla="*/ 2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2 w 7"/>
                <a:gd name="T13" fmla="*/ 5 h 6"/>
                <a:gd name="T14" fmla="*/ 2 w 7"/>
                <a:gd name="T15" fmla="*/ 6 h 6"/>
                <a:gd name="T16" fmla="*/ 3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50" name="Freeform 842"/>
            <p:cNvSpPr>
              <a:spLocks noChangeArrowheads="1"/>
            </p:cNvSpPr>
            <p:nvPr/>
          </p:nvSpPr>
          <p:spPr bwMode="auto">
            <a:xfrm>
              <a:off x="2950" y="2667"/>
              <a:ext cx="5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51" name="Freeform 843"/>
            <p:cNvSpPr>
              <a:spLocks noChangeArrowheads="1"/>
            </p:cNvSpPr>
            <p:nvPr/>
          </p:nvSpPr>
          <p:spPr bwMode="auto">
            <a:xfrm>
              <a:off x="2961" y="2667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5 w 7"/>
                <a:gd name="T23" fmla="*/ 6 h 6"/>
                <a:gd name="T24" fmla="*/ 5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5 w 7"/>
                <a:gd name="T31" fmla="*/ 1 h 6"/>
                <a:gd name="T32" fmla="*/ 5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52" name="Freeform 844"/>
            <p:cNvSpPr>
              <a:spLocks noChangeArrowheads="1"/>
            </p:cNvSpPr>
            <p:nvPr/>
          </p:nvSpPr>
          <p:spPr bwMode="auto">
            <a:xfrm>
              <a:off x="2972" y="2667"/>
              <a:ext cx="6" cy="4"/>
            </a:xfrm>
            <a:custGeom>
              <a:avLst/>
              <a:gdLst>
                <a:gd name="T0" fmla="*/ 4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4 w 7"/>
                <a:gd name="T19" fmla="*/ 6 h 6"/>
                <a:gd name="T20" fmla="*/ 5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53" name="Freeform 845"/>
            <p:cNvSpPr>
              <a:spLocks noChangeArrowheads="1"/>
            </p:cNvSpPr>
            <p:nvPr/>
          </p:nvSpPr>
          <p:spPr bwMode="auto">
            <a:xfrm>
              <a:off x="2983" y="2667"/>
              <a:ext cx="6" cy="4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1 w 7"/>
                <a:gd name="T7" fmla="*/ 1 h 6"/>
                <a:gd name="T8" fmla="*/ 0 w 7"/>
                <a:gd name="T9" fmla="*/ 2 h 6"/>
                <a:gd name="T10" fmla="*/ 0 w 7"/>
                <a:gd name="T11" fmla="*/ 3 h 6"/>
                <a:gd name="T12" fmla="*/ 1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4 w 7"/>
                <a:gd name="T21" fmla="*/ 6 h 6"/>
                <a:gd name="T22" fmla="*/ 6 w 7"/>
                <a:gd name="T23" fmla="*/ 6 h 6"/>
                <a:gd name="T24" fmla="*/ 6 w 7"/>
                <a:gd name="T25" fmla="*/ 5 h 6"/>
                <a:gd name="T26" fmla="*/ 7 w 7"/>
                <a:gd name="T27" fmla="*/ 3 h 6"/>
                <a:gd name="T28" fmla="*/ 7 w 7"/>
                <a:gd name="T29" fmla="*/ 2 h 6"/>
                <a:gd name="T30" fmla="*/ 6 w 7"/>
                <a:gd name="T31" fmla="*/ 1 h 6"/>
                <a:gd name="T32" fmla="*/ 6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54" name="Freeform 846"/>
            <p:cNvSpPr>
              <a:spLocks noChangeArrowheads="1"/>
            </p:cNvSpPr>
            <p:nvPr/>
          </p:nvSpPr>
          <p:spPr bwMode="auto">
            <a:xfrm>
              <a:off x="2992" y="2666"/>
              <a:ext cx="4" cy="6"/>
            </a:xfrm>
            <a:custGeom>
              <a:avLst/>
              <a:gdLst>
                <a:gd name="T0" fmla="*/ 0 w 5"/>
                <a:gd name="T1" fmla="*/ 8 h 8"/>
                <a:gd name="T2" fmla="*/ 5 w 5"/>
                <a:gd name="T3" fmla="*/ 3 h 8"/>
                <a:gd name="T4" fmla="*/ 0 w 5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8">
                  <a:moveTo>
                    <a:pt x="0" y="8"/>
                  </a:moveTo>
                  <a:lnTo>
                    <a:pt x="5" y="3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55" name="Freeform 847"/>
            <p:cNvSpPr>
              <a:spLocks noChangeArrowheads="1"/>
            </p:cNvSpPr>
            <p:nvPr/>
          </p:nvSpPr>
          <p:spPr bwMode="auto">
            <a:xfrm>
              <a:off x="2052" y="2496"/>
              <a:ext cx="92" cy="51"/>
            </a:xfrm>
            <a:custGeom>
              <a:avLst/>
              <a:gdLst>
                <a:gd name="T0" fmla="*/ 9 w 96"/>
                <a:gd name="T1" fmla="*/ 0 h 54"/>
                <a:gd name="T2" fmla="*/ 81 w 96"/>
                <a:gd name="T3" fmla="*/ 0 h 54"/>
                <a:gd name="T4" fmla="*/ 96 w 96"/>
                <a:gd name="T5" fmla="*/ 27 h 54"/>
                <a:gd name="T6" fmla="*/ 81 w 96"/>
                <a:gd name="T7" fmla="*/ 54 h 54"/>
                <a:gd name="T8" fmla="*/ 9 w 96"/>
                <a:gd name="T9" fmla="*/ 54 h 54"/>
                <a:gd name="T10" fmla="*/ 0 w 96"/>
                <a:gd name="T11" fmla="*/ 27 h 54"/>
                <a:gd name="T12" fmla="*/ 9 w 96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54">
                  <a:moveTo>
                    <a:pt x="9" y="0"/>
                  </a:moveTo>
                  <a:lnTo>
                    <a:pt x="81" y="0"/>
                  </a:lnTo>
                  <a:lnTo>
                    <a:pt x="96" y="27"/>
                  </a:lnTo>
                  <a:lnTo>
                    <a:pt x="81" y="54"/>
                  </a:lnTo>
                  <a:lnTo>
                    <a:pt x="9" y="54"/>
                  </a:lnTo>
                  <a:lnTo>
                    <a:pt x="0" y="2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00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56" name="Rectangle 848"/>
            <p:cNvSpPr>
              <a:spLocks noChangeArrowheads="1"/>
            </p:cNvSpPr>
            <p:nvPr/>
          </p:nvSpPr>
          <p:spPr bwMode="auto">
            <a:xfrm>
              <a:off x="2043" y="2504"/>
              <a:ext cx="122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57" name="Rectangle 849"/>
            <p:cNvSpPr>
              <a:spLocks noChangeArrowheads="1"/>
            </p:cNvSpPr>
            <p:nvPr/>
          </p:nvSpPr>
          <p:spPr bwMode="auto">
            <a:xfrm>
              <a:off x="2043" y="2504"/>
              <a:ext cx="181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58" name="Rectangle 850"/>
            <p:cNvSpPr>
              <a:spLocks noChangeArrowheads="1"/>
            </p:cNvSpPr>
            <p:nvPr/>
          </p:nvSpPr>
          <p:spPr bwMode="auto">
            <a:xfrm>
              <a:off x="2057" y="2518"/>
              <a:ext cx="9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59" name="Rectangle 851"/>
            <p:cNvSpPr>
              <a:spLocks noChangeArrowheads="1"/>
            </p:cNvSpPr>
            <p:nvPr/>
          </p:nvSpPr>
          <p:spPr bwMode="auto">
            <a:xfrm>
              <a:off x="2057" y="2518"/>
              <a:ext cx="138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60" name="Rectangle 852"/>
            <p:cNvSpPr>
              <a:spLocks noChangeArrowheads="1"/>
            </p:cNvSpPr>
            <p:nvPr/>
          </p:nvSpPr>
          <p:spPr bwMode="auto">
            <a:xfrm>
              <a:off x="2028" y="2529"/>
              <a:ext cx="151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61" name="Rectangle 853"/>
            <p:cNvSpPr>
              <a:spLocks noChangeArrowheads="1"/>
            </p:cNvSpPr>
            <p:nvPr/>
          </p:nvSpPr>
          <p:spPr bwMode="auto">
            <a:xfrm>
              <a:off x="2028" y="2529"/>
              <a:ext cx="211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62" name="Freeform 854"/>
            <p:cNvSpPr>
              <a:spLocks noChangeArrowheads="1"/>
            </p:cNvSpPr>
            <p:nvPr/>
          </p:nvSpPr>
          <p:spPr bwMode="auto">
            <a:xfrm>
              <a:off x="2143" y="2520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2 h 6"/>
                <a:gd name="T10" fmla="*/ 0 w 5"/>
                <a:gd name="T11" fmla="*/ 2 h 6"/>
                <a:gd name="T12" fmla="*/ 0 w 5"/>
                <a:gd name="T13" fmla="*/ 4 h 6"/>
                <a:gd name="T14" fmla="*/ 1 w 5"/>
                <a:gd name="T15" fmla="*/ 5 h 6"/>
                <a:gd name="T16" fmla="*/ 2 w 5"/>
                <a:gd name="T17" fmla="*/ 6 h 6"/>
                <a:gd name="T18" fmla="*/ 2 w 5"/>
                <a:gd name="T19" fmla="*/ 6 h 6"/>
                <a:gd name="T20" fmla="*/ 2 w 5"/>
                <a:gd name="T21" fmla="*/ 5 h 6"/>
                <a:gd name="T22" fmla="*/ 3 w 5"/>
                <a:gd name="T23" fmla="*/ 5 h 6"/>
                <a:gd name="T24" fmla="*/ 5 w 5"/>
                <a:gd name="T25" fmla="*/ 4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3 w 5"/>
                <a:gd name="T33" fmla="*/ 0 h 6"/>
                <a:gd name="T34" fmla="*/ 3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63" name="Freeform 855"/>
            <p:cNvSpPr>
              <a:spLocks noChangeArrowheads="1"/>
            </p:cNvSpPr>
            <p:nvPr/>
          </p:nvSpPr>
          <p:spPr bwMode="auto">
            <a:xfrm>
              <a:off x="2153" y="2520"/>
              <a:ext cx="4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2 h 6"/>
                <a:gd name="T10" fmla="*/ 0 w 6"/>
                <a:gd name="T11" fmla="*/ 4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64" name="Freeform 856"/>
            <p:cNvSpPr>
              <a:spLocks noChangeArrowheads="1"/>
            </p:cNvSpPr>
            <p:nvPr/>
          </p:nvSpPr>
          <p:spPr bwMode="auto">
            <a:xfrm>
              <a:off x="2164" y="2520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65" name="Freeform 857"/>
            <p:cNvSpPr>
              <a:spLocks noChangeArrowheads="1"/>
            </p:cNvSpPr>
            <p:nvPr/>
          </p:nvSpPr>
          <p:spPr bwMode="auto">
            <a:xfrm>
              <a:off x="2176" y="2520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2 h 6"/>
                <a:gd name="T10" fmla="*/ 0 w 5"/>
                <a:gd name="T11" fmla="*/ 4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2 h 6"/>
                <a:gd name="T28" fmla="*/ 5 w 5"/>
                <a:gd name="T29" fmla="*/ 2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66" name="Freeform 858"/>
            <p:cNvSpPr>
              <a:spLocks noChangeArrowheads="1"/>
            </p:cNvSpPr>
            <p:nvPr/>
          </p:nvSpPr>
          <p:spPr bwMode="auto">
            <a:xfrm>
              <a:off x="2186" y="2520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2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2 h 6"/>
                <a:gd name="T28" fmla="*/ 6 w 6"/>
                <a:gd name="T29" fmla="*/ 2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67" name="Freeform 859"/>
            <p:cNvSpPr>
              <a:spLocks noChangeArrowheads="1"/>
            </p:cNvSpPr>
            <p:nvPr/>
          </p:nvSpPr>
          <p:spPr bwMode="auto">
            <a:xfrm>
              <a:off x="2194" y="2518"/>
              <a:ext cx="4" cy="8"/>
            </a:xfrm>
            <a:custGeom>
              <a:avLst/>
              <a:gdLst>
                <a:gd name="T0" fmla="*/ 0 w 6"/>
                <a:gd name="T1" fmla="*/ 9 h 9"/>
                <a:gd name="T2" fmla="*/ 6 w 6"/>
                <a:gd name="T3" fmla="*/ 4 h 9"/>
                <a:gd name="T4" fmla="*/ 0 w 6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9">
                  <a:moveTo>
                    <a:pt x="0" y="9"/>
                  </a:moveTo>
                  <a:lnTo>
                    <a:pt x="6" y="4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68" name="Line 860"/>
            <p:cNvSpPr>
              <a:spLocks noChangeShapeType="1"/>
            </p:cNvSpPr>
            <p:nvPr/>
          </p:nvSpPr>
          <p:spPr bwMode="auto">
            <a:xfrm flipV="1">
              <a:off x="2782" y="2694"/>
              <a:ext cx="0" cy="1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69" name="Freeform 861"/>
            <p:cNvSpPr>
              <a:spLocks noChangeArrowheads="1"/>
            </p:cNvSpPr>
            <p:nvPr/>
          </p:nvSpPr>
          <p:spPr bwMode="auto">
            <a:xfrm>
              <a:off x="2739" y="2413"/>
              <a:ext cx="91" cy="51"/>
            </a:xfrm>
            <a:custGeom>
              <a:avLst/>
              <a:gdLst>
                <a:gd name="T0" fmla="*/ 9 w 96"/>
                <a:gd name="T1" fmla="*/ 0 h 54"/>
                <a:gd name="T2" fmla="*/ 4 w 96"/>
                <a:gd name="T3" fmla="*/ 4 h 54"/>
                <a:gd name="T4" fmla="*/ 0 w 96"/>
                <a:gd name="T5" fmla="*/ 9 h 54"/>
                <a:gd name="T6" fmla="*/ 0 w 96"/>
                <a:gd name="T7" fmla="*/ 45 h 54"/>
                <a:gd name="T8" fmla="*/ 4 w 96"/>
                <a:gd name="T9" fmla="*/ 50 h 54"/>
                <a:gd name="T10" fmla="*/ 9 w 96"/>
                <a:gd name="T11" fmla="*/ 54 h 54"/>
                <a:gd name="T12" fmla="*/ 85 w 96"/>
                <a:gd name="T13" fmla="*/ 54 h 54"/>
                <a:gd name="T14" fmla="*/ 91 w 96"/>
                <a:gd name="T15" fmla="*/ 50 h 54"/>
                <a:gd name="T16" fmla="*/ 96 w 96"/>
                <a:gd name="T17" fmla="*/ 45 h 54"/>
                <a:gd name="T18" fmla="*/ 96 w 96"/>
                <a:gd name="T19" fmla="*/ 9 h 54"/>
                <a:gd name="T20" fmla="*/ 91 w 96"/>
                <a:gd name="T21" fmla="*/ 4 h 54"/>
                <a:gd name="T22" fmla="*/ 85 w 96"/>
                <a:gd name="T23" fmla="*/ 0 h 54"/>
                <a:gd name="T24" fmla="*/ 9 w 96"/>
                <a:gd name="T2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54">
                  <a:moveTo>
                    <a:pt x="9" y="0"/>
                  </a:moveTo>
                  <a:lnTo>
                    <a:pt x="4" y="4"/>
                  </a:lnTo>
                  <a:lnTo>
                    <a:pt x="0" y="9"/>
                  </a:lnTo>
                  <a:lnTo>
                    <a:pt x="0" y="45"/>
                  </a:lnTo>
                  <a:lnTo>
                    <a:pt x="4" y="50"/>
                  </a:lnTo>
                  <a:lnTo>
                    <a:pt x="9" y="54"/>
                  </a:lnTo>
                  <a:lnTo>
                    <a:pt x="85" y="54"/>
                  </a:lnTo>
                  <a:lnTo>
                    <a:pt x="91" y="50"/>
                  </a:lnTo>
                  <a:lnTo>
                    <a:pt x="96" y="45"/>
                  </a:lnTo>
                  <a:lnTo>
                    <a:pt x="96" y="9"/>
                  </a:lnTo>
                  <a:lnTo>
                    <a:pt x="91" y="4"/>
                  </a:lnTo>
                  <a:lnTo>
                    <a:pt x="85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70" name="Rectangle 862"/>
            <p:cNvSpPr>
              <a:spLocks noChangeArrowheads="1"/>
            </p:cNvSpPr>
            <p:nvPr/>
          </p:nvSpPr>
          <p:spPr bwMode="auto">
            <a:xfrm>
              <a:off x="2753" y="2413"/>
              <a:ext cx="7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71" name="Rectangle 863"/>
            <p:cNvSpPr>
              <a:spLocks noChangeArrowheads="1"/>
            </p:cNvSpPr>
            <p:nvPr/>
          </p:nvSpPr>
          <p:spPr bwMode="auto">
            <a:xfrm>
              <a:off x="2753" y="2417"/>
              <a:ext cx="103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72" name="Rectangle 864"/>
            <p:cNvSpPr>
              <a:spLocks noChangeArrowheads="1"/>
            </p:cNvSpPr>
            <p:nvPr/>
          </p:nvSpPr>
          <p:spPr bwMode="auto">
            <a:xfrm>
              <a:off x="2753" y="2416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Проверить</a:t>
              </a:r>
            </a:p>
          </p:txBody>
        </p:sp>
        <p:sp>
          <p:nvSpPr>
            <p:cNvPr id="18273" name="Rectangle 865"/>
            <p:cNvSpPr>
              <a:spLocks noChangeArrowheads="1"/>
            </p:cNvSpPr>
            <p:nvPr/>
          </p:nvSpPr>
          <p:spPr bwMode="auto">
            <a:xfrm>
              <a:off x="2743" y="2427"/>
              <a:ext cx="88" cy="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74" name="Rectangle 866"/>
            <p:cNvSpPr>
              <a:spLocks noChangeArrowheads="1"/>
            </p:cNvSpPr>
            <p:nvPr/>
          </p:nvSpPr>
          <p:spPr bwMode="auto">
            <a:xfrm>
              <a:off x="2743" y="2431"/>
              <a:ext cx="127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75" name="Rectangle 867"/>
            <p:cNvSpPr>
              <a:spLocks noChangeArrowheads="1"/>
            </p:cNvSpPr>
            <p:nvPr/>
          </p:nvSpPr>
          <p:spPr bwMode="auto">
            <a:xfrm>
              <a:off x="2744" y="2430"/>
              <a:ext cx="4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правильность</a:t>
              </a:r>
            </a:p>
          </p:txBody>
        </p:sp>
        <p:sp>
          <p:nvSpPr>
            <p:cNvPr id="18276" name="Rectangle 868"/>
            <p:cNvSpPr>
              <a:spLocks noChangeArrowheads="1"/>
            </p:cNvSpPr>
            <p:nvPr/>
          </p:nvSpPr>
          <p:spPr bwMode="auto">
            <a:xfrm>
              <a:off x="2748" y="2440"/>
              <a:ext cx="78" cy="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77" name="Rectangle 869"/>
            <p:cNvSpPr>
              <a:spLocks noChangeArrowheads="1"/>
            </p:cNvSpPr>
            <p:nvPr/>
          </p:nvSpPr>
          <p:spPr bwMode="auto">
            <a:xfrm>
              <a:off x="2748" y="2443"/>
              <a:ext cx="108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78" name="Rectangle 870"/>
            <p:cNvSpPr>
              <a:spLocks noChangeArrowheads="1"/>
            </p:cNvSpPr>
            <p:nvPr/>
          </p:nvSpPr>
          <p:spPr bwMode="auto">
            <a:xfrm>
              <a:off x="2748" y="2442"/>
              <a:ext cx="41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заполнения</a:t>
              </a:r>
            </a:p>
          </p:txBody>
        </p:sp>
        <p:sp>
          <p:nvSpPr>
            <p:cNvPr id="18279" name="Rectangle 871"/>
            <p:cNvSpPr>
              <a:spLocks noChangeArrowheads="1"/>
            </p:cNvSpPr>
            <p:nvPr/>
          </p:nvSpPr>
          <p:spPr bwMode="auto">
            <a:xfrm>
              <a:off x="2757" y="2452"/>
              <a:ext cx="60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80" name="Rectangle 872"/>
            <p:cNvSpPr>
              <a:spLocks noChangeArrowheads="1"/>
            </p:cNvSpPr>
            <p:nvPr/>
          </p:nvSpPr>
          <p:spPr bwMode="auto">
            <a:xfrm>
              <a:off x="2757" y="2456"/>
              <a:ext cx="88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81" name="Rectangle 873"/>
            <p:cNvSpPr>
              <a:spLocks noChangeArrowheads="1"/>
            </p:cNvSpPr>
            <p:nvPr/>
          </p:nvSpPr>
          <p:spPr bwMode="auto">
            <a:xfrm>
              <a:off x="2758" y="2455"/>
              <a:ext cx="32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карточки</a:t>
              </a:r>
            </a:p>
          </p:txBody>
        </p:sp>
        <p:sp>
          <p:nvSpPr>
            <p:cNvPr id="18282" name="Freeform 874"/>
            <p:cNvSpPr>
              <a:spLocks noChangeArrowheads="1"/>
            </p:cNvSpPr>
            <p:nvPr/>
          </p:nvSpPr>
          <p:spPr bwMode="auto">
            <a:xfrm>
              <a:off x="2569" y="2437"/>
              <a:ext cx="4" cy="5"/>
            </a:xfrm>
            <a:custGeom>
              <a:avLst/>
              <a:gdLst>
                <a:gd name="T0" fmla="*/ 4 w 5"/>
                <a:gd name="T1" fmla="*/ 0 h 6"/>
                <a:gd name="T2" fmla="*/ 3 w 5"/>
                <a:gd name="T3" fmla="*/ 0 h 6"/>
                <a:gd name="T4" fmla="*/ 1 w 5"/>
                <a:gd name="T5" fmla="*/ 0 h 6"/>
                <a:gd name="T6" fmla="*/ 0 w 5"/>
                <a:gd name="T7" fmla="*/ 1 h 6"/>
                <a:gd name="T8" fmla="*/ 0 w 5"/>
                <a:gd name="T9" fmla="*/ 3 h 6"/>
                <a:gd name="T10" fmla="*/ 0 w 5"/>
                <a:gd name="T11" fmla="*/ 3 h 6"/>
                <a:gd name="T12" fmla="*/ 0 w 5"/>
                <a:gd name="T13" fmla="*/ 4 h 6"/>
                <a:gd name="T14" fmla="*/ 1 w 5"/>
                <a:gd name="T15" fmla="*/ 5 h 6"/>
                <a:gd name="T16" fmla="*/ 3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83" name="Freeform 875"/>
            <p:cNvSpPr>
              <a:spLocks noChangeArrowheads="1"/>
            </p:cNvSpPr>
            <p:nvPr/>
          </p:nvSpPr>
          <p:spPr bwMode="auto">
            <a:xfrm>
              <a:off x="2580" y="2437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3 h 6"/>
                <a:gd name="T10" fmla="*/ 0 w 5"/>
                <a:gd name="T11" fmla="*/ 4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84" name="Freeform 876"/>
            <p:cNvSpPr>
              <a:spLocks noChangeArrowheads="1"/>
            </p:cNvSpPr>
            <p:nvPr/>
          </p:nvSpPr>
          <p:spPr bwMode="auto">
            <a:xfrm>
              <a:off x="2590" y="2437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85" name="Freeform 877"/>
            <p:cNvSpPr>
              <a:spLocks noChangeArrowheads="1"/>
            </p:cNvSpPr>
            <p:nvPr/>
          </p:nvSpPr>
          <p:spPr bwMode="auto">
            <a:xfrm>
              <a:off x="2602" y="2437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86" name="Freeform 878"/>
            <p:cNvSpPr>
              <a:spLocks noChangeArrowheads="1"/>
            </p:cNvSpPr>
            <p:nvPr/>
          </p:nvSpPr>
          <p:spPr bwMode="auto">
            <a:xfrm>
              <a:off x="2612" y="2437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87" name="Freeform 879"/>
            <p:cNvSpPr>
              <a:spLocks noChangeArrowheads="1"/>
            </p:cNvSpPr>
            <p:nvPr/>
          </p:nvSpPr>
          <p:spPr bwMode="auto">
            <a:xfrm>
              <a:off x="2624" y="2437"/>
              <a:ext cx="4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88" name="Freeform 880"/>
            <p:cNvSpPr>
              <a:spLocks noChangeArrowheads="1"/>
            </p:cNvSpPr>
            <p:nvPr/>
          </p:nvSpPr>
          <p:spPr bwMode="auto">
            <a:xfrm>
              <a:off x="2635" y="2437"/>
              <a:ext cx="4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3 h 6"/>
                <a:gd name="T10" fmla="*/ 0 w 5"/>
                <a:gd name="T11" fmla="*/ 4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89" name="Freeform 881"/>
            <p:cNvSpPr>
              <a:spLocks noChangeArrowheads="1"/>
            </p:cNvSpPr>
            <p:nvPr/>
          </p:nvSpPr>
          <p:spPr bwMode="auto">
            <a:xfrm>
              <a:off x="2646" y="2437"/>
              <a:ext cx="4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90" name="Freeform 882"/>
            <p:cNvSpPr>
              <a:spLocks noChangeArrowheads="1"/>
            </p:cNvSpPr>
            <p:nvPr/>
          </p:nvSpPr>
          <p:spPr bwMode="auto">
            <a:xfrm>
              <a:off x="2657" y="2437"/>
              <a:ext cx="5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91" name="Freeform 883"/>
            <p:cNvSpPr>
              <a:spLocks noChangeArrowheads="1"/>
            </p:cNvSpPr>
            <p:nvPr/>
          </p:nvSpPr>
          <p:spPr bwMode="auto">
            <a:xfrm>
              <a:off x="2668" y="2437"/>
              <a:ext cx="4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92" name="Freeform 884"/>
            <p:cNvSpPr>
              <a:spLocks noChangeArrowheads="1"/>
            </p:cNvSpPr>
            <p:nvPr/>
          </p:nvSpPr>
          <p:spPr bwMode="auto">
            <a:xfrm>
              <a:off x="2679" y="2437"/>
              <a:ext cx="5" cy="5"/>
            </a:xfrm>
            <a:custGeom>
              <a:avLst/>
              <a:gdLst>
                <a:gd name="T0" fmla="*/ 4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93" name="Freeform 885"/>
            <p:cNvSpPr>
              <a:spLocks noChangeArrowheads="1"/>
            </p:cNvSpPr>
            <p:nvPr/>
          </p:nvSpPr>
          <p:spPr bwMode="auto">
            <a:xfrm>
              <a:off x="2691" y="2437"/>
              <a:ext cx="3" cy="5"/>
            </a:xfrm>
            <a:custGeom>
              <a:avLst/>
              <a:gdLst>
                <a:gd name="T0" fmla="*/ 3 w 5"/>
                <a:gd name="T1" fmla="*/ 0 h 6"/>
                <a:gd name="T2" fmla="*/ 2 w 5"/>
                <a:gd name="T3" fmla="*/ 0 h 6"/>
                <a:gd name="T4" fmla="*/ 1 w 5"/>
                <a:gd name="T5" fmla="*/ 0 h 6"/>
                <a:gd name="T6" fmla="*/ 1 w 5"/>
                <a:gd name="T7" fmla="*/ 1 h 6"/>
                <a:gd name="T8" fmla="*/ 0 w 5"/>
                <a:gd name="T9" fmla="*/ 3 h 6"/>
                <a:gd name="T10" fmla="*/ 0 w 5"/>
                <a:gd name="T11" fmla="*/ 4 h 6"/>
                <a:gd name="T12" fmla="*/ 1 w 5"/>
                <a:gd name="T13" fmla="*/ 5 h 6"/>
                <a:gd name="T14" fmla="*/ 1 w 5"/>
                <a:gd name="T15" fmla="*/ 5 h 6"/>
                <a:gd name="T16" fmla="*/ 2 w 5"/>
                <a:gd name="T17" fmla="*/ 6 h 6"/>
                <a:gd name="T18" fmla="*/ 3 w 5"/>
                <a:gd name="T19" fmla="*/ 6 h 6"/>
                <a:gd name="T20" fmla="*/ 3 w 5"/>
                <a:gd name="T21" fmla="*/ 5 h 6"/>
                <a:gd name="T22" fmla="*/ 4 w 5"/>
                <a:gd name="T23" fmla="*/ 5 h 6"/>
                <a:gd name="T24" fmla="*/ 5 w 5"/>
                <a:gd name="T25" fmla="*/ 4 h 6"/>
                <a:gd name="T26" fmla="*/ 5 w 5"/>
                <a:gd name="T27" fmla="*/ 3 h 6"/>
                <a:gd name="T28" fmla="*/ 5 w 5"/>
                <a:gd name="T29" fmla="*/ 3 h 6"/>
                <a:gd name="T30" fmla="*/ 5 w 5"/>
                <a:gd name="T31" fmla="*/ 1 h 6"/>
                <a:gd name="T32" fmla="*/ 4 w 5"/>
                <a:gd name="T33" fmla="*/ 0 h 6"/>
                <a:gd name="T34" fmla="*/ 4 w 5"/>
                <a:gd name="T35" fmla="*/ 0 h 6"/>
                <a:gd name="T36" fmla="*/ 3 w 5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94" name="Freeform 886"/>
            <p:cNvSpPr>
              <a:spLocks noChangeArrowheads="1"/>
            </p:cNvSpPr>
            <p:nvPr/>
          </p:nvSpPr>
          <p:spPr bwMode="auto">
            <a:xfrm>
              <a:off x="2701" y="2437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95" name="Freeform 887"/>
            <p:cNvSpPr>
              <a:spLocks noChangeArrowheads="1"/>
            </p:cNvSpPr>
            <p:nvPr/>
          </p:nvSpPr>
          <p:spPr bwMode="auto">
            <a:xfrm>
              <a:off x="2713" y="2437"/>
              <a:ext cx="4" cy="5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0 h 6"/>
                <a:gd name="T6" fmla="*/ 1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1 w 6"/>
                <a:gd name="T13" fmla="*/ 5 h 6"/>
                <a:gd name="T14" fmla="*/ 1 w 6"/>
                <a:gd name="T15" fmla="*/ 5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96" name="Freeform 888"/>
            <p:cNvSpPr>
              <a:spLocks noChangeArrowheads="1"/>
            </p:cNvSpPr>
            <p:nvPr/>
          </p:nvSpPr>
          <p:spPr bwMode="auto">
            <a:xfrm>
              <a:off x="2723" y="2437"/>
              <a:ext cx="5" cy="5"/>
            </a:xfrm>
            <a:custGeom>
              <a:avLst/>
              <a:gdLst>
                <a:gd name="T0" fmla="*/ 4 w 6"/>
                <a:gd name="T1" fmla="*/ 0 h 6"/>
                <a:gd name="T2" fmla="*/ 3 w 6"/>
                <a:gd name="T3" fmla="*/ 0 h 6"/>
                <a:gd name="T4" fmla="*/ 2 w 6"/>
                <a:gd name="T5" fmla="*/ 0 h 6"/>
                <a:gd name="T6" fmla="*/ 2 w 6"/>
                <a:gd name="T7" fmla="*/ 1 h 6"/>
                <a:gd name="T8" fmla="*/ 0 w 6"/>
                <a:gd name="T9" fmla="*/ 3 h 6"/>
                <a:gd name="T10" fmla="*/ 0 w 6"/>
                <a:gd name="T11" fmla="*/ 4 h 6"/>
                <a:gd name="T12" fmla="*/ 2 w 6"/>
                <a:gd name="T13" fmla="*/ 5 h 6"/>
                <a:gd name="T14" fmla="*/ 2 w 6"/>
                <a:gd name="T15" fmla="*/ 5 h 6"/>
                <a:gd name="T16" fmla="*/ 3 w 6"/>
                <a:gd name="T17" fmla="*/ 6 h 6"/>
                <a:gd name="T18" fmla="*/ 4 w 6"/>
                <a:gd name="T19" fmla="*/ 6 h 6"/>
                <a:gd name="T20" fmla="*/ 4 w 6"/>
                <a:gd name="T21" fmla="*/ 5 h 6"/>
                <a:gd name="T22" fmla="*/ 5 w 6"/>
                <a:gd name="T23" fmla="*/ 5 h 6"/>
                <a:gd name="T24" fmla="*/ 6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6 w 6"/>
                <a:gd name="T31" fmla="*/ 1 h 6"/>
                <a:gd name="T32" fmla="*/ 5 w 6"/>
                <a:gd name="T33" fmla="*/ 0 h 6"/>
                <a:gd name="T34" fmla="*/ 5 w 6"/>
                <a:gd name="T35" fmla="*/ 0 h 6"/>
                <a:gd name="T36" fmla="*/ 4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97" name="Freeform 889"/>
            <p:cNvSpPr>
              <a:spLocks noChangeArrowheads="1"/>
            </p:cNvSpPr>
            <p:nvPr/>
          </p:nvSpPr>
          <p:spPr bwMode="auto">
            <a:xfrm>
              <a:off x="2733" y="2434"/>
              <a:ext cx="5" cy="8"/>
            </a:xfrm>
            <a:custGeom>
              <a:avLst/>
              <a:gdLst>
                <a:gd name="T0" fmla="*/ 0 w 6"/>
                <a:gd name="T1" fmla="*/ 9 h 9"/>
                <a:gd name="T2" fmla="*/ 6 w 6"/>
                <a:gd name="T3" fmla="*/ 6 h 9"/>
                <a:gd name="T4" fmla="*/ 0 w 6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9">
                  <a:moveTo>
                    <a:pt x="0" y="9"/>
                  </a:moveTo>
                  <a:lnTo>
                    <a:pt x="6" y="6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98" name="Rectangle 890"/>
            <p:cNvSpPr>
              <a:spLocks noChangeArrowheads="1"/>
            </p:cNvSpPr>
            <p:nvPr/>
          </p:nvSpPr>
          <p:spPr bwMode="auto">
            <a:xfrm>
              <a:off x="2851" y="2582"/>
              <a:ext cx="133" cy="4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99" name="Line 891"/>
            <p:cNvSpPr>
              <a:spLocks noChangeShapeType="1"/>
            </p:cNvSpPr>
            <p:nvPr/>
          </p:nvSpPr>
          <p:spPr bwMode="auto">
            <a:xfrm>
              <a:off x="2972" y="2612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00" name="Line 892"/>
            <p:cNvSpPr>
              <a:spLocks noChangeShapeType="1"/>
            </p:cNvSpPr>
            <p:nvPr/>
          </p:nvSpPr>
          <p:spPr bwMode="auto">
            <a:xfrm>
              <a:off x="2972" y="2612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01" name="Line 893"/>
            <p:cNvSpPr>
              <a:spLocks noChangeShapeType="1"/>
            </p:cNvSpPr>
            <p:nvPr/>
          </p:nvSpPr>
          <p:spPr bwMode="auto">
            <a:xfrm>
              <a:off x="2972" y="2618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02" name="Line 894"/>
            <p:cNvSpPr>
              <a:spLocks noChangeShapeType="1"/>
            </p:cNvSpPr>
            <p:nvPr/>
          </p:nvSpPr>
          <p:spPr bwMode="auto">
            <a:xfrm>
              <a:off x="2972" y="2621"/>
              <a:ext cx="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03" name="Line 895"/>
            <p:cNvSpPr>
              <a:spLocks noChangeShapeType="1"/>
            </p:cNvSpPr>
            <p:nvPr/>
          </p:nvSpPr>
          <p:spPr bwMode="auto">
            <a:xfrm>
              <a:off x="2968" y="2612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04" name="Line 896"/>
            <p:cNvSpPr>
              <a:spLocks noChangeShapeType="1"/>
            </p:cNvSpPr>
            <p:nvPr/>
          </p:nvSpPr>
          <p:spPr bwMode="auto">
            <a:xfrm>
              <a:off x="2968" y="2612"/>
              <a:ext cx="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05" name="Line 897"/>
            <p:cNvSpPr>
              <a:spLocks noChangeShapeType="1"/>
            </p:cNvSpPr>
            <p:nvPr/>
          </p:nvSpPr>
          <p:spPr bwMode="auto">
            <a:xfrm>
              <a:off x="2968" y="2618"/>
              <a:ext cx="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06" name="Freeform 898"/>
            <p:cNvSpPr>
              <a:spLocks noChangeArrowheads="1"/>
            </p:cNvSpPr>
            <p:nvPr/>
          </p:nvSpPr>
          <p:spPr bwMode="auto">
            <a:xfrm>
              <a:off x="2972" y="2612"/>
              <a:ext cx="5" cy="5"/>
            </a:xfrm>
            <a:custGeom>
              <a:avLst/>
              <a:gdLst>
                <a:gd name="T0" fmla="*/ 0 w 6"/>
                <a:gd name="T1" fmla="*/ 0 h 6"/>
                <a:gd name="T2" fmla="*/ 6 w 6"/>
                <a:gd name="T3" fmla="*/ 0 h 6"/>
                <a:gd name="T4" fmla="*/ 6 w 6"/>
                <a:gd name="T5" fmla="*/ 6 h 6"/>
                <a:gd name="T6" fmla="*/ 0 w 6"/>
                <a:gd name="T7" fmla="*/ 6 h 6"/>
                <a:gd name="T8" fmla="*/ 6 w 6"/>
                <a:gd name="T9" fmla="*/ 6 h 6"/>
                <a:gd name="T10" fmla="*/ 0 w 6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0"/>
                  </a:lnTo>
                  <a:lnTo>
                    <a:pt x="6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07" name="Rectangle 899"/>
            <p:cNvSpPr>
              <a:spLocks noChangeArrowheads="1"/>
            </p:cNvSpPr>
            <p:nvPr/>
          </p:nvSpPr>
          <p:spPr bwMode="auto">
            <a:xfrm>
              <a:off x="2972" y="2612"/>
              <a:ext cx="5" cy="5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08" name="Freeform 900"/>
            <p:cNvSpPr>
              <a:spLocks noChangeArrowheads="1"/>
            </p:cNvSpPr>
            <p:nvPr/>
          </p:nvSpPr>
          <p:spPr bwMode="auto">
            <a:xfrm>
              <a:off x="2972" y="2618"/>
              <a:ext cx="5" cy="2"/>
            </a:xfrm>
            <a:custGeom>
              <a:avLst/>
              <a:gdLst>
                <a:gd name="T0" fmla="*/ 0 w 6"/>
                <a:gd name="T1" fmla="*/ 0 h 3"/>
                <a:gd name="T2" fmla="*/ 6 w 6"/>
                <a:gd name="T3" fmla="*/ 0 h 3"/>
                <a:gd name="T4" fmla="*/ 6 w 6"/>
                <a:gd name="T5" fmla="*/ 3 h 3"/>
                <a:gd name="T6" fmla="*/ 0 w 6"/>
                <a:gd name="T7" fmla="*/ 3 h 3"/>
                <a:gd name="T8" fmla="*/ 6 w 6"/>
                <a:gd name="T9" fmla="*/ 3 h 3"/>
                <a:gd name="T10" fmla="*/ 0 w 6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6" y="0"/>
                  </a:lnTo>
                  <a:lnTo>
                    <a:pt x="6" y="3"/>
                  </a:lnTo>
                  <a:lnTo>
                    <a:pt x="0" y="3"/>
                  </a:lnTo>
                  <a:lnTo>
                    <a:pt x="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09" name="Rectangle 901"/>
            <p:cNvSpPr>
              <a:spLocks noChangeArrowheads="1"/>
            </p:cNvSpPr>
            <p:nvPr/>
          </p:nvSpPr>
          <p:spPr bwMode="auto">
            <a:xfrm>
              <a:off x="2972" y="2618"/>
              <a:ext cx="5" cy="2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10" name="Rectangle 902"/>
            <p:cNvSpPr>
              <a:spLocks noChangeArrowheads="1"/>
            </p:cNvSpPr>
            <p:nvPr/>
          </p:nvSpPr>
          <p:spPr bwMode="auto">
            <a:xfrm>
              <a:off x="2866" y="2591"/>
              <a:ext cx="106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11" name="Rectangle 903"/>
            <p:cNvSpPr>
              <a:spLocks noChangeArrowheads="1"/>
            </p:cNvSpPr>
            <p:nvPr/>
          </p:nvSpPr>
          <p:spPr bwMode="auto">
            <a:xfrm>
              <a:off x="2866" y="2596"/>
              <a:ext cx="161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12" name="Rectangle 904"/>
            <p:cNvSpPr>
              <a:spLocks noChangeArrowheads="1"/>
            </p:cNvSpPr>
            <p:nvPr/>
          </p:nvSpPr>
          <p:spPr bwMode="auto">
            <a:xfrm>
              <a:off x="2866" y="2595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Карточка </a:t>
              </a:r>
            </a:p>
          </p:txBody>
        </p:sp>
        <p:sp>
          <p:nvSpPr>
            <p:cNvPr id="18313" name="Rectangle 905"/>
            <p:cNvSpPr>
              <a:spLocks noChangeArrowheads="1"/>
            </p:cNvSpPr>
            <p:nvPr/>
          </p:nvSpPr>
          <p:spPr bwMode="auto">
            <a:xfrm>
              <a:off x="2907" y="2595"/>
              <a:ext cx="2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8314" name="Rectangle 906"/>
            <p:cNvSpPr>
              <a:spLocks noChangeArrowheads="1"/>
            </p:cNvSpPr>
            <p:nvPr/>
          </p:nvSpPr>
          <p:spPr bwMode="auto">
            <a:xfrm>
              <a:off x="2880" y="2604"/>
              <a:ext cx="79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15" name="Rectangle 907"/>
            <p:cNvSpPr>
              <a:spLocks noChangeArrowheads="1"/>
            </p:cNvSpPr>
            <p:nvPr/>
          </p:nvSpPr>
          <p:spPr bwMode="auto">
            <a:xfrm>
              <a:off x="2880" y="2609"/>
              <a:ext cx="20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16" name="Rectangle 908"/>
            <p:cNvSpPr>
              <a:spLocks noChangeArrowheads="1"/>
            </p:cNvSpPr>
            <p:nvPr/>
          </p:nvSpPr>
          <p:spPr bwMode="auto">
            <a:xfrm>
              <a:off x="2890" y="2609"/>
              <a:ext cx="108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17" name="Freeform 909"/>
            <p:cNvSpPr>
              <a:spLocks noChangeArrowheads="1"/>
            </p:cNvSpPr>
            <p:nvPr/>
          </p:nvSpPr>
          <p:spPr bwMode="auto">
            <a:xfrm>
              <a:off x="2796" y="2604"/>
              <a:ext cx="54" cy="39"/>
            </a:xfrm>
            <a:custGeom>
              <a:avLst/>
              <a:gdLst>
                <a:gd name="T0" fmla="*/ 0 w 57"/>
                <a:gd name="T1" fmla="*/ 41 h 41"/>
                <a:gd name="T2" fmla="*/ 0 w 57"/>
                <a:gd name="T3" fmla="*/ 0 h 41"/>
                <a:gd name="T4" fmla="*/ 57 w 57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41">
                  <a:moveTo>
                    <a:pt x="0" y="41"/>
                  </a:moveTo>
                  <a:lnTo>
                    <a:pt x="0" y="0"/>
                  </a:lnTo>
                  <a:lnTo>
                    <a:pt x="57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18" name="Freeform 910"/>
            <p:cNvSpPr>
              <a:spLocks noChangeArrowheads="1"/>
            </p:cNvSpPr>
            <p:nvPr/>
          </p:nvSpPr>
          <p:spPr bwMode="auto">
            <a:xfrm>
              <a:off x="2841" y="2596"/>
              <a:ext cx="9" cy="12"/>
            </a:xfrm>
            <a:custGeom>
              <a:avLst/>
              <a:gdLst>
                <a:gd name="T0" fmla="*/ 0 w 11"/>
                <a:gd name="T1" fmla="*/ 14 h 14"/>
                <a:gd name="T2" fmla="*/ 11 w 11"/>
                <a:gd name="T3" fmla="*/ 9 h 14"/>
                <a:gd name="T4" fmla="*/ 0 w 11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0" y="14"/>
                  </a:moveTo>
                  <a:lnTo>
                    <a:pt x="11" y="9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19" name="Line 911"/>
            <p:cNvSpPr>
              <a:spLocks noChangeShapeType="1"/>
            </p:cNvSpPr>
            <p:nvPr/>
          </p:nvSpPr>
          <p:spPr bwMode="auto">
            <a:xfrm flipV="1">
              <a:off x="2248" y="2547"/>
              <a:ext cx="0" cy="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20" name="Rectangle 912"/>
            <p:cNvSpPr>
              <a:spLocks noChangeArrowheads="1"/>
            </p:cNvSpPr>
            <p:nvPr/>
          </p:nvSpPr>
          <p:spPr bwMode="auto">
            <a:xfrm>
              <a:off x="2185" y="2435"/>
              <a:ext cx="131" cy="47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21" name="Line 913"/>
            <p:cNvSpPr>
              <a:spLocks noChangeShapeType="1"/>
            </p:cNvSpPr>
            <p:nvPr/>
          </p:nvSpPr>
          <p:spPr bwMode="auto">
            <a:xfrm>
              <a:off x="2306" y="2465"/>
              <a:ext cx="1" cy="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22" name="Line 914"/>
            <p:cNvSpPr>
              <a:spLocks noChangeShapeType="1"/>
            </p:cNvSpPr>
            <p:nvPr/>
          </p:nvSpPr>
          <p:spPr bwMode="auto">
            <a:xfrm>
              <a:off x="2306" y="2465"/>
              <a:ext cx="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23" name="Line 915"/>
            <p:cNvSpPr>
              <a:spLocks noChangeShapeType="1"/>
            </p:cNvSpPr>
            <p:nvPr/>
          </p:nvSpPr>
          <p:spPr bwMode="auto">
            <a:xfrm>
              <a:off x="2306" y="2470"/>
              <a:ext cx="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24" name="Line 916"/>
            <p:cNvSpPr>
              <a:spLocks noChangeShapeType="1"/>
            </p:cNvSpPr>
            <p:nvPr/>
          </p:nvSpPr>
          <p:spPr bwMode="auto">
            <a:xfrm>
              <a:off x="2306" y="2475"/>
              <a:ext cx="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25" name="Line 917"/>
            <p:cNvSpPr>
              <a:spLocks noChangeShapeType="1"/>
            </p:cNvSpPr>
            <p:nvPr/>
          </p:nvSpPr>
          <p:spPr bwMode="auto">
            <a:xfrm>
              <a:off x="2302" y="2465"/>
              <a:ext cx="0" cy="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26" name="Line 918"/>
            <p:cNvSpPr>
              <a:spLocks noChangeShapeType="1"/>
            </p:cNvSpPr>
            <p:nvPr/>
          </p:nvSpPr>
          <p:spPr bwMode="auto">
            <a:xfrm>
              <a:off x="2302" y="2465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27" name="Line 919"/>
            <p:cNvSpPr>
              <a:spLocks noChangeShapeType="1"/>
            </p:cNvSpPr>
            <p:nvPr/>
          </p:nvSpPr>
          <p:spPr bwMode="auto">
            <a:xfrm>
              <a:off x="2302" y="2470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28" name="Freeform 920"/>
            <p:cNvSpPr>
              <a:spLocks noChangeArrowheads="1"/>
            </p:cNvSpPr>
            <p:nvPr/>
          </p:nvSpPr>
          <p:spPr bwMode="auto">
            <a:xfrm>
              <a:off x="2306" y="2465"/>
              <a:ext cx="5" cy="4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0 h 5"/>
                <a:gd name="T4" fmla="*/ 6 w 6"/>
                <a:gd name="T5" fmla="*/ 0 h 5"/>
                <a:gd name="T6" fmla="*/ 6 w 6"/>
                <a:gd name="T7" fmla="*/ 5 h 5"/>
                <a:gd name="T8" fmla="*/ 0 w 6"/>
                <a:gd name="T9" fmla="*/ 5 h 5"/>
                <a:gd name="T10" fmla="*/ 0 w 6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29" name="Freeform 921"/>
            <p:cNvSpPr>
              <a:spLocks noChangeArrowheads="1"/>
            </p:cNvSpPr>
            <p:nvPr/>
          </p:nvSpPr>
          <p:spPr bwMode="auto">
            <a:xfrm>
              <a:off x="2306" y="2465"/>
              <a:ext cx="5" cy="4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0 h 5"/>
                <a:gd name="T4" fmla="*/ 6 w 6"/>
                <a:gd name="T5" fmla="*/ 0 h 5"/>
                <a:gd name="T6" fmla="*/ 6 w 6"/>
                <a:gd name="T7" fmla="*/ 5 h 5"/>
                <a:gd name="T8" fmla="*/ 0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5"/>
                  </a:lnTo>
                  <a:lnTo>
                    <a:pt x="0" y="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30" name="Freeform 922"/>
            <p:cNvSpPr>
              <a:spLocks noChangeArrowheads="1"/>
            </p:cNvSpPr>
            <p:nvPr/>
          </p:nvSpPr>
          <p:spPr bwMode="auto">
            <a:xfrm>
              <a:off x="2306" y="2470"/>
              <a:ext cx="5" cy="4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0 h 5"/>
                <a:gd name="T4" fmla="*/ 6 w 6"/>
                <a:gd name="T5" fmla="*/ 0 h 5"/>
                <a:gd name="T6" fmla="*/ 6 w 6"/>
                <a:gd name="T7" fmla="*/ 5 h 5"/>
                <a:gd name="T8" fmla="*/ 0 w 6"/>
                <a:gd name="T9" fmla="*/ 5 h 5"/>
                <a:gd name="T10" fmla="*/ 0 w 6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31" name="Freeform 923"/>
            <p:cNvSpPr>
              <a:spLocks noChangeArrowheads="1"/>
            </p:cNvSpPr>
            <p:nvPr/>
          </p:nvSpPr>
          <p:spPr bwMode="auto">
            <a:xfrm>
              <a:off x="2306" y="2470"/>
              <a:ext cx="5" cy="4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0 h 5"/>
                <a:gd name="T4" fmla="*/ 6 w 6"/>
                <a:gd name="T5" fmla="*/ 0 h 5"/>
                <a:gd name="T6" fmla="*/ 6 w 6"/>
                <a:gd name="T7" fmla="*/ 5 h 5"/>
                <a:gd name="T8" fmla="*/ 0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5"/>
                  </a:lnTo>
                  <a:lnTo>
                    <a:pt x="0" y="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32" name="Rectangle 924"/>
            <p:cNvSpPr>
              <a:spLocks noChangeArrowheads="1"/>
            </p:cNvSpPr>
            <p:nvPr/>
          </p:nvSpPr>
          <p:spPr bwMode="auto">
            <a:xfrm>
              <a:off x="2204" y="2435"/>
              <a:ext cx="98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33" name="Rectangle 925"/>
            <p:cNvSpPr>
              <a:spLocks noChangeArrowheads="1"/>
            </p:cNvSpPr>
            <p:nvPr/>
          </p:nvSpPr>
          <p:spPr bwMode="auto">
            <a:xfrm>
              <a:off x="2204" y="2438"/>
              <a:ext cx="148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34" name="Rectangle 926"/>
            <p:cNvSpPr>
              <a:spLocks noChangeArrowheads="1"/>
            </p:cNvSpPr>
            <p:nvPr/>
          </p:nvSpPr>
          <p:spPr bwMode="auto">
            <a:xfrm>
              <a:off x="2210" y="2448"/>
              <a:ext cx="82" cy="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35" name="Rectangle 927"/>
            <p:cNvSpPr>
              <a:spLocks noChangeArrowheads="1"/>
            </p:cNvSpPr>
            <p:nvPr/>
          </p:nvSpPr>
          <p:spPr bwMode="auto">
            <a:xfrm>
              <a:off x="2210" y="2452"/>
              <a:ext cx="11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36" name="Rectangle 928"/>
            <p:cNvSpPr>
              <a:spLocks noChangeArrowheads="1"/>
            </p:cNvSpPr>
            <p:nvPr/>
          </p:nvSpPr>
          <p:spPr bwMode="auto">
            <a:xfrm>
              <a:off x="2211" y="2451"/>
              <a:ext cx="4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нерезидента</a:t>
              </a:r>
            </a:p>
          </p:txBody>
        </p:sp>
        <p:sp>
          <p:nvSpPr>
            <p:cNvPr id="18337" name="Rectangle 929"/>
            <p:cNvSpPr>
              <a:spLocks noChangeArrowheads="1"/>
            </p:cNvSpPr>
            <p:nvPr/>
          </p:nvSpPr>
          <p:spPr bwMode="auto">
            <a:xfrm>
              <a:off x="2175" y="2461"/>
              <a:ext cx="152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38" name="Rectangle 930"/>
            <p:cNvSpPr>
              <a:spLocks noChangeArrowheads="1"/>
            </p:cNvSpPr>
            <p:nvPr/>
          </p:nvSpPr>
          <p:spPr bwMode="auto">
            <a:xfrm>
              <a:off x="2175" y="2465"/>
              <a:ext cx="215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39" name="Rectangle 931"/>
            <p:cNvSpPr>
              <a:spLocks noChangeArrowheads="1"/>
            </p:cNvSpPr>
            <p:nvPr/>
          </p:nvSpPr>
          <p:spPr bwMode="auto">
            <a:xfrm>
              <a:off x="2179" y="2464"/>
              <a:ext cx="4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подписанная </a:t>
              </a:r>
            </a:p>
          </p:txBody>
        </p:sp>
        <p:sp>
          <p:nvSpPr>
            <p:cNvPr id="18340" name="Rectangle 932"/>
            <p:cNvSpPr>
              <a:spLocks noChangeArrowheads="1"/>
            </p:cNvSpPr>
            <p:nvPr/>
          </p:nvSpPr>
          <p:spPr bwMode="auto">
            <a:xfrm>
              <a:off x="2236" y="2464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клиентом)</a:t>
              </a:r>
            </a:p>
          </p:txBody>
        </p:sp>
        <p:sp>
          <p:nvSpPr>
            <p:cNvPr id="18341" name="Line 933"/>
            <p:cNvSpPr>
              <a:spLocks noChangeShapeType="1"/>
            </p:cNvSpPr>
            <p:nvPr/>
          </p:nvSpPr>
          <p:spPr bwMode="auto">
            <a:xfrm>
              <a:off x="2248" y="2475"/>
              <a:ext cx="0" cy="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42" name="Freeform 934"/>
            <p:cNvSpPr>
              <a:spLocks noChangeArrowheads="1"/>
            </p:cNvSpPr>
            <p:nvPr/>
          </p:nvSpPr>
          <p:spPr bwMode="auto">
            <a:xfrm>
              <a:off x="2239" y="2491"/>
              <a:ext cx="13" cy="4"/>
            </a:xfrm>
            <a:custGeom>
              <a:avLst/>
              <a:gdLst>
                <a:gd name="T0" fmla="*/ 0 w 15"/>
                <a:gd name="T1" fmla="*/ 0 h 5"/>
                <a:gd name="T2" fmla="*/ 10 w 15"/>
                <a:gd name="T3" fmla="*/ 5 h 5"/>
                <a:gd name="T4" fmla="*/ 15 w 15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5">
                  <a:moveTo>
                    <a:pt x="0" y="0"/>
                  </a:moveTo>
                  <a:lnTo>
                    <a:pt x="10" y="5"/>
                  </a:lnTo>
                  <a:lnTo>
                    <a:pt x="15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43" name="Freeform 935"/>
            <p:cNvSpPr>
              <a:spLocks noChangeArrowheads="1"/>
            </p:cNvSpPr>
            <p:nvPr/>
          </p:nvSpPr>
          <p:spPr bwMode="auto">
            <a:xfrm>
              <a:off x="2719" y="2604"/>
              <a:ext cx="48" cy="39"/>
            </a:xfrm>
            <a:custGeom>
              <a:avLst/>
              <a:gdLst>
                <a:gd name="T0" fmla="*/ 0 w 51"/>
                <a:gd name="T1" fmla="*/ 0 h 41"/>
                <a:gd name="T2" fmla="*/ 51 w 51"/>
                <a:gd name="T3" fmla="*/ 0 h 41"/>
                <a:gd name="T4" fmla="*/ 51 w 51"/>
                <a:gd name="T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41">
                  <a:moveTo>
                    <a:pt x="0" y="0"/>
                  </a:moveTo>
                  <a:lnTo>
                    <a:pt x="51" y="0"/>
                  </a:lnTo>
                  <a:lnTo>
                    <a:pt x="51" y="41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44" name="Freeform 936"/>
            <p:cNvSpPr>
              <a:spLocks noChangeArrowheads="1"/>
            </p:cNvSpPr>
            <p:nvPr/>
          </p:nvSpPr>
          <p:spPr bwMode="auto">
            <a:xfrm>
              <a:off x="2763" y="2639"/>
              <a:ext cx="8" cy="4"/>
            </a:xfrm>
            <a:custGeom>
              <a:avLst/>
              <a:gdLst>
                <a:gd name="T0" fmla="*/ 0 w 9"/>
                <a:gd name="T1" fmla="*/ 0 h 5"/>
                <a:gd name="T2" fmla="*/ 5 w 9"/>
                <a:gd name="T3" fmla="*/ 5 h 5"/>
                <a:gd name="T4" fmla="*/ 9 w 9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5">
                  <a:moveTo>
                    <a:pt x="0" y="0"/>
                  </a:moveTo>
                  <a:lnTo>
                    <a:pt x="5" y="5"/>
                  </a:lnTo>
                  <a:lnTo>
                    <a:pt x="9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45" name="Freeform 937"/>
            <p:cNvSpPr>
              <a:spLocks noChangeArrowheads="1"/>
            </p:cNvSpPr>
            <p:nvPr/>
          </p:nvSpPr>
          <p:spPr bwMode="auto">
            <a:xfrm>
              <a:off x="2719" y="2392"/>
              <a:ext cx="37" cy="20"/>
            </a:xfrm>
            <a:custGeom>
              <a:avLst/>
              <a:gdLst>
                <a:gd name="T0" fmla="*/ 0 w 40"/>
                <a:gd name="T1" fmla="*/ 0 h 22"/>
                <a:gd name="T2" fmla="*/ 40 w 40"/>
                <a:gd name="T3" fmla="*/ 0 h 22"/>
                <a:gd name="T4" fmla="*/ 40 w 4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2">
                  <a:moveTo>
                    <a:pt x="0" y="0"/>
                  </a:moveTo>
                  <a:lnTo>
                    <a:pt x="40" y="0"/>
                  </a:lnTo>
                  <a:lnTo>
                    <a:pt x="40" y="22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46" name="Freeform 938"/>
            <p:cNvSpPr>
              <a:spLocks noChangeArrowheads="1"/>
            </p:cNvSpPr>
            <p:nvPr/>
          </p:nvSpPr>
          <p:spPr bwMode="auto">
            <a:xfrm>
              <a:off x="2753" y="2408"/>
              <a:ext cx="14" cy="4"/>
            </a:xfrm>
            <a:custGeom>
              <a:avLst/>
              <a:gdLst>
                <a:gd name="T0" fmla="*/ 0 w 15"/>
                <a:gd name="T1" fmla="*/ 0 h 5"/>
                <a:gd name="T2" fmla="*/ 4 w 15"/>
                <a:gd name="T3" fmla="*/ 5 h 5"/>
                <a:gd name="T4" fmla="*/ 15 w 15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5">
                  <a:moveTo>
                    <a:pt x="0" y="0"/>
                  </a:moveTo>
                  <a:lnTo>
                    <a:pt x="4" y="5"/>
                  </a:lnTo>
                  <a:lnTo>
                    <a:pt x="15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47" name="Freeform 939"/>
            <p:cNvSpPr>
              <a:spLocks noChangeArrowheads="1"/>
            </p:cNvSpPr>
            <p:nvPr/>
          </p:nvSpPr>
          <p:spPr bwMode="auto">
            <a:xfrm>
              <a:off x="2806" y="2392"/>
              <a:ext cx="44" cy="20"/>
            </a:xfrm>
            <a:custGeom>
              <a:avLst/>
              <a:gdLst>
                <a:gd name="T0" fmla="*/ 0 w 47"/>
                <a:gd name="T1" fmla="*/ 22 h 22"/>
                <a:gd name="T2" fmla="*/ 0 w 47"/>
                <a:gd name="T3" fmla="*/ 0 h 22"/>
                <a:gd name="T4" fmla="*/ 47 w 4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2">
                  <a:moveTo>
                    <a:pt x="0" y="22"/>
                  </a:moveTo>
                  <a:lnTo>
                    <a:pt x="0" y="0"/>
                  </a:lnTo>
                  <a:lnTo>
                    <a:pt x="47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48" name="Freeform 940"/>
            <p:cNvSpPr>
              <a:spLocks noChangeArrowheads="1"/>
            </p:cNvSpPr>
            <p:nvPr/>
          </p:nvSpPr>
          <p:spPr bwMode="auto">
            <a:xfrm>
              <a:off x="2841" y="2383"/>
              <a:ext cx="9" cy="11"/>
            </a:xfrm>
            <a:custGeom>
              <a:avLst/>
              <a:gdLst>
                <a:gd name="T0" fmla="*/ 0 w 11"/>
                <a:gd name="T1" fmla="*/ 13 h 13"/>
                <a:gd name="T2" fmla="*/ 11 w 11"/>
                <a:gd name="T3" fmla="*/ 10 h 13"/>
                <a:gd name="T4" fmla="*/ 0 w 11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lnTo>
                    <a:pt x="11" y="10"/>
                  </a:lnTo>
                  <a:lnTo>
                    <a:pt x="0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49" name="Freeform 941"/>
            <p:cNvSpPr>
              <a:spLocks noChangeArrowheads="1"/>
            </p:cNvSpPr>
            <p:nvPr/>
          </p:nvSpPr>
          <p:spPr bwMode="auto">
            <a:xfrm>
              <a:off x="2719" y="2326"/>
              <a:ext cx="62" cy="86"/>
            </a:xfrm>
            <a:custGeom>
              <a:avLst/>
              <a:gdLst>
                <a:gd name="T0" fmla="*/ 0 w 66"/>
                <a:gd name="T1" fmla="*/ 0 h 91"/>
                <a:gd name="T2" fmla="*/ 66 w 66"/>
                <a:gd name="T3" fmla="*/ 0 h 91"/>
                <a:gd name="T4" fmla="*/ 66 w 66"/>
                <a:gd name="T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91">
                  <a:moveTo>
                    <a:pt x="0" y="0"/>
                  </a:moveTo>
                  <a:lnTo>
                    <a:pt x="66" y="0"/>
                  </a:lnTo>
                  <a:lnTo>
                    <a:pt x="66" y="91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50" name="Freeform 942"/>
            <p:cNvSpPr>
              <a:spLocks noChangeArrowheads="1"/>
            </p:cNvSpPr>
            <p:nvPr/>
          </p:nvSpPr>
          <p:spPr bwMode="auto">
            <a:xfrm>
              <a:off x="2777" y="2408"/>
              <a:ext cx="14" cy="4"/>
            </a:xfrm>
            <a:custGeom>
              <a:avLst/>
              <a:gdLst>
                <a:gd name="T0" fmla="*/ 0 w 15"/>
                <a:gd name="T1" fmla="*/ 0 h 5"/>
                <a:gd name="T2" fmla="*/ 5 w 15"/>
                <a:gd name="T3" fmla="*/ 5 h 5"/>
                <a:gd name="T4" fmla="*/ 15 w 15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5">
                  <a:moveTo>
                    <a:pt x="0" y="0"/>
                  </a:moveTo>
                  <a:lnTo>
                    <a:pt x="5" y="5"/>
                  </a:lnTo>
                  <a:lnTo>
                    <a:pt x="15" y="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51" name="Rectangle 943"/>
            <p:cNvSpPr>
              <a:spLocks noChangeArrowheads="1"/>
            </p:cNvSpPr>
            <p:nvPr/>
          </p:nvSpPr>
          <p:spPr bwMode="auto">
            <a:xfrm>
              <a:off x="2851" y="2370"/>
              <a:ext cx="133" cy="43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52" name="Line 944"/>
            <p:cNvSpPr>
              <a:spLocks noChangeShapeType="1"/>
            </p:cNvSpPr>
            <p:nvPr/>
          </p:nvSpPr>
          <p:spPr bwMode="auto">
            <a:xfrm>
              <a:off x="2972" y="2400"/>
              <a:ext cx="0" cy="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53" name="Line 945"/>
            <p:cNvSpPr>
              <a:spLocks noChangeShapeType="1"/>
            </p:cNvSpPr>
            <p:nvPr/>
          </p:nvSpPr>
          <p:spPr bwMode="auto">
            <a:xfrm>
              <a:off x="2972" y="2400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54" name="Line 946"/>
            <p:cNvSpPr>
              <a:spLocks noChangeShapeType="1"/>
            </p:cNvSpPr>
            <p:nvPr/>
          </p:nvSpPr>
          <p:spPr bwMode="auto">
            <a:xfrm>
              <a:off x="2972" y="2405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55" name="Line 947"/>
            <p:cNvSpPr>
              <a:spLocks noChangeShapeType="1"/>
            </p:cNvSpPr>
            <p:nvPr/>
          </p:nvSpPr>
          <p:spPr bwMode="auto">
            <a:xfrm>
              <a:off x="2972" y="2408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56" name="Line 948"/>
            <p:cNvSpPr>
              <a:spLocks noChangeShapeType="1"/>
            </p:cNvSpPr>
            <p:nvPr/>
          </p:nvSpPr>
          <p:spPr bwMode="auto">
            <a:xfrm>
              <a:off x="2968" y="2400"/>
              <a:ext cx="0" cy="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57" name="Line 949"/>
            <p:cNvSpPr>
              <a:spLocks noChangeShapeType="1"/>
            </p:cNvSpPr>
            <p:nvPr/>
          </p:nvSpPr>
          <p:spPr bwMode="auto">
            <a:xfrm>
              <a:off x="2968" y="2400"/>
              <a:ext cx="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58" name="Line 950"/>
            <p:cNvSpPr>
              <a:spLocks noChangeShapeType="1"/>
            </p:cNvSpPr>
            <p:nvPr/>
          </p:nvSpPr>
          <p:spPr bwMode="auto">
            <a:xfrm>
              <a:off x="2968" y="2405"/>
              <a:ext cx="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59" name="Freeform 951"/>
            <p:cNvSpPr>
              <a:spLocks noChangeArrowheads="1"/>
            </p:cNvSpPr>
            <p:nvPr/>
          </p:nvSpPr>
          <p:spPr bwMode="auto">
            <a:xfrm>
              <a:off x="2972" y="2400"/>
              <a:ext cx="5" cy="4"/>
            </a:xfrm>
            <a:custGeom>
              <a:avLst/>
              <a:gdLst>
                <a:gd name="T0" fmla="*/ 6 w 6"/>
                <a:gd name="T1" fmla="*/ 0 h 5"/>
                <a:gd name="T2" fmla="*/ 6 w 6"/>
                <a:gd name="T3" fmla="*/ 0 h 5"/>
                <a:gd name="T4" fmla="*/ 6 w 6"/>
                <a:gd name="T5" fmla="*/ 5 h 5"/>
                <a:gd name="T6" fmla="*/ 0 w 6"/>
                <a:gd name="T7" fmla="*/ 5 h 5"/>
                <a:gd name="T8" fmla="*/ 6 w 6"/>
                <a:gd name="T9" fmla="*/ 5 h 5"/>
                <a:gd name="T10" fmla="*/ 6 w 6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6" y="0"/>
                  </a:moveTo>
                  <a:lnTo>
                    <a:pt x="6" y="0"/>
                  </a:lnTo>
                  <a:lnTo>
                    <a:pt x="6" y="5"/>
                  </a:lnTo>
                  <a:lnTo>
                    <a:pt x="0" y="5"/>
                  </a:lnTo>
                  <a:lnTo>
                    <a:pt x="6" y="5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60" name="Freeform 952"/>
            <p:cNvSpPr>
              <a:spLocks noChangeArrowheads="1"/>
            </p:cNvSpPr>
            <p:nvPr/>
          </p:nvSpPr>
          <p:spPr bwMode="auto">
            <a:xfrm>
              <a:off x="2972" y="2400"/>
              <a:ext cx="5" cy="4"/>
            </a:xfrm>
            <a:custGeom>
              <a:avLst/>
              <a:gdLst>
                <a:gd name="T0" fmla="*/ 6 w 6"/>
                <a:gd name="T1" fmla="*/ 0 h 5"/>
                <a:gd name="T2" fmla="*/ 6 w 6"/>
                <a:gd name="T3" fmla="*/ 0 h 5"/>
                <a:gd name="T4" fmla="*/ 6 w 6"/>
                <a:gd name="T5" fmla="*/ 5 h 5"/>
                <a:gd name="T6" fmla="*/ 0 w 6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5">
                  <a:moveTo>
                    <a:pt x="6" y="0"/>
                  </a:moveTo>
                  <a:lnTo>
                    <a:pt x="6" y="0"/>
                  </a:lnTo>
                  <a:lnTo>
                    <a:pt x="6" y="5"/>
                  </a:lnTo>
                  <a:lnTo>
                    <a:pt x="0" y="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61" name="Freeform 953"/>
            <p:cNvSpPr>
              <a:spLocks noChangeArrowheads="1"/>
            </p:cNvSpPr>
            <p:nvPr/>
          </p:nvSpPr>
          <p:spPr bwMode="auto">
            <a:xfrm>
              <a:off x="2972" y="2405"/>
              <a:ext cx="5" cy="2"/>
            </a:xfrm>
            <a:custGeom>
              <a:avLst/>
              <a:gdLst>
                <a:gd name="T0" fmla="*/ 0 w 6"/>
                <a:gd name="T1" fmla="*/ 0 h 4"/>
                <a:gd name="T2" fmla="*/ 6 w 6"/>
                <a:gd name="T3" fmla="*/ 0 h 4"/>
                <a:gd name="T4" fmla="*/ 6 w 6"/>
                <a:gd name="T5" fmla="*/ 4 h 4"/>
                <a:gd name="T6" fmla="*/ 0 w 6"/>
                <a:gd name="T7" fmla="*/ 4 h 4"/>
                <a:gd name="T8" fmla="*/ 6 w 6"/>
                <a:gd name="T9" fmla="*/ 4 h 4"/>
                <a:gd name="T10" fmla="*/ 0 w 6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6" y="0"/>
                  </a:lnTo>
                  <a:lnTo>
                    <a:pt x="6" y="4"/>
                  </a:lnTo>
                  <a:lnTo>
                    <a:pt x="0" y="4"/>
                  </a:lnTo>
                  <a:lnTo>
                    <a:pt x="6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62" name="Rectangle 954"/>
            <p:cNvSpPr>
              <a:spLocks noChangeArrowheads="1"/>
            </p:cNvSpPr>
            <p:nvPr/>
          </p:nvSpPr>
          <p:spPr bwMode="auto">
            <a:xfrm>
              <a:off x="2972" y="2405"/>
              <a:ext cx="5" cy="2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63" name="Rectangle 955"/>
            <p:cNvSpPr>
              <a:spLocks noChangeArrowheads="1"/>
            </p:cNvSpPr>
            <p:nvPr/>
          </p:nvSpPr>
          <p:spPr bwMode="auto">
            <a:xfrm>
              <a:off x="2866" y="2379"/>
              <a:ext cx="106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64" name="Rectangle 956"/>
            <p:cNvSpPr>
              <a:spLocks noChangeArrowheads="1"/>
            </p:cNvSpPr>
            <p:nvPr/>
          </p:nvSpPr>
          <p:spPr bwMode="auto">
            <a:xfrm>
              <a:off x="2866" y="2383"/>
              <a:ext cx="161" cy="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65" name="Rectangle 957"/>
            <p:cNvSpPr>
              <a:spLocks noChangeArrowheads="1"/>
            </p:cNvSpPr>
            <p:nvPr/>
          </p:nvSpPr>
          <p:spPr bwMode="auto">
            <a:xfrm>
              <a:off x="2866" y="2382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Карточка </a:t>
              </a:r>
            </a:p>
          </p:txBody>
        </p:sp>
        <p:sp>
          <p:nvSpPr>
            <p:cNvPr id="18366" name="Rectangle 958"/>
            <p:cNvSpPr>
              <a:spLocks noChangeArrowheads="1"/>
            </p:cNvSpPr>
            <p:nvPr/>
          </p:nvSpPr>
          <p:spPr bwMode="auto">
            <a:xfrm>
              <a:off x="2907" y="2382"/>
              <a:ext cx="2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8367" name="Rectangle 959"/>
            <p:cNvSpPr>
              <a:spLocks noChangeArrowheads="1"/>
            </p:cNvSpPr>
            <p:nvPr/>
          </p:nvSpPr>
          <p:spPr bwMode="auto">
            <a:xfrm>
              <a:off x="2880" y="2392"/>
              <a:ext cx="79" cy="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68" name="Rectangle 960"/>
            <p:cNvSpPr>
              <a:spLocks noChangeArrowheads="1"/>
            </p:cNvSpPr>
            <p:nvPr/>
          </p:nvSpPr>
          <p:spPr bwMode="auto">
            <a:xfrm>
              <a:off x="2880" y="2391"/>
              <a:ext cx="20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69" name="Rectangle 961"/>
            <p:cNvSpPr>
              <a:spLocks noChangeArrowheads="1"/>
            </p:cNvSpPr>
            <p:nvPr/>
          </p:nvSpPr>
          <p:spPr bwMode="auto">
            <a:xfrm>
              <a:off x="2890" y="2391"/>
              <a:ext cx="108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70" name="Rectangle 962"/>
            <p:cNvSpPr>
              <a:spLocks noChangeArrowheads="1"/>
            </p:cNvSpPr>
            <p:nvPr/>
          </p:nvSpPr>
          <p:spPr bwMode="auto">
            <a:xfrm>
              <a:off x="2891" y="2389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8371" name="Rectangle 963"/>
            <p:cNvSpPr>
              <a:spLocks noChangeArrowheads="1"/>
            </p:cNvSpPr>
            <p:nvPr/>
          </p:nvSpPr>
          <p:spPr bwMode="auto">
            <a:xfrm>
              <a:off x="2591" y="2582"/>
              <a:ext cx="132" cy="4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72" name="Line 964"/>
            <p:cNvSpPr>
              <a:spLocks noChangeShapeType="1"/>
            </p:cNvSpPr>
            <p:nvPr/>
          </p:nvSpPr>
          <p:spPr bwMode="auto">
            <a:xfrm>
              <a:off x="2713" y="2612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73" name="Line 965"/>
            <p:cNvSpPr>
              <a:spLocks noChangeShapeType="1"/>
            </p:cNvSpPr>
            <p:nvPr/>
          </p:nvSpPr>
          <p:spPr bwMode="auto">
            <a:xfrm>
              <a:off x="2713" y="2612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74" name="Line 966"/>
            <p:cNvSpPr>
              <a:spLocks noChangeShapeType="1"/>
            </p:cNvSpPr>
            <p:nvPr/>
          </p:nvSpPr>
          <p:spPr bwMode="auto">
            <a:xfrm>
              <a:off x="2713" y="2618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75" name="Line 967"/>
            <p:cNvSpPr>
              <a:spLocks noChangeShapeType="1"/>
            </p:cNvSpPr>
            <p:nvPr/>
          </p:nvSpPr>
          <p:spPr bwMode="auto">
            <a:xfrm>
              <a:off x="2713" y="2621"/>
              <a:ext cx="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76" name="Line 968"/>
            <p:cNvSpPr>
              <a:spLocks noChangeShapeType="1"/>
            </p:cNvSpPr>
            <p:nvPr/>
          </p:nvSpPr>
          <p:spPr bwMode="auto">
            <a:xfrm>
              <a:off x="2708" y="2612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77" name="Line 969"/>
            <p:cNvSpPr>
              <a:spLocks noChangeShapeType="1"/>
            </p:cNvSpPr>
            <p:nvPr/>
          </p:nvSpPr>
          <p:spPr bwMode="auto">
            <a:xfrm>
              <a:off x="2708" y="2612"/>
              <a:ext cx="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78" name="Line 970"/>
            <p:cNvSpPr>
              <a:spLocks noChangeShapeType="1"/>
            </p:cNvSpPr>
            <p:nvPr/>
          </p:nvSpPr>
          <p:spPr bwMode="auto">
            <a:xfrm>
              <a:off x="2708" y="2618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79" name="Freeform 971"/>
            <p:cNvSpPr>
              <a:spLocks noChangeArrowheads="1"/>
            </p:cNvSpPr>
            <p:nvPr/>
          </p:nvSpPr>
          <p:spPr bwMode="auto">
            <a:xfrm>
              <a:off x="2713" y="2612"/>
              <a:ext cx="5" cy="5"/>
            </a:xfrm>
            <a:custGeom>
              <a:avLst/>
              <a:gdLst>
                <a:gd name="T0" fmla="*/ 0 w 6"/>
                <a:gd name="T1" fmla="*/ 0 h 6"/>
                <a:gd name="T2" fmla="*/ 6 w 6"/>
                <a:gd name="T3" fmla="*/ 0 h 6"/>
                <a:gd name="T4" fmla="*/ 6 w 6"/>
                <a:gd name="T5" fmla="*/ 6 h 6"/>
                <a:gd name="T6" fmla="*/ 0 w 6"/>
                <a:gd name="T7" fmla="*/ 6 h 6"/>
                <a:gd name="T8" fmla="*/ 6 w 6"/>
                <a:gd name="T9" fmla="*/ 6 h 6"/>
                <a:gd name="T10" fmla="*/ 0 w 6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0"/>
                  </a:lnTo>
                  <a:lnTo>
                    <a:pt x="6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80" name="Rectangle 972"/>
            <p:cNvSpPr>
              <a:spLocks noChangeArrowheads="1"/>
            </p:cNvSpPr>
            <p:nvPr/>
          </p:nvSpPr>
          <p:spPr bwMode="auto">
            <a:xfrm>
              <a:off x="2713" y="2612"/>
              <a:ext cx="5" cy="5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81" name="Freeform 973"/>
            <p:cNvSpPr>
              <a:spLocks noChangeArrowheads="1"/>
            </p:cNvSpPr>
            <p:nvPr/>
          </p:nvSpPr>
          <p:spPr bwMode="auto">
            <a:xfrm>
              <a:off x="2713" y="2618"/>
              <a:ext cx="5" cy="2"/>
            </a:xfrm>
            <a:custGeom>
              <a:avLst/>
              <a:gdLst>
                <a:gd name="T0" fmla="*/ 0 w 6"/>
                <a:gd name="T1" fmla="*/ 0 h 3"/>
                <a:gd name="T2" fmla="*/ 6 w 6"/>
                <a:gd name="T3" fmla="*/ 0 h 3"/>
                <a:gd name="T4" fmla="*/ 6 w 6"/>
                <a:gd name="T5" fmla="*/ 3 h 3"/>
                <a:gd name="T6" fmla="*/ 0 w 6"/>
                <a:gd name="T7" fmla="*/ 3 h 3"/>
                <a:gd name="T8" fmla="*/ 6 w 6"/>
                <a:gd name="T9" fmla="*/ 3 h 3"/>
                <a:gd name="T10" fmla="*/ 0 w 6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6" y="0"/>
                  </a:lnTo>
                  <a:lnTo>
                    <a:pt x="6" y="3"/>
                  </a:lnTo>
                  <a:lnTo>
                    <a:pt x="0" y="3"/>
                  </a:lnTo>
                  <a:lnTo>
                    <a:pt x="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82" name="Rectangle 974"/>
            <p:cNvSpPr>
              <a:spLocks noChangeArrowheads="1"/>
            </p:cNvSpPr>
            <p:nvPr/>
          </p:nvSpPr>
          <p:spPr bwMode="auto">
            <a:xfrm>
              <a:off x="2713" y="2618"/>
              <a:ext cx="5" cy="2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83" name="Rectangle 975"/>
            <p:cNvSpPr>
              <a:spLocks noChangeArrowheads="1"/>
            </p:cNvSpPr>
            <p:nvPr/>
          </p:nvSpPr>
          <p:spPr bwMode="auto">
            <a:xfrm>
              <a:off x="2610" y="2587"/>
              <a:ext cx="98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84" name="Rectangle 976"/>
            <p:cNvSpPr>
              <a:spLocks noChangeArrowheads="1"/>
            </p:cNvSpPr>
            <p:nvPr/>
          </p:nvSpPr>
          <p:spPr bwMode="auto">
            <a:xfrm>
              <a:off x="2610" y="2587"/>
              <a:ext cx="147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85" name="Rectangle 977"/>
            <p:cNvSpPr>
              <a:spLocks noChangeArrowheads="1"/>
            </p:cNvSpPr>
            <p:nvPr/>
          </p:nvSpPr>
          <p:spPr bwMode="auto">
            <a:xfrm>
              <a:off x="2616" y="2599"/>
              <a:ext cx="83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86" name="Rectangle 978"/>
            <p:cNvSpPr>
              <a:spLocks noChangeArrowheads="1"/>
            </p:cNvSpPr>
            <p:nvPr/>
          </p:nvSpPr>
          <p:spPr bwMode="auto">
            <a:xfrm>
              <a:off x="2616" y="2599"/>
              <a:ext cx="11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87" name="Rectangle 979"/>
            <p:cNvSpPr>
              <a:spLocks noChangeArrowheads="1"/>
            </p:cNvSpPr>
            <p:nvPr/>
          </p:nvSpPr>
          <p:spPr bwMode="auto">
            <a:xfrm>
              <a:off x="2586" y="2609"/>
              <a:ext cx="153" cy="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88" name="Rectangle 980"/>
            <p:cNvSpPr>
              <a:spLocks noChangeArrowheads="1"/>
            </p:cNvSpPr>
            <p:nvPr/>
          </p:nvSpPr>
          <p:spPr bwMode="auto">
            <a:xfrm>
              <a:off x="2586" y="2613"/>
              <a:ext cx="216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89" name="Rectangle 981"/>
            <p:cNvSpPr>
              <a:spLocks noChangeArrowheads="1"/>
            </p:cNvSpPr>
            <p:nvPr/>
          </p:nvSpPr>
          <p:spPr bwMode="auto">
            <a:xfrm>
              <a:off x="2591" y="2304"/>
              <a:ext cx="132" cy="45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90" name="Line 982"/>
            <p:cNvSpPr>
              <a:spLocks noChangeShapeType="1"/>
            </p:cNvSpPr>
            <p:nvPr/>
          </p:nvSpPr>
          <p:spPr bwMode="auto">
            <a:xfrm>
              <a:off x="2713" y="2335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91" name="Line 983"/>
            <p:cNvSpPr>
              <a:spLocks noChangeShapeType="1"/>
            </p:cNvSpPr>
            <p:nvPr/>
          </p:nvSpPr>
          <p:spPr bwMode="auto">
            <a:xfrm>
              <a:off x="2713" y="2335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92" name="Line 984"/>
            <p:cNvSpPr>
              <a:spLocks noChangeShapeType="1"/>
            </p:cNvSpPr>
            <p:nvPr/>
          </p:nvSpPr>
          <p:spPr bwMode="auto">
            <a:xfrm>
              <a:off x="2713" y="2339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93" name="Line 985"/>
            <p:cNvSpPr>
              <a:spLocks noChangeShapeType="1"/>
            </p:cNvSpPr>
            <p:nvPr/>
          </p:nvSpPr>
          <p:spPr bwMode="auto">
            <a:xfrm>
              <a:off x="2713" y="2344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94" name="Line 986"/>
            <p:cNvSpPr>
              <a:spLocks noChangeShapeType="1"/>
            </p:cNvSpPr>
            <p:nvPr/>
          </p:nvSpPr>
          <p:spPr bwMode="auto">
            <a:xfrm>
              <a:off x="2708" y="2335"/>
              <a:ext cx="0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95" name="Line 987"/>
            <p:cNvSpPr>
              <a:spLocks noChangeShapeType="1"/>
            </p:cNvSpPr>
            <p:nvPr/>
          </p:nvSpPr>
          <p:spPr bwMode="auto">
            <a:xfrm>
              <a:off x="2708" y="2335"/>
              <a:ext cx="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96" name="Line 988"/>
            <p:cNvSpPr>
              <a:spLocks noChangeShapeType="1"/>
            </p:cNvSpPr>
            <p:nvPr/>
          </p:nvSpPr>
          <p:spPr bwMode="auto">
            <a:xfrm>
              <a:off x="2708" y="2339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97" name="Freeform 989"/>
            <p:cNvSpPr>
              <a:spLocks noChangeArrowheads="1"/>
            </p:cNvSpPr>
            <p:nvPr/>
          </p:nvSpPr>
          <p:spPr bwMode="auto">
            <a:xfrm>
              <a:off x="2713" y="2335"/>
              <a:ext cx="5" cy="3"/>
            </a:xfrm>
            <a:custGeom>
              <a:avLst/>
              <a:gdLst>
                <a:gd name="T0" fmla="*/ 6 w 6"/>
                <a:gd name="T1" fmla="*/ 0 h 4"/>
                <a:gd name="T2" fmla="*/ 6 w 6"/>
                <a:gd name="T3" fmla="*/ 0 h 4"/>
                <a:gd name="T4" fmla="*/ 6 w 6"/>
                <a:gd name="T5" fmla="*/ 4 h 4"/>
                <a:gd name="T6" fmla="*/ 0 w 6"/>
                <a:gd name="T7" fmla="*/ 4 h 4"/>
                <a:gd name="T8" fmla="*/ 6 w 6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">
                  <a:moveTo>
                    <a:pt x="6" y="0"/>
                  </a:moveTo>
                  <a:lnTo>
                    <a:pt x="6" y="0"/>
                  </a:lnTo>
                  <a:lnTo>
                    <a:pt x="6" y="4"/>
                  </a:lnTo>
                  <a:lnTo>
                    <a:pt x="0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98" name="Freeform 990"/>
            <p:cNvSpPr>
              <a:spLocks noChangeArrowheads="1"/>
            </p:cNvSpPr>
            <p:nvPr/>
          </p:nvSpPr>
          <p:spPr bwMode="auto">
            <a:xfrm>
              <a:off x="2713" y="2335"/>
              <a:ext cx="5" cy="3"/>
            </a:xfrm>
            <a:custGeom>
              <a:avLst/>
              <a:gdLst>
                <a:gd name="T0" fmla="*/ 6 w 6"/>
                <a:gd name="T1" fmla="*/ 0 h 4"/>
                <a:gd name="T2" fmla="*/ 6 w 6"/>
                <a:gd name="T3" fmla="*/ 0 h 4"/>
                <a:gd name="T4" fmla="*/ 6 w 6"/>
                <a:gd name="T5" fmla="*/ 4 h 4"/>
                <a:gd name="T6" fmla="*/ 0 w 6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6" y="0"/>
                  </a:moveTo>
                  <a:lnTo>
                    <a:pt x="6" y="0"/>
                  </a:lnTo>
                  <a:lnTo>
                    <a:pt x="6" y="4"/>
                  </a:lnTo>
                  <a:lnTo>
                    <a:pt x="0" y="4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99" name="Freeform 991"/>
            <p:cNvSpPr>
              <a:spLocks noChangeArrowheads="1"/>
            </p:cNvSpPr>
            <p:nvPr/>
          </p:nvSpPr>
          <p:spPr bwMode="auto">
            <a:xfrm>
              <a:off x="2713" y="2339"/>
              <a:ext cx="5" cy="4"/>
            </a:xfrm>
            <a:custGeom>
              <a:avLst/>
              <a:gdLst>
                <a:gd name="T0" fmla="*/ 0 w 6"/>
                <a:gd name="T1" fmla="*/ 0 h 5"/>
                <a:gd name="T2" fmla="*/ 6 w 6"/>
                <a:gd name="T3" fmla="*/ 0 h 5"/>
                <a:gd name="T4" fmla="*/ 6 w 6"/>
                <a:gd name="T5" fmla="*/ 5 h 5"/>
                <a:gd name="T6" fmla="*/ 0 w 6"/>
                <a:gd name="T7" fmla="*/ 5 h 5"/>
                <a:gd name="T8" fmla="*/ 6 w 6"/>
                <a:gd name="T9" fmla="*/ 0 h 5"/>
                <a:gd name="T10" fmla="*/ 0 w 6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6" y="0"/>
                  </a:lnTo>
                  <a:lnTo>
                    <a:pt x="6" y="5"/>
                  </a:lnTo>
                  <a:lnTo>
                    <a:pt x="0" y="5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00" name="Rectangle 992"/>
            <p:cNvSpPr>
              <a:spLocks noChangeArrowheads="1"/>
            </p:cNvSpPr>
            <p:nvPr/>
          </p:nvSpPr>
          <p:spPr bwMode="auto">
            <a:xfrm>
              <a:off x="2713" y="2339"/>
              <a:ext cx="5" cy="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01" name="Rectangle 993"/>
            <p:cNvSpPr>
              <a:spLocks noChangeArrowheads="1"/>
            </p:cNvSpPr>
            <p:nvPr/>
          </p:nvSpPr>
          <p:spPr bwMode="auto">
            <a:xfrm>
              <a:off x="2606" y="2312"/>
              <a:ext cx="108" cy="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02" name="Rectangle 994"/>
            <p:cNvSpPr>
              <a:spLocks noChangeArrowheads="1"/>
            </p:cNvSpPr>
            <p:nvPr/>
          </p:nvSpPr>
          <p:spPr bwMode="auto">
            <a:xfrm>
              <a:off x="2606" y="2312"/>
              <a:ext cx="162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03" name="Rectangle 995"/>
            <p:cNvSpPr>
              <a:spLocks noChangeArrowheads="1"/>
            </p:cNvSpPr>
            <p:nvPr/>
          </p:nvSpPr>
          <p:spPr bwMode="auto">
            <a:xfrm>
              <a:off x="2607" y="2312"/>
              <a:ext cx="35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Карточка </a:t>
              </a:r>
            </a:p>
          </p:txBody>
        </p:sp>
        <p:sp>
          <p:nvSpPr>
            <p:cNvPr id="18404" name="Rectangle 996"/>
            <p:cNvSpPr>
              <a:spLocks noChangeArrowheads="1"/>
            </p:cNvSpPr>
            <p:nvPr/>
          </p:nvSpPr>
          <p:spPr bwMode="auto">
            <a:xfrm>
              <a:off x="2647" y="2312"/>
              <a:ext cx="2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8405" name="Rectangle 997"/>
            <p:cNvSpPr>
              <a:spLocks noChangeArrowheads="1"/>
            </p:cNvSpPr>
            <p:nvPr/>
          </p:nvSpPr>
          <p:spPr bwMode="auto">
            <a:xfrm>
              <a:off x="2621" y="2326"/>
              <a:ext cx="78" cy="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06" name="Rectangle 998"/>
            <p:cNvSpPr>
              <a:spLocks noChangeArrowheads="1"/>
            </p:cNvSpPr>
            <p:nvPr/>
          </p:nvSpPr>
          <p:spPr bwMode="auto">
            <a:xfrm>
              <a:off x="2621" y="2326"/>
              <a:ext cx="20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07" name="Rectangle 999"/>
            <p:cNvSpPr>
              <a:spLocks noChangeArrowheads="1"/>
            </p:cNvSpPr>
            <p:nvPr/>
          </p:nvSpPr>
          <p:spPr bwMode="auto">
            <a:xfrm>
              <a:off x="2630" y="2326"/>
              <a:ext cx="109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08" name="Rectangle 1000"/>
            <p:cNvSpPr>
              <a:spLocks noChangeArrowheads="1"/>
            </p:cNvSpPr>
            <p:nvPr/>
          </p:nvSpPr>
          <p:spPr bwMode="auto">
            <a:xfrm>
              <a:off x="2631" y="2325"/>
              <a:ext cx="38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 sz="100">
                  <a:latin typeface="Arial" panose="020B0604020202020204" pitchFamily="34" charset="0"/>
                </a:rPr>
                <a:t> Back Bone</a:t>
              </a:r>
            </a:p>
          </p:txBody>
        </p:sp>
        <p:sp>
          <p:nvSpPr>
            <p:cNvPr id="18409" name="Rectangle 1001"/>
            <p:cNvSpPr>
              <a:spLocks noChangeArrowheads="1"/>
            </p:cNvSpPr>
            <p:nvPr/>
          </p:nvSpPr>
          <p:spPr bwMode="auto">
            <a:xfrm>
              <a:off x="2591" y="2370"/>
              <a:ext cx="132" cy="43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10" name="Line 1002"/>
            <p:cNvSpPr>
              <a:spLocks noChangeShapeType="1"/>
            </p:cNvSpPr>
            <p:nvPr/>
          </p:nvSpPr>
          <p:spPr bwMode="auto">
            <a:xfrm>
              <a:off x="2713" y="2400"/>
              <a:ext cx="0" cy="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11" name="Line 1003"/>
            <p:cNvSpPr>
              <a:spLocks noChangeShapeType="1"/>
            </p:cNvSpPr>
            <p:nvPr/>
          </p:nvSpPr>
          <p:spPr bwMode="auto">
            <a:xfrm>
              <a:off x="2713" y="2400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12" name="Line 1004"/>
            <p:cNvSpPr>
              <a:spLocks noChangeShapeType="1"/>
            </p:cNvSpPr>
            <p:nvPr/>
          </p:nvSpPr>
          <p:spPr bwMode="auto">
            <a:xfrm>
              <a:off x="2713" y="2405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13" name="Line 1005"/>
            <p:cNvSpPr>
              <a:spLocks noChangeShapeType="1"/>
            </p:cNvSpPr>
            <p:nvPr/>
          </p:nvSpPr>
          <p:spPr bwMode="auto">
            <a:xfrm>
              <a:off x="2713" y="2408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14" name="Line 1006"/>
            <p:cNvSpPr>
              <a:spLocks noChangeShapeType="1"/>
            </p:cNvSpPr>
            <p:nvPr/>
          </p:nvSpPr>
          <p:spPr bwMode="auto">
            <a:xfrm>
              <a:off x="2708" y="2400"/>
              <a:ext cx="0" cy="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15" name="Line 1007"/>
            <p:cNvSpPr>
              <a:spLocks noChangeShapeType="1"/>
            </p:cNvSpPr>
            <p:nvPr/>
          </p:nvSpPr>
          <p:spPr bwMode="auto">
            <a:xfrm>
              <a:off x="2708" y="2400"/>
              <a:ext cx="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16" name="Line 1008"/>
            <p:cNvSpPr>
              <a:spLocks noChangeShapeType="1"/>
            </p:cNvSpPr>
            <p:nvPr/>
          </p:nvSpPr>
          <p:spPr bwMode="auto">
            <a:xfrm>
              <a:off x="2708" y="2405"/>
              <a:ext cx="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17" name="Freeform 1009"/>
            <p:cNvSpPr>
              <a:spLocks noChangeArrowheads="1"/>
            </p:cNvSpPr>
            <p:nvPr/>
          </p:nvSpPr>
          <p:spPr bwMode="auto">
            <a:xfrm>
              <a:off x="2713" y="2400"/>
              <a:ext cx="5" cy="4"/>
            </a:xfrm>
            <a:custGeom>
              <a:avLst/>
              <a:gdLst>
                <a:gd name="T0" fmla="*/ 6 w 6"/>
                <a:gd name="T1" fmla="*/ 0 h 5"/>
                <a:gd name="T2" fmla="*/ 6 w 6"/>
                <a:gd name="T3" fmla="*/ 0 h 5"/>
                <a:gd name="T4" fmla="*/ 6 w 6"/>
                <a:gd name="T5" fmla="*/ 5 h 5"/>
                <a:gd name="T6" fmla="*/ 0 w 6"/>
                <a:gd name="T7" fmla="*/ 5 h 5"/>
                <a:gd name="T8" fmla="*/ 6 w 6"/>
                <a:gd name="T9" fmla="*/ 5 h 5"/>
                <a:gd name="T10" fmla="*/ 6 w 6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6" y="0"/>
                  </a:moveTo>
                  <a:lnTo>
                    <a:pt x="6" y="0"/>
                  </a:lnTo>
                  <a:lnTo>
                    <a:pt x="6" y="5"/>
                  </a:lnTo>
                  <a:lnTo>
                    <a:pt x="0" y="5"/>
                  </a:lnTo>
                  <a:lnTo>
                    <a:pt x="6" y="5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18" name="Freeform 1010"/>
            <p:cNvSpPr>
              <a:spLocks noChangeArrowheads="1"/>
            </p:cNvSpPr>
            <p:nvPr/>
          </p:nvSpPr>
          <p:spPr bwMode="auto">
            <a:xfrm>
              <a:off x="2713" y="2400"/>
              <a:ext cx="5" cy="4"/>
            </a:xfrm>
            <a:custGeom>
              <a:avLst/>
              <a:gdLst>
                <a:gd name="T0" fmla="*/ 6 w 6"/>
                <a:gd name="T1" fmla="*/ 0 h 5"/>
                <a:gd name="T2" fmla="*/ 6 w 6"/>
                <a:gd name="T3" fmla="*/ 0 h 5"/>
                <a:gd name="T4" fmla="*/ 6 w 6"/>
                <a:gd name="T5" fmla="*/ 5 h 5"/>
                <a:gd name="T6" fmla="*/ 0 w 6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5">
                  <a:moveTo>
                    <a:pt x="6" y="0"/>
                  </a:moveTo>
                  <a:lnTo>
                    <a:pt x="6" y="0"/>
                  </a:lnTo>
                  <a:lnTo>
                    <a:pt x="6" y="5"/>
                  </a:lnTo>
                  <a:lnTo>
                    <a:pt x="0" y="5"/>
                  </a:ln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19" name="Freeform 1011"/>
            <p:cNvSpPr>
              <a:spLocks noChangeArrowheads="1"/>
            </p:cNvSpPr>
            <p:nvPr/>
          </p:nvSpPr>
          <p:spPr bwMode="auto">
            <a:xfrm>
              <a:off x="2713" y="2405"/>
              <a:ext cx="5" cy="2"/>
            </a:xfrm>
            <a:custGeom>
              <a:avLst/>
              <a:gdLst>
                <a:gd name="T0" fmla="*/ 0 w 6"/>
                <a:gd name="T1" fmla="*/ 0 h 4"/>
                <a:gd name="T2" fmla="*/ 6 w 6"/>
                <a:gd name="T3" fmla="*/ 0 h 4"/>
                <a:gd name="T4" fmla="*/ 6 w 6"/>
                <a:gd name="T5" fmla="*/ 4 h 4"/>
                <a:gd name="T6" fmla="*/ 0 w 6"/>
                <a:gd name="T7" fmla="*/ 4 h 4"/>
                <a:gd name="T8" fmla="*/ 6 w 6"/>
                <a:gd name="T9" fmla="*/ 4 h 4"/>
                <a:gd name="T10" fmla="*/ 0 w 6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6" y="0"/>
                  </a:lnTo>
                  <a:lnTo>
                    <a:pt x="6" y="4"/>
                  </a:lnTo>
                  <a:lnTo>
                    <a:pt x="0" y="4"/>
                  </a:lnTo>
                  <a:lnTo>
                    <a:pt x="6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20" name="Rectangle 1012"/>
            <p:cNvSpPr>
              <a:spLocks noChangeArrowheads="1"/>
            </p:cNvSpPr>
            <p:nvPr/>
          </p:nvSpPr>
          <p:spPr bwMode="auto">
            <a:xfrm>
              <a:off x="2713" y="2405"/>
              <a:ext cx="5" cy="2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21" name="Rectangle 1013"/>
            <p:cNvSpPr>
              <a:spLocks noChangeArrowheads="1"/>
            </p:cNvSpPr>
            <p:nvPr/>
          </p:nvSpPr>
          <p:spPr bwMode="auto">
            <a:xfrm>
              <a:off x="2610" y="2370"/>
              <a:ext cx="98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22" name="Rectangle 1014"/>
            <p:cNvSpPr>
              <a:spLocks noChangeArrowheads="1"/>
            </p:cNvSpPr>
            <p:nvPr/>
          </p:nvSpPr>
          <p:spPr bwMode="auto">
            <a:xfrm>
              <a:off x="2610" y="2374"/>
              <a:ext cx="14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23" name="Rectangle 1015"/>
            <p:cNvSpPr>
              <a:spLocks noChangeArrowheads="1"/>
            </p:cNvSpPr>
            <p:nvPr/>
          </p:nvSpPr>
          <p:spPr bwMode="auto">
            <a:xfrm>
              <a:off x="2610" y="2373"/>
              <a:ext cx="27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Анкета </a:t>
              </a:r>
            </a:p>
          </p:txBody>
        </p:sp>
        <p:sp>
          <p:nvSpPr>
            <p:cNvPr id="18424" name="Rectangle 1016"/>
            <p:cNvSpPr>
              <a:spLocks noChangeArrowheads="1"/>
            </p:cNvSpPr>
            <p:nvPr/>
          </p:nvSpPr>
          <p:spPr bwMode="auto">
            <a:xfrm>
              <a:off x="2642" y="2373"/>
              <a:ext cx="29" cy="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sz="100">
                  <a:latin typeface="Arial" panose="020B0604020202020204" pitchFamily="34" charset="0"/>
                </a:rPr>
                <a:t>клиента</a:t>
              </a:r>
            </a:p>
          </p:txBody>
        </p:sp>
        <p:sp>
          <p:nvSpPr>
            <p:cNvPr id="18425" name="Rectangle 1017"/>
            <p:cNvSpPr>
              <a:spLocks noChangeArrowheads="1"/>
            </p:cNvSpPr>
            <p:nvPr/>
          </p:nvSpPr>
          <p:spPr bwMode="auto">
            <a:xfrm>
              <a:off x="2616" y="2383"/>
              <a:ext cx="8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26" name="Rectangle 1018"/>
            <p:cNvSpPr>
              <a:spLocks noChangeArrowheads="1"/>
            </p:cNvSpPr>
            <p:nvPr/>
          </p:nvSpPr>
          <p:spPr bwMode="auto">
            <a:xfrm>
              <a:off x="2616" y="2387"/>
              <a:ext cx="117" cy="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27" name="Rectangle 1019"/>
            <p:cNvSpPr>
              <a:spLocks noChangeArrowheads="1"/>
            </p:cNvSpPr>
            <p:nvPr/>
          </p:nvSpPr>
          <p:spPr bwMode="auto">
            <a:xfrm>
              <a:off x="2586" y="2396"/>
              <a:ext cx="153" cy="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28" name="Rectangle 1020"/>
            <p:cNvSpPr>
              <a:spLocks noChangeArrowheads="1"/>
            </p:cNvSpPr>
            <p:nvPr/>
          </p:nvSpPr>
          <p:spPr bwMode="auto">
            <a:xfrm>
              <a:off x="2586" y="2400"/>
              <a:ext cx="216" cy="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29" name="Rectangle 1021"/>
            <p:cNvSpPr>
              <a:spLocks noChangeArrowheads="1"/>
            </p:cNvSpPr>
            <p:nvPr/>
          </p:nvSpPr>
          <p:spPr bwMode="auto">
            <a:xfrm>
              <a:off x="1840" y="825"/>
              <a:ext cx="193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30" name="Oval 1022"/>
            <p:cNvSpPr>
              <a:spLocks noChangeArrowheads="1"/>
            </p:cNvSpPr>
            <p:nvPr/>
          </p:nvSpPr>
          <p:spPr bwMode="auto">
            <a:xfrm>
              <a:off x="2263" y="1645"/>
              <a:ext cx="749" cy="273"/>
            </a:xfrm>
            <a:prstGeom prst="ellipse">
              <a:avLst/>
            </a:prstGeom>
            <a:noFill/>
            <a:ln w="31680">
              <a:solidFill>
                <a:srgbClr val="33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31" name="Rectangle 1023"/>
            <p:cNvSpPr>
              <a:spLocks noChangeArrowheads="1"/>
            </p:cNvSpPr>
            <p:nvPr/>
          </p:nvSpPr>
          <p:spPr bwMode="auto">
            <a:xfrm>
              <a:off x="3477" y="1993"/>
              <a:ext cx="1445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32" name="Rectangle 1024"/>
            <p:cNvSpPr>
              <a:spLocks noChangeArrowheads="1"/>
            </p:cNvSpPr>
            <p:nvPr/>
          </p:nvSpPr>
          <p:spPr bwMode="auto">
            <a:xfrm>
              <a:off x="3437" y="2026"/>
              <a:ext cx="1460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33" name="Rectangle 1025"/>
            <p:cNvSpPr>
              <a:spLocks noChangeArrowheads="1"/>
            </p:cNvSpPr>
            <p:nvPr/>
          </p:nvSpPr>
          <p:spPr bwMode="auto">
            <a:xfrm>
              <a:off x="576" y="1872"/>
              <a:ext cx="1285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>
                  <a:latin typeface="Arial Narrow" panose="020B0606020202030204" pitchFamily="34" charset="0"/>
                </a:rPr>
                <a:t>Число моделей</a:t>
              </a:r>
            </a:p>
          </p:txBody>
        </p:sp>
        <p:sp>
          <p:nvSpPr>
            <p:cNvPr id="18434" name="Rectangle 1026"/>
            <p:cNvSpPr>
              <a:spLocks noChangeArrowheads="1"/>
            </p:cNvSpPr>
            <p:nvPr/>
          </p:nvSpPr>
          <p:spPr bwMode="auto">
            <a:xfrm>
              <a:off x="4016" y="3221"/>
              <a:ext cx="759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35" name="Rectangle 1027"/>
            <p:cNvSpPr>
              <a:spLocks noChangeArrowheads="1"/>
            </p:cNvSpPr>
            <p:nvPr/>
          </p:nvSpPr>
          <p:spPr bwMode="auto">
            <a:xfrm>
              <a:off x="3745" y="2736"/>
              <a:ext cx="143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>
                  <a:latin typeface="Arial Narrow" panose="020B0606020202030204" pitchFamily="34" charset="0"/>
                </a:rPr>
                <a:t>Детальные</a:t>
              </a:r>
              <a:r>
                <a:rPr lang="ru-RU">
                  <a:latin typeface="Arial Narrow" panose="020B0606020202030204" pitchFamily="34" charset="0"/>
                </a:rPr>
                <a:t> модели</a:t>
              </a:r>
            </a:p>
          </p:txBody>
        </p:sp>
        <p:sp>
          <p:nvSpPr>
            <p:cNvPr id="18436" name="Rectangle 1028"/>
            <p:cNvSpPr>
              <a:spLocks noChangeArrowheads="1"/>
            </p:cNvSpPr>
            <p:nvPr/>
          </p:nvSpPr>
          <p:spPr bwMode="auto">
            <a:xfrm>
              <a:off x="2772" y="1046"/>
              <a:ext cx="1024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37" name="Rectangle 1029"/>
            <p:cNvSpPr>
              <a:spLocks noChangeArrowheads="1"/>
            </p:cNvSpPr>
            <p:nvPr/>
          </p:nvSpPr>
          <p:spPr bwMode="auto">
            <a:xfrm>
              <a:off x="2826" y="1093"/>
              <a:ext cx="1019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38" name="Rectangle 1030"/>
            <p:cNvSpPr>
              <a:spLocks noChangeArrowheads="1"/>
            </p:cNvSpPr>
            <p:nvPr/>
          </p:nvSpPr>
          <p:spPr bwMode="auto">
            <a:xfrm>
              <a:off x="2930" y="1104"/>
              <a:ext cx="189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ru-RU">
                  <a:latin typeface="Arial Narrow" panose="020B0606020202030204" pitchFamily="34" charset="0"/>
                </a:rPr>
                <a:t>М</a:t>
              </a:r>
              <a:r>
                <a:rPr lang="en-US">
                  <a:latin typeface="Arial Narrow" panose="020B0606020202030204" pitchFamily="34" charset="0"/>
                </a:rPr>
                <a:t>одел</a:t>
              </a:r>
              <a:r>
                <a:rPr lang="ru-RU">
                  <a:latin typeface="Arial Narrow" panose="020B0606020202030204" pitchFamily="34" charset="0"/>
                </a:rPr>
                <a:t>ь верхнего уровня</a:t>
              </a:r>
              <a:r>
                <a:rPr lang="en-US">
                  <a:latin typeface="Arial Narrow" panose="020B0606020202030204" pitchFamily="34" charset="0"/>
                </a:rPr>
                <a:t> </a:t>
              </a:r>
            </a:p>
          </p:txBody>
        </p:sp>
        <p:sp>
          <p:nvSpPr>
            <p:cNvPr id="18439" name="Rectangle 1031"/>
            <p:cNvSpPr>
              <a:spLocks noChangeArrowheads="1"/>
            </p:cNvSpPr>
            <p:nvPr/>
          </p:nvSpPr>
          <p:spPr bwMode="auto">
            <a:xfrm>
              <a:off x="3475" y="1920"/>
              <a:ext cx="1760" cy="22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dist="17819" dir="2700000" algn="ctr" rotWithShape="0">
                <a:srgbClr val="80808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defTabSz="449263" eaLnBrk="0" fontAlgn="base" hangingPunct="0">
                <a:lnSpc>
                  <a:spcPct val="70000"/>
                </a:lnSpc>
                <a:spcBef>
                  <a:spcPct val="0"/>
                </a:spcBef>
                <a:spcAft>
                  <a:spcPts val="1500"/>
                </a:spcAft>
                <a:buSzPct val="100000"/>
              </a:pPr>
              <a:r>
                <a:rPr lang="ru-RU" b="1">
                  <a:latin typeface="Arial Narrow" panose="020B0606020202030204" pitchFamily="34" charset="0"/>
                </a:rPr>
                <a:t>Уровни детализации</a:t>
              </a:r>
            </a:p>
          </p:txBody>
        </p:sp>
        <p:sp>
          <p:nvSpPr>
            <p:cNvPr id="18440" name="Line 1032"/>
            <p:cNvSpPr>
              <a:spLocks noChangeShapeType="1"/>
            </p:cNvSpPr>
            <p:nvPr/>
          </p:nvSpPr>
          <p:spPr bwMode="auto">
            <a:xfrm>
              <a:off x="960" y="2208"/>
              <a:ext cx="191" cy="5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ru-RU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8441" name="Line 1033"/>
          <p:cNvSpPr>
            <a:spLocks noChangeShapeType="1"/>
          </p:cNvSpPr>
          <p:nvPr/>
        </p:nvSpPr>
        <p:spPr bwMode="auto">
          <a:xfrm>
            <a:off x="6383338" y="2349500"/>
            <a:ext cx="1008062" cy="1943100"/>
          </a:xfrm>
          <a:prstGeom prst="line">
            <a:avLst/>
          </a:prstGeom>
          <a:noFill/>
          <a:ln w="76320">
            <a:solidFill>
              <a:srgbClr val="FFFF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617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1168</Words>
  <Application>Microsoft Office PowerPoint</Application>
  <PresentationFormat>Широкоэкранный</PresentationFormat>
  <Paragraphs>458</Paragraphs>
  <Slides>6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Arial Narrow</vt:lpstr>
      <vt:lpstr>Calibri</vt:lpstr>
      <vt:lpstr>Times New Roman</vt:lpstr>
      <vt:lpstr>1_Тема Office</vt:lpstr>
      <vt:lpstr> Инструментальная система ARIS для моделирования бизнеса</vt:lpstr>
      <vt:lpstr>Моделирование деятельности организации  (Громов А.И., Каменнова М.С., 2001)</vt:lpstr>
      <vt:lpstr>Описание деятельности организации (Громов А.И., Каменнова М.С., 2001)</vt:lpstr>
      <vt:lpstr>Шесть общих принципов моделирования</vt:lpstr>
      <vt:lpstr>Восемь принципов моделирования деятельности организации</vt:lpstr>
      <vt:lpstr>Принцип моделирования деятельности организации: «сверху-вниз»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Инструментальная система ARIS для моделирования бизнеса</dc:title>
  <dc:creator>Ярослав Горчаков</dc:creator>
  <cp:lastModifiedBy>Ярослав Горчаков</cp:lastModifiedBy>
  <cp:revision>1</cp:revision>
  <dcterms:created xsi:type="dcterms:W3CDTF">2016-08-04T11:08:58Z</dcterms:created>
  <dcterms:modified xsi:type="dcterms:W3CDTF">2016-08-04T11:11:33Z</dcterms:modified>
</cp:coreProperties>
</file>