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6216-EB0D-45DB-A209-69AA60B0FED8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1DF74-E8A0-44FA-9B1A-104CDA340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B3BE7F-40AB-44D3-9A9A-27CCFA72DB7A}" type="slidenum"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Организацию как систему принципиально необходимо рассматривать в неразрывной связи с внешней средой.</a:t>
            </a:r>
          </a:p>
          <a:p>
            <a:pPr eaLnBrk="1" hangingPunct="1"/>
            <a:r>
              <a:rPr lang="ru-RU" smtClean="0"/>
              <a:t>Исходной характеристикой системы является ее противопоставление окружению, или среде. </a:t>
            </a:r>
            <a:r>
              <a:rPr lang="ru-RU" i="1" smtClean="0"/>
              <a:t>Среда</a:t>
            </a:r>
            <a:r>
              <a:rPr lang="ru-RU" smtClean="0"/>
              <a:t> — это все то, что не входит в систему. Среда представляет собой совокупность всех систем, кроме исследуемой, выделенной, интересующей нас в настоящий момент части реального окружающего мира. Поэтому можно сказать, что система — это конечное множество объектов, каким-то образом выделенное из среды посредством границы системы. Понятие «границы» в целом ряде случаев весьма условно, и при моделировании необходимо четко определить, где кончается система, а где начинается среда.</a:t>
            </a:r>
          </a:p>
          <a:p>
            <a:pPr eaLnBrk="1" hangingPunct="1"/>
            <a:r>
              <a:rPr lang="ru-RU" smtClean="0"/>
              <a:t>Между средой и бизнес-системой, которой является организация (рис. 20), существует множество взаимных связей, с помощью которых реализуется процесс взаимодействия среды и системы. </a:t>
            </a:r>
          </a:p>
          <a:p>
            <a:pPr eaLnBrk="1" hangingPunct="1"/>
            <a:r>
              <a:rPr lang="ru-RU" smtClean="0"/>
              <a:t>По входной и выходной связям между системой и средой путем взаимной передачи происходит обмен материальными, финансовыми,  энергетическими, информационными и иными элементами. Элементы, передаваемые системой во внешнюю среду, будем называть конечными продуктами деятельности системы, а передаваемые из среды в систему — ресурсами. </a:t>
            </a:r>
          </a:p>
        </p:txBody>
      </p:sp>
    </p:spTree>
    <p:extLst>
      <p:ext uri="{BB962C8B-B14F-4D97-AF65-F5344CB8AC3E}">
        <p14:creationId xmlns:p14="http://schemas.microsoft.com/office/powerpoint/2010/main" val="21676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9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5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8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1279-DA68-4E91-A81F-B4256853B4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3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C65C-E29B-4178-BF87-CD6A11029A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8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90DC-E474-44CA-873E-42692F9DCE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97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4279-7096-4AE9-B238-9AE5C37E65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4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735F5-0CD1-4EA4-890E-FF97638C59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81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8599-F28B-4804-A215-E6F4497346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5164-9C73-479D-8725-3DE2E67DC1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34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AEDB-FD6E-41FD-B79A-3ABE3BF946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4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2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E518-8F81-4384-B0DE-34DC4B4233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06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5656C-BE85-4014-AC1D-F55664E004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6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F00C-5670-4E2B-95CC-1D3CCE85D1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43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4A1B-B310-46C3-8AE7-1CB0A10192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3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D4A1-DFB4-464E-A9B2-2E66F7EE24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2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9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0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2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9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8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DEE9-FC86-4FCF-A685-18DF1D9CE993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119D-6460-488B-A150-292CC28C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0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r_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41AE3-75AB-411A-B69B-EF126486C8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3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28" y="154714"/>
            <a:ext cx="8697143" cy="65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97" y="0"/>
            <a:ext cx="9027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3" y="0"/>
            <a:ext cx="8931734" cy="67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46" y="5855"/>
            <a:ext cx="8730057" cy="68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2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57" y="149000"/>
            <a:ext cx="8754285" cy="6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FDB3FD-6503-4587-9FA2-2D2505EBDA9A}" type="slidenum">
              <a:rPr lang="ru-RU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336176" y="168276"/>
            <a:ext cx="9874624" cy="56197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СВЯЗИ СИСТЕМЫ-ОРГАНИЗАЦИИ С ВНЕШНЕЙ СРЕДОЙ </a:t>
            </a:r>
            <a:br>
              <a:rPr lang="ru-RU" sz="2400" dirty="0" smtClean="0"/>
            </a:br>
            <a:r>
              <a:rPr lang="ru-RU" sz="1600" dirty="0" smtClean="0"/>
              <a:t>(Громов, </a:t>
            </a:r>
            <a:r>
              <a:rPr lang="ru-RU" sz="1600" dirty="0" err="1" smtClean="0"/>
              <a:t>Каменнова</a:t>
            </a:r>
            <a:r>
              <a:rPr lang="ru-RU" sz="1600" dirty="0" smtClean="0"/>
              <a:t>, 2001)</a:t>
            </a:r>
            <a:endParaRPr lang="ru-RU" sz="1600" dirty="0"/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775076" y="2770189"/>
            <a:ext cx="2792413" cy="2484437"/>
          </a:xfrm>
          <a:prstGeom prst="rect">
            <a:avLst/>
          </a:prstGeom>
          <a:solidFill>
            <a:srgbClr val="C0C0C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5713413" y="3071814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2951" name="Rectangle 203"/>
          <p:cNvSpPr>
            <a:spLocks noChangeArrowheads="1"/>
          </p:cNvSpPr>
          <p:nvPr/>
        </p:nvSpPr>
        <p:spPr bwMode="auto">
          <a:xfrm>
            <a:off x="6432550" y="4652963"/>
            <a:ext cx="609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2" name="Rectangle 204"/>
          <p:cNvSpPr>
            <a:spLocks noChangeArrowheads="1"/>
          </p:cNvSpPr>
          <p:nvPr/>
        </p:nvSpPr>
        <p:spPr bwMode="auto">
          <a:xfrm>
            <a:off x="6434138" y="4870450"/>
            <a:ext cx="609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9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3" name="Rectangle 205"/>
          <p:cNvSpPr>
            <a:spLocks noChangeArrowheads="1"/>
          </p:cNvSpPr>
          <p:nvPr/>
        </p:nvSpPr>
        <p:spPr bwMode="auto">
          <a:xfrm>
            <a:off x="2055814" y="3309939"/>
            <a:ext cx="1444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Информация от </a:t>
            </a:r>
          </a:p>
        </p:txBody>
      </p:sp>
      <p:sp>
        <p:nvSpPr>
          <p:cNvPr id="82954" name="Rectangle 206"/>
          <p:cNvSpPr>
            <a:spLocks noChangeArrowheads="1"/>
          </p:cNvSpPr>
          <p:nvPr/>
        </p:nvSpPr>
        <p:spPr bwMode="auto">
          <a:xfrm>
            <a:off x="2055813" y="3548064"/>
            <a:ext cx="12359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потребителей</a:t>
            </a:r>
          </a:p>
        </p:txBody>
      </p:sp>
      <p:sp>
        <p:nvSpPr>
          <p:cNvPr id="82955" name="Rectangle 207"/>
          <p:cNvSpPr>
            <a:spLocks noChangeArrowheads="1"/>
          </p:cNvSpPr>
          <p:nvPr/>
        </p:nvSpPr>
        <p:spPr bwMode="auto">
          <a:xfrm>
            <a:off x="3533775" y="3548064"/>
            <a:ext cx="52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2956" name="Rectangle 208"/>
          <p:cNvSpPr>
            <a:spLocks noChangeArrowheads="1"/>
          </p:cNvSpPr>
          <p:nvPr/>
        </p:nvSpPr>
        <p:spPr bwMode="auto">
          <a:xfrm>
            <a:off x="7699793" y="5037138"/>
            <a:ext cx="955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2957" name="Rectangle 209"/>
          <p:cNvSpPr>
            <a:spLocks noChangeArrowheads="1"/>
          </p:cNvSpPr>
          <p:nvPr/>
        </p:nvSpPr>
        <p:spPr bwMode="auto">
          <a:xfrm>
            <a:off x="7632700" y="4859339"/>
            <a:ext cx="800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Прибыль</a:t>
            </a:r>
          </a:p>
        </p:txBody>
      </p:sp>
      <p:sp>
        <p:nvSpPr>
          <p:cNvPr id="82958" name="Rectangle 210"/>
          <p:cNvSpPr>
            <a:spLocks noChangeArrowheads="1"/>
          </p:cNvSpPr>
          <p:nvPr/>
        </p:nvSpPr>
        <p:spPr bwMode="auto">
          <a:xfrm>
            <a:off x="8420100" y="4962525"/>
            <a:ext cx="5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2959" name="Rectangle 211"/>
          <p:cNvSpPr>
            <a:spLocks noChangeArrowheads="1"/>
          </p:cNvSpPr>
          <p:nvPr/>
        </p:nvSpPr>
        <p:spPr bwMode="auto">
          <a:xfrm>
            <a:off x="5519739" y="5734051"/>
            <a:ext cx="7998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Финансы</a:t>
            </a:r>
          </a:p>
        </p:txBody>
      </p:sp>
      <p:sp>
        <p:nvSpPr>
          <p:cNvPr id="82960" name="Rectangle 212"/>
          <p:cNvSpPr>
            <a:spLocks noChangeArrowheads="1"/>
          </p:cNvSpPr>
          <p:nvPr/>
        </p:nvSpPr>
        <p:spPr bwMode="auto">
          <a:xfrm>
            <a:off x="3627439" y="5718175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Персонал</a:t>
            </a:r>
          </a:p>
        </p:txBody>
      </p:sp>
      <p:sp>
        <p:nvSpPr>
          <p:cNvPr id="82961" name="Rectangle 213"/>
          <p:cNvSpPr>
            <a:spLocks noChangeArrowheads="1"/>
          </p:cNvSpPr>
          <p:nvPr/>
        </p:nvSpPr>
        <p:spPr bwMode="auto">
          <a:xfrm>
            <a:off x="3141664" y="5373689"/>
            <a:ext cx="7293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Энергия</a:t>
            </a:r>
          </a:p>
        </p:txBody>
      </p:sp>
      <p:sp>
        <p:nvSpPr>
          <p:cNvPr id="82962" name="Rectangle 214"/>
          <p:cNvSpPr>
            <a:spLocks noChangeArrowheads="1"/>
          </p:cNvSpPr>
          <p:nvPr/>
        </p:nvSpPr>
        <p:spPr bwMode="auto">
          <a:xfrm>
            <a:off x="7613651" y="2935288"/>
            <a:ext cx="19478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2963" name="Rectangle 215"/>
          <p:cNvSpPr>
            <a:spLocks noChangeArrowheads="1"/>
          </p:cNvSpPr>
          <p:nvPr/>
        </p:nvSpPr>
        <p:spPr bwMode="auto">
          <a:xfrm>
            <a:off x="7613651" y="2878139"/>
            <a:ext cx="944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Продукция</a:t>
            </a:r>
          </a:p>
        </p:txBody>
      </p:sp>
      <p:sp>
        <p:nvSpPr>
          <p:cNvPr id="82964" name="Rectangle 216"/>
          <p:cNvSpPr>
            <a:spLocks noChangeArrowheads="1"/>
          </p:cNvSpPr>
          <p:nvPr/>
        </p:nvSpPr>
        <p:spPr bwMode="auto">
          <a:xfrm>
            <a:off x="8574088" y="2941639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2965" name="Rectangle 217"/>
          <p:cNvSpPr>
            <a:spLocks noChangeArrowheads="1"/>
          </p:cNvSpPr>
          <p:nvPr/>
        </p:nvSpPr>
        <p:spPr bwMode="auto">
          <a:xfrm>
            <a:off x="7615239" y="3259139"/>
            <a:ext cx="7678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Реклама</a:t>
            </a:r>
          </a:p>
        </p:txBody>
      </p:sp>
      <p:sp>
        <p:nvSpPr>
          <p:cNvPr id="82966" name="Rectangle 218"/>
          <p:cNvSpPr>
            <a:spLocks noChangeArrowheads="1"/>
          </p:cNvSpPr>
          <p:nvPr/>
        </p:nvSpPr>
        <p:spPr bwMode="auto">
          <a:xfrm>
            <a:off x="8329613" y="3322639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2967" name="Rectangle 219"/>
          <p:cNvSpPr>
            <a:spLocks noChangeArrowheads="1"/>
          </p:cNvSpPr>
          <p:nvPr/>
        </p:nvSpPr>
        <p:spPr bwMode="auto">
          <a:xfrm>
            <a:off x="7640638" y="3686176"/>
            <a:ext cx="1949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2968" name="Rectangle 220"/>
          <p:cNvSpPr>
            <a:spLocks noChangeArrowheads="1"/>
          </p:cNvSpPr>
          <p:nvPr/>
        </p:nvSpPr>
        <p:spPr bwMode="auto">
          <a:xfrm>
            <a:off x="7640638" y="3640139"/>
            <a:ext cx="14988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Заказы на сырье</a:t>
            </a:r>
          </a:p>
        </p:txBody>
      </p:sp>
      <p:sp>
        <p:nvSpPr>
          <p:cNvPr id="82969" name="Rectangle 221"/>
          <p:cNvSpPr>
            <a:spLocks noChangeArrowheads="1"/>
          </p:cNvSpPr>
          <p:nvPr/>
        </p:nvSpPr>
        <p:spPr bwMode="auto">
          <a:xfrm>
            <a:off x="9042400" y="3692525"/>
            <a:ext cx="5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2970" name="Rectangle 222"/>
          <p:cNvSpPr>
            <a:spLocks noChangeArrowheads="1"/>
          </p:cNvSpPr>
          <p:nvPr/>
        </p:nvSpPr>
        <p:spPr bwMode="auto">
          <a:xfrm>
            <a:off x="7632701" y="4105276"/>
            <a:ext cx="1946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2971" name="Rectangle 223"/>
          <p:cNvSpPr>
            <a:spLocks noChangeArrowheads="1"/>
          </p:cNvSpPr>
          <p:nvPr/>
        </p:nvSpPr>
        <p:spPr bwMode="auto">
          <a:xfrm>
            <a:off x="7632700" y="4048125"/>
            <a:ext cx="1931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Отходы производства</a:t>
            </a:r>
          </a:p>
        </p:txBody>
      </p:sp>
      <p:sp>
        <p:nvSpPr>
          <p:cNvPr id="82972" name="Rectangle 224"/>
          <p:cNvSpPr>
            <a:spLocks noChangeArrowheads="1"/>
          </p:cNvSpPr>
          <p:nvPr/>
        </p:nvSpPr>
        <p:spPr bwMode="auto">
          <a:xfrm>
            <a:off x="9521825" y="4110039"/>
            <a:ext cx="52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2973" name="Rectangle 225"/>
          <p:cNvSpPr>
            <a:spLocks noChangeArrowheads="1"/>
          </p:cNvSpPr>
          <p:nvPr/>
        </p:nvSpPr>
        <p:spPr bwMode="auto">
          <a:xfrm>
            <a:off x="7632700" y="4514851"/>
            <a:ext cx="24955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2974" name="Rectangle 226"/>
          <p:cNvSpPr>
            <a:spLocks noChangeArrowheads="1"/>
          </p:cNvSpPr>
          <p:nvPr/>
        </p:nvSpPr>
        <p:spPr bwMode="auto">
          <a:xfrm>
            <a:off x="7632701" y="4371975"/>
            <a:ext cx="2474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Демонстрация способности </a:t>
            </a:r>
          </a:p>
        </p:txBody>
      </p:sp>
      <p:sp>
        <p:nvSpPr>
          <p:cNvPr id="82975" name="Rectangle 227"/>
          <p:cNvSpPr>
            <a:spLocks noChangeArrowheads="1"/>
          </p:cNvSpPr>
          <p:nvPr/>
        </p:nvSpPr>
        <p:spPr bwMode="auto">
          <a:xfrm>
            <a:off x="7632700" y="4600575"/>
            <a:ext cx="1957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обеспечения качества</a:t>
            </a:r>
          </a:p>
        </p:txBody>
      </p:sp>
      <p:sp>
        <p:nvSpPr>
          <p:cNvPr id="82976" name="Rectangle 228"/>
          <p:cNvSpPr>
            <a:spLocks noChangeArrowheads="1"/>
          </p:cNvSpPr>
          <p:nvPr/>
        </p:nvSpPr>
        <p:spPr bwMode="auto">
          <a:xfrm>
            <a:off x="2433639" y="1847850"/>
            <a:ext cx="160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Законодательство</a:t>
            </a:r>
          </a:p>
        </p:txBody>
      </p:sp>
      <p:sp>
        <p:nvSpPr>
          <p:cNvPr id="82977" name="Rectangle 229"/>
          <p:cNvSpPr>
            <a:spLocks noChangeArrowheads="1"/>
          </p:cNvSpPr>
          <p:nvPr/>
        </p:nvSpPr>
        <p:spPr bwMode="auto">
          <a:xfrm>
            <a:off x="5370514" y="1928814"/>
            <a:ext cx="3616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2978" name="Rectangle 230"/>
          <p:cNvSpPr>
            <a:spLocks noChangeArrowheads="1"/>
          </p:cNvSpPr>
          <p:nvPr/>
        </p:nvSpPr>
        <p:spPr bwMode="auto">
          <a:xfrm>
            <a:off x="4306888" y="1636346"/>
            <a:ext cx="3454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Стандарты, технические условия и т.п.</a:t>
            </a:r>
          </a:p>
        </p:txBody>
      </p:sp>
      <p:sp>
        <p:nvSpPr>
          <p:cNvPr id="82979" name="Rectangle 231"/>
          <p:cNvSpPr>
            <a:spLocks noChangeArrowheads="1"/>
          </p:cNvSpPr>
          <p:nvPr/>
        </p:nvSpPr>
        <p:spPr bwMode="auto">
          <a:xfrm>
            <a:off x="8734425" y="1935164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80" name="Rectangle 232"/>
          <p:cNvSpPr>
            <a:spLocks noChangeArrowheads="1"/>
          </p:cNvSpPr>
          <p:nvPr/>
        </p:nvSpPr>
        <p:spPr bwMode="auto">
          <a:xfrm>
            <a:off x="6278564" y="2263776"/>
            <a:ext cx="10763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2981" name="Rectangle 233"/>
          <p:cNvSpPr>
            <a:spLocks noChangeArrowheads="1"/>
          </p:cNvSpPr>
          <p:nvPr/>
        </p:nvSpPr>
        <p:spPr bwMode="auto">
          <a:xfrm>
            <a:off x="6331611" y="2123068"/>
            <a:ext cx="1012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Технологии</a:t>
            </a:r>
          </a:p>
        </p:txBody>
      </p:sp>
      <p:sp>
        <p:nvSpPr>
          <p:cNvPr id="82982" name="Rectangle 234"/>
          <p:cNvSpPr>
            <a:spLocks noChangeArrowheads="1"/>
          </p:cNvSpPr>
          <p:nvPr/>
        </p:nvSpPr>
        <p:spPr bwMode="auto">
          <a:xfrm>
            <a:off x="7305675" y="2270126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983" name="Group 235"/>
          <p:cNvGrpSpPr>
            <a:grpSpLocks/>
          </p:cNvGrpSpPr>
          <p:nvPr/>
        </p:nvGrpSpPr>
        <p:grpSpPr bwMode="auto">
          <a:xfrm>
            <a:off x="2171701" y="3086100"/>
            <a:ext cx="1603375" cy="228600"/>
            <a:chOff x="459" y="2022"/>
            <a:chExt cx="1010" cy="144"/>
          </a:xfrm>
        </p:grpSpPr>
        <p:sp>
          <p:nvSpPr>
            <p:cNvPr id="83032" name="Rectangle 236"/>
            <p:cNvSpPr>
              <a:spLocks noChangeArrowheads="1"/>
            </p:cNvSpPr>
            <p:nvPr/>
          </p:nvSpPr>
          <p:spPr bwMode="auto">
            <a:xfrm>
              <a:off x="459" y="2078"/>
              <a:ext cx="870" cy="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33" name="Freeform 237"/>
            <p:cNvSpPr>
              <a:spLocks/>
            </p:cNvSpPr>
            <p:nvPr/>
          </p:nvSpPr>
          <p:spPr bwMode="auto">
            <a:xfrm>
              <a:off x="1326" y="2022"/>
              <a:ext cx="143" cy="144"/>
            </a:xfrm>
            <a:custGeom>
              <a:avLst/>
              <a:gdLst>
                <a:gd name="T0" fmla="*/ 0 w 143"/>
                <a:gd name="T1" fmla="*/ 144 h 144"/>
                <a:gd name="T2" fmla="*/ 143 w 143"/>
                <a:gd name="T3" fmla="*/ 71 h 144"/>
                <a:gd name="T4" fmla="*/ 0 w 143"/>
                <a:gd name="T5" fmla="*/ 0 h 144"/>
                <a:gd name="T6" fmla="*/ 0 w 143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144">
                  <a:moveTo>
                    <a:pt x="0" y="144"/>
                  </a:moveTo>
                  <a:lnTo>
                    <a:pt x="143" y="71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84" name="Group 238"/>
          <p:cNvGrpSpPr>
            <a:grpSpLocks/>
          </p:cNvGrpSpPr>
          <p:nvPr/>
        </p:nvGrpSpPr>
        <p:grpSpPr bwMode="auto">
          <a:xfrm>
            <a:off x="3863976" y="5253039"/>
            <a:ext cx="206375" cy="407987"/>
            <a:chOff x="1637" y="3387"/>
            <a:chExt cx="144" cy="624"/>
          </a:xfrm>
        </p:grpSpPr>
        <p:sp>
          <p:nvSpPr>
            <p:cNvPr id="83030" name="Rectangle 239"/>
            <p:cNvSpPr>
              <a:spLocks noChangeArrowheads="1"/>
            </p:cNvSpPr>
            <p:nvPr/>
          </p:nvSpPr>
          <p:spPr bwMode="auto">
            <a:xfrm>
              <a:off x="1693" y="3527"/>
              <a:ext cx="32" cy="48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31" name="Freeform 240"/>
            <p:cNvSpPr>
              <a:spLocks/>
            </p:cNvSpPr>
            <p:nvPr/>
          </p:nvSpPr>
          <p:spPr bwMode="auto">
            <a:xfrm>
              <a:off x="1637" y="3387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72 w 144"/>
                <a:gd name="T3" fmla="*/ 0 h 144"/>
                <a:gd name="T4" fmla="*/ 0 w 144"/>
                <a:gd name="T5" fmla="*/ 144 h 144"/>
                <a:gd name="T6" fmla="*/ 144 w 144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72" y="0"/>
                  </a:lnTo>
                  <a:lnTo>
                    <a:pt x="0" y="144"/>
                  </a:lnTo>
                  <a:lnTo>
                    <a:pt x="144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85" name="Group 241"/>
          <p:cNvGrpSpPr>
            <a:grpSpLocks/>
          </p:cNvGrpSpPr>
          <p:nvPr/>
        </p:nvGrpSpPr>
        <p:grpSpPr bwMode="auto">
          <a:xfrm>
            <a:off x="6564313" y="4860925"/>
            <a:ext cx="984250" cy="228600"/>
            <a:chOff x="3226" y="3140"/>
            <a:chExt cx="620" cy="144"/>
          </a:xfrm>
        </p:grpSpPr>
        <p:sp>
          <p:nvSpPr>
            <p:cNvPr id="83028" name="Rectangle 242"/>
            <p:cNvSpPr>
              <a:spLocks noChangeArrowheads="1"/>
            </p:cNvSpPr>
            <p:nvPr/>
          </p:nvSpPr>
          <p:spPr bwMode="auto">
            <a:xfrm>
              <a:off x="3226" y="3196"/>
              <a:ext cx="480" cy="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29" name="Freeform 243"/>
            <p:cNvSpPr>
              <a:spLocks/>
            </p:cNvSpPr>
            <p:nvPr/>
          </p:nvSpPr>
          <p:spPr bwMode="auto">
            <a:xfrm>
              <a:off x="3704" y="3140"/>
              <a:ext cx="142" cy="144"/>
            </a:xfrm>
            <a:custGeom>
              <a:avLst/>
              <a:gdLst>
                <a:gd name="T0" fmla="*/ 0 w 142"/>
                <a:gd name="T1" fmla="*/ 144 h 144"/>
                <a:gd name="T2" fmla="*/ 142 w 142"/>
                <a:gd name="T3" fmla="*/ 71 h 144"/>
                <a:gd name="T4" fmla="*/ 0 w 142"/>
                <a:gd name="T5" fmla="*/ 0 h 144"/>
                <a:gd name="T6" fmla="*/ 0 w 14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" h="144">
                  <a:moveTo>
                    <a:pt x="0" y="144"/>
                  </a:moveTo>
                  <a:lnTo>
                    <a:pt x="142" y="71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86" name="Group 244"/>
          <p:cNvGrpSpPr>
            <a:grpSpLocks/>
          </p:cNvGrpSpPr>
          <p:nvPr/>
        </p:nvGrpSpPr>
        <p:grpSpPr bwMode="auto">
          <a:xfrm>
            <a:off x="6564313" y="4491038"/>
            <a:ext cx="984250" cy="228600"/>
            <a:chOff x="3226" y="2907"/>
            <a:chExt cx="620" cy="144"/>
          </a:xfrm>
        </p:grpSpPr>
        <p:sp>
          <p:nvSpPr>
            <p:cNvPr id="83026" name="Rectangle 245"/>
            <p:cNvSpPr>
              <a:spLocks noChangeArrowheads="1"/>
            </p:cNvSpPr>
            <p:nvPr/>
          </p:nvSpPr>
          <p:spPr bwMode="auto">
            <a:xfrm>
              <a:off x="3226" y="2963"/>
              <a:ext cx="480" cy="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27" name="Freeform 246"/>
            <p:cNvSpPr>
              <a:spLocks/>
            </p:cNvSpPr>
            <p:nvPr/>
          </p:nvSpPr>
          <p:spPr bwMode="auto">
            <a:xfrm>
              <a:off x="3704" y="2907"/>
              <a:ext cx="142" cy="144"/>
            </a:xfrm>
            <a:custGeom>
              <a:avLst/>
              <a:gdLst>
                <a:gd name="T0" fmla="*/ 0 w 142"/>
                <a:gd name="T1" fmla="*/ 144 h 144"/>
                <a:gd name="T2" fmla="*/ 142 w 142"/>
                <a:gd name="T3" fmla="*/ 73 h 144"/>
                <a:gd name="T4" fmla="*/ 0 w 142"/>
                <a:gd name="T5" fmla="*/ 0 h 144"/>
                <a:gd name="T6" fmla="*/ 0 w 14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" h="144">
                  <a:moveTo>
                    <a:pt x="0" y="144"/>
                  </a:moveTo>
                  <a:lnTo>
                    <a:pt x="142" y="73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87" name="Group 247"/>
          <p:cNvGrpSpPr>
            <a:grpSpLocks/>
          </p:cNvGrpSpPr>
          <p:nvPr/>
        </p:nvGrpSpPr>
        <p:grpSpPr bwMode="auto">
          <a:xfrm>
            <a:off x="6564313" y="4092575"/>
            <a:ext cx="984250" cy="228600"/>
            <a:chOff x="3226" y="2656"/>
            <a:chExt cx="620" cy="144"/>
          </a:xfrm>
        </p:grpSpPr>
        <p:sp>
          <p:nvSpPr>
            <p:cNvPr id="83024" name="Rectangle 248"/>
            <p:cNvSpPr>
              <a:spLocks noChangeArrowheads="1"/>
            </p:cNvSpPr>
            <p:nvPr/>
          </p:nvSpPr>
          <p:spPr bwMode="auto">
            <a:xfrm>
              <a:off x="3226" y="2712"/>
              <a:ext cx="480" cy="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25" name="Freeform 249"/>
            <p:cNvSpPr>
              <a:spLocks/>
            </p:cNvSpPr>
            <p:nvPr/>
          </p:nvSpPr>
          <p:spPr bwMode="auto">
            <a:xfrm>
              <a:off x="3704" y="2656"/>
              <a:ext cx="142" cy="144"/>
            </a:xfrm>
            <a:custGeom>
              <a:avLst/>
              <a:gdLst>
                <a:gd name="T0" fmla="*/ 0 w 142"/>
                <a:gd name="T1" fmla="*/ 144 h 144"/>
                <a:gd name="T2" fmla="*/ 142 w 142"/>
                <a:gd name="T3" fmla="*/ 71 h 144"/>
                <a:gd name="T4" fmla="*/ 0 w 142"/>
                <a:gd name="T5" fmla="*/ 0 h 144"/>
                <a:gd name="T6" fmla="*/ 0 w 14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" h="144">
                  <a:moveTo>
                    <a:pt x="0" y="144"/>
                  </a:moveTo>
                  <a:lnTo>
                    <a:pt x="142" y="71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88" name="Group 250"/>
          <p:cNvGrpSpPr>
            <a:grpSpLocks/>
          </p:cNvGrpSpPr>
          <p:nvPr/>
        </p:nvGrpSpPr>
        <p:grpSpPr bwMode="auto">
          <a:xfrm>
            <a:off x="6564313" y="3703638"/>
            <a:ext cx="984250" cy="228600"/>
            <a:chOff x="3226" y="2411"/>
            <a:chExt cx="620" cy="144"/>
          </a:xfrm>
        </p:grpSpPr>
        <p:sp>
          <p:nvSpPr>
            <p:cNvPr id="83022" name="Rectangle 251"/>
            <p:cNvSpPr>
              <a:spLocks noChangeArrowheads="1"/>
            </p:cNvSpPr>
            <p:nvPr/>
          </p:nvSpPr>
          <p:spPr bwMode="auto">
            <a:xfrm>
              <a:off x="3226" y="2467"/>
              <a:ext cx="480" cy="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23" name="Freeform 252"/>
            <p:cNvSpPr>
              <a:spLocks/>
            </p:cNvSpPr>
            <p:nvPr/>
          </p:nvSpPr>
          <p:spPr bwMode="auto">
            <a:xfrm>
              <a:off x="3704" y="2411"/>
              <a:ext cx="142" cy="144"/>
            </a:xfrm>
            <a:custGeom>
              <a:avLst/>
              <a:gdLst>
                <a:gd name="T0" fmla="*/ 0 w 142"/>
                <a:gd name="T1" fmla="*/ 144 h 144"/>
                <a:gd name="T2" fmla="*/ 142 w 142"/>
                <a:gd name="T3" fmla="*/ 72 h 144"/>
                <a:gd name="T4" fmla="*/ 0 w 142"/>
                <a:gd name="T5" fmla="*/ 0 h 144"/>
                <a:gd name="T6" fmla="*/ 0 w 14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" h="144">
                  <a:moveTo>
                    <a:pt x="0" y="144"/>
                  </a:moveTo>
                  <a:lnTo>
                    <a:pt x="142" y="72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89" name="Group 253"/>
          <p:cNvGrpSpPr>
            <a:grpSpLocks/>
          </p:cNvGrpSpPr>
          <p:nvPr/>
        </p:nvGrpSpPr>
        <p:grpSpPr bwMode="auto">
          <a:xfrm>
            <a:off x="6564313" y="3332163"/>
            <a:ext cx="984250" cy="228600"/>
            <a:chOff x="3226" y="2177"/>
            <a:chExt cx="620" cy="144"/>
          </a:xfrm>
        </p:grpSpPr>
        <p:sp>
          <p:nvSpPr>
            <p:cNvPr id="83020" name="Rectangle 254"/>
            <p:cNvSpPr>
              <a:spLocks noChangeArrowheads="1"/>
            </p:cNvSpPr>
            <p:nvPr/>
          </p:nvSpPr>
          <p:spPr bwMode="auto">
            <a:xfrm>
              <a:off x="3226" y="2233"/>
              <a:ext cx="479" cy="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21" name="Freeform 255"/>
            <p:cNvSpPr>
              <a:spLocks/>
            </p:cNvSpPr>
            <p:nvPr/>
          </p:nvSpPr>
          <p:spPr bwMode="auto">
            <a:xfrm>
              <a:off x="3702" y="2177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71 h 144"/>
                <a:gd name="T4" fmla="*/ 0 w 144"/>
                <a:gd name="T5" fmla="*/ 0 h 144"/>
                <a:gd name="T6" fmla="*/ 0 w 144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4">
                  <a:moveTo>
                    <a:pt x="0" y="144"/>
                  </a:moveTo>
                  <a:lnTo>
                    <a:pt x="144" y="71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90" name="Group 256"/>
          <p:cNvGrpSpPr>
            <a:grpSpLocks/>
          </p:cNvGrpSpPr>
          <p:nvPr/>
        </p:nvGrpSpPr>
        <p:grpSpPr bwMode="auto">
          <a:xfrm>
            <a:off x="6564313" y="2962275"/>
            <a:ext cx="984250" cy="228600"/>
            <a:chOff x="3226" y="1944"/>
            <a:chExt cx="620" cy="144"/>
          </a:xfrm>
        </p:grpSpPr>
        <p:sp>
          <p:nvSpPr>
            <p:cNvPr id="83018" name="Rectangle 257"/>
            <p:cNvSpPr>
              <a:spLocks noChangeArrowheads="1"/>
            </p:cNvSpPr>
            <p:nvPr/>
          </p:nvSpPr>
          <p:spPr bwMode="auto">
            <a:xfrm>
              <a:off x="3226" y="2000"/>
              <a:ext cx="480" cy="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19" name="Freeform 258"/>
            <p:cNvSpPr>
              <a:spLocks/>
            </p:cNvSpPr>
            <p:nvPr/>
          </p:nvSpPr>
          <p:spPr bwMode="auto">
            <a:xfrm>
              <a:off x="3704" y="1944"/>
              <a:ext cx="142" cy="144"/>
            </a:xfrm>
            <a:custGeom>
              <a:avLst/>
              <a:gdLst>
                <a:gd name="T0" fmla="*/ 0 w 142"/>
                <a:gd name="T1" fmla="*/ 144 h 144"/>
                <a:gd name="T2" fmla="*/ 142 w 142"/>
                <a:gd name="T3" fmla="*/ 73 h 144"/>
                <a:gd name="T4" fmla="*/ 0 w 142"/>
                <a:gd name="T5" fmla="*/ 0 h 144"/>
                <a:gd name="T6" fmla="*/ 0 w 14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" h="144">
                  <a:moveTo>
                    <a:pt x="0" y="144"/>
                  </a:moveTo>
                  <a:lnTo>
                    <a:pt x="142" y="73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91" name="Group 259"/>
          <p:cNvGrpSpPr>
            <a:grpSpLocks/>
          </p:cNvGrpSpPr>
          <p:nvPr/>
        </p:nvGrpSpPr>
        <p:grpSpPr bwMode="auto">
          <a:xfrm>
            <a:off x="4033838" y="2000250"/>
            <a:ext cx="273050" cy="762000"/>
            <a:chOff x="1660" y="1081"/>
            <a:chExt cx="144" cy="737"/>
          </a:xfrm>
        </p:grpSpPr>
        <p:sp>
          <p:nvSpPr>
            <p:cNvPr id="83016" name="Rectangle 260"/>
            <p:cNvSpPr>
              <a:spLocks noChangeArrowheads="1"/>
            </p:cNvSpPr>
            <p:nvPr/>
          </p:nvSpPr>
          <p:spPr bwMode="auto">
            <a:xfrm>
              <a:off x="1716" y="1081"/>
              <a:ext cx="32" cy="59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17" name="Freeform 261"/>
            <p:cNvSpPr>
              <a:spLocks/>
            </p:cNvSpPr>
            <p:nvPr/>
          </p:nvSpPr>
          <p:spPr bwMode="auto">
            <a:xfrm>
              <a:off x="1660" y="167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71 w 144"/>
                <a:gd name="T3" fmla="*/ 144 h 144"/>
                <a:gd name="T4" fmla="*/ 144 w 144"/>
                <a:gd name="T5" fmla="*/ 0 h 144"/>
                <a:gd name="T6" fmla="*/ 0 w 144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lnTo>
                    <a:pt x="71" y="144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92" name="Group 262"/>
          <p:cNvGrpSpPr>
            <a:grpSpLocks/>
          </p:cNvGrpSpPr>
          <p:nvPr/>
        </p:nvGrpSpPr>
        <p:grpSpPr bwMode="auto">
          <a:xfrm>
            <a:off x="5024438" y="2000250"/>
            <a:ext cx="228600" cy="762000"/>
            <a:chOff x="2338" y="1308"/>
            <a:chExt cx="144" cy="510"/>
          </a:xfrm>
        </p:grpSpPr>
        <p:sp>
          <p:nvSpPr>
            <p:cNvPr id="83014" name="Rectangle 263"/>
            <p:cNvSpPr>
              <a:spLocks noChangeArrowheads="1"/>
            </p:cNvSpPr>
            <p:nvPr/>
          </p:nvSpPr>
          <p:spPr bwMode="auto">
            <a:xfrm>
              <a:off x="2394" y="1308"/>
              <a:ext cx="32" cy="36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15" name="Freeform 264"/>
            <p:cNvSpPr>
              <a:spLocks/>
            </p:cNvSpPr>
            <p:nvPr/>
          </p:nvSpPr>
          <p:spPr bwMode="auto">
            <a:xfrm>
              <a:off x="2338" y="167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71 w 144"/>
                <a:gd name="T3" fmla="*/ 144 h 144"/>
                <a:gd name="T4" fmla="*/ 144 w 144"/>
                <a:gd name="T5" fmla="*/ 0 h 144"/>
                <a:gd name="T6" fmla="*/ 0 w 144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lnTo>
                    <a:pt x="71" y="144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93" name="Group 265"/>
          <p:cNvGrpSpPr>
            <a:grpSpLocks/>
          </p:cNvGrpSpPr>
          <p:nvPr/>
        </p:nvGrpSpPr>
        <p:grpSpPr bwMode="auto">
          <a:xfrm>
            <a:off x="6026150" y="2249488"/>
            <a:ext cx="228600" cy="520700"/>
            <a:chOff x="2887" y="1495"/>
            <a:chExt cx="144" cy="328"/>
          </a:xfrm>
        </p:grpSpPr>
        <p:sp>
          <p:nvSpPr>
            <p:cNvPr id="83012" name="Rectangle 266"/>
            <p:cNvSpPr>
              <a:spLocks noChangeArrowheads="1"/>
            </p:cNvSpPr>
            <p:nvPr/>
          </p:nvSpPr>
          <p:spPr bwMode="auto">
            <a:xfrm>
              <a:off x="2943" y="1495"/>
              <a:ext cx="32" cy="1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13" name="Freeform 267"/>
            <p:cNvSpPr>
              <a:spLocks/>
            </p:cNvSpPr>
            <p:nvPr/>
          </p:nvSpPr>
          <p:spPr bwMode="auto">
            <a:xfrm>
              <a:off x="2887" y="1680"/>
              <a:ext cx="144" cy="143"/>
            </a:xfrm>
            <a:custGeom>
              <a:avLst/>
              <a:gdLst>
                <a:gd name="T0" fmla="*/ 0 w 144"/>
                <a:gd name="T1" fmla="*/ 0 h 143"/>
                <a:gd name="T2" fmla="*/ 73 w 144"/>
                <a:gd name="T3" fmla="*/ 143 h 143"/>
                <a:gd name="T4" fmla="*/ 144 w 144"/>
                <a:gd name="T5" fmla="*/ 0 h 143"/>
                <a:gd name="T6" fmla="*/ 0 w 144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lnTo>
                    <a:pt x="73" y="143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94" name="Group 268"/>
          <p:cNvGrpSpPr>
            <a:grpSpLocks/>
          </p:cNvGrpSpPr>
          <p:nvPr/>
        </p:nvGrpSpPr>
        <p:grpSpPr bwMode="auto">
          <a:xfrm>
            <a:off x="2197100" y="4375150"/>
            <a:ext cx="1606550" cy="228600"/>
            <a:chOff x="475" y="2834"/>
            <a:chExt cx="1012" cy="144"/>
          </a:xfrm>
        </p:grpSpPr>
        <p:sp>
          <p:nvSpPr>
            <p:cNvPr id="83010" name="Rectangle 269"/>
            <p:cNvSpPr>
              <a:spLocks noChangeArrowheads="1"/>
            </p:cNvSpPr>
            <p:nvPr/>
          </p:nvSpPr>
          <p:spPr bwMode="auto">
            <a:xfrm>
              <a:off x="475" y="2890"/>
              <a:ext cx="870" cy="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11" name="Freeform 270"/>
            <p:cNvSpPr>
              <a:spLocks/>
            </p:cNvSpPr>
            <p:nvPr/>
          </p:nvSpPr>
          <p:spPr bwMode="auto">
            <a:xfrm>
              <a:off x="1343" y="2834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72 h 144"/>
                <a:gd name="T4" fmla="*/ 0 w 144"/>
                <a:gd name="T5" fmla="*/ 0 h 144"/>
                <a:gd name="T6" fmla="*/ 0 w 144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4">
                  <a:moveTo>
                    <a:pt x="0" y="144"/>
                  </a:moveTo>
                  <a:lnTo>
                    <a:pt x="144" y="72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2995" name="Rectangle 271"/>
          <p:cNvSpPr>
            <a:spLocks noChangeArrowheads="1"/>
          </p:cNvSpPr>
          <p:nvPr/>
        </p:nvSpPr>
        <p:spPr bwMode="auto">
          <a:xfrm>
            <a:off x="2101851" y="4640264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Материалы и </a:t>
            </a:r>
          </a:p>
        </p:txBody>
      </p:sp>
      <p:sp>
        <p:nvSpPr>
          <p:cNvPr id="82996" name="Rectangle 272"/>
          <p:cNvSpPr>
            <a:spLocks noChangeArrowheads="1"/>
          </p:cNvSpPr>
          <p:nvPr/>
        </p:nvSpPr>
        <p:spPr bwMode="auto">
          <a:xfrm>
            <a:off x="2101850" y="4921250"/>
            <a:ext cx="1398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комплектующие</a:t>
            </a:r>
          </a:p>
        </p:txBody>
      </p:sp>
      <p:sp>
        <p:nvSpPr>
          <p:cNvPr id="82997" name="Rectangle 273"/>
          <p:cNvSpPr>
            <a:spLocks noChangeArrowheads="1"/>
          </p:cNvSpPr>
          <p:nvPr/>
        </p:nvSpPr>
        <p:spPr bwMode="auto">
          <a:xfrm>
            <a:off x="3662363" y="4879976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998" name="Group 274"/>
          <p:cNvGrpSpPr>
            <a:grpSpLocks/>
          </p:cNvGrpSpPr>
          <p:nvPr/>
        </p:nvGrpSpPr>
        <p:grpSpPr bwMode="auto">
          <a:xfrm>
            <a:off x="4491039" y="5233989"/>
            <a:ext cx="236537" cy="719137"/>
            <a:chOff x="1637" y="3387"/>
            <a:chExt cx="144" cy="624"/>
          </a:xfrm>
        </p:grpSpPr>
        <p:sp>
          <p:nvSpPr>
            <p:cNvPr id="83008" name="Rectangle 275"/>
            <p:cNvSpPr>
              <a:spLocks noChangeArrowheads="1"/>
            </p:cNvSpPr>
            <p:nvPr/>
          </p:nvSpPr>
          <p:spPr bwMode="auto">
            <a:xfrm>
              <a:off x="1693" y="3527"/>
              <a:ext cx="32" cy="48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09" name="Freeform 276"/>
            <p:cNvSpPr>
              <a:spLocks/>
            </p:cNvSpPr>
            <p:nvPr/>
          </p:nvSpPr>
          <p:spPr bwMode="auto">
            <a:xfrm>
              <a:off x="1637" y="3387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72 w 144"/>
                <a:gd name="T3" fmla="*/ 0 h 144"/>
                <a:gd name="T4" fmla="*/ 0 w 144"/>
                <a:gd name="T5" fmla="*/ 144 h 144"/>
                <a:gd name="T6" fmla="*/ 144 w 144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72" y="0"/>
                  </a:lnTo>
                  <a:lnTo>
                    <a:pt x="0" y="144"/>
                  </a:lnTo>
                  <a:lnTo>
                    <a:pt x="144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999" name="Group 277"/>
          <p:cNvGrpSpPr>
            <a:grpSpLocks/>
          </p:cNvGrpSpPr>
          <p:nvPr/>
        </p:nvGrpSpPr>
        <p:grpSpPr bwMode="auto">
          <a:xfrm>
            <a:off x="5319714" y="5229225"/>
            <a:ext cx="236537" cy="719138"/>
            <a:chOff x="1637" y="3387"/>
            <a:chExt cx="144" cy="624"/>
          </a:xfrm>
        </p:grpSpPr>
        <p:sp>
          <p:nvSpPr>
            <p:cNvPr id="83006" name="Rectangle 278"/>
            <p:cNvSpPr>
              <a:spLocks noChangeArrowheads="1"/>
            </p:cNvSpPr>
            <p:nvPr/>
          </p:nvSpPr>
          <p:spPr bwMode="auto">
            <a:xfrm>
              <a:off x="1693" y="3527"/>
              <a:ext cx="32" cy="48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07" name="Freeform 279"/>
            <p:cNvSpPr>
              <a:spLocks/>
            </p:cNvSpPr>
            <p:nvPr/>
          </p:nvSpPr>
          <p:spPr bwMode="auto">
            <a:xfrm>
              <a:off x="1637" y="3387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72 w 144"/>
                <a:gd name="T3" fmla="*/ 0 h 144"/>
                <a:gd name="T4" fmla="*/ 0 w 144"/>
                <a:gd name="T5" fmla="*/ 144 h 144"/>
                <a:gd name="T6" fmla="*/ 144 w 144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72" y="0"/>
                  </a:lnTo>
                  <a:lnTo>
                    <a:pt x="0" y="144"/>
                  </a:lnTo>
                  <a:lnTo>
                    <a:pt x="144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3000" name="Text Box 280"/>
          <p:cNvSpPr txBox="1">
            <a:spLocks noChangeArrowheads="1"/>
          </p:cNvSpPr>
          <p:nvPr/>
        </p:nvSpPr>
        <p:spPr bwMode="auto">
          <a:xfrm>
            <a:off x="106009" y="1030062"/>
            <a:ext cx="121196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None/>
            </a:pPr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Организацию как систему принципиально необходимо рассматривать в неразрывной связи с внешней средой</a:t>
            </a:r>
          </a:p>
        </p:txBody>
      </p:sp>
      <p:grpSp>
        <p:nvGrpSpPr>
          <p:cNvPr id="83001" name="Group 281"/>
          <p:cNvGrpSpPr>
            <a:grpSpLocks/>
          </p:cNvGrpSpPr>
          <p:nvPr/>
        </p:nvGrpSpPr>
        <p:grpSpPr bwMode="auto">
          <a:xfrm>
            <a:off x="6291264" y="5229225"/>
            <a:ext cx="236537" cy="719138"/>
            <a:chOff x="1637" y="3387"/>
            <a:chExt cx="144" cy="624"/>
          </a:xfrm>
        </p:grpSpPr>
        <p:sp>
          <p:nvSpPr>
            <p:cNvPr id="83004" name="Rectangle 282"/>
            <p:cNvSpPr>
              <a:spLocks noChangeArrowheads="1"/>
            </p:cNvSpPr>
            <p:nvPr/>
          </p:nvSpPr>
          <p:spPr bwMode="auto">
            <a:xfrm>
              <a:off x="1693" y="3527"/>
              <a:ext cx="32" cy="48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83005" name="Freeform 283"/>
            <p:cNvSpPr>
              <a:spLocks/>
            </p:cNvSpPr>
            <p:nvPr/>
          </p:nvSpPr>
          <p:spPr bwMode="auto">
            <a:xfrm>
              <a:off x="1637" y="3387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72 w 144"/>
                <a:gd name="T3" fmla="*/ 0 h 144"/>
                <a:gd name="T4" fmla="*/ 0 w 144"/>
                <a:gd name="T5" fmla="*/ 144 h 144"/>
                <a:gd name="T6" fmla="*/ 144 w 144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72" y="0"/>
                  </a:lnTo>
                  <a:lnTo>
                    <a:pt x="0" y="144"/>
                  </a:lnTo>
                  <a:lnTo>
                    <a:pt x="144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3002" name="Rectangle 284"/>
          <p:cNvSpPr>
            <a:spLocks noChangeArrowheads="1"/>
          </p:cNvSpPr>
          <p:nvPr/>
        </p:nvSpPr>
        <p:spPr bwMode="auto">
          <a:xfrm>
            <a:off x="4727575" y="5734050"/>
            <a:ext cx="630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Arial Narrow" panose="020B0606020202030204" pitchFamily="34" charset="0"/>
              </a:rPr>
              <a:t>Знания</a:t>
            </a:r>
          </a:p>
        </p:txBody>
      </p:sp>
      <p:pic>
        <p:nvPicPr>
          <p:cNvPr id="8300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03" y="3302001"/>
            <a:ext cx="26447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206"/>
          <p:cNvSpPr>
            <a:spLocks noChangeArrowheads="1"/>
          </p:cNvSpPr>
          <p:nvPr/>
        </p:nvSpPr>
        <p:spPr bwMode="auto">
          <a:xfrm>
            <a:off x="2197100" y="3864787"/>
            <a:ext cx="2181082" cy="553998"/>
          </a:xfrm>
          <a:prstGeom prst="homePlate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ПРОЦЕССЫ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(НАПР., СНАБЖЕНИЕ)</a:t>
            </a:r>
            <a:endParaRPr lang="ru-RU" sz="1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Rectangle 206"/>
          <p:cNvSpPr>
            <a:spLocks noChangeArrowheads="1"/>
          </p:cNvSpPr>
          <p:nvPr/>
        </p:nvSpPr>
        <p:spPr bwMode="auto">
          <a:xfrm>
            <a:off x="7965309" y="1637154"/>
            <a:ext cx="2586317" cy="553998"/>
          </a:xfrm>
          <a:prstGeom prst="homePlate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ПРОЦЕССЫ (НАПР.,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РАЗВИТИЕ ТЕХНОЛОГИЙ)</a:t>
            </a:r>
            <a:endParaRPr lang="ru-RU" sz="1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Rectangle 206"/>
          <p:cNvSpPr>
            <a:spLocks noChangeArrowheads="1"/>
          </p:cNvSpPr>
          <p:nvPr/>
        </p:nvSpPr>
        <p:spPr bwMode="auto">
          <a:xfrm>
            <a:off x="9356726" y="3031251"/>
            <a:ext cx="2726526" cy="830997"/>
          </a:xfrm>
          <a:prstGeom prst="homePlate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ПРОЦЕССЫ (НАПР.,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ФОРМИРОВАНИЕ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ЗАКАЗА НА СЫРЬЕ)</a:t>
            </a:r>
            <a:endParaRPr lang="ru-RU" sz="1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Rectangle 206"/>
          <p:cNvSpPr>
            <a:spLocks noChangeArrowheads="1"/>
          </p:cNvSpPr>
          <p:nvPr/>
        </p:nvSpPr>
        <p:spPr bwMode="auto">
          <a:xfrm>
            <a:off x="4543868" y="5442312"/>
            <a:ext cx="4802107" cy="276999"/>
          </a:xfrm>
          <a:prstGeom prst="homePlate">
            <a:avLst/>
          </a:prstGeom>
          <a:solidFill>
            <a:srgbClr val="CCFF99"/>
          </a:solidFill>
          <a:ln w="3175">
            <a:solidFill>
              <a:schemeClr val="tx1"/>
            </a:solidFill>
          </a:ln>
          <a:effectLst/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ПРОЦЕССЫ (НАПР., УПРАВЛЕНИЕ ПЕРСОНАЛОМ)</a:t>
            </a:r>
            <a:endParaRPr lang="ru-RU" sz="1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64" y="153035"/>
            <a:ext cx="9014435" cy="68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60" y="110706"/>
            <a:ext cx="8815876" cy="67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9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376" y="983266"/>
            <a:ext cx="9820835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Богданов А.А. </a:t>
            </a:r>
            <a:r>
              <a:rPr lang="ru-RU" sz="2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Тектология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Всеобщая организационная наука. В 2-х книгах. — М.: «Экономика», 1989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Громов А.И., Чеботарев В.Г.. Применение системного подхода к идентификации процессов организации // Информационные технологии в проектировании и производстве. №3. -М. Изд-во ФГУП «ВИМИ», 2008. – С. 18-22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</a:rPr>
              <a:t>Горчаков Я. В. Описание деятельности организации: Субъект – Объект – Процессы – Система. М. : </a:t>
            </a:r>
            <a:r>
              <a:rPr lang="ru-RU" sz="2400" dirty="0" err="1" smtClean="0">
                <a:latin typeface="Arial Narrow" panose="020B0606020202030204" pitchFamily="34" charset="0"/>
              </a:rPr>
              <a:t>БукиВеди</a:t>
            </a:r>
            <a:r>
              <a:rPr lang="ru-RU" sz="2400" dirty="0" smtClean="0">
                <a:latin typeface="Arial Narrow" panose="020B0606020202030204" pitchFamily="34" charset="0"/>
              </a:rPr>
              <a:t>, 2014.- с. 1-25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Каменнова</a:t>
            </a: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М.С., Громов А.И., Ферапонтов М.М., </a:t>
            </a:r>
            <a:r>
              <a:rPr lang="ru-RU" sz="24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Шматалюк</a:t>
            </a: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А.Е. Моделирование бизнеса. Методология ARIS. – М.: Весть-</a:t>
            </a:r>
            <a:r>
              <a:rPr lang="ru-RU" sz="24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МетаТехнология</a:t>
            </a: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2001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 err="1" smtClean="0">
                <a:latin typeface="Arial Narrow" panose="020B0606020202030204" pitchFamily="34" charset="0"/>
              </a:rPr>
              <a:t>Шеер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А.-Б. Бизнес-процессы. Основные понятия. Теория. Методы. – М.: Весть-</a:t>
            </a:r>
            <a:r>
              <a:rPr lang="ru-RU" sz="2400" dirty="0" err="1">
                <a:latin typeface="Arial Narrow" panose="020B0606020202030204" pitchFamily="34" charset="0"/>
              </a:rPr>
              <a:t>МетаТехнология</a:t>
            </a:r>
            <a:r>
              <a:rPr lang="ru-RU" sz="2400" dirty="0">
                <a:latin typeface="Arial Narrow" panose="020B0606020202030204" pitchFamily="34" charset="0"/>
              </a:rPr>
              <a:t>, 1999. – 152 с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ru-R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12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sbi-red">
  <a:themeElements>
    <a:clrScheme name="1_hsbi-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hsbi-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hsbi-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bi-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bi-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bi-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bi-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bi-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bi-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bi-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bi-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bi-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bi-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bi-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337</Words>
  <Application>Microsoft Office PowerPoint</Application>
  <PresentationFormat>Широкоэкранный</PresentationFormat>
  <Paragraphs>51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1_hsbi-red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СВЯЗИ СИСТЕМЫ-ОРГАНИЗАЦИИ С ВНЕШНЕЙ СРЕДОЙ  (Громов, Каменнова, 2001)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Горчаков</dc:creator>
  <cp:lastModifiedBy>Ярослав Горчаков</cp:lastModifiedBy>
  <cp:revision>7</cp:revision>
  <dcterms:created xsi:type="dcterms:W3CDTF">2016-08-02T18:31:08Z</dcterms:created>
  <dcterms:modified xsi:type="dcterms:W3CDTF">2016-08-05T12:19:23Z</dcterms:modified>
</cp:coreProperties>
</file>