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340" r:id="rId3"/>
    <p:sldId id="376" r:id="rId4"/>
    <p:sldId id="377" r:id="rId5"/>
    <p:sldId id="379" r:id="rId6"/>
    <p:sldId id="380" r:id="rId7"/>
    <p:sldId id="381" r:id="rId8"/>
    <p:sldId id="391" r:id="rId9"/>
    <p:sldId id="388" r:id="rId10"/>
    <p:sldId id="392" r:id="rId11"/>
    <p:sldId id="393" r:id="rId12"/>
    <p:sldId id="389" r:id="rId13"/>
    <p:sldId id="378" r:id="rId14"/>
    <p:sldId id="390" r:id="rId15"/>
    <p:sldId id="382" r:id="rId16"/>
    <p:sldId id="383" r:id="rId17"/>
    <p:sldId id="384" r:id="rId18"/>
    <p:sldId id="386" r:id="rId19"/>
    <p:sldId id="423" r:id="rId20"/>
    <p:sldId id="394" r:id="rId21"/>
    <p:sldId id="395" r:id="rId22"/>
    <p:sldId id="396" r:id="rId23"/>
    <p:sldId id="398" r:id="rId24"/>
    <p:sldId id="407" r:id="rId25"/>
    <p:sldId id="401" r:id="rId26"/>
    <p:sldId id="402" r:id="rId27"/>
    <p:sldId id="403" r:id="rId28"/>
    <p:sldId id="408" r:id="rId29"/>
    <p:sldId id="404" r:id="rId30"/>
    <p:sldId id="405" r:id="rId31"/>
    <p:sldId id="406" r:id="rId32"/>
    <p:sldId id="409" r:id="rId33"/>
    <p:sldId id="410" r:id="rId34"/>
    <p:sldId id="411" r:id="rId35"/>
    <p:sldId id="412" r:id="rId36"/>
    <p:sldId id="420" r:id="rId37"/>
    <p:sldId id="413" r:id="rId38"/>
    <p:sldId id="414" r:id="rId39"/>
    <p:sldId id="421" r:id="rId40"/>
    <p:sldId id="425" r:id="rId41"/>
    <p:sldId id="422" r:id="rId42"/>
    <p:sldId id="316" r:id="rId43"/>
    <p:sldId id="374" r:id="rId4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0066"/>
    <a:srgbClr val="33CC33"/>
    <a:srgbClr val="FF0000"/>
    <a:srgbClr val="000066"/>
    <a:srgbClr val="000099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6780" autoAdjust="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0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A34D5805-679B-4047-B0E4-113EBE1D5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94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C73ABC-D992-499A-AC05-9F0D04EF3943}" type="slidenum">
              <a:rPr lang="ru-RU" sz="1200" b="0"/>
              <a:pPr eaLnBrk="1" hangingPunct="1"/>
              <a:t>1</a:t>
            </a:fld>
            <a:endParaRPr lang="ru-RU" sz="1200" b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36FC8-BC6C-480F-AFF6-7C8757AFC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51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475BC-523D-4DF8-A082-898852758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AC2FD-6210-4AB7-8AE1-AAACC6523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47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392F1-CA85-4D48-BB9A-F45476707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A17DD-9674-47D2-9560-7E4DF7DF2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9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CC8-A581-40DA-A87F-FAF8CE510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5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7ED51-4FC0-4F7B-90DD-B4271701D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75BB1-EBFD-4609-BF38-84316D676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63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C6A76-301C-42F8-87A5-B13C52D75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1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17F4D-0CAB-4CA0-84A2-17726DE65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08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0FA4F-A531-4ED2-B00B-B876013B3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81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3D6BA-CC31-407A-A847-E9EC7E89E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60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B6EC9057-51E6-4922-B573-2F5F21BC3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5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1"/>
          <p:cNvSpPr>
            <a:spLocks noChangeArrowheads="1"/>
          </p:cNvSpPr>
          <p:nvPr/>
        </p:nvSpPr>
        <p:spPr bwMode="auto">
          <a:xfrm>
            <a:off x="228600" y="1295400"/>
            <a:ext cx="8763000" cy="3505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80" rIns="0" bIns="0" anchor="ctr" anchorCtr="1"/>
          <a:lstStyle/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Лекция </a:t>
            </a:r>
            <a:r>
              <a:rPr lang="en-US" sz="5400" dirty="0">
                <a:solidFill>
                  <a:schemeClr val="accent6"/>
                </a:solidFill>
                <a:latin typeface="Verdana" pitchFamily="34" charset="0"/>
              </a:rPr>
              <a:t>3</a:t>
            </a: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Управляющие операторы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0" y="914400"/>
            <a:ext cx="9143999" cy="5105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>
                <a:solidFill>
                  <a:srgbClr val="008000"/>
                </a:solidFill>
                <a:latin typeface="Courier New" pitchFamily="49" charset="0"/>
              </a:rPr>
              <a:t>! ------------------------Вариант № 2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if </a:t>
            </a:r>
            <a:r>
              <a:rPr lang="ru-RU" sz="1800">
                <a:latin typeface="Courier New" pitchFamily="49" charset="0"/>
              </a:rPr>
              <a:t>(x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&gt;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3)</a:t>
            </a:r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then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</a:t>
            </a:r>
            <a:r>
              <a:rPr lang="ru-RU" sz="1800">
                <a:latin typeface="Courier New" pitchFamily="49" charset="0"/>
              </a:rPr>
              <a:t>fx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=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3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else</a:t>
            </a:r>
            <a:endParaRPr lang="en-US" sz="180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endParaRPr lang="ru-RU" sz="180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if </a:t>
            </a:r>
            <a:r>
              <a:rPr lang="ru-RU" sz="1800">
                <a:latin typeface="Courier New" pitchFamily="49" charset="0"/>
              </a:rPr>
              <a:t>(x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&gt;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0)</a:t>
            </a:r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then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</a:t>
            </a:r>
            <a:r>
              <a:rPr lang="ru-RU" sz="1800">
                <a:latin typeface="Courier New" pitchFamily="49" charset="0"/>
              </a:rPr>
              <a:t>fx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=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1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else</a:t>
            </a:r>
          </a:p>
          <a:p>
            <a:pPr algn="l" eaLnBrk="1" hangingPunct="1"/>
            <a:endParaRPr lang="en-US" sz="180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if </a:t>
            </a:r>
            <a:r>
              <a:rPr lang="ru-RU" sz="1800">
                <a:latin typeface="Courier New" pitchFamily="49" charset="0"/>
              </a:rPr>
              <a:t>(x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&gt;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-5)</a:t>
            </a:r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then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 </a:t>
            </a:r>
            <a:r>
              <a:rPr lang="ru-RU" sz="1800">
                <a:latin typeface="Courier New" pitchFamily="49" charset="0"/>
              </a:rPr>
              <a:t> fx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=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0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else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  </a:t>
            </a:r>
            <a:r>
              <a:rPr lang="ru-RU" sz="1800">
                <a:latin typeface="Courier New" pitchFamily="49" charset="0"/>
              </a:rPr>
              <a:t>fx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=</a:t>
            </a:r>
            <a:r>
              <a:rPr lang="en-US" sz="1800">
                <a:latin typeface="Courier New" pitchFamily="49" charset="0"/>
              </a:rPr>
              <a:t> </a:t>
            </a:r>
            <a:r>
              <a:rPr lang="ru-RU" sz="1800">
                <a:latin typeface="Courier New" pitchFamily="49" charset="0"/>
              </a:rPr>
              <a:t>-2</a:t>
            </a: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  end if</a:t>
            </a:r>
          </a:p>
          <a:p>
            <a:pPr algn="l" eaLnBrk="1" hangingPunct="1"/>
            <a:endParaRPr lang="en-US" sz="180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  end if</a:t>
            </a:r>
          </a:p>
          <a:p>
            <a:pPr algn="l" eaLnBrk="1" hangingPunct="1"/>
            <a:endParaRPr lang="en-US" sz="180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 end if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0" y="6137275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Можно упростить, используя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elseif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1143000"/>
            <a:ext cx="9144000" cy="381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------------------------Вариант № 2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a, elseif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 3)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fx = 3</a:t>
            </a:r>
          </a:p>
          <a:p>
            <a:pPr algn="just" eaLnBrk="1" hangingPunct="1"/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 0)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fx = 1</a:t>
            </a:r>
          </a:p>
          <a:p>
            <a:pPr algn="just" eaLnBrk="1" hangingPunct="1"/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&gt;- 5)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fx = 0</a:t>
            </a:r>
          </a:p>
          <a:p>
            <a:pPr algn="just" eaLnBrk="1" hangingPunct="1"/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fx = -2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if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0" y="5375275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Один общий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endif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+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легкая читаемость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ChangeArrowheads="1"/>
          </p:cNvSpPr>
          <p:nvPr/>
        </p:nvSpPr>
        <p:spPr bwMode="auto">
          <a:xfrm>
            <a:off x="2727325" y="2286000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истина</a:t>
            </a:r>
          </a:p>
        </p:txBody>
      </p:sp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Вариант № 3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последовательные операторы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endParaRPr lang="ru-RU" sz="2600" dirty="0">
              <a:solidFill>
                <a:srgbClr val="0070C0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85800" y="2362200"/>
            <a:ext cx="2133600" cy="9144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x &gt; </a:t>
            </a:r>
            <a:r>
              <a:rPr lang="ru-RU" sz="2600">
                <a:latin typeface="Courier New" pitchFamily="49" charset="0"/>
                <a:cs typeface="Courier New" pitchFamily="49" charset="0"/>
              </a:rPr>
              <a:t>3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rot="16200000" flipV="1">
            <a:off x="1562100" y="21717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rot="16200000" flipV="1">
            <a:off x="1295400" y="3733800"/>
            <a:ext cx="914400" cy="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2819400" y="2819400"/>
            <a:ext cx="914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rot="16200000" flipV="1">
            <a:off x="3467100" y="3086100"/>
            <a:ext cx="533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Rectangle 14"/>
          <p:cNvSpPr>
            <a:spLocks noChangeArrowheads="1"/>
          </p:cNvSpPr>
          <p:nvPr/>
        </p:nvSpPr>
        <p:spPr bwMode="auto">
          <a:xfrm>
            <a:off x="2819400" y="3352800"/>
            <a:ext cx="1524000" cy="6096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fx = 3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23" name="Line 45"/>
          <p:cNvSpPr>
            <a:spLocks noChangeShapeType="1"/>
          </p:cNvSpPr>
          <p:nvPr/>
        </p:nvSpPr>
        <p:spPr bwMode="auto">
          <a:xfrm>
            <a:off x="1752600" y="35052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Rectangle 46"/>
          <p:cNvSpPr>
            <a:spLocks noChangeArrowheads="1"/>
          </p:cNvSpPr>
          <p:nvPr/>
        </p:nvSpPr>
        <p:spPr bwMode="auto">
          <a:xfrm>
            <a:off x="2727325" y="4232275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истина</a:t>
            </a:r>
          </a:p>
        </p:txBody>
      </p:sp>
      <p:sp>
        <p:nvSpPr>
          <p:cNvPr id="13325" name="AutoShape 47"/>
          <p:cNvSpPr>
            <a:spLocks noChangeArrowheads="1"/>
          </p:cNvSpPr>
          <p:nvPr/>
        </p:nvSpPr>
        <p:spPr bwMode="auto">
          <a:xfrm>
            <a:off x="685800" y="4191000"/>
            <a:ext cx="2133600" cy="9144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600">
                <a:latin typeface="Courier New" pitchFamily="49" charset="0"/>
                <a:cs typeface="Courier New" pitchFamily="49" charset="0"/>
              </a:rPr>
              <a:t>&lt;x&lt;=3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26" name="Line 49"/>
          <p:cNvSpPr>
            <a:spLocks noChangeShapeType="1"/>
          </p:cNvSpPr>
          <p:nvPr/>
        </p:nvSpPr>
        <p:spPr bwMode="auto">
          <a:xfrm rot="16200000" flipV="1">
            <a:off x="1257300" y="5600700"/>
            <a:ext cx="990600" cy="0"/>
          </a:xfrm>
          <a:prstGeom prst="line">
            <a:avLst/>
          </a:prstGeom>
          <a:noFill/>
          <a:ln w="38100">
            <a:solidFill>
              <a:srgbClr val="660066"/>
            </a:solidFill>
            <a:prstDash val="dash"/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7" name="Line 50"/>
          <p:cNvSpPr>
            <a:spLocks noChangeShapeType="1"/>
          </p:cNvSpPr>
          <p:nvPr/>
        </p:nvSpPr>
        <p:spPr bwMode="auto">
          <a:xfrm>
            <a:off x="2819400" y="4648200"/>
            <a:ext cx="914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Line 51"/>
          <p:cNvSpPr>
            <a:spLocks noChangeShapeType="1"/>
          </p:cNvSpPr>
          <p:nvPr/>
        </p:nvSpPr>
        <p:spPr bwMode="auto">
          <a:xfrm rot="16200000" flipV="1">
            <a:off x="3467100" y="4914900"/>
            <a:ext cx="533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Rectangle 52"/>
          <p:cNvSpPr>
            <a:spLocks noChangeArrowheads="1"/>
          </p:cNvSpPr>
          <p:nvPr/>
        </p:nvSpPr>
        <p:spPr bwMode="auto">
          <a:xfrm>
            <a:off x="2819400" y="5181600"/>
            <a:ext cx="1524000" cy="6096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fx = 1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30" name="Line 53"/>
          <p:cNvSpPr>
            <a:spLocks noChangeShapeType="1"/>
          </p:cNvSpPr>
          <p:nvPr/>
        </p:nvSpPr>
        <p:spPr bwMode="auto">
          <a:xfrm>
            <a:off x="1752600" y="53340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Rectangle 61"/>
          <p:cNvSpPr>
            <a:spLocks noChangeArrowheads="1"/>
          </p:cNvSpPr>
          <p:nvPr/>
        </p:nvSpPr>
        <p:spPr bwMode="auto">
          <a:xfrm>
            <a:off x="7239000" y="2362200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истина</a:t>
            </a:r>
          </a:p>
        </p:txBody>
      </p:sp>
      <p:sp>
        <p:nvSpPr>
          <p:cNvPr id="13332" name="AutoShape 62"/>
          <p:cNvSpPr>
            <a:spLocks noChangeArrowheads="1"/>
          </p:cNvSpPr>
          <p:nvPr/>
        </p:nvSpPr>
        <p:spPr bwMode="auto">
          <a:xfrm>
            <a:off x="5181600" y="2362200"/>
            <a:ext cx="2133600" cy="9144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-5&lt;x&lt;=0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33" name="Line 63"/>
          <p:cNvSpPr>
            <a:spLocks noChangeShapeType="1"/>
          </p:cNvSpPr>
          <p:nvPr/>
        </p:nvSpPr>
        <p:spPr bwMode="auto">
          <a:xfrm rot="16200000" flipV="1">
            <a:off x="5829300" y="1943100"/>
            <a:ext cx="838200" cy="0"/>
          </a:xfrm>
          <a:prstGeom prst="line">
            <a:avLst/>
          </a:prstGeom>
          <a:noFill/>
          <a:ln w="38100">
            <a:solidFill>
              <a:srgbClr val="660066"/>
            </a:solidFill>
            <a:prstDash val="dash"/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4" name="Line 64"/>
          <p:cNvSpPr>
            <a:spLocks noChangeShapeType="1"/>
          </p:cNvSpPr>
          <p:nvPr/>
        </p:nvSpPr>
        <p:spPr bwMode="auto">
          <a:xfrm rot="16200000" flipV="1">
            <a:off x="5791200" y="3733800"/>
            <a:ext cx="914400" cy="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5" name="Line 65"/>
          <p:cNvSpPr>
            <a:spLocks noChangeShapeType="1"/>
          </p:cNvSpPr>
          <p:nvPr/>
        </p:nvSpPr>
        <p:spPr bwMode="auto">
          <a:xfrm>
            <a:off x="7315200" y="2819400"/>
            <a:ext cx="914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6" name="Line 66"/>
          <p:cNvSpPr>
            <a:spLocks noChangeShapeType="1"/>
          </p:cNvSpPr>
          <p:nvPr/>
        </p:nvSpPr>
        <p:spPr bwMode="auto">
          <a:xfrm rot="16200000" flipV="1">
            <a:off x="7962900" y="3086100"/>
            <a:ext cx="533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7" name="Rectangle 67"/>
          <p:cNvSpPr>
            <a:spLocks noChangeArrowheads="1"/>
          </p:cNvSpPr>
          <p:nvPr/>
        </p:nvSpPr>
        <p:spPr bwMode="auto">
          <a:xfrm>
            <a:off x="7315200" y="3352800"/>
            <a:ext cx="1447800" cy="6096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fx = 0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38" name="Line 68"/>
          <p:cNvSpPr>
            <a:spLocks noChangeShapeType="1"/>
          </p:cNvSpPr>
          <p:nvPr/>
        </p:nvSpPr>
        <p:spPr bwMode="auto">
          <a:xfrm>
            <a:off x="6248400" y="35052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9" name="Rectangle 69"/>
          <p:cNvSpPr>
            <a:spLocks noChangeArrowheads="1"/>
          </p:cNvSpPr>
          <p:nvPr/>
        </p:nvSpPr>
        <p:spPr bwMode="auto">
          <a:xfrm>
            <a:off x="7299325" y="4232275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истина</a:t>
            </a:r>
          </a:p>
        </p:txBody>
      </p:sp>
      <p:sp>
        <p:nvSpPr>
          <p:cNvPr id="13340" name="AutoShape 70"/>
          <p:cNvSpPr>
            <a:spLocks noChangeArrowheads="1"/>
          </p:cNvSpPr>
          <p:nvPr/>
        </p:nvSpPr>
        <p:spPr bwMode="auto">
          <a:xfrm>
            <a:off x="5181600" y="4191000"/>
            <a:ext cx="2133600" cy="9144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x&lt;=-5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41" name="Line 71"/>
          <p:cNvSpPr>
            <a:spLocks noChangeShapeType="1"/>
          </p:cNvSpPr>
          <p:nvPr/>
        </p:nvSpPr>
        <p:spPr bwMode="auto">
          <a:xfrm rot="16200000" flipV="1">
            <a:off x="5867400" y="5486400"/>
            <a:ext cx="762000" cy="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2" name="Line 72"/>
          <p:cNvSpPr>
            <a:spLocks noChangeShapeType="1"/>
          </p:cNvSpPr>
          <p:nvPr/>
        </p:nvSpPr>
        <p:spPr bwMode="auto">
          <a:xfrm>
            <a:off x="7315200" y="4648200"/>
            <a:ext cx="914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3" name="Line 73"/>
          <p:cNvSpPr>
            <a:spLocks noChangeShapeType="1"/>
          </p:cNvSpPr>
          <p:nvPr/>
        </p:nvSpPr>
        <p:spPr bwMode="auto">
          <a:xfrm rot="16200000" flipV="1">
            <a:off x="7962900" y="4914900"/>
            <a:ext cx="5334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4" name="Rectangle 74"/>
          <p:cNvSpPr>
            <a:spLocks noChangeArrowheads="1"/>
          </p:cNvSpPr>
          <p:nvPr/>
        </p:nvSpPr>
        <p:spPr bwMode="auto">
          <a:xfrm>
            <a:off x="7315200" y="5181600"/>
            <a:ext cx="1447800" cy="6096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600">
                <a:latin typeface="Courier New" pitchFamily="49" charset="0"/>
                <a:cs typeface="Courier New" pitchFamily="49" charset="0"/>
              </a:rPr>
              <a:t>fx = -2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45" name="Line 75"/>
          <p:cNvSpPr>
            <a:spLocks noChangeShapeType="1"/>
          </p:cNvSpPr>
          <p:nvPr/>
        </p:nvSpPr>
        <p:spPr bwMode="auto">
          <a:xfrm>
            <a:off x="6248400" y="53340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Text Box 76"/>
          <p:cNvSpPr txBox="1">
            <a:spLocks noChangeArrowheads="1"/>
          </p:cNvSpPr>
          <p:nvPr/>
        </p:nvSpPr>
        <p:spPr bwMode="auto">
          <a:xfrm>
            <a:off x="0" y="6172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FF0000"/>
                </a:solidFill>
                <a:latin typeface="Verdana" pitchFamily="34" charset="0"/>
              </a:rPr>
              <a:t>Проверка на равенство, проверка каждого условия.</a:t>
            </a:r>
            <a:endParaRPr lang="ru-RU" sz="2400">
              <a:solidFill>
                <a:srgbClr val="FF0000"/>
              </a:solidFill>
              <a:latin typeface="Courier New" pitchFamily="49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Всегда ли следует использовать 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когда произносим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если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?</a:t>
            </a: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/>
          </p:nvPr>
        </p:nvGraphicFramePr>
        <p:xfrm>
          <a:off x="1905000" y="1819275"/>
          <a:ext cx="4716463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Формула" r:id="rId3" imgW="1892300" imgH="431800" progId="Equation.3">
                  <p:embed/>
                </p:oleObj>
              </mc:Choice>
              <mc:Fallback>
                <p:oleObj name="Формула" r:id="rId3" imgW="18923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819275"/>
                        <a:ext cx="4716463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609600" y="2905125"/>
            <a:ext cx="3330575" cy="151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800">
                <a:latin typeface="Courier New" pitchFamily="49" charset="0"/>
              </a:rPr>
              <a:t> ( A &lt; 0 )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then</a:t>
            </a:r>
            <a:endParaRPr lang="en-US" sz="1800">
              <a:latin typeface="Courier New" pitchFamily="49" charset="0"/>
            </a:endParaRP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  M = A</a:t>
            </a: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else</a:t>
            </a:r>
            <a:endParaRPr lang="en-US" sz="1800">
              <a:latin typeface="Courier New" pitchFamily="49" charset="0"/>
            </a:endParaRP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  M = 0</a:t>
            </a: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172075" y="3581400"/>
            <a:ext cx="3330575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M =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min</a:t>
            </a:r>
            <a:r>
              <a:rPr lang="en-US" sz="1800">
                <a:latin typeface="Courier New" pitchFamily="49" charset="0"/>
              </a:rPr>
              <a:t>(A,0)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641350" y="4810125"/>
            <a:ext cx="3330575" cy="151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800">
                <a:latin typeface="Courier New" pitchFamily="49" charset="0"/>
              </a:rPr>
              <a:t> ( A &gt; 0 )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then</a:t>
            </a:r>
            <a:endParaRPr lang="en-US" sz="1800">
              <a:latin typeface="Courier New" pitchFamily="49" charset="0"/>
            </a:endParaRP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  M = A</a:t>
            </a: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else</a:t>
            </a:r>
            <a:endParaRPr lang="en-US" sz="1800">
              <a:latin typeface="Courier New" pitchFamily="49" charset="0"/>
            </a:endParaRP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  M = 0</a:t>
            </a: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5203825" y="5486400"/>
            <a:ext cx="3330575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M =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max</a:t>
            </a:r>
            <a:r>
              <a:rPr lang="en-US" sz="1800">
                <a:latin typeface="Courier New" pitchFamily="49" charset="0"/>
              </a:rPr>
              <a:t>(A,0)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14345" name="Line 11"/>
          <p:cNvSpPr>
            <a:spLocks noChangeShapeType="1"/>
          </p:cNvSpPr>
          <p:nvPr/>
        </p:nvSpPr>
        <p:spPr bwMode="auto">
          <a:xfrm rot="16200000" flipV="1">
            <a:off x="4610100" y="3476625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Line 12"/>
          <p:cNvSpPr>
            <a:spLocks noChangeShapeType="1"/>
          </p:cNvSpPr>
          <p:nvPr/>
        </p:nvSpPr>
        <p:spPr bwMode="auto">
          <a:xfrm rot="16200000" flipV="1">
            <a:off x="4610100" y="5381625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Переменные-флаги – хранят результаты проверок.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828800" y="1676400"/>
            <a:ext cx="6248400" cy="4038600"/>
          </a:xfrm>
          <a:prstGeom prst="rect">
            <a:avLst/>
          </a:prstGeom>
          <a:noFill/>
          <a:ln w="12700">
            <a:noFill/>
            <a:prstDash val="sysDot"/>
            <a:miter lim="800000"/>
            <a:headEnd/>
            <a:tailEnd/>
          </a:ln>
          <a:effectLst/>
          <a:extLst/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logical </a:t>
            </a:r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status</a:t>
            </a:r>
          </a:p>
          <a:p>
            <a:pPr algn="just" eaLnBrk="1" hangingPunct="1"/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just" eaLnBrk="1" hangingPunct="1"/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логическое выражение</a:t>
            </a:r>
          </a:p>
          <a:p>
            <a:pPr algn="just" eaLnBrk="1" hangingPunct="1"/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just" eaLnBrk="1" hangingPunct="1"/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 status )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 algn="just" eaLnBrk="1" hangingPunct="1"/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операторы_</a:t>
            </a:r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pPr algn="just" eaLnBrk="1" hangingPunct="1"/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algn="just" eaLnBrk="1" hangingPunct="1"/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операторы_</a:t>
            </a:r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</a:t>
            </a:r>
          </a:p>
          <a:p>
            <a:pPr algn="just" eaLnBrk="1" hangingPunct="1"/>
            <a:r>
              <a:rPr lang="en-US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 if</a:t>
            </a:r>
          </a:p>
          <a:p>
            <a:pPr algn="just" eaLnBrk="1" hangingPunct="1"/>
            <a:r>
              <a:rPr lang="ru-RU" sz="2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выбора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select case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grpSp>
        <p:nvGrpSpPr>
          <p:cNvPr id="16387" name="Group 20"/>
          <p:cNvGrpSpPr>
            <a:grpSpLocks/>
          </p:cNvGrpSpPr>
          <p:nvPr/>
        </p:nvGrpSpPr>
        <p:grpSpPr bwMode="auto">
          <a:xfrm>
            <a:off x="990600" y="1295400"/>
            <a:ext cx="1676400" cy="2514600"/>
            <a:chOff x="624" y="1056"/>
            <a:chExt cx="1056" cy="1584"/>
          </a:xfrm>
        </p:grpSpPr>
        <p:sp>
          <p:nvSpPr>
            <p:cNvPr id="16402" name="Line 7"/>
            <p:cNvSpPr>
              <a:spLocks noChangeShapeType="1"/>
            </p:cNvSpPr>
            <p:nvPr/>
          </p:nvSpPr>
          <p:spPr bwMode="auto">
            <a:xfrm rot="5400000" flipH="1" flipV="1">
              <a:off x="360" y="1848"/>
              <a:ext cx="1056" cy="5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Line 8"/>
            <p:cNvSpPr>
              <a:spLocks noChangeShapeType="1"/>
            </p:cNvSpPr>
            <p:nvPr/>
          </p:nvSpPr>
          <p:spPr bwMode="auto">
            <a:xfrm rot="16200000" flipV="1">
              <a:off x="888" y="1848"/>
              <a:ext cx="1056" cy="5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Line 9"/>
            <p:cNvSpPr>
              <a:spLocks noChangeShapeType="1"/>
            </p:cNvSpPr>
            <p:nvPr/>
          </p:nvSpPr>
          <p:spPr bwMode="auto">
            <a:xfrm rot="16200000" flipH="1">
              <a:off x="888" y="1320"/>
              <a:ext cx="5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88" name="Group 21"/>
          <p:cNvGrpSpPr>
            <a:grpSpLocks/>
          </p:cNvGrpSpPr>
          <p:nvPr/>
        </p:nvGrpSpPr>
        <p:grpSpPr bwMode="auto">
          <a:xfrm>
            <a:off x="4876800" y="1295400"/>
            <a:ext cx="3352800" cy="2819400"/>
            <a:chOff x="3072" y="1056"/>
            <a:chExt cx="2112" cy="1776"/>
          </a:xfrm>
        </p:grpSpPr>
        <p:sp>
          <p:nvSpPr>
            <p:cNvPr id="16392" name="Line 10"/>
            <p:cNvSpPr>
              <a:spLocks noChangeShapeType="1"/>
            </p:cNvSpPr>
            <p:nvPr/>
          </p:nvSpPr>
          <p:spPr bwMode="auto">
            <a:xfrm rot="5400000" flipH="1" flipV="1">
              <a:off x="3288" y="1848"/>
              <a:ext cx="1056" cy="5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Line 11"/>
            <p:cNvSpPr>
              <a:spLocks noChangeShapeType="1"/>
            </p:cNvSpPr>
            <p:nvPr/>
          </p:nvSpPr>
          <p:spPr bwMode="auto">
            <a:xfrm rot="16200000" flipV="1">
              <a:off x="3816" y="1848"/>
              <a:ext cx="1056" cy="5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Line 12"/>
            <p:cNvSpPr>
              <a:spLocks noChangeShapeType="1"/>
            </p:cNvSpPr>
            <p:nvPr/>
          </p:nvSpPr>
          <p:spPr bwMode="auto">
            <a:xfrm rot="16200000" flipH="1">
              <a:off x="3816" y="1320"/>
              <a:ext cx="5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5" name="Line 13"/>
            <p:cNvSpPr>
              <a:spLocks noChangeShapeType="1"/>
            </p:cNvSpPr>
            <p:nvPr/>
          </p:nvSpPr>
          <p:spPr bwMode="auto">
            <a:xfrm rot="5400000" flipH="1" flipV="1">
              <a:off x="3312" y="2016"/>
              <a:ext cx="120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Line 14"/>
            <p:cNvSpPr>
              <a:spLocks noChangeShapeType="1"/>
            </p:cNvSpPr>
            <p:nvPr/>
          </p:nvSpPr>
          <p:spPr bwMode="auto">
            <a:xfrm rot="16200000" flipV="1">
              <a:off x="3648" y="2016"/>
              <a:ext cx="1152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Line 15"/>
            <p:cNvSpPr>
              <a:spLocks noChangeShapeType="1"/>
            </p:cNvSpPr>
            <p:nvPr/>
          </p:nvSpPr>
          <p:spPr bwMode="auto">
            <a:xfrm rot="16200000" flipV="1">
              <a:off x="4008" y="1656"/>
              <a:ext cx="960" cy="8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Line 16"/>
            <p:cNvSpPr>
              <a:spLocks noChangeShapeType="1"/>
            </p:cNvSpPr>
            <p:nvPr/>
          </p:nvSpPr>
          <p:spPr bwMode="auto">
            <a:xfrm rot="16200000" flipV="1">
              <a:off x="3456" y="2208"/>
              <a:ext cx="12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Line 17"/>
            <p:cNvSpPr>
              <a:spLocks noChangeShapeType="1"/>
            </p:cNvSpPr>
            <p:nvPr/>
          </p:nvSpPr>
          <p:spPr bwMode="auto">
            <a:xfrm rot="5400000" flipH="1" flipV="1">
              <a:off x="3216" y="1680"/>
              <a:ext cx="960" cy="7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Line 18"/>
            <p:cNvSpPr>
              <a:spLocks noChangeShapeType="1"/>
            </p:cNvSpPr>
            <p:nvPr/>
          </p:nvSpPr>
          <p:spPr bwMode="auto">
            <a:xfrm rot="5400000" flipH="1" flipV="1">
              <a:off x="3144" y="1512"/>
              <a:ext cx="864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Line 19"/>
            <p:cNvSpPr>
              <a:spLocks noChangeShapeType="1"/>
            </p:cNvSpPr>
            <p:nvPr/>
          </p:nvSpPr>
          <p:spPr bwMode="auto">
            <a:xfrm rot="16200000" flipV="1">
              <a:off x="4224" y="1440"/>
              <a:ext cx="816" cy="11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9" name="Text Box 22"/>
          <p:cNvSpPr txBox="1">
            <a:spLocks noChangeArrowheads="1"/>
          </p:cNvSpPr>
          <p:nvPr/>
        </p:nvSpPr>
        <p:spPr bwMode="auto">
          <a:xfrm>
            <a:off x="1522413" y="4267200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16390" name="Text Box 23"/>
          <p:cNvSpPr txBox="1">
            <a:spLocks noChangeArrowheads="1"/>
          </p:cNvSpPr>
          <p:nvPr/>
        </p:nvSpPr>
        <p:spPr bwMode="auto">
          <a:xfrm>
            <a:off x="5437188" y="4267200"/>
            <a:ext cx="238918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select case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188440" name="Text Box 24"/>
          <p:cNvSpPr txBox="1">
            <a:spLocks noChangeArrowheads="1"/>
          </p:cNvSpPr>
          <p:nvPr/>
        </p:nvSpPr>
        <p:spPr bwMode="auto">
          <a:xfrm>
            <a:off x="0" y="5121275"/>
            <a:ext cx="9144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Обработка клавиш, сообщений, событий,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диапазонов целых или символьных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выбора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select case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1600200" y="914400"/>
            <a:ext cx="6196013" cy="409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select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case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(выражение)</a:t>
            </a: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case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(множество_значений_1)</a:t>
            </a:r>
          </a:p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</a:t>
            </a:r>
          </a:p>
          <a:p>
            <a:pPr algn="l">
              <a:defRPr/>
            </a:pPr>
            <a:endParaRPr lang="ru-RU" sz="2600" dirty="0"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case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(множество_значений_2) </a:t>
            </a:r>
          </a:p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</a:t>
            </a:r>
          </a:p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...</a:t>
            </a: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case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default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</a:p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</a:t>
            </a: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select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0" y="5121275"/>
            <a:ext cx="9144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Выражение должно быть 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целого, символьного или логического типа.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выбора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select case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48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calculator  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программа "Калькулятор"</a:t>
            </a:r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a,b,res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op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logical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flagERR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.FALSE. </a:t>
            </a:r>
          </a:p>
          <a:p>
            <a:pPr algn="just"/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"a = 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a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"b = 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b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"Operation = 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op  </a:t>
            </a:r>
          </a:p>
          <a:p>
            <a:pPr algn="just"/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select case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(op)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'+'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  res =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a+b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'-'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  res = a-b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'*'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  res = a*b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'/'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  res = a/b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 default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flagERR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.TRUE. ;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"ERROR!"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select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(.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NOT.flagERR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"Result..."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res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912813"/>
            <a:ext cx="9143999" cy="55641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interval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попадение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в целочисленный интервал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k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"Enter number &gt;= 0 ..."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k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select 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(k)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(0);  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"0"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(1:9);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"1..9“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(10:99);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"10..99"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(100:999);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"100..999"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 default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"----- OVERFLOW ------"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select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выбора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select case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Операторы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goto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 и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continue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Передача управления по метке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3429000" y="1447800"/>
            <a:ext cx="21891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goto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latin typeface="Courier New" pitchFamily="49" charset="0"/>
              </a:rPr>
              <a:t>метка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0" y="3657600"/>
            <a:ext cx="9143999" cy="228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(ошибка_1)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goto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100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реакция на ошибки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в одном месте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(*,*,ERR = 100)  ....</a:t>
            </a:r>
          </a:p>
          <a:p>
            <a:pPr algn="just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continue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</p:txBody>
      </p:sp>
      <p:sp>
        <p:nvSpPr>
          <p:cNvPr id="240648" name="Text Box 8"/>
          <p:cNvSpPr txBox="1">
            <a:spLocks noChangeArrowheads="1"/>
          </p:cNvSpPr>
          <p:nvPr/>
        </p:nvSpPr>
        <p:spPr bwMode="auto">
          <a:xfrm>
            <a:off x="0" y="2133600"/>
            <a:ext cx="91440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continue</a:t>
            </a:r>
            <a:r>
              <a:rPr lang="ru-RU" sz="28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пустой оператор,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выполняет никаких действий и 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оказывает влияния на программу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075" name="AutoShape 10"/>
          <p:cNvSpPr>
            <a:spLocks noChangeArrowheads="1"/>
          </p:cNvSpPr>
          <p:nvPr/>
        </p:nvSpPr>
        <p:spPr bwMode="auto">
          <a:xfrm>
            <a:off x="3429000" y="1447800"/>
            <a:ext cx="2133600" cy="9144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 dirty="0">
                <a:latin typeface="Courier New" pitchFamily="49" charset="0"/>
                <a:cs typeface="Courier New" pitchFamily="49" charset="0"/>
              </a:rPr>
              <a:t>условие</a:t>
            </a:r>
          </a:p>
        </p:txBody>
      </p:sp>
      <p:sp>
        <p:nvSpPr>
          <p:cNvPr id="3076" name="Line 11"/>
          <p:cNvSpPr>
            <a:spLocks noChangeShapeType="1"/>
          </p:cNvSpPr>
          <p:nvPr/>
        </p:nvSpPr>
        <p:spPr bwMode="auto">
          <a:xfrm rot="16200000" flipV="1">
            <a:off x="4229100" y="11811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7" name="Line 13"/>
          <p:cNvSpPr>
            <a:spLocks noChangeShapeType="1"/>
          </p:cNvSpPr>
          <p:nvPr/>
        </p:nvSpPr>
        <p:spPr bwMode="auto">
          <a:xfrm rot="16200000" flipV="1">
            <a:off x="2324100" y="23241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8" name="Line 15"/>
          <p:cNvSpPr>
            <a:spLocks noChangeShapeType="1"/>
          </p:cNvSpPr>
          <p:nvPr/>
        </p:nvSpPr>
        <p:spPr bwMode="auto">
          <a:xfrm>
            <a:off x="2743200" y="1905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9" name="Line 16"/>
          <p:cNvSpPr>
            <a:spLocks noChangeShapeType="1"/>
          </p:cNvSpPr>
          <p:nvPr/>
        </p:nvSpPr>
        <p:spPr bwMode="auto">
          <a:xfrm>
            <a:off x="5562600" y="1905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0" name="Rectangle 17"/>
          <p:cNvSpPr>
            <a:spLocks noChangeArrowheads="1"/>
          </p:cNvSpPr>
          <p:nvPr/>
        </p:nvSpPr>
        <p:spPr bwMode="auto">
          <a:xfrm>
            <a:off x="1295400" y="2743200"/>
            <a:ext cx="23622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>
                <a:latin typeface="Courier New" pitchFamily="49" charset="0"/>
                <a:cs typeface="Courier New" pitchFamily="49" charset="0"/>
              </a:rPr>
              <a:t>операторы_</a:t>
            </a:r>
            <a:r>
              <a:rPr lang="en-US" sz="2600">
                <a:latin typeface="Courier New" pitchFamily="49" charset="0"/>
                <a:cs typeface="Courier New" pitchFamily="49" charset="0"/>
              </a:rPr>
              <a:t>F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81" name="Rectangle 18"/>
          <p:cNvSpPr>
            <a:spLocks noChangeArrowheads="1"/>
          </p:cNvSpPr>
          <p:nvPr/>
        </p:nvSpPr>
        <p:spPr bwMode="auto">
          <a:xfrm>
            <a:off x="5334000" y="2743200"/>
            <a:ext cx="25908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>
                <a:latin typeface="Courier New" pitchFamily="49" charset="0"/>
                <a:cs typeface="Courier New" pitchFamily="49" charset="0"/>
              </a:rPr>
              <a:t>операторы</a:t>
            </a:r>
            <a:r>
              <a:rPr lang="en-US" sz="2600">
                <a:latin typeface="Courier New" pitchFamily="49" charset="0"/>
                <a:cs typeface="Courier New" pitchFamily="49" charset="0"/>
              </a:rPr>
              <a:t>_T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82" name="Line 19"/>
          <p:cNvSpPr>
            <a:spLocks noChangeShapeType="1"/>
          </p:cNvSpPr>
          <p:nvPr/>
        </p:nvSpPr>
        <p:spPr bwMode="auto">
          <a:xfrm rot="16200000" flipV="1">
            <a:off x="5829300" y="23241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3" name="Rectangle 21"/>
          <p:cNvSpPr>
            <a:spLocks noChangeArrowheads="1"/>
          </p:cNvSpPr>
          <p:nvPr/>
        </p:nvSpPr>
        <p:spPr bwMode="auto">
          <a:xfrm>
            <a:off x="5370513" y="1447800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600">
                <a:latin typeface="Courier New" pitchFamily="49" charset="0"/>
                <a:cs typeface="Courier New" pitchFamily="49" charset="0"/>
              </a:rPr>
              <a:t>истина</a:t>
            </a:r>
          </a:p>
        </p:txBody>
      </p:sp>
      <p:sp>
        <p:nvSpPr>
          <p:cNvPr id="3084" name="Rectangle 22"/>
          <p:cNvSpPr>
            <a:spLocks noChangeArrowheads="1"/>
          </p:cNvSpPr>
          <p:nvPr/>
        </p:nvSpPr>
        <p:spPr bwMode="auto">
          <a:xfrm>
            <a:off x="2057400" y="1447800"/>
            <a:ext cx="14478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2600">
                <a:latin typeface="Courier New" pitchFamily="49" charset="0"/>
                <a:cs typeface="Courier New" pitchFamily="49" charset="0"/>
              </a:rPr>
              <a:t>ложь</a:t>
            </a:r>
          </a:p>
        </p:txBody>
      </p:sp>
      <p:sp>
        <p:nvSpPr>
          <p:cNvPr id="3085" name="Line 23"/>
          <p:cNvSpPr>
            <a:spLocks noChangeShapeType="1"/>
          </p:cNvSpPr>
          <p:nvPr/>
        </p:nvSpPr>
        <p:spPr bwMode="auto">
          <a:xfrm rot="16200000" flipV="1">
            <a:off x="2400300" y="37719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Line 24"/>
          <p:cNvSpPr>
            <a:spLocks noChangeShapeType="1"/>
          </p:cNvSpPr>
          <p:nvPr/>
        </p:nvSpPr>
        <p:spPr bwMode="auto">
          <a:xfrm rot="16200000" flipV="1">
            <a:off x="5905500" y="37719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7" name="Line 25"/>
          <p:cNvSpPr>
            <a:spLocks noChangeShapeType="1"/>
          </p:cNvSpPr>
          <p:nvPr/>
        </p:nvSpPr>
        <p:spPr bwMode="auto">
          <a:xfrm>
            <a:off x="2743200" y="41148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8" name="Line 26"/>
          <p:cNvSpPr>
            <a:spLocks noChangeShapeType="1"/>
          </p:cNvSpPr>
          <p:nvPr/>
        </p:nvSpPr>
        <p:spPr bwMode="auto">
          <a:xfrm rot="16200000" flipV="1">
            <a:off x="4229100" y="43815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9" name="Text Box 29"/>
          <p:cNvSpPr txBox="1">
            <a:spLocks noChangeArrowheads="1"/>
          </p:cNvSpPr>
          <p:nvPr/>
        </p:nvSpPr>
        <p:spPr bwMode="auto">
          <a:xfrm>
            <a:off x="0" y="4848225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Создание разветвлений в программах,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принятие решений, проверка условий,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исключительные ситуации, проверка ошибок.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955675" y="1219200"/>
            <a:ext cx="7799388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переменная = начало, конец, шаг</a:t>
            </a:r>
          </a:p>
          <a:p>
            <a:pPr algn="l">
              <a:defRPr/>
            </a:pP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операторы ! ----- тело цикла</a:t>
            </a:r>
          </a:p>
          <a:p>
            <a:pPr algn="l">
              <a:defRPr/>
            </a:pP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0" y="3551238"/>
            <a:ext cx="91440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Переменная может быть 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целого или вещественного типов.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0" y="4602163"/>
            <a:ext cx="9144000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Организация вычислений, </a:t>
            </a:r>
          </a:p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итерационные алгоритмы, </a:t>
            </a:r>
          </a:p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вычисление сумм, произведений, </a:t>
            </a:r>
          </a:p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подсчёт и перебор значений.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853440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400"/>
              </a:spcBef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Схема выполнения</a:t>
            </a:r>
          </a:p>
          <a:p>
            <a:pPr algn="just">
              <a:defRPr/>
            </a:pP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 2" pitchFamily="18" charset="2"/>
              </a:rPr>
              <a:t>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Переменной цикла присваивается </a:t>
            </a:r>
          </a:p>
          <a:p>
            <a:pPr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начальное значение.</a:t>
            </a:r>
          </a:p>
          <a:p>
            <a:pPr algn="just">
              <a:defRPr/>
            </a:pP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 2" pitchFamily="18" charset="2"/>
              </a:rPr>
              <a:t>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Выполнение тела цикла.</a:t>
            </a:r>
          </a:p>
          <a:p>
            <a:pPr algn="just">
              <a:defRPr/>
            </a:pP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 2" pitchFamily="18" charset="2"/>
              </a:rPr>
              <a:t>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Переменная цикла увеличивается на шаг цикла.</a:t>
            </a:r>
          </a:p>
          <a:p>
            <a:pPr algn="just">
              <a:defRPr/>
            </a:pP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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 Если переменная цикла больше </a:t>
            </a:r>
          </a:p>
          <a:p>
            <a:pPr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конечного значения, то цикл завершает работу,</a:t>
            </a:r>
          </a:p>
          <a:p>
            <a:pPr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иначе переход на шаг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0" y="1217613"/>
            <a:ext cx="9143999" cy="36591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1, 15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цикл выполнится 15 раз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на последней итерации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k=15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после выполнения цикла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k=16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1, 50, 2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цикл выполнится 25 раз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на последней итерации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k=49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после выполнения цикла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k=51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30, -10, -4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цикл выполнится 11 раз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на последней итерации k=-10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после выполнения цикла k=-14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8.0, 10.0 , 0.1</a:t>
            </a: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0" y="5410200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Чему равно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на последней итерации цикла </a:t>
            </a: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после выполнения цикла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524000" y="1447800"/>
            <a:ext cx="2667000" cy="3200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>
                <a:latin typeface="Courier New" pitchFamily="49" charset="0"/>
              </a:rPr>
              <a:t>   </a:t>
            </a:r>
            <a:r>
              <a:rPr lang="ru-RU" sz="2600">
                <a:latin typeface="Courier New" pitchFamily="49" charset="0"/>
              </a:rPr>
              <a:t>8.400002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8.500002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8.600002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8.700003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8.800003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8.900003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9.000004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9.100004</a:t>
            </a:r>
          </a:p>
          <a:p>
            <a:pPr algn="l" eaLnBrk="1" hangingPunct="1"/>
            <a:endParaRPr lang="en-US" sz="2600">
              <a:latin typeface="Courier New" pitchFamily="49" charset="0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4876800" y="1447800"/>
            <a:ext cx="2667000" cy="3200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>
                <a:latin typeface="Courier New" pitchFamily="49" charset="0"/>
              </a:rPr>
              <a:t>   </a:t>
            </a:r>
            <a:r>
              <a:rPr lang="ru-RU" sz="2600">
                <a:latin typeface="Courier New" pitchFamily="49" charset="0"/>
              </a:rPr>
              <a:t>9.200005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9.300005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9.400005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9.500006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9.600006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9.700006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9.800007</a:t>
            </a:r>
          </a:p>
          <a:p>
            <a:pPr algn="l" eaLnBrk="1" hangingPunct="1"/>
            <a:r>
              <a:rPr lang="ru-RU" sz="2600">
                <a:latin typeface="Courier New" pitchFamily="49" charset="0"/>
              </a:rPr>
              <a:t>   9.900007</a:t>
            </a:r>
            <a:endParaRPr lang="en-US" sz="2600">
              <a:latin typeface="Courier New" pitchFamily="49" charset="0"/>
            </a:endParaRP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4876800" y="4800600"/>
            <a:ext cx="26670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</a:rPr>
              <a:t> 10.00001</a:t>
            </a:r>
            <a:endParaRPr lang="en-US" sz="2600">
              <a:latin typeface="Courier New" pitchFamily="49" charset="0"/>
            </a:endParaRP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0" y="9144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Значение переменной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во время работы цикла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0" y="48006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после работы цикла</a:t>
            </a:r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2590800" y="5715000"/>
            <a:ext cx="449580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s </a:t>
            </a:r>
            <a:r>
              <a:rPr lang="ru-RU" sz="1800" dirty="0">
                <a:latin typeface="Courier New" pitchFamily="49" charset="0"/>
              </a:rPr>
              <a:t>=</a:t>
            </a:r>
            <a:r>
              <a:rPr lang="en-US" sz="1800" dirty="0">
                <a:latin typeface="Courier New" pitchFamily="49" charset="0"/>
              </a:rPr>
              <a:t> 8.0</a:t>
            </a:r>
            <a:r>
              <a:rPr lang="ru-RU" sz="1800" dirty="0">
                <a:latin typeface="Courier New" pitchFamily="49" charset="0"/>
              </a:rPr>
              <a:t>,</a:t>
            </a:r>
            <a:r>
              <a:rPr lang="en-US" sz="1800" dirty="0">
                <a:latin typeface="Courier New" pitchFamily="49" charset="0"/>
              </a:rPr>
              <a:t> 10.0</a:t>
            </a:r>
            <a:r>
              <a:rPr lang="ru-RU" sz="1800" dirty="0">
                <a:latin typeface="Courier New" pitchFamily="49" charset="0"/>
              </a:rPr>
              <a:t> + 0.1/2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ru-RU" sz="1800" dirty="0">
                <a:latin typeface="Courier New" pitchFamily="49" charset="0"/>
              </a:rPr>
              <a:t>,</a:t>
            </a:r>
            <a:r>
              <a:rPr lang="en-US" sz="1800" dirty="0">
                <a:latin typeface="Courier New" pitchFamily="49" charset="0"/>
              </a:rPr>
              <a:t> 0.1</a:t>
            </a:r>
            <a:endParaRPr lang="en-US" sz="1800" dirty="0">
              <a:solidFill>
                <a:srgbClr val="33CC33"/>
              </a:solidFill>
              <a:latin typeface="Courier New" pitchFamily="49" charset="0"/>
            </a:endParaRPr>
          </a:p>
        </p:txBody>
      </p:sp>
      <p:sp>
        <p:nvSpPr>
          <p:cNvPr id="208906" name="Text Box 10"/>
          <p:cNvSpPr txBox="1">
            <a:spLocks noChangeArrowheads="1"/>
          </p:cNvSpPr>
          <p:nvPr/>
        </p:nvSpPr>
        <p:spPr bwMode="auto">
          <a:xfrm>
            <a:off x="0" y="5715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Исправление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1524000"/>
            <a:ext cx="9143999" cy="2819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table_1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x0 = 0.0, xn = 1.0, dx = 0.1 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x, fx </a:t>
            </a: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x0, xn + dx/2, dx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fx =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sin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(x) 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"(2(a,f8.3,10x))"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"x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,x,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"f(x)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,fx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</a:p>
          <a:p>
            <a:pPr algn="just" eaLnBrk="1" hangingPunct="1"/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628" name="Line 5"/>
          <p:cNvSpPr>
            <a:spLocks noChangeShapeType="1"/>
          </p:cNvSpPr>
          <p:nvPr/>
        </p:nvSpPr>
        <p:spPr bwMode="auto">
          <a:xfrm rot="5400000">
            <a:off x="4533900" y="1181100"/>
            <a:ext cx="0" cy="784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8377238" y="4689475"/>
            <a:ext cx="3857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6630" name="Oval 7"/>
          <p:cNvSpPr>
            <a:spLocks noChangeArrowheads="1"/>
          </p:cNvSpPr>
          <p:nvPr/>
        </p:nvSpPr>
        <p:spPr bwMode="auto">
          <a:xfrm>
            <a:off x="10668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Oval 8"/>
          <p:cNvSpPr>
            <a:spLocks noChangeArrowheads="1"/>
          </p:cNvSpPr>
          <p:nvPr/>
        </p:nvSpPr>
        <p:spPr bwMode="auto">
          <a:xfrm>
            <a:off x="21336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Oval 9"/>
          <p:cNvSpPr>
            <a:spLocks noChangeArrowheads="1"/>
          </p:cNvSpPr>
          <p:nvPr/>
        </p:nvSpPr>
        <p:spPr bwMode="auto">
          <a:xfrm>
            <a:off x="32004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Oval 10"/>
          <p:cNvSpPr>
            <a:spLocks noChangeArrowheads="1"/>
          </p:cNvSpPr>
          <p:nvPr/>
        </p:nvSpPr>
        <p:spPr bwMode="auto">
          <a:xfrm>
            <a:off x="42672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Oval 11"/>
          <p:cNvSpPr>
            <a:spLocks noChangeArrowheads="1"/>
          </p:cNvSpPr>
          <p:nvPr/>
        </p:nvSpPr>
        <p:spPr bwMode="auto">
          <a:xfrm>
            <a:off x="64008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Oval 12"/>
          <p:cNvSpPr>
            <a:spLocks noChangeArrowheads="1"/>
          </p:cNvSpPr>
          <p:nvPr/>
        </p:nvSpPr>
        <p:spPr bwMode="auto">
          <a:xfrm>
            <a:off x="74676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Text Box 13"/>
          <p:cNvSpPr txBox="1">
            <a:spLocks noChangeArrowheads="1"/>
          </p:cNvSpPr>
          <p:nvPr/>
        </p:nvSpPr>
        <p:spPr bwMode="auto">
          <a:xfrm>
            <a:off x="681038" y="52578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x=x0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6637" name="Text Box 14"/>
          <p:cNvSpPr txBox="1">
            <a:spLocks noChangeArrowheads="1"/>
          </p:cNvSpPr>
          <p:nvPr/>
        </p:nvSpPr>
        <p:spPr bwMode="auto">
          <a:xfrm>
            <a:off x="1676400" y="52578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 err="1">
                <a:latin typeface="Courier New" pitchFamily="49" charset="0"/>
              </a:rPr>
              <a:t>x+dx</a:t>
            </a:r>
            <a:endParaRPr lang="ru-RU" sz="2600" dirty="0">
              <a:latin typeface="Courier New" pitchFamily="49" charset="0"/>
            </a:endParaRPr>
          </a:p>
        </p:txBody>
      </p:sp>
      <p:sp>
        <p:nvSpPr>
          <p:cNvPr id="26638" name="Text Box 15"/>
          <p:cNvSpPr txBox="1">
            <a:spLocks noChangeArrowheads="1"/>
          </p:cNvSpPr>
          <p:nvPr/>
        </p:nvSpPr>
        <p:spPr bwMode="auto">
          <a:xfrm>
            <a:off x="2727325" y="5257800"/>
            <a:ext cx="1387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latin typeface="Courier New" pitchFamily="49" charset="0"/>
              </a:rPr>
              <a:t>x+2*dx</a:t>
            </a:r>
            <a:endParaRPr lang="ru-RU" sz="2600" dirty="0">
              <a:latin typeface="Courier New" pitchFamily="49" charset="0"/>
            </a:endParaRPr>
          </a:p>
        </p:txBody>
      </p:sp>
      <p:sp>
        <p:nvSpPr>
          <p:cNvPr id="26639" name="Text Box 16"/>
          <p:cNvSpPr txBox="1">
            <a:spLocks noChangeArrowheads="1"/>
          </p:cNvSpPr>
          <p:nvPr/>
        </p:nvSpPr>
        <p:spPr bwMode="auto">
          <a:xfrm>
            <a:off x="7281863" y="5257800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xn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18129" name="Text Box 17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Табулирование функции   (1-й способ)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0" y="1524000"/>
            <a:ext cx="9143999" cy="33670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table_2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dx = 0.1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fx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0,10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*dx 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f =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sin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(x) 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"(2(a,f8.3,10x))"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"x = "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,x,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"f(x) = "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fx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en-US" sz="1800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Табулирование функции   (2-й способ)</a:t>
            </a:r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7653" name="Line 21"/>
          <p:cNvSpPr>
            <a:spLocks noChangeShapeType="1"/>
          </p:cNvSpPr>
          <p:nvPr/>
        </p:nvSpPr>
        <p:spPr bwMode="auto">
          <a:xfrm rot="5400000">
            <a:off x="4533900" y="1409700"/>
            <a:ext cx="0" cy="784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4" name="Text Box 22"/>
          <p:cNvSpPr txBox="1">
            <a:spLocks noChangeArrowheads="1"/>
          </p:cNvSpPr>
          <p:nvPr/>
        </p:nvSpPr>
        <p:spPr bwMode="auto">
          <a:xfrm>
            <a:off x="8377238" y="4891088"/>
            <a:ext cx="3857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7655" name="Oval 23"/>
          <p:cNvSpPr>
            <a:spLocks noChangeArrowheads="1"/>
          </p:cNvSpPr>
          <p:nvPr/>
        </p:nvSpPr>
        <p:spPr bwMode="auto">
          <a:xfrm>
            <a:off x="10668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6" name="Oval 24"/>
          <p:cNvSpPr>
            <a:spLocks noChangeArrowheads="1"/>
          </p:cNvSpPr>
          <p:nvPr/>
        </p:nvSpPr>
        <p:spPr bwMode="auto">
          <a:xfrm>
            <a:off x="21336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7" name="Oval 25"/>
          <p:cNvSpPr>
            <a:spLocks noChangeArrowheads="1"/>
          </p:cNvSpPr>
          <p:nvPr/>
        </p:nvSpPr>
        <p:spPr bwMode="auto">
          <a:xfrm>
            <a:off x="32004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Oval 26"/>
          <p:cNvSpPr>
            <a:spLocks noChangeArrowheads="1"/>
          </p:cNvSpPr>
          <p:nvPr/>
        </p:nvSpPr>
        <p:spPr bwMode="auto">
          <a:xfrm>
            <a:off x="42672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9" name="Oval 27"/>
          <p:cNvSpPr>
            <a:spLocks noChangeArrowheads="1"/>
          </p:cNvSpPr>
          <p:nvPr/>
        </p:nvSpPr>
        <p:spPr bwMode="auto">
          <a:xfrm>
            <a:off x="64008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Oval 28"/>
          <p:cNvSpPr>
            <a:spLocks noChangeArrowheads="1"/>
          </p:cNvSpPr>
          <p:nvPr/>
        </p:nvSpPr>
        <p:spPr bwMode="auto">
          <a:xfrm>
            <a:off x="7467600" y="5257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Text Box 29"/>
          <p:cNvSpPr txBox="1">
            <a:spLocks noChangeArrowheads="1"/>
          </p:cNvSpPr>
          <p:nvPr/>
        </p:nvSpPr>
        <p:spPr bwMode="auto">
          <a:xfrm>
            <a:off x="682625" y="54864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0*</a:t>
            </a:r>
            <a:r>
              <a:rPr lang="en-US" sz="2600">
                <a:latin typeface="Courier New" pitchFamily="49" charset="0"/>
              </a:rPr>
              <a:t>dx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7662" name="Text Box 30"/>
          <p:cNvSpPr txBox="1">
            <a:spLocks noChangeArrowheads="1"/>
          </p:cNvSpPr>
          <p:nvPr/>
        </p:nvSpPr>
        <p:spPr bwMode="auto">
          <a:xfrm>
            <a:off x="1793875" y="54864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1*dx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7663" name="Text Box 31"/>
          <p:cNvSpPr txBox="1">
            <a:spLocks noChangeArrowheads="1"/>
          </p:cNvSpPr>
          <p:nvPr/>
        </p:nvSpPr>
        <p:spPr bwMode="auto">
          <a:xfrm>
            <a:off x="2860675" y="54864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2*dx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7664" name="Text Box 32"/>
          <p:cNvSpPr txBox="1">
            <a:spLocks noChangeArrowheads="1"/>
          </p:cNvSpPr>
          <p:nvPr/>
        </p:nvSpPr>
        <p:spPr bwMode="auto">
          <a:xfrm>
            <a:off x="6983413" y="5486400"/>
            <a:ext cx="11858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11*dx</a:t>
            </a:r>
            <a:endParaRPr lang="ru-RU" sz="2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0" y="1524000"/>
            <a:ext cx="9144000" cy="3352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table_3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dx = 0.1, x = 0, f</a:t>
            </a:r>
          </a:p>
          <a:p>
            <a:pPr algn="just" eaLnBrk="1" hangingPunct="1"/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x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x-dx   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начальное значение x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-0.1 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0,10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x+dx 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x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накапливает сумму 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f =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sin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(x) 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"(2(a,f8.3,10x))"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"x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,x,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"f(x)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,fx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en-US" sz="180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Табулирование функции   (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3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-й способ)</a:t>
            </a:r>
          </a:p>
        </p:txBody>
      </p:sp>
      <p:sp>
        <p:nvSpPr>
          <p:cNvPr id="213010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8677" name="Line 19"/>
          <p:cNvSpPr>
            <a:spLocks noChangeShapeType="1"/>
          </p:cNvSpPr>
          <p:nvPr/>
        </p:nvSpPr>
        <p:spPr bwMode="auto">
          <a:xfrm rot="5400000">
            <a:off x="4533900" y="1243013"/>
            <a:ext cx="0" cy="845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8" name="Text Box 20"/>
          <p:cNvSpPr txBox="1">
            <a:spLocks noChangeArrowheads="1"/>
          </p:cNvSpPr>
          <p:nvPr/>
        </p:nvSpPr>
        <p:spPr bwMode="auto">
          <a:xfrm>
            <a:off x="8639175" y="5029200"/>
            <a:ext cx="38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8679" name="Oval 21"/>
          <p:cNvSpPr>
            <a:spLocks noChangeArrowheads="1"/>
          </p:cNvSpPr>
          <p:nvPr/>
        </p:nvSpPr>
        <p:spPr bwMode="auto">
          <a:xfrm>
            <a:off x="14478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0" name="Oval 22"/>
          <p:cNvSpPr>
            <a:spLocks noChangeArrowheads="1"/>
          </p:cNvSpPr>
          <p:nvPr/>
        </p:nvSpPr>
        <p:spPr bwMode="auto">
          <a:xfrm>
            <a:off x="25146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1" name="Oval 23"/>
          <p:cNvSpPr>
            <a:spLocks noChangeArrowheads="1"/>
          </p:cNvSpPr>
          <p:nvPr/>
        </p:nvSpPr>
        <p:spPr bwMode="auto">
          <a:xfrm>
            <a:off x="35814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2" name="Oval 24"/>
          <p:cNvSpPr>
            <a:spLocks noChangeArrowheads="1"/>
          </p:cNvSpPr>
          <p:nvPr/>
        </p:nvSpPr>
        <p:spPr bwMode="auto">
          <a:xfrm>
            <a:off x="46482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3" name="Oval 25"/>
          <p:cNvSpPr>
            <a:spLocks noChangeArrowheads="1"/>
          </p:cNvSpPr>
          <p:nvPr/>
        </p:nvSpPr>
        <p:spPr bwMode="auto">
          <a:xfrm>
            <a:off x="67818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Oval 26"/>
          <p:cNvSpPr>
            <a:spLocks noChangeArrowheads="1"/>
          </p:cNvSpPr>
          <p:nvPr/>
        </p:nvSpPr>
        <p:spPr bwMode="auto">
          <a:xfrm>
            <a:off x="7848600" y="5395913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5" name="Text Box 27"/>
          <p:cNvSpPr txBox="1">
            <a:spLocks noChangeArrowheads="1"/>
          </p:cNvSpPr>
          <p:nvPr/>
        </p:nvSpPr>
        <p:spPr bwMode="auto">
          <a:xfrm>
            <a:off x="1265238" y="5624513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r>
              <a:rPr lang="ru-RU" sz="2600">
                <a:latin typeface="Courier New" pitchFamily="49" charset="0"/>
              </a:rPr>
              <a:t>0</a:t>
            </a:r>
          </a:p>
        </p:txBody>
      </p:sp>
      <p:sp>
        <p:nvSpPr>
          <p:cNvPr id="28686" name="Text Box 28"/>
          <p:cNvSpPr txBox="1">
            <a:spLocks noChangeArrowheads="1"/>
          </p:cNvSpPr>
          <p:nvPr/>
        </p:nvSpPr>
        <p:spPr bwMode="auto">
          <a:xfrm>
            <a:off x="1982788" y="5624513"/>
            <a:ext cx="11858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x0+dx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8687" name="Text Box 30"/>
          <p:cNvSpPr txBox="1">
            <a:spLocks noChangeArrowheads="1"/>
          </p:cNvSpPr>
          <p:nvPr/>
        </p:nvSpPr>
        <p:spPr bwMode="auto">
          <a:xfrm>
            <a:off x="7666038" y="5624513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xn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8688" name="Oval 31"/>
          <p:cNvSpPr>
            <a:spLocks noChangeArrowheads="1"/>
          </p:cNvSpPr>
          <p:nvPr/>
        </p:nvSpPr>
        <p:spPr bwMode="auto">
          <a:xfrm>
            <a:off x="457200" y="5395913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9" name="Text Box 32"/>
          <p:cNvSpPr txBox="1">
            <a:spLocks noChangeArrowheads="1"/>
          </p:cNvSpPr>
          <p:nvPr/>
        </p:nvSpPr>
        <p:spPr bwMode="auto">
          <a:xfrm>
            <a:off x="17463" y="5638800"/>
            <a:ext cx="11858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r>
              <a:rPr lang="ru-RU" sz="2600">
                <a:latin typeface="Courier New" pitchFamily="49" charset="0"/>
              </a:rPr>
              <a:t>0</a:t>
            </a:r>
            <a:r>
              <a:rPr lang="en-US" sz="2600">
                <a:latin typeface="Courier New" pitchFamily="49" charset="0"/>
              </a:rPr>
              <a:t>-dx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8690" name="Text Box 33"/>
          <p:cNvSpPr txBox="1">
            <a:spLocks noChangeArrowheads="1"/>
          </p:cNvSpPr>
          <p:nvPr/>
        </p:nvSpPr>
        <p:spPr bwMode="auto">
          <a:xfrm>
            <a:off x="3124200" y="5638800"/>
            <a:ext cx="15859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x0+2*dx</a:t>
            </a:r>
            <a:endParaRPr lang="ru-RU" sz="2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0" y="2667000"/>
            <a:ext cx="9143999" cy="304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summa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</a:t>
            </a:r>
          </a:p>
          <a:p>
            <a:pPr algn="just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 = 0.0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 = 1,10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 = s + k*k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/(k+1.0)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(*,*) s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47.01988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Вычисление суммы</a:t>
            </a:r>
          </a:p>
        </p:txBody>
      </p:sp>
      <p:graphicFrame>
        <p:nvGraphicFramePr>
          <p:cNvPr id="29700" name="Object 5"/>
          <p:cNvGraphicFramePr>
            <a:graphicFrameLocks noGrp="1" noChangeAspect="1"/>
          </p:cNvGraphicFramePr>
          <p:nvPr>
            <p:ph/>
          </p:nvPr>
        </p:nvGraphicFramePr>
        <p:xfrm>
          <a:off x="3733800" y="1447800"/>
          <a:ext cx="1303338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Формула" r:id="rId3" imgW="520474" imgH="444307" progId="Equation.3">
                  <p:embed/>
                </p:oleObj>
              </mc:Choice>
              <mc:Fallback>
                <p:oleObj name="Формула" r:id="rId3" imgW="520474" imgH="44430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447800"/>
                        <a:ext cx="1303338" cy="111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2667000"/>
            <a:ext cx="9144000" cy="312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summa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integer(8)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fact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N = 10</a:t>
            </a: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fact = 1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1,N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fact = fact*k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</a:p>
          <a:p>
            <a:pPr algn="just" eaLnBrk="1" hangingPunct="1"/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(*,*) fact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3628800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Вычисление произведения</a:t>
            </a:r>
          </a:p>
        </p:txBody>
      </p:sp>
      <p:graphicFrame>
        <p:nvGraphicFramePr>
          <p:cNvPr id="30724" name="Object 4"/>
          <p:cNvGraphicFramePr>
            <a:graphicFrameLocks noGrp="1" noChangeAspect="1"/>
          </p:cNvGraphicFramePr>
          <p:nvPr>
            <p:ph/>
          </p:nvPr>
        </p:nvGraphicFramePr>
        <p:xfrm>
          <a:off x="4191000" y="1604963"/>
          <a:ext cx="533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Формула" r:id="rId3" imgW="177569" imgH="202936" progId="Equation.3">
                  <p:embed/>
                </p:oleObj>
              </mc:Choice>
              <mc:Fallback>
                <p:oleObj name="Формула" r:id="rId3" imgW="177569" imgH="20293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604963"/>
                        <a:ext cx="533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18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do while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0" y="1219200"/>
            <a:ext cx="9155113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l">
              <a:defRPr/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цикла: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while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(логическое условие)</a:t>
            </a:r>
          </a:p>
          <a:p>
            <a:pPr lvl="1" algn="l">
              <a:defRPr/>
            </a:pPr>
            <a:endParaRPr lang="en-US" sz="2600" dirty="0">
              <a:latin typeface="Courier New" pitchFamily="49" charset="0"/>
            </a:endParaRPr>
          </a:p>
          <a:p>
            <a:pPr lvl="1" algn="l">
              <a:defRPr/>
            </a:pPr>
            <a:r>
              <a:rPr lang="ru-RU" sz="2600" dirty="0">
                <a:latin typeface="Courier New" pitchFamily="49" charset="0"/>
              </a:rPr>
              <a:t>           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операторы </a:t>
            </a:r>
          </a:p>
          <a:p>
            <a:pPr lvl="1" algn="l">
              <a:defRPr/>
            </a:pPr>
            <a:endParaRPr lang="en-US" sz="2600" dirty="0">
              <a:latin typeface="Courier New" pitchFamily="49" charset="0"/>
            </a:endParaRPr>
          </a:p>
          <a:p>
            <a:pPr lvl="1" algn="l">
              <a:defRPr/>
            </a:pPr>
            <a:r>
              <a:rPr lang="ru-RU" sz="2600" dirty="0">
                <a:latin typeface="Courier New" pitchFamily="49" charset="0"/>
              </a:rPr>
              <a:t>          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цикла</a:t>
            </a: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0" y="3368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Циклы выполняющиеся неопределенное число раз.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0" y="4419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Выполнять операторы пока условие истинно.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2106613" y="1098550"/>
            <a:ext cx="4240212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имя: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(условие)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then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операторы_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else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операторы_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F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dirty="0">
                <a:solidFill>
                  <a:srgbClr val="3333FF"/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2030413" y="3227388"/>
            <a:ext cx="424021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имя: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(условие)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then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 операторы_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2944813" y="4684713"/>
            <a:ext cx="529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400" dirty="0" err="1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(условие)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оператор_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    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1449388" y="1039813"/>
            <a:ext cx="546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 smtClean="0">
                <a:sym typeface="Wingdings 2" pitchFamily="18" charset="2"/>
              </a:rPr>
              <a:t></a:t>
            </a:r>
            <a:endParaRPr lang="ru-RU" sz="3200" dirty="0">
              <a:sym typeface="Wingdings 2" pitchFamily="18" charset="2"/>
            </a:endParaRPr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1447800" y="3200400"/>
            <a:ext cx="546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>
                <a:sym typeface="Wingdings 2" pitchFamily="18" charset="2"/>
              </a:rPr>
              <a:t></a:t>
            </a: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1447800" y="4648200"/>
            <a:ext cx="546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>
                <a:sym typeface="Wingdings 2" pitchFamily="18" charset="2"/>
              </a:rPr>
              <a:t></a:t>
            </a: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0" y="563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Условие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Логическое выражение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 while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2771" name="AutoShape 4"/>
          <p:cNvSpPr>
            <a:spLocks noChangeArrowheads="1"/>
          </p:cNvSpPr>
          <p:nvPr/>
        </p:nvSpPr>
        <p:spPr bwMode="auto">
          <a:xfrm>
            <a:off x="4419600" y="2590800"/>
            <a:ext cx="2895600" cy="1524000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>
                <a:latin typeface="Courier New" pitchFamily="49" charset="0"/>
              </a:rPr>
              <a:t>условие</a:t>
            </a: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1143000" y="3048000"/>
            <a:ext cx="2057400" cy="685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600" dirty="0">
                <a:latin typeface="Courier New" pitchFamily="49" charset="0"/>
              </a:rPr>
              <a:t>операторы</a:t>
            </a:r>
          </a:p>
        </p:txBody>
      </p:sp>
      <p:sp>
        <p:nvSpPr>
          <p:cNvPr id="32773" name="Line 6"/>
          <p:cNvSpPr>
            <a:spLocks noChangeShapeType="1"/>
          </p:cNvSpPr>
          <p:nvPr/>
        </p:nvSpPr>
        <p:spPr bwMode="auto">
          <a:xfrm flipH="1">
            <a:off x="3200400" y="33528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600"/>
          </a:p>
        </p:txBody>
      </p:sp>
      <p:sp>
        <p:nvSpPr>
          <p:cNvPr id="32774" name="Line 9"/>
          <p:cNvSpPr>
            <a:spLocks noChangeShapeType="1"/>
          </p:cNvSpPr>
          <p:nvPr/>
        </p:nvSpPr>
        <p:spPr bwMode="auto">
          <a:xfrm>
            <a:off x="5867400" y="1371600"/>
            <a:ext cx="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600"/>
          </a:p>
        </p:txBody>
      </p:sp>
      <p:sp>
        <p:nvSpPr>
          <p:cNvPr id="32775" name="Line 11"/>
          <p:cNvSpPr>
            <a:spLocks noChangeShapeType="1"/>
          </p:cNvSpPr>
          <p:nvPr/>
        </p:nvSpPr>
        <p:spPr bwMode="auto">
          <a:xfrm flipV="1">
            <a:off x="2209800" y="1828800"/>
            <a:ext cx="19594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600"/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>
            <a:off x="2229394" y="1828800"/>
            <a:ext cx="363800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600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>
            <a:off x="5867400" y="41148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600"/>
          </a:p>
        </p:txBody>
      </p:sp>
      <p:sp>
        <p:nvSpPr>
          <p:cNvPr id="32778" name="Text Box 14"/>
          <p:cNvSpPr txBox="1">
            <a:spLocks noChangeArrowheads="1"/>
          </p:cNvSpPr>
          <p:nvPr/>
        </p:nvSpPr>
        <p:spPr bwMode="auto">
          <a:xfrm>
            <a:off x="3429000" y="2819400"/>
            <a:ext cx="98616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latin typeface="Courier New" pitchFamily="49" charset="0"/>
              </a:rPr>
              <a:t>true</a:t>
            </a:r>
            <a:endParaRPr lang="ru-RU" sz="2600" dirty="0">
              <a:latin typeface="Courier New" pitchFamily="49" charset="0"/>
            </a:endParaRPr>
          </a:p>
        </p:txBody>
      </p:sp>
      <p:sp>
        <p:nvSpPr>
          <p:cNvPr id="32779" name="Text Box 15"/>
          <p:cNvSpPr txBox="1">
            <a:spLocks noChangeArrowheads="1"/>
          </p:cNvSpPr>
          <p:nvPr/>
        </p:nvSpPr>
        <p:spPr bwMode="auto">
          <a:xfrm>
            <a:off x="4648200" y="4267200"/>
            <a:ext cx="118654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latin typeface="Courier New" pitchFamily="49" charset="0"/>
              </a:rPr>
              <a:t>false</a:t>
            </a:r>
            <a:endParaRPr lang="ru-RU" sz="2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Суммировать ряд пока слагаемое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&gt; 0.0005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33795" name="Object 4"/>
          <p:cNvGraphicFramePr>
            <a:graphicFrameLocks noGrp="1" noChangeAspect="1"/>
          </p:cNvGraphicFramePr>
          <p:nvPr>
            <p:ph/>
          </p:nvPr>
        </p:nvGraphicFramePr>
        <p:xfrm>
          <a:off x="2895600" y="1143000"/>
          <a:ext cx="2570163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Формула" r:id="rId3" imgW="863225" imgH="444307" progId="Equation.3">
                  <p:embed/>
                </p:oleObj>
              </mc:Choice>
              <mc:Fallback>
                <p:oleObj name="Формула" r:id="rId3" imgW="863225" imgH="44430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143000"/>
                        <a:ext cx="2570163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0" y="2590800"/>
            <a:ext cx="9143999" cy="312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summa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sum = 0, slag</a:t>
            </a: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slag = 1.0/(k**3+k**2+1)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первое слагаемое</a:t>
            </a:r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(slag&gt;0.0005) 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sum = sum + slag   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slag = 1.0/(k**3+k**2+1) </a:t>
            </a: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"summa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,sum,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"slag = "</a:t>
            </a:r>
            <a:r>
              <a:rPr lang="en-US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,slag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цикла 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do while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Вложенные циклы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184275" y="1066800"/>
            <a:ext cx="7799388" cy="529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_1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i1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= начало, конец, шаг</a:t>
            </a:r>
          </a:p>
          <a:p>
            <a:pPr algn="l" eaLnBrk="1" hangingPunct="1"/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_2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en-US" sz="2600" dirty="0">
                <a:latin typeface="Courier New" pitchFamily="49" charset="0"/>
              </a:rPr>
              <a:t>i2</a:t>
            </a:r>
            <a:r>
              <a:rPr lang="ru-RU" sz="2600" dirty="0">
                <a:latin typeface="Courier New" pitchFamily="49" charset="0"/>
              </a:rPr>
              <a:t> = начало, конец, шаг</a:t>
            </a:r>
          </a:p>
          <a:p>
            <a:pPr algn="l" eaLnBrk="1" hangingPunct="1"/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</a:t>
            </a:r>
            <a:r>
              <a:rPr lang="ru-RU" sz="2600" dirty="0">
                <a:latin typeface="Courier New" pitchFamily="49" charset="0"/>
              </a:rPr>
              <a:t>имя</a:t>
            </a:r>
            <a:r>
              <a:rPr lang="en-US" sz="2600" dirty="0">
                <a:latin typeface="Courier New" pitchFamily="49" charset="0"/>
              </a:rPr>
              <a:t>_3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en-US" sz="2600" dirty="0">
                <a:latin typeface="Courier New" pitchFamily="49" charset="0"/>
              </a:rPr>
              <a:t>i3</a:t>
            </a:r>
            <a:r>
              <a:rPr lang="ru-RU" sz="2600" dirty="0">
                <a:latin typeface="Courier New" pitchFamily="49" charset="0"/>
              </a:rPr>
              <a:t> = начало, конец, шаг</a:t>
            </a:r>
          </a:p>
          <a:p>
            <a:pPr algn="l" eaLnBrk="1" hangingPunct="1"/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			</a:t>
            </a:r>
            <a:r>
              <a:rPr lang="ru-RU" sz="2600" dirty="0">
                <a:latin typeface="Courier New" pitchFamily="49" charset="0"/>
              </a:rPr>
              <a:t>операторы</a:t>
            </a:r>
            <a:endParaRPr lang="en-US" sz="2600" dirty="0">
              <a:latin typeface="Courier New" pitchFamily="49" charset="0"/>
            </a:endParaRPr>
          </a:p>
          <a:p>
            <a:pPr algn="l" eaLnBrk="1" hangingPunct="1"/>
            <a:endParaRPr lang="ru-RU" sz="2600" dirty="0">
              <a:solidFill>
                <a:srgbClr val="3333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rgbClr val="3333FF"/>
                </a:solidFill>
                <a:latin typeface="Courier New" pitchFamily="49" charset="0"/>
              </a:rPr>
              <a:t>           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3333FF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имя</a:t>
            </a:r>
            <a:r>
              <a:rPr lang="en-US" sz="2600" dirty="0">
                <a:latin typeface="Courier New" pitchFamily="49" charset="0"/>
              </a:rPr>
              <a:t>_3</a:t>
            </a:r>
            <a:endParaRPr lang="ru-RU" sz="2600" dirty="0">
              <a:latin typeface="Courier New" pitchFamily="49" charset="0"/>
            </a:endParaRPr>
          </a:p>
          <a:p>
            <a:pPr algn="l" eaLnBrk="1" hangingPunct="1"/>
            <a:endParaRPr lang="ru-RU" sz="2600" dirty="0">
              <a:solidFill>
                <a:srgbClr val="3333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rgbClr val="3333FF"/>
                </a:solidFill>
                <a:latin typeface="Courier New" pitchFamily="49" charset="0"/>
              </a:rPr>
              <a:t>        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3333FF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имя</a:t>
            </a:r>
            <a:r>
              <a:rPr lang="en-US" sz="2600" dirty="0">
                <a:latin typeface="Courier New" pitchFamily="49" charset="0"/>
              </a:rPr>
              <a:t>_2</a:t>
            </a:r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</a:t>
            </a:r>
          </a:p>
          <a:p>
            <a:pPr algn="l" eaLnBrk="1" hangingPunct="1"/>
            <a:r>
              <a:rPr lang="en-US" sz="2600" dirty="0">
                <a:solidFill>
                  <a:srgbClr val="3333FF"/>
                </a:solidFill>
                <a:latin typeface="Courier New" pitchFamily="49" charset="0"/>
              </a:rPr>
              <a:t>     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3333FF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3333FF"/>
                </a:solidFill>
                <a:latin typeface="Courier New" pitchFamily="49" charset="0"/>
              </a:rPr>
              <a:t>do</a:t>
            </a:r>
            <a:r>
              <a:rPr lang="ru-RU" sz="2600" dirty="0">
                <a:latin typeface="Courier New" pitchFamily="49" charset="0"/>
              </a:rPr>
              <a:t> имя</a:t>
            </a:r>
            <a:r>
              <a:rPr lang="en-US" sz="2600" dirty="0">
                <a:latin typeface="Courier New" pitchFamily="49" charset="0"/>
              </a:rPr>
              <a:t>_1</a:t>
            </a:r>
            <a:endParaRPr lang="ru-RU" sz="2600" dirty="0">
              <a:latin typeface="Courier New" pitchFamily="49" charset="0"/>
            </a:endParaRPr>
          </a:p>
        </p:txBody>
      </p:sp>
      <p:grpSp>
        <p:nvGrpSpPr>
          <p:cNvPr id="34820" name="Группа 1"/>
          <p:cNvGrpSpPr>
            <a:grpSpLocks/>
          </p:cNvGrpSpPr>
          <p:nvPr/>
        </p:nvGrpSpPr>
        <p:grpSpPr bwMode="auto">
          <a:xfrm>
            <a:off x="1905000" y="2895600"/>
            <a:ext cx="1371600" cy="1600200"/>
            <a:chOff x="1905000" y="2743200"/>
            <a:chExt cx="1371600" cy="1524000"/>
          </a:xfrm>
        </p:grpSpPr>
        <p:sp>
          <p:nvSpPr>
            <p:cNvPr id="34829" name="Line 4"/>
            <p:cNvSpPr>
              <a:spLocks noChangeShapeType="1"/>
            </p:cNvSpPr>
            <p:nvPr/>
          </p:nvSpPr>
          <p:spPr bwMode="auto">
            <a:xfrm flipH="1">
              <a:off x="1905000" y="2743200"/>
              <a:ext cx="3048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0" name="Line 5"/>
            <p:cNvSpPr>
              <a:spLocks noChangeShapeType="1"/>
            </p:cNvSpPr>
            <p:nvPr/>
          </p:nvSpPr>
          <p:spPr bwMode="auto">
            <a:xfrm>
              <a:off x="1905000" y="2743200"/>
              <a:ext cx="0" cy="1524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Line 6"/>
            <p:cNvSpPr>
              <a:spLocks noChangeShapeType="1"/>
            </p:cNvSpPr>
            <p:nvPr/>
          </p:nvSpPr>
          <p:spPr bwMode="auto">
            <a:xfrm>
              <a:off x="1905000" y="4267200"/>
              <a:ext cx="1371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21" name="Группа 2"/>
          <p:cNvGrpSpPr>
            <a:grpSpLocks/>
          </p:cNvGrpSpPr>
          <p:nvPr/>
        </p:nvGrpSpPr>
        <p:grpSpPr bwMode="auto">
          <a:xfrm>
            <a:off x="1143000" y="2057400"/>
            <a:ext cx="1676400" cy="3200400"/>
            <a:chOff x="1143000" y="2057400"/>
            <a:chExt cx="1676400" cy="2895600"/>
          </a:xfrm>
        </p:grpSpPr>
        <p:sp>
          <p:nvSpPr>
            <p:cNvPr id="34826" name="Line 7"/>
            <p:cNvSpPr>
              <a:spLocks noChangeShapeType="1"/>
            </p:cNvSpPr>
            <p:nvPr/>
          </p:nvSpPr>
          <p:spPr bwMode="auto">
            <a:xfrm flipH="1">
              <a:off x="1143000" y="2057400"/>
              <a:ext cx="6096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Line 8"/>
            <p:cNvSpPr>
              <a:spLocks noChangeShapeType="1"/>
            </p:cNvSpPr>
            <p:nvPr/>
          </p:nvSpPr>
          <p:spPr bwMode="auto">
            <a:xfrm>
              <a:off x="1143000" y="2057400"/>
              <a:ext cx="0" cy="28956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Line 9"/>
            <p:cNvSpPr>
              <a:spLocks noChangeShapeType="1"/>
            </p:cNvSpPr>
            <p:nvPr/>
          </p:nvSpPr>
          <p:spPr bwMode="auto">
            <a:xfrm>
              <a:off x="1143000" y="4953000"/>
              <a:ext cx="16764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22" name="Line 10"/>
          <p:cNvSpPr>
            <a:spLocks noChangeShapeType="1"/>
          </p:cNvSpPr>
          <p:nvPr/>
        </p:nvSpPr>
        <p:spPr bwMode="auto">
          <a:xfrm flipH="1">
            <a:off x="609600" y="1295400"/>
            <a:ext cx="609600" cy="0"/>
          </a:xfrm>
          <a:prstGeom prst="line">
            <a:avLst/>
          </a:prstGeom>
          <a:noFill/>
          <a:ln w="254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4823" name="Группа 3"/>
          <p:cNvGrpSpPr>
            <a:grpSpLocks/>
          </p:cNvGrpSpPr>
          <p:nvPr/>
        </p:nvGrpSpPr>
        <p:grpSpPr bwMode="auto">
          <a:xfrm>
            <a:off x="609600" y="1295400"/>
            <a:ext cx="1676400" cy="4800600"/>
            <a:chOff x="609600" y="1295400"/>
            <a:chExt cx="1676400" cy="4343400"/>
          </a:xfrm>
        </p:grpSpPr>
        <p:sp>
          <p:nvSpPr>
            <p:cNvPr id="34824" name="Line 11"/>
            <p:cNvSpPr>
              <a:spLocks noChangeShapeType="1"/>
            </p:cNvSpPr>
            <p:nvPr/>
          </p:nvSpPr>
          <p:spPr bwMode="auto">
            <a:xfrm>
              <a:off x="609600" y="1295400"/>
              <a:ext cx="0" cy="434340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5" name="Line 12"/>
            <p:cNvSpPr>
              <a:spLocks noChangeShapeType="1"/>
            </p:cNvSpPr>
            <p:nvPr/>
          </p:nvSpPr>
          <p:spPr bwMode="auto">
            <a:xfrm>
              <a:off x="609600" y="5638800"/>
              <a:ext cx="1676400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Вложенные циклы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Протабулировать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функцию двух переменных</a:t>
            </a:r>
          </a:p>
        </p:txBody>
      </p:sp>
      <p:graphicFrame>
        <p:nvGraphicFramePr>
          <p:cNvPr id="35844" name="Object 5"/>
          <p:cNvGraphicFramePr>
            <a:graphicFrameLocks noGrp="1" noChangeAspect="1"/>
          </p:cNvGraphicFramePr>
          <p:nvPr>
            <p:ph/>
          </p:nvPr>
        </p:nvGraphicFramePr>
        <p:xfrm>
          <a:off x="2819400" y="1371600"/>
          <a:ext cx="29654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60" name="Формула" r:id="rId3" imgW="990600" imgH="228600" progId="Equation.3">
                  <p:embed/>
                </p:oleObj>
              </mc:Choice>
              <mc:Fallback>
                <p:oleObj name="Формула" r:id="rId3" imgW="9906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371600"/>
                        <a:ext cx="296545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5" name="Line 7"/>
          <p:cNvSpPr>
            <a:spLocks noChangeShapeType="1"/>
          </p:cNvSpPr>
          <p:nvPr/>
        </p:nvSpPr>
        <p:spPr bwMode="auto">
          <a:xfrm>
            <a:off x="1676400" y="61722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6" name="Line 8"/>
          <p:cNvSpPr>
            <a:spLocks noChangeShapeType="1"/>
          </p:cNvSpPr>
          <p:nvPr/>
        </p:nvSpPr>
        <p:spPr bwMode="auto">
          <a:xfrm flipV="1">
            <a:off x="1676400" y="22860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5847" name="Group 26"/>
          <p:cNvGrpSpPr>
            <a:grpSpLocks/>
          </p:cNvGrpSpPr>
          <p:nvPr/>
        </p:nvGrpSpPr>
        <p:grpSpPr bwMode="auto">
          <a:xfrm>
            <a:off x="2209800" y="2971800"/>
            <a:ext cx="4800600" cy="3200400"/>
            <a:chOff x="1392" y="1632"/>
            <a:chExt cx="3024" cy="1920"/>
          </a:xfrm>
        </p:grpSpPr>
        <p:sp>
          <p:nvSpPr>
            <p:cNvPr id="35941" name="Line 9"/>
            <p:cNvSpPr>
              <a:spLocks noChangeShapeType="1"/>
            </p:cNvSpPr>
            <p:nvPr/>
          </p:nvSpPr>
          <p:spPr bwMode="auto">
            <a:xfrm flipV="1">
              <a:off x="1392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2" name="Line 10"/>
            <p:cNvSpPr>
              <a:spLocks noChangeShapeType="1"/>
            </p:cNvSpPr>
            <p:nvPr/>
          </p:nvSpPr>
          <p:spPr bwMode="auto">
            <a:xfrm flipV="1">
              <a:off x="1728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3" name="Line 11"/>
            <p:cNvSpPr>
              <a:spLocks noChangeShapeType="1"/>
            </p:cNvSpPr>
            <p:nvPr/>
          </p:nvSpPr>
          <p:spPr bwMode="auto">
            <a:xfrm flipV="1">
              <a:off x="2064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4" name="Line 12"/>
            <p:cNvSpPr>
              <a:spLocks noChangeShapeType="1"/>
            </p:cNvSpPr>
            <p:nvPr/>
          </p:nvSpPr>
          <p:spPr bwMode="auto">
            <a:xfrm flipV="1">
              <a:off x="2400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5" name="Line 13"/>
            <p:cNvSpPr>
              <a:spLocks noChangeShapeType="1"/>
            </p:cNvSpPr>
            <p:nvPr/>
          </p:nvSpPr>
          <p:spPr bwMode="auto">
            <a:xfrm flipV="1">
              <a:off x="2736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6" name="Line 14"/>
            <p:cNvSpPr>
              <a:spLocks noChangeShapeType="1"/>
            </p:cNvSpPr>
            <p:nvPr/>
          </p:nvSpPr>
          <p:spPr bwMode="auto">
            <a:xfrm flipV="1">
              <a:off x="3072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7" name="Line 15"/>
            <p:cNvSpPr>
              <a:spLocks noChangeShapeType="1"/>
            </p:cNvSpPr>
            <p:nvPr/>
          </p:nvSpPr>
          <p:spPr bwMode="auto">
            <a:xfrm flipV="1">
              <a:off x="3408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8" name="Line 16"/>
            <p:cNvSpPr>
              <a:spLocks noChangeShapeType="1"/>
            </p:cNvSpPr>
            <p:nvPr/>
          </p:nvSpPr>
          <p:spPr bwMode="auto">
            <a:xfrm flipV="1">
              <a:off x="3744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49" name="Line 17"/>
            <p:cNvSpPr>
              <a:spLocks noChangeShapeType="1"/>
            </p:cNvSpPr>
            <p:nvPr/>
          </p:nvSpPr>
          <p:spPr bwMode="auto">
            <a:xfrm flipV="1">
              <a:off x="4080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" name="Line 18"/>
            <p:cNvSpPr>
              <a:spLocks noChangeShapeType="1"/>
            </p:cNvSpPr>
            <p:nvPr/>
          </p:nvSpPr>
          <p:spPr bwMode="auto">
            <a:xfrm flipV="1">
              <a:off x="4416" y="1632"/>
              <a:ext cx="0" cy="19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48" name="Line 19"/>
          <p:cNvSpPr>
            <a:spLocks noChangeShapeType="1"/>
          </p:cNvSpPr>
          <p:nvPr/>
        </p:nvSpPr>
        <p:spPr bwMode="auto">
          <a:xfrm>
            <a:off x="1676400" y="56388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9" name="Line 21"/>
          <p:cNvSpPr>
            <a:spLocks noChangeShapeType="1"/>
          </p:cNvSpPr>
          <p:nvPr/>
        </p:nvSpPr>
        <p:spPr bwMode="auto">
          <a:xfrm>
            <a:off x="1676400" y="51054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Line 22"/>
          <p:cNvSpPr>
            <a:spLocks noChangeShapeType="1"/>
          </p:cNvSpPr>
          <p:nvPr/>
        </p:nvSpPr>
        <p:spPr bwMode="auto">
          <a:xfrm>
            <a:off x="1676400" y="45720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1" name="Line 23"/>
          <p:cNvSpPr>
            <a:spLocks noChangeShapeType="1"/>
          </p:cNvSpPr>
          <p:nvPr/>
        </p:nvSpPr>
        <p:spPr bwMode="auto">
          <a:xfrm>
            <a:off x="1676400" y="40386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2" name="Line 24"/>
          <p:cNvSpPr>
            <a:spLocks noChangeShapeType="1"/>
          </p:cNvSpPr>
          <p:nvPr/>
        </p:nvSpPr>
        <p:spPr bwMode="auto">
          <a:xfrm>
            <a:off x="1676400" y="35052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3" name="Line 25"/>
          <p:cNvSpPr>
            <a:spLocks noChangeShapeType="1"/>
          </p:cNvSpPr>
          <p:nvPr/>
        </p:nvSpPr>
        <p:spPr bwMode="auto">
          <a:xfrm>
            <a:off x="1676400" y="29718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4" name="Oval 27"/>
          <p:cNvSpPr>
            <a:spLocks noChangeArrowheads="1"/>
          </p:cNvSpPr>
          <p:nvPr/>
        </p:nvSpPr>
        <p:spPr bwMode="auto">
          <a:xfrm>
            <a:off x="16002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5" name="Oval 28"/>
          <p:cNvSpPr>
            <a:spLocks noChangeArrowheads="1"/>
          </p:cNvSpPr>
          <p:nvPr/>
        </p:nvSpPr>
        <p:spPr bwMode="auto">
          <a:xfrm>
            <a:off x="21336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6" name="Oval 29"/>
          <p:cNvSpPr>
            <a:spLocks noChangeArrowheads="1"/>
          </p:cNvSpPr>
          <p:nvPr/>
        </p:nvSpPr>
        <p:spPr bwMode="auto">
          <a:xfrm>
            <a:off x="26670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7" name="Oval 30"/>
          <p:cNvSpPr>
            <a:spLocks noChangeArrowheads="1"/>
          </p:cNvSpPr>
          <p:nvPr/>
        </p:nvSpPr>
        <p:spPr bwMode="auto">
          <a:xfrm>
            <a:off x="32004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8" name="Oval 31"/>
          <p:cNvSpPr>
            <a:spLocks noChangeArrowheads="1"/>
          </p:cNvSpPr>
          <p:nvPr/>
        </p:nvSpPr>
        <p:spPr bwMode="auto">
          <a:xfrm>
            <a:off x="37338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9" name="Oval 32"/>
          <p:cNvSpPr>
            <a:spLocks noChangeArrowheads="1"/>
          </p:cNvSpPr>
          <p:nvPr/>
        </p:nvSpPr>
        <p:spPr bwMode="auto">
          <a:xfrm>
            <a:off x="42672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0" name="Oval 33"/>
          <p:cNvSpPr>
            <a:spLocks noChangeArrowheads="1"/>
          </p:cNvSpPr>
          <p:nvPr/>
        </p:nvSpPr>
        <p:spPr bwMode="auto">
          <a:xfrm>
            <a:off x="48006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1" name="Oval 34"/>
          <p:cNvSpPr>
            <a:spLocks noChangeArrowheads="1"/>
          </p:cNvSpPr>
          <p:nvPr/>
        </p:nvSpPr>
        <p:spPr bwMode="auto">
          <a:xfrm>
            <a:off x="53340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2" name="Oval 35"/>
          <p:cNvSpPr>
            <a:spLocks noChangeArrowheads="1"/>
          </p:cNvSpPr>
          <p:nvPr/>
        </p:nvSpPr>
        <p:spPr bwMode="auto">
          <a:xfrm>
            <a:off x="58674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3" name="Oval 36"/>
          <p:cNvSpPr>
            <a:spLocks noChangeArrowheads="1"/>
          </p:cNvSpPr>
          <p:nvPr/>
        </p:nvSpPr>
        <p:spPr bwMode="auto">
          <a:xfrm>
            <a:off x="64008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4" name="Oval 37"/>
          <p:cNvSpPr>
            <a:spLocks noChangeArrowheads="1"/>
          </p:cNvSpPr>
          <p:nvPr/>
        </p:nvSpPr>
        <p:spPr bwMode="auto">
          <a:xfrm>
            <a:off x="6934200" y="6096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5" name="Oval 38"/>
          <p:cNvSpPr>
            <a:spLocks noChangeArrowheads="1"/>
          </p:cNvSpPr>
          <p:nvPr/>
        </p:nvSpPr>
        <p:spPr bwMode="auto">
          <a:xfrm>
            <a:off x="16002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Oval 39"/>
          <p:cNvSpPr>
            <a:spLocks noChangeArrowheads="1"/>
          </p:cNvSpPr>
          <p:nvPr/>
        </p:nvSpPr>
        <p:spPr bwMode="auto">
          <a:xfrm>
            <a:off x="21336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7" name="Oval 40"/>
          <p:cNvSpPr>
            <a:spLocks noChangeArrowheads="1"/>
          </p:cNvSpPr>
          <p:nvPr/>
        </p:nvSpPr>
        <p:spPr bwMode="auto">
          <a:xfrm>
            <a:off x="26670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8" name="Oval 41"/>
          <p:cNvSpPr>
            <a:spLocks noChangeArrowheads="1"/>
          </p:cNvSpPr>
          <p:nvPr/>
        </p:nvSpPr>
        <p:spPr bwMode="auto">
          <a:xfrm>
            <a:off x="32004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69" name="Oval 42"/>
          <p:cNvSpPr>
            <a:spLocks noChangeArrowheads="1"/>
          </p:cNvSpPr>
          <p:nvPr/>
        </p:nvSpPr>
        <p:spPr bwMode="auto">
          <a:xfrm>
            <a:off x="37338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0" name="Oval 43"/>
          <p:cNvSpPr>
            <a:spLocks noChangeArrowheads="1"/>
          </p:cNvSpPr>
          <p:nvPr/>
        </p:nvSpPr>
        <p:spPr bwMode="auto">
          <a:xfrm>
            <a:off x="42672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1" name="Oval 44"/>
          <p:cNvSpPr>
            <a:spLocks noChangeArrowheads="1"/>
          </p:cNvSpPr>
          <p:nvPr/>
        </p:nvSpPr>
        <p:spPr bwMode="auto">
          <a:xfrm>
            <a:off x="48006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2" name="Oval 45"/>
          <p:cNvSpPr>
            <a:spLocks noChangeArrowheads="1"/>
          </p:cNvSpPr>
          <p:nvPr/>
        </p:nvSpPr>
        <p:spPr bwMode="auto">
          <a:xfrm>
            <a:off x="53340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3" name="Oval 46"/>
          <p:cNvSpPr>
            <a:spLocks noChangeArrowheads="1"/>
          </p:cNvSpPr>
          <p:nvPr/>
        </p:nvSpPr>
        <p:spPr bwMode="auto">
          <a:xfrm>
            <a:off x="58674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4" name="Oval 47"/>
          <p:cNvSpPr>
            <a:spLocks noChangeArrowheads="1"/>
          </p:cNvSpPr>
          <p:nvPr/>
        </p:nvSpPr>
        <p:spPr bwMode="auto">
          <a:xfrm>
            <a:off x="64008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5" name="Oval 48"/>
          <p:cNvSpPr>
            <a:spLocks noChangeArrowheads="1"/>
          </p:cNvSpPr>
          <p:nvPr/>
        </p:nvSpPr>
        <p:spPr bwMode="auto">
          <a:xfrm>
            <a:off x="6934200" y="5562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6" name="Oval 49"/>
          <p:cNvSpPr>
            <a:spLocks noChangeArrowheads="1"/>
          </p:cNvSpPr>
          <p:nvPr/>
        </p:nvSpPr>
        <p:spPr bwMode="auto">
          <a:xfrm>
            <a:off x="16002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7" name="Oval 50"/>
          <p:cNvSpPr>
            <a:spLocks noChangeArrowheads="1"/>
          </p:cNvSpPr>
          <p:nvPr/>
        </p:nvSpPr>
        <p:spPr bwMode="auto">
          <a:xfrm>
            <a:off x="21336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8" name="Oval 51"/>
          <p:cNvSpPr>
            <a:spLocks noChangeArrowheads="1"/>
          </p:cNvSpPr>
          <p:nvPr/>
        </p:nvSpPr>
        <p:spPr bwMode="auto">
          <a:xfrm>
            <a:off x="26670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9" name="Oval 52"/>
          <p:cNvSpPr>
            <a:spLocks noChangeArrowheads="1"/>
          </p:cNvSpPr>
          <p:nvPr/>
        </p:nvSpPr>
        <p:spPr bwMode="auto">
          <a:xfrm>
            <a:off x="32004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0" name="Oval 53"/>
          <p:cNvSpPr>
            <a:spLocks noChangeArrowheads="1"/>
          </p:cNvSpPr>
          <p:nvPr/>
        </p:nvSpPr>
        <p:spPr bwMode="auto">
          <a:xfrm>
            <a:off x="37338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1" name="Oval 54"/>
          <p:cNvSpPr>
            <a:spLocks noChangeArrowheads="1"/>
          </p:cNvSpPr>
          <p:nvPr/>
        </p:nvSpPr>
        <p:spPr bwMode="auto">
          <a:xfrm>
            <a:off x="42672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2" name="Oval 55"/>
          <p:cNvSpPr>
            <a:spLocks noChangeArrowheads="1"/>
          </p:cNvSpPr>
          <p:nvPr/>
        </p:nvSpPr>
        <p:spPr bwMode="auto">
          <a:xfrm>
            <a:off x="48006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3" name="Oval 56"/>
          <p:cNvSpPr>
            <a:spLocks noChangeArrowheads="1"/>
          </p:cNvSpPr>
          <p:nvPr/>
        </p:nvSpPr>
        <p:spPr bwMode="auto">
          <a:xfrm>
            <a:off x="53340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4" name="Oval 57"/>
          <p:cNvSpPr>
            <a:spLocks noChangeArrowheads="1"/>
          </p:cNvSpPr>
          <p:nvPr/>
        </p:nvSpPr>
        <p:spPr bwMode="auto">
          <a:xfrm>
            <a:off x="58674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5" name="Oval 58"/>
          <p:cNvSpPr>
            <a:spLocks noChangeArrowheads="1"/>
          </p:cNvSpPr>
          <p:nvPr/>
        </p:nvSpPr>
        <p:spPr bwMode="auto">
          <a:xfrm>
            <a:off x="64008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6" name="Oval 59"/>
          <p:cNvSpPr>
            <a:spLocks noChangeArrowheads="1"/>
          </p:cNvSpPr>
          <p:nvPr/>
        </p:nvSpPr>
        <p:spPr bwMode="auto">
          <a:xfrm>
            <a:off x="6934200" y="50292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7" name="Oval 60"/>
          <p:cNvSpPr>
            <a:spLocks noChangeArrowheads="1"/>
          </p:cNvSpPr>
          <p:nvPr/>
        </p:nvSpPr>
        <p:spPr bwMode="auto">
          <a:xfrm>
            <a:off x="16002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8" name="Oval 61"/>
          <p:cNvSpPr>
            <a:spLocks noChangeArrowheads="1"/>
          </p:cNvSpPr>
          <p:nvPr/>
        </p:nvSpPr>
        <p:spPr bwMode="auto">
          <a:xfrm>
            <a:off x="21336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89" name="Oval 62"/>
          <p:cNvSpPr>
            <a:spLocks noChangeArrowheads="1"/>
          </p:cNvSpPr>
          <p:nvPr/>
        </p:nvSpPr>
        <p:spPr bwMode="auto">
          <a:xfrm>
            <a:off x="26670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0" name="Oval 63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1" name="Oval 64"/>
          <p:cNvSpPr>
            <a:spLocks noChangeArrowheads="1"/>
          </p:cNvSpPr>
          <p:nvPr/>
        </p:nvSpPr>
        <p:spPr bwMode="auto">
          <a:xfrm>
            <a:off x="37338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2" name="Oval 65"/>
          <p:cNvSpPr>
            <a:spLocks noChangeArrowheads="1"/>
          </p:cNvSpPr>
          <p:nvPr/>
        </p:nvSpPr>
        <p:spPr bwMode="auto">
          <a:xfrm>
            <a:off x="42672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3" name="Oval 66"/>
          <p:cNvSpPr>
            <a:spLocks noChangeArrowheads="1"/>
          </p:cNvSpPr>
          <p:nvPr/>
        </p:nvSpPr>
        <p:spPr bwMode="auto">
          <a:xfrm>
            <a:off x="48006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4" name="Oval 67"/>
          <p:cNvSpPr>
            <a:spLocks noChangeArrowheads="1"/>
          </p:cNvSpPr>
          <p:nvPr/>
        </p:nvSpPr>
        <p:spPr bwMode="auto">
          <a:xfrm>
            <a:off x="53340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5" name="Oval 68"/>
          <p:cNvSpPr>
            <a:spLocks noChangeArrowheads="1"/>
          </p:cNvSpPr>
          <p:nvPr/>
        </p:nvSpPr>
        <p:spPr bwMode="auto">
          <a:xfrm>
            <a:off x="58674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6" name="Oval 69"/>
          <p:cNvSpPr>
            <a:spLocks noChangeArrowheads="1"/>
          </p:cNvSpPr>
          <p:nvPr/>
        </p:nvSpPr>
        <p:spPr bwMode="auto">
          <a:xfrm>
            <a:off x="64008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7" name="Oval 70"/>
          <p:cNvSpPr>
            <a:spLocks noChangeArrowheads="1"/>
          </p:cNvSpPr>
          <p:nvPr/>
        </p:nvSpPr>
        <p:spPr bwMode="auto">
          <a:xfrm>
            <a:off x="6934200" y="44958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8" name="Oval 71"/>
          <p:cNvSpPr>
            <a:spLocks noChangeArrowheads="1"/>
          </p:cNvSpPr>
          <p:nvPr/>
        </p:nvSpPr>
        <p:spPr bwMode="auto">
          <a:xfrm>
            <a:off x="16002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99" name="Oval 72"/>
          <p:cNvSpPr>
            <a:spLocks noChangeArrowheads="1"/>
          </p:cNvSpPr>
          <p:nvPr/>
        </p:nvSpPr>
        <p:spPr bwMode="auto">
          <a:xfrm>
            <a:off x="21336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0" name="Oval 73"/>
          <p:cNvSpPr>
            <a:spLocks noChangeArrowheads="1"/>
          </p:cNvSpPr>
          <p:nvPr/>
        </p:nvSpPr>
        <p:spPr bwMode="auto">
          <a:xfrm>
            <a:off x="26670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1" name="Oval 74"/>
          <p:cNvSpPr>
            <a:spLocks noChangeArrowheads="1"/>
          </p:cNvSpPr>
          <p:nvPr/>
        </p:nvSpPr>
        <p:spPr bwMode="auto">
          <a:xfrm>
            <a:off x="32004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2" name="Oval 75"/>
          <p:cNvSpPr>
            <a:spLocks noChangeArrowheads="1"/>
          </p:cNvSpPr>
          <p:nvPr/>
        </p:nvSpPr>
        <p:spPr bwMode="auto">
          <a:xfrm>
            <a:off x="37338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3" name="Oval 76"/>
          <p:cNvSpPr>
            <a:spLocks noChangeArrowheads="1"/>
          </p:cNvSpPr>
          <p:nvPr/>
        </p:nvSpPr>
        <p:spPr bwMode="auto">
          <a:xfrm>
            <a:off x="42672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4" name="Oval 77"/>
          <p:cNvSpPr>
            <a:spLocks noChangeArrowheads="1"/>
          </p:cNvSpPr>
          <p:nvPr/>
        </p:nvSpPr>
        <p:spPr bwMode="auto">
          <a:xfrm>
            <a:off x="48006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5" name="Oval 78"/>
          <p:cNvSpPr>
            <a:spLocks noChangeArrowheads="1"/>
          </p:cNvSpPr>
          <p:nvPr/>
        </p:nvSpPr>
        <p:spPr bwMode="auto">
          <a:xfrm>
            <a:off x="53340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6" name="Oval 79"/>
          <p:cNvSpPr>
            <a:spLocks noChangeArrowheads="1"/>
          </p:cNvSpPr>
          <p:nvPr/>
        </p:nvSpPr>
        <p:spPr bwMode="auto">
          <a:xfrm>
            <a:off x="58674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7" name="Oval 80"/>
          <p:cNvSpPr>
            <a:spLocks noChangeArrowheads="1"/>
          </p:cNvSpPr>
          <p:nvPr/>
        </p:nvSpPr>
        <p:spPr bwMode="auto">
          <a:xfrm>
            <a:off x="64008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8" name="Oval 81"/>
          <p:cNvSpPr>
            <a:spLocks noChangeArrowheads="1"/>
          </p:cNvSpPr>
          <p:nvPr/>
        </p:nvSpPr>
        <p:spPr bwMode="auto">
          <a:xfrm>
            <a:off x="6934200" y="39624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09" name="Oval 82"/>
          <p:cNvSpPr>
            <a:spLocks noChangeArrowheads="1"/>
          </p:cNvSpPr>
          <p:nvPr/>
        </p:nvSpPr>
        <p:spPr bwMode="auto">
          <a:xfrm>
            <a:off x="16002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0" name="Oval 83"/>
          <p:cNvSpPr>
            <a:spLocks noChangeArrowheads="1"/>
          </p:cNvSpPr>
          <p:nvPr/>
        </p:nvSpPr>
        <p:spPr bwMode="auto">
          <a:xfrm>
            <a:off x="21336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1" name="Oval 84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2" name="Oval 85"/>
          <p:cNvSpPr>
            <a:spLocks noChangeArrowheads="1"/>
          </p:cNvSpPr>
          <p:nvPr/>
        </p:nvSpPr>
        <p:spPr bwMode="auto">
          <a:xfrm>
            <a:off x="32004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3" name="Oval 86"/>
          <p:cNvSpPr>
            <a:spLocks noChangeArrowheads="1"/>
          </p:cNvSpPr>
          <p:nvPr/>
        </p:nvSpPr>
        <p:spPr bwMode="auto">
          <a:xfrm>
            <a:off x="37338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4" name="Oval 87"/>
          <p:cNvSpPr>
            <a:spLocks noChangeArrowheads="1"/>
          </p:cNvSpPr>
          <p:nvPr/>
        </p:nvSpPr>
        <p:spPr bwMode="auto">
          <a:xfrm>
            <a:off x="42672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5" name="Oval 88"/>
          <p:cNvSpPr>
            <a:spLocks noChangeArrowheads="1"/>
          </p:cNvSpPr>
          <p:nvPr/>
        </p:nvSpPr>
        <p:spPr bwMode="auto">
          <a:xfrm>
            <a:off x="48006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6" name="Oval 89"/>
          <p:cNvSpPr>
            <a:spLocks noChangeArrowheads="1"/>
          </p:cNvSpPr>
          <p:nvPr/>
        </p:nvSpPr>
        <p:spPr bwMode="auto">
          <a:xfrm>
            <a:off x="53340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7" name="Oval 90"/>
          <p:cNvSpPr>
            <a:spLocks noChangeArrowheads="1"/>
          </p:cNvSpPr>
          <p:nvPr/>
        </p:nvSpPr>
        <p:spPr bwMode="auto">
          <a:xfrm>
            <a:off x="58674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8" name="Oval 91"/>
          <p:cNvSpPr>
            <a:spLocks noChangeArrowheads="1"/>
          </p:cNvSpPr>
          <p:nvPr/>
        </p:nvSpPr>
        <p:spPr bwMode="auto">
          <a:xfrm>
            <a:off x="64008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19" name="Oval 92"/>
          <p:cNvSpPr>
            <a:spLocks noChangeArrowheads="1"/>
          </p:cNvSpPr>
          <p:nvPr/>
        </p:nvSpPr>
        <p:spPr bwMode="auto">
          <a:xfrm>
            <a:off x="6934200" y="34290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0" name="Oval 93"/>
          <p:cNvSpPr>
            <a:spLocks noChangeArrowheads="1"/>
          </p:cNvSpPr>
          <p:nvPr/>
        </p:nvSpPr>
        <p:spPr bwMode="auto">
          <a:xfrm>
            <a:off x="16002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1" name="Oval 94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2" name="Oval 95"/>
          <p:cNvSpPr>
            <a:spLocks noChangeArrowheads="1"/>
          </p:cNvSpPr>
          <p:nvPr/>
        </p:nvSpPr>
        <p:spPr bwMode="auto">
          <a:xfrm>
            <a:off x="26670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3" name="Oval 96"/>
          <p:cNvSpPr>
            <a:spLocks noChangeArrowheads="1"/>
          </p:cNvSpPr>
          <p:nvPr/>
        </p:nvSpPr>
        <p:spPr bwMode="auto">
          <a:xfrm>
            <a:off x="32004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4" name="Oval 97"/>
          <p:cNvSpPr>
            <a:spLocks noChangeArrowheads="1"/>
          </p:cNvSpPr>
          <p:nvPr/>
        </p:nvSpPr>
        <p:spPr bwMode="auto">
          <a:xfrm>
            <a:off x="37338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5" name="Oval 98"/>
          <p:cNvSpPr>
            <a:spLocks noChangeArrowheads="1"/>
          </p:cNvSpPr>
          <p:nvPr/>
        </p:nvSpPr>
        <p:spPr bwMode="auto">
          <a:xfrm>
            <a:off x="42672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6" name="Oval 99"/>
          <p:cNvSpPr>
            <a:spLocks noChangeArrowheads="1"/>
          </p:cNvSpPr>
          <p:nvPr/>
        </p:nvSpPr>
        <p:spPr bwMode="auto">
          <a:xfrm>
            <a:off x="48006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7" name="Oval 100"/>
          <p:cNvSpPr>
            <a:spLocks noChangeArrowheads="1"/>
          </p:cNvSpPr>
          <p:nvPr/>
        </p:nvSpPr>
        <p:spPr bwMode="auto">
          <a:xfrm>
            <a:off x="53340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8" name="Oval 101"/>
          <p:cNvSpPr>
            <a:spLocks noChangeArrowheads="1"/>
          </p:cNvSpPr>
          <p:nvPr/>
        </p:nvSpPr>
        <p:spPr bwMode="auto">
          <a:xfrm>
            <a:off x="58674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29" name="Oval 102"/>
          <p:cNvSpPr>
            <a:spLocks noChangeArrowheads="1"/>
          </p:cNvSpPr>
          <p:nvPr/>
        </p:nvSpPr>
        <p:spPr bwMode="auto">
          <a:xfrm>
            <a:off x="64008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30" name="Oval 103"/>
          <p:cNvSpPr>
            <a:spLocks noChangeArrowheads="1"/>
          </p:cNvSpPr>
          <p:nvPr/>
        </p:nvSpPr>
        <p:spPr bwMode="auto">
          <a:xfrm>
            <a:off x="6934200" y="2895600"/>
            <a:ext cx="152400" cy="152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31" name="Text Box 104"/>
          <p:cNvSpPr txBox="1">
            <a:spLocks noChangeArrowheads="1"/>
          </p:cNvSpPr>
          <p:nvPr/>
        </p:nvSpPr>
        <p:spPr bwMode="auto">
          <a:xfrm>
            <a:off x="1450975" y="6248400"/>
            <a:ext cx="785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i=1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2" name="Text Box 105"/>
          <p:cNvSpPr txBox="1">
            <a:spLocks noChangeArrowheads="1"/>
          </p:cNvSpPr>
          <p:nvPr/>
        </p:nvSpPr>
        <p:spPr bwMode="auto">
          <a:xfrm>
            <a:off x="6669088" y="62484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i=Mi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3" name="Text Box 106"/>
          <p:cNvSpPr txBox="1">
            <a:spLocks noChangeArrowheads="1"/>
          </p:cNvSpPr>
          <p:nvPr/>
        </p:nvSpPr>
        <p:spPr bwMode="auto">
          <a:xfrm>
            <a:off x="811213" y="5867400"/>
            <a:ext cx="7858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j=1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4" name="Text Box 107"/>
          <p:cNvSpPr txBox="1">
            <a:spLocks noChangeArrowheads="1"/>
          </p:cNvSpPr>
          <p:nvPr/>
        </p:nvSpPr>
        <p:spPr bwMode="auto">
          <a:xfrm>
            <a:off x="711200" y="2743200"/>
            <a:ext cx="987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j=Mj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5" name="Text Box 108"/>
          <p:cNvSpPr txBox="1">
            <a:spLocks noChangeArrowheads="1"/>
          </p:cNvSpPr>
          <p:nvPr/>
        </p:nvSpPr>
        <p:spPr bwMode="auto">
          <a:xfrm>
            <a:off x="1223963" y="2133600"/>
            <a:ext cx="3857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y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6" name="Text Box 109"/>
          <p:cNvSpPr txBox="1">
            <a:spLocks noChangeArrowheads="1"/>
          </p:cNvSpPr>
          <p:nvPr/>
        </p:nvSpPr>
        <p:spPr bwMode="auto">
          <a:xfrm>
            <a:off x="7686675" y="57150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7" name="AutoShape 110"/>
          <p:cNvSpPr>
            <a:spLocks/>
          </p:cNvSpPr>
          <p:nvPr/>
        </p:nvSpPr>
        <p:spPr bwMode="auto">
          <a:xfrm>
            <a:off x="7239000" y="3048000"/>
            <a:ext cx="228600" cy="29718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38" name="Text Box 111"/>
          <p:cNvSpPr txBox="1">
            <a:spLocks noChangeArrowheads="1"/>
          </p:cNvSpPr>
          <p:nvPr/>
        </p:nvSpPr>
        <p:spPr bwMode="auto">
          <a:xfrm>
            <a:off x="7588250" y="4267200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Y0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5939" name="AutoShape 112"/>
          <p:cNvSpPr>
            <a:spLocks/>
          </p:cNvSpPr>
          <p:nvPr/>
        </p:nvSpPr>
        <p:spPr bwMode="auto">
          <a:xfrm rot="-5400000">
            <a:off x="4229100" y="114300"/>
            <a:ext cx="228600" cy="5181600"/>
          </a:xfrm>
          <a:prstGeom prst="rightBrace">
            <a:avLst>
              <a:gd name="adj1" fmla="val 188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940" name="Text Box 113"/>
          <p:cNvSpPr txBox="1">
            <a:spLocks noChangeArrowheads="1"/>
          </p:cNvSpPr>
          <p:nvPr/>
        </p:nvSpPr>
        <p:spPr bwMode="auto">
          <a:xfrm>
            <a:off x="4097338" y="2133600"/>
            <a:ext cx="584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X0</a:t>
            </a:r>
            <a:endParaRPr lang="ru-RU" sz="2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0" y="838200"/>
            <a:ext cx="9143999" cy="5029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func_table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5,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Mj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7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сетка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s-E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s-E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x, y, fxy, dx, dy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i,j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Y0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1.0; X0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2.0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размеры области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dx = X0/(Mj-1); 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dy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Y0/(Mi-1)  </a:t>
            </a:r>
          </a:p>
          <a:p>
            <a:pPr algn="just" eaLnBrk="1" hangingPunct="1"/>
            <a:r>
              <a:rPr lang="pl-PL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pl-PL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pl-PL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Mi,1,-1 </a:t>
            </a:r>
            <a:r>
              <a:rPr lang="pl-PL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сверху вниз </a:t>
            </a:r>
            <a:endParaRPr lang="pl-PL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y = (i-1)*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dy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1,Mj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x = (j-1)*dx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fxy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x**2+y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'(f7.2,\)'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fxy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(*,*);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переход на следующую строку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</a:p>
          <a:p>
            <a:pPr algn="just" eaLnBrk="1" hangingPunct="1"/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Вложенные циклы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do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циклами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33375" y="1758950"/>
            <a:ext cx="8800807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 dirty="0">
                <a:latin typeface="Courier New" pitchFamily="49" charset="0"/>
              </a:rPr>
              <a:t>С1: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latin typeface="Courier New" pitchFamily="49" charset="0"/>
              </a:rPr>
              <a:t>k</a:t>
            </a:r>
            <a:r>
              <a:rPr lang="en-US" sz="2600" dirty="0" smtClean="0">
                <a:latin typeface="Courier New" pitchFamily="49" charset="0"/>
              </a:rPr>
              <a:t> </a:t>
            </a:r>
            <a:r>
              <a:rPr lang="ru-RU" sz="2600" dirty="0" smtClean="0">
                <a:latin typeface="Courier New" pitchFamily="49" charset="0"/>
              </a:rPr>
              <a:t>=</a:t>
            </a:r>
            <a:r>
              <a:rPr lang="en-US" sz="2600" dirty="0" smtClean="0">
                <a:latin typeface="Courier New" pitchFamily="49" charset="0"/>
              </a:rPr>
              <a:t> </a:t>
            </a:r>
            <a:r>
              <a:rPr lang="ru-RU" sz="2600" dirty="0" smtClean="0">
                <a:latin typeface="Courier New" pitchFamily="49" charset="0"/>
              </a:rPr>
              <a:t>1,</a:t>
            </a:r>
            <a:r>
              <a:rPr lang="en-US" sz="2600" dirty="0">
                <a:latin typeface="Courier New" pitchFamily="49" charset="0"/>
              </a:rPr>
              <a:t>100</a:t>
            </a:r>
            <a:r>
              <a:rPr lang="ru-RU" sz="2600" dirty="0">
                <a:latin typeface="Courier New" pitchFamily="49" charset="0"/>
              </a:rPr>
              <a:t> </a:t>
            </a:r>
            <a:r>
              <a:rPr lang="ru-RU" sz="2600" dirty="0">
                <a:solidFill>
                  <a:srgbClr val="008000"/>
                </a:solidFill>
                <a:latin typeface="Courier New" pitchFamily="49" charset="0"/>
              </a:rPr>
              <a:t>! внешний цикл с именем С1</a:t>
            </a:r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</a:t>
            </a:r>
            <a:r>
              <a:rPr lang="ru-RU" sz="2600" dirty="0">
                <a:latin typeface="Courier New" pitchFamily="49" charset="0"/>
              </a:rPr>
              <a:t>     </a:t>
            </a:r>
            <a:r>
              <a:rPr lang="pt-BR" sz="2600" dirty="0">
                <a:solidFill>
                  <a:srgbClr val="0070C0"/>
                </a:solidFill>
                <a:latin typeface="Courier New" pitchFamily="49" charset="0"/>
              </a:rPr>
              <a:t>do </a:t>
            </a:r>
            <a:r>
              <a:rPr lang="en-US" sz="2600" dirty="0" err="1" smtClean="0">
                <a:latin typeface="Courier New" pitchFamily="49" charset="0"/>
              </a:rPr>
              <a:t>i</a:t>
            </a:r>
            <a:r>
              <a:rPr lang="en-US" sz="2600" dirty="0" smtClean="0">
                <a:latin typeface="Courier New" pitchFamily="49" charset="0"/>
              </a:rPr>
              <a:t> </a:t>
            </a:r>
            <a:r>
              <a:rPr lang="pt-BR" sz="2600" dirty="0" smtClean="0">
                <a:latin typeface="Courier New" pitchFamily="49" charset="0"/>
              </a:rPr>
              <a:t>= 1,200</a:t>
            </a:r>
            <a:endParaRPr lang="pt-BR" sz="2600" dirty="0">
              <a:latin typeface="Courier New" pitchFamily="49" charset="0"/>
            </a:endParaRPr>
          </a:p>
          <a:p>
            <a:pPr algn="l" eaLnBrk="1" hangingPunct="1"/>
            <a:r>
              <a:rPr lang="pt-BR" sz="2600" dirty="0">
                <a:latin typeface="Courier New" pitchFamily="49" charset="0"/>
              </a:rPr>
              <a:t>        </a:t>
            </a:r>
            <a:r>
              <a:rPr lang="pt-BR" sz="2600" dirty="0">
                <a:solidFill>
                  <a:srgbClr val="0070C0"/>
                </a:solidFill>
                <a:latin typeface="Courier New" pitchFamily="49" charset="0"/>
              </a:rPr>
              <a:t>do </a:t>
            </a:r>
            <a:r>
              <a:rPr lang="pt-BR" sz="2600" dirty="0" smtClean="0">
                <a:latin typeface="Courier New" pitchFamily="49" charset="0"/>
              </a:rPr>
              <a:t>j = 1,300</a:t>
            </a:r>
            <a:endParaRPr lang="pt-BR" sz="2600" dirty="0">
              <a:latin typeface="Courier New" pitchFamily="49" charset="0"/>
            </a:endParaRPr>
          </a:p>
          <a:p>
            <a:pPr algn="l" eaLnBrk="1" hangingPunct="1"/>
            <a:r>
              <a:rPr lang="pt-BR" sz="2600" dirty="0">
                <a:latin typeface="Courier New" pitchFamily="49" charset="0"/>
              </a:rPr>
              <a:t>          </a:t>
            </a:r>
            <a:r>
              <a:rPr lang="pt-BR" sz="2600" dirty="0">
                <a:solidFill>
                  <a:srgbClr val="0070C0"/>
                </a:solidFill>
                <a:latin typeface="Courier New" pitchFamily="49" charset="0"/>
              </a:rPr>
              <a:t>do </a:t>
            </a:r>
            <a:r>
              <a:rPr lang="pt-BR" sz="2600" dirty="0" smtClean="0">
                <a:latin typeface="Courier New" pitchFamily="49" charset="0"/>
              </a:rPr>
              <a:t>n = 1,400</a:t>
            </a:r>
            <a:endParaRPr lang="pt-BR" sz="2600" dirty="0">
              <a:latin typeface="Courier New" pitchFamily="49" charset="0"/>
            </a:endParaRPr>
          </a:p>
          <a:p>
            <a:pPr algn="l" eaLnBrk="1" hangingPunct="1"/>
            <a:endParaRPr lang="pt-BR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    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 </a:t>
            </a:r>
            <a:r>
              <a:rPr lang="en-US" sz="2600" dirty="0">
                <a:latin typeface="Courier New" pitchFamily="49" charset="0"/>
              </a:rPr>
              <a:t>(</a:t>
            </a:r>
            <a:r>
              <a:rPr lang="ru-RU" sz="2600" dirty="0">
                <a:latin typeface="Courier New" pitchFamily="49" charset="0"/>
              </a:rPr>
              <a:t>условие</a:t>
            </a:r>
            <a:r>
              <a:rPr lang="en-US" sz="2600" dirty="0">
                <a:latin typeface="Courier New" pitchFamily="49" charset="0"/>
              </a:rPr>
              <a:t>)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exit </a:t>
            </a:r>
            <a:r>
              <a:rPr lang="en-US" sz="2600" dirty="0">
                <a:latin typeface="Courier New" pitchFamily="49" charset="0"/>
              </a:rPr>
              <a:t>C1</a:t>
            </a:r>
            <a:endParaRPr lang="ru-RU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rgbClr val="008000"/>
                </a:solidFill>
                <a:latin typeface="Courier New" pitchFamily="49" charset="0"/>
              </a:rPr>
              <a:t>                         </a:t>
            </a:r>
            <a:r>
              <a:rPr lang="ru-RU" sz="2600" dirty="0">
                <a:solidFill>
                  <a:srgbClr val="008000"/>
                </a:solidFill>
                <a:latin typeface="Courier New" pitchFamily="49" charset="0"/>
              </a:rPr>
              <a:t>! выход из С1</a:t>
            </a:r>
            <a:endParaRPr lang="en-US" sz="26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        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end do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end do</a:t>
            </a: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      end do </a:t>
            </a: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    end do</a:t>
            </a:r>
            <a:r>
              <a:rPr lang="en-US" sz="2600" dirty="0">
                <a:latin typeface="Courier New" pitchFamily="49" charset="0"/>
              </a:rPr>
              <a:t> </a:t>
            </a:r>
            <a:r>
              <a:rPr lang="ru-RU" sz="2600" dirty="0">
                <a:latin typeface="Courier New" pitchFamily="49" charset="0"/>
              </a:rPr>
              <a:t>С1</a:t>
            </a:r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exit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прекращение выполнения цикла.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77"/>
          <p:cNvSpPr>
            <a:spLocks noChangeArrowheads="1"/>
          </p:cNvSpPr>
          <p:nvPr/>
        </p:nvSpPr>
        <p:spPr bwMode="auto">
          <a:xfrm>
            <a:off x="4876800" y="22098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38915" name="Rectangle 178"/>
          <p:cNvSpPr>
            <a:spLocks noChangeArrowheads="1"/>
          </p:cNvSpPr>
          <p:nvPr/>
        </p:nvSpPr>
        <p:spPr bwMode="auto">
          <a:xfrm>
            <a:off x="5410200" y="22098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38916" name="Rectangle 179"/>
          <p:cNvSpPr>
            <a:spLocks noChangeArrowheads="1"/>
          </p:cNvSpPr>
          <p:nvPr/>
        </p:nvSpPr>
        <p:spPr bwMode="auto">
          <a:xfrm>
            <a:off x="5943600" y="22098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7</a:t>
            </a:r>
          </a:p>
        </p:txBody>
      </p:sp>
      <p:sp>
        <p:nvSpPr>
          <p:cNvPr id="38917" name="Rectangle 180"/>
          <p:cNvSpPr>
            <a:spLocks noChangeArrowheads="1"/>
          </p:cNvSpPr>
          <p:nvPr/>
        </p:nvSpPr>
        <p:spPr bwMode="auto">
          <a:xfrm>
            <a:off x="6477000" y="22098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8</a:t>
            </a:r>
          </a:p>
        </p:txBody>
      </p:sp>
      <p:sp>
        <p:nvSpPr>
          <p:cNvPr id="38918" name="Rectangle 186"/>
          <p:cNvSpPr>
            <a:spLocks noChangeArrowheads="1"/>
          </p:cNvSpPr>
          <p:nvPr/>
        </p:nvSpPr>
        <p:spPr bwMode="auto">
          <a:xfrm>
            <a:off x="4876800" y="27432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13</a:t>
            </a:r>
          </a:p>
        </p:txBody>
      </p:sp>
      <p:sp>
        <p:nvSpPr>
          <p:cNvPr id="38919" name="Rectangle 187"/>
          <p:cNvSpPr>
            <a:spLocks noChangeArrowheads="1"/>
          </p:cNvSpPr>
          <p:nvPr/>
        </p:nvSpPr>
        <p:spPr bwMode="auto">
          <a:xfrm>
            <a:off x="5410200" y="27432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14</a:t>
            </a:r>
          </a:p>
        </p:txBody>
      </p:sp>
      <p:sp>
        <p:nvSpPr>
          <p:cNvPr id="38920" name="Rectangle 188"/>
          <p:cNvSpPr>
            <a:spLocks noChangeArrowheads="1"/>
          </p:cNvSpPr>
          <p:nvPr/>
        </p:nvSpPr>
        <p:spPr bwMode="auto">
          <a:xfrm>
            <a:off x="5943600" y="27432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15</a:t>
            </a:r>
          </a:p>
        </p:txBody>
      </p:sp>
      <p:sp>
        <p:nvSpPr>
          <p:cNvPr id="38921" name="Rectangle 189"/>
          <p:cNvSpPr>
            <a:spLocks noChangeArrowheads="1"/>
          </p:cNvSpPr>
          <p:nvPr/>
        </p:nvSpPr>
        <p:spPr bwMode="auto">
          <a:xfrm>
            <a:off x="6477000" y="27432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16</a:t>
            </a:r>
          </a:p>
        </p:txBody>
      </p:sp>
      <p:sp>
        <p:nvSpPr>
          <p:cNvPr id="38922" name="Rectangle 195"/>
          <p:cNvSpPr>
            <a:spLocks noChangeArrowheads="1"/>
          </p:cNvSpPr>
          <p:nvPr/>
        </p:nvSpPr>
        <p:spPr bwMode="auto">
          <a:xfrm>
            <a:off x="4876800" y="32766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21</a:t>
            </a:r>
          </a:p>
        </p:txBody>
      </p:sp>
      <p:sp>
        <p:nvSpPr>
          <p:cNvPr id="38923" name="Rectangle 196"/>
          <p:cNvSpPr>
            <a:spLocks noChangeArrowheads="1"/>
          </p:cNvSpPr>
          <p:nvPr/>
        </p:nvSpPr>
        <p:spPr bwMode="auto">
          <a:xfrm>
            <a:off x="5410200" y="32766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22</a:t>
            </a:r>
          </a:p>
        </p:txBody>
      </p:sp>
      <p:sp>
        <p:nvSpPr>
          <p:cNvPr id="38924" name="Rectangle 197"/>
          <p:cNvSpPr>
            <a:spLocks noChangeArrowheads="1"/>
          </p:cNvSpPr>
          <p:nvPr/>
        </p:nvSpPr>
        <p:spPr bwMode="auto">
          <a:xfrm>
            <a:off x="5943600" y="32766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23</a:t>
            </a:r>
          </a:p>
        </p:txBody>
      </p:sp>
      <p:sp>
        <p:nvSpPr>
          <p:cNvPr id="38925" name="Rectangle 198"/>
          <p:cNvSpPr>
            <a:spLocks noChangeArrowheads="1"/>
          </p:cNvSpPr>
          <p:nvPr/>
        </p:nvSpPr>
        <p:spPr bwMode="auto">
          <a:xfrm>
            <a:off x="6477000" y="3276600"/>
            <a:ext cx="5334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solidFill>
                  <a:schemeClr val="bg2"/>
                </a:solidFill>
                <a:latin typeface="Courier New" pitchFamily="49" charset="0"/>
              </a:rPr>
              <a:t>24</a:t>
            </a:r>
          </a:p>
        </p:txBody>
      </p:sp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циклами</a:t>
            </a: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cycle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прекращение текущей итерации.</a:t>
            </a:r>
          </a:p>
        </p:txBody>
      </p:sp>
      <p:sp>
        <p:nvSpPr>
          <p:cNvPr id="38928" name="Rectangle 129"/>
          <p:cNvSpPr>
            <a:spLocks noChangeArrowheads="1"/>
          </p:cNvSpPr>
          <p:nvPr/>
        </p:nvSpPr>
        <p:spPr bwMode="auto">
          <a:xfrm>
            <a:off x="2743200" y="2209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</a:t>
            </a:r>
          </a:p>
        </p:txBody>
      </p:sp>
      <p:sp>
        <p:nvSpPr>
          <p:cNvPr id="38929" name="Rectangle 174"/>
          <p:cNvSpPr>
            <a:spLocks noChangeArrowheads="1"/>
          </p:cNvSpPr>
          <p:nvPr/>
        </p:nvSpPr>
        <p:spPr bwMode="auto">
          <a:xfrm>
            <a:off x="3276600" y="2209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</a:t>
            </a:r>
          </a:p>
        </p:txBody>
      </p:sp>
      <p:sp>
        <p:nvSpPr>
          <p:cNvPr id="38930" name="Rectangle 175"/>
          <p:cNvSpPr>
            <a:spLocks noChangeArrowheads="1"/>
          </p:cNvSpPr>
          <p:nvPr/>
        </p:nvSpPr>
        <p:spPr bwMode="auto">
          <a:xfrm>
            <a:off x="3810000" y="2209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</a:t>
            </a:r>
          </a:p>
        </p:txBody>
      </p:sp>
      <p:sp>
        <p:nvSpPr>
          <p:cNvPr id="38931" name="Rectangle 182"/>
          <p:cNvSpPr>
            <a:spLocks noChangeArrowheads="1"/>
          </p:cNvSpPr>
          <p:nvPr/>
        </p:nvSpPr>
        <p:spPr bwMode="auto">
          <a:xfrm>
            <a:off x="2743200" y="27432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9</a:t>
            </a:r>
          </a:p>
        </p:txBody>
      </p:sp>
      <p:sp>
        <p:nvSpPr>
          <p:cNvPr id="38932" name="Rectangle 183"/>
          <p:cNvSpPr>
            <a:spLocks noChangeArrowheads="1"/>
          </p:cNvSpPr>
          <p:nvPr/>
        </p:nvSpPr>
        <p:spPr bwMode="auto">
          <a:xfrm>
            <a:off x="3276600" y="27432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10</a:t>
            </a:r>
          </a:p>
        </p:txBody>
      </p:sp>
      <p:sp>
        <p:nvSpPr>
          <p:cNvPr id="38933" name="Rectangle 184"/>
          <p:cNvSpPr>
            <a:spLocks noChangeArrowheads="1"/>
          </p:cNvSpPr>
          <p:nvPr/>
        </p:nvSpPr>
        <p:spPr bwMode="auto">
          <a:xfrm>
            <a:off x="3810000" y="27432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11</a:t>
            </a:r>
          </a:p>
        </p:txBody>
      </p:sp>
      <p:sp>
        <p:nvSpPr>
          <p:cNvPr id="38934" name="Rectangle 191"/>
          <p:cNvSpPr>
            <a:spLocks noChangeArrowheads="1"/>
          </p:cNvSpPr>
          <p:nvPr/>
        </p:nvSpPr>
        <p:spPr bwMode="auto">
          <a:xfrm>
            <a:off x="2743200" y="32766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17</a:t>
            </a:r>
          </a:p>
        </p:txBody>
      </p:sp>
      <p:sp>
        <p:nvSpPr>
          <p:cNvPr id="38935" name="Rectangle 192"/>
          <p:cNvSpPr>
            <a:spLocks noChangeArrowheads="1"/>
          </p:cNvSpPr>
          <p:nvPr/>
        </p:nvSpPr>
        <p:spPr bwMode="auto">
          <a:xfrm>
            <a:off x="3276600" y="32766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18</a:t>
            </a:r>
          </a:p>
        </p:txBody>
      </p:sp>
      <p:sp>
        <p:nvSpPr>
          <p:cNvPr id="38936" name="Rectangle 193"/>
          <p:cNvSpPr>
            <a:spLocks noChangeArrowheads="1"/>
          </p:cNvSpPr>
          <p:nvPr/>
        </p:nvSpPr>
        <p:spPr bwMode="auto">
          <a:xfrm>
            <a:off x="3810000" y="32766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19</a:t>
            </a:r>
          </a:p>
        </p:txBody>
      </p:sp>
      <p:sp>
        <p:nvSpPr>
          <p:cNvPr id="38937" name="Rectangle 200"/>
          <p:cNvSpPr>
            <a:spLocks noChangeArrowheads="1"/>
          </p:cNvSpPr>
          <p:nvPr/>
        </p:nvSpPr>
        <p:spPr bwMode="auto">
          <a:xfrm>
            <a:off x="27432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25</a:t>
            </a:r>
          </a:p>
        </p:txBody>
      </p:sp>
      <p:sp>
        <p:nvSpPr>
          <p:cNvPr id="38938" name="Rectangle 201"/>
          <p:cNvSpPr>
            <a:spLocks noChangeArrowheads="1"/>
          </p:cNvSpPr>
          <p:nvPr/>
        </p:nvSpPr>
        <p:spPr bwMode="auto">
          <a:xfrm>
            <a:off x="32766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26</a:t>
            </a:r>
          </a:p>
        </p:txBody>
      </p:sp>
      <p:sp>
        <p:nvSpPr>
          <p:cNvPr id="38939" name="Rectangle 202"/>
          <p:cNvSpPr>
            <a:spLocks noChangeArrowheads="1"/>
          </p:cNvSpPr>
          <p:nvPr/>
        </p:nvSpPr>
        <p:spPr bwMode="auto">
          <a:xfrm>
            <a:off x="38100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27</a:t>
            </a:r>
          </a:p>
        </p:txBody>
      </p:sp>
      <p:sp>
        <p:nvSpPr>
          <p:cNvPr id="38940" name="Rectangle 203"/>
          <p:cNvSpPr>
            <a:spLocks noChangeArrowheads="1"/>
          </p:cNvSpPr>
          <p:nvPr/>
        </p:nvSpPr>
        <p:spPr bwMode="auto">
          <a:xfrm>
            <a:off x="43434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28</a:t>
            </a:r>
          </a:p>
        </p:txBody>
      </p:sp>
      <p:sp>
        <p:nvSpPr>
          <p:cNvPr id="38941" name="Rectangle 204"/>
          <p:cNvSpPr>
            <a:spLocks noChangeArrowheads="1"/>
          </p:cNvSpPr>
          <p:nvPr/>
        </p:nvSpPr>
        <p:spPr bwMode="auto">
          <a:xfrm>
            <a:off x="48768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29</a:t>
            </a:r>
          </a:p>
        </p:txBody>
      </p:sp>
      <p:sp>
        <p:nvSpPr>
          <p:cNvPr id="38942" name="Rectangle 205"/>
          <p:cNvSpPr>
            <a:spLocks noChangeArrowheads="1"/>
          </p:cNvSpPr>
          <p:nvPr/>
        </p:nvSpPr>
        <p:spPr bwMode="auto">
          <a:xfrm>
            <a:off x="54102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30</a:t>
            </a:r>
          </a:p>
        </p:txBody>
      </p:sp>
      <p:sp>
        <p:nvSpPr>
          <p:cNvPr id="38943" name="Rectangle 206"/>
          <p:cNvSpPr>
            <a:spLocks noChangeArrowheads="1"/>
          </p:cNvSpPr>
          <p:nvPr/>
        </p:nvSpPr>
        <p:spPr bwMode="auto">
          <a:xfrm>
            <a:off x="59436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31</a:t>
            </a:r>
          </a:p>
        </p:txBody>
      </p:sp>
      <p:sp>
        <p:nvSpPr>
          <p:cNvPr id="38944" name="Rectangle 207"/>
          <p:cNvSpPr>
            <a:spLocks noChangeArrowheads="1"/>
          </p:cNvSpPr>
          <p:nvPr/>
        </p:nvSpPr>
        <p:spPr bwMode="auto">
          <a:xfrm>
            <a:off x="6477000" y="38100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32</a:t>
            </a:r>
          </a:p>
        </p:txBody>
      </p:sp>
      <p:sp>
        <p:nvSpPr>
          <p:cNvPr id="38945" name="Rectangle 209"/>
          <p:cNvSpPr>
            <a:spLocks noChangeArrowheads="1"/>
          </p:cNvSpPr>
          <p:nvPr/>
        </p:nvSpPr>
        <p:spPr bwMode="auto">
          <a:xfrm>
            <a:off x="27432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33</a:t>
            </a:r>
          </a:p>
        </p:txBody>
      </p:sp>
      <p:sp>
        <p:nvSpPr>
          <p:cNvPr id="38946" name="Rectangle 210"/>
          <p:cNvSpPr>
            <a:spLocks noChangeArrowheads="1"/>
          </p:cNvSpPr>
          <p:nvPr/>
        </p:nvSpPr>
        <p:spPr bwMode="auto">
          <a:xfrm>
            <a:off x="32766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34</a:t>
            </a:r>
          </a:p>
        </p:txBody>
      </p:sp>
      <p:sp>
        <p:nvSpPr>
          <p:cNvPr id="38947" name="Rectangle 211"/>
          <p:cNvSpPr>
            <a:spLocks noChangeArrowheads="1"/>
          </p:cNvSpPr>
          <p:nvPr/>
        </p:nvSpPr>
        <p:spPr bwMode="auto">
          <a:xfrm>
            <a:off x="38100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35</a:t>
            </a:r>
          </a:p>
        </p:txBody>
      </p:sp>
      <p:sp>
        <p:nvSpPr>
          <p:cNvPr id="38948" name="Rectangle 212"/>
          <p:cNvSpPr>
            <a:spLocks noChangeArrowheads="1"/>
          </p:cNvSpPr>
          <p:nvPr/>
        </p:nvSpPr>
        <p:spPr bwMode="auto">
          <a:xfrm>
            <a:off x="43434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36</a:t>
            </a:r>
          </a:p>
        </p:txBody>
      </p:sp>
      <p:sp>
        <p:nvSpPr>
          <p:cNvPr id="38949" name="Rectangle 213"/>
          <p:cNvSpPr>
            <a:spLocks noChangeArrowheads="1"/>
          </p:cNvSpPr>
          <p:nvPr/>
        </p:nvSpPr>
        <p:spPr bwMode="auto">
          <a:xfrm>
            <a:off x="48768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37</a:t>
            </a:r>
          </a:p>
        </p:txBody>
      </p:sp>
      <p:sp>
        <p:nvSpPr>
          <p:cNvPr id="38950" name="Rectangle 214"/>
          <p:cNvSpPr>
            <a:spLocks noChangeArrowheads="1"/>
          </p:cNvSpPr>
          <p:nvPr/>
        </p:nvSpPr>
        <p:spPr bwMode="auto">
          <a:xfrm>
            <a:off x="54102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38</a:t>
            </a:r>
          </a:p>
        </p:txBody>
      </p:sp>
      <p:sp>
        <p:nvSpPr>
          <p:cNvPr id="38951" name="Rectangle 215"/>
          <p:cNvSpPr>
            <a:spLocks noChangeArrowheads="1"/>
          </p:cNvSpPr>
          <p:nvPr/>
        </p:nvSpPr>
        <p:spPr bwMode="auto">
          <a:xfrm>
            <a:off x="59436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39</a:t>
            </a:r>
          </a:p>
        </p:txBody>
      </p:sp>
      <p:sp>
        <p:nvSpPr>
          <p:cNvPr id="38952" name="Rectangle 216"/>
          <p:cNvSpPr>
            <a:spLocks noChangeArrowheads="1"/>
          </p:cNvSpPr>
          <p:nvPr/>
        </p:nvSpPr>
        <p:spPr bwMode="auto">
          <a:xfrm>
            <a:off x="6477000" y="43434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40</a:t>
            </a:r>
          </a:p>
        </p:txBody>
      </p:sp>
      <p:sp>
        <p:nvSpPr>
          <p:cNvPr id="38953" name="Rectangle 218"/>
          <p:cNvSpPr>
            <a:spLocks noChangeArrowheads="1"/>
          </p:cNvSpPr>
          <p:nvPr/>
        </p:nvSpPr>
        <p:spPr bwMode="auto">
          <a:xfrm>
            <a:off x="27432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41</a:t>
            </a:r>
          </a:p>
        </p:txBody>
      </p:sp>
      <p:sp>
        <p:nvSpPr>
          <p:cNvPr id="38954" name="Rectangle 219"/>
          <p:cNvSpPr>
            <a:spLocks noChangeArrowheads="1"/>
          </p:cNvSpPr>
          <p:nvPr/>
        </p:nvSpPr>
        <p:spPr bwMode="auto">
          <a:xfrm>
            <a:off x="32766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42</a:t>
            </a:r>
          </a:p>
        </p:txBody>
      </p:sp>
      <p:sp>
        <p:nvSpPr>
          <p:cNvPr id="38955" name="Rectangle 220"/>
          <p:cNvSpPr>
            <a:spLocks noChangeArrowheads="1"/>
          </p:cNvSpPr>
          <p:nvPr/>
        </p:nvSpPr>
        <p:spPr bwMode="auto">
          <a:xfrm>
            <a:off x="38100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43</a:t>
            </a:r>
          </a:p>
        </p:txBody>
      </p:sp>
      <p:sp>
        <p:nvSpPr>
          <p:cNvPr id="38956" name="Rectangle 221"/>
          <p:cNvSpPr>
            <a:spLocks noChangeArrowheads="1"/>
          </p:cNvSpPr>
          <p:nvPr/>
        </p:nvSpPr>
        <p:spPr bwMode="auto">
          <a:xfrm>
            <a:off x="43434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44</a:t>
            </a:r>
          </a:p>
        </p:txBody>
      </p:sp>
      <p:sp>
        <p:nvSpPr>
          <p:cNvPr id="38957" name="Rectangle 222"/>
          <p:cNvSpPr>
            <a:spLocks noChangeArrowheads="1"/>
          </p:cNvSpPr>
          <p:nvPr/>
        </p:nvSpPr>
        <p:spPr bwMode="auto">
          <a:xfrm>
            <a:off x="48768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45</a:t>
            </a:r>
          </a:p>
        </p:txBody>
      </p:sp>
      <p:sp>
        <p:nvSpPr>
          <p:cNvPr id="38958" name="Rectangle 223"/>
          <p:cNvSpPr>
            <a:spLocks noChangeArrowheads="1"/>
          </p:cNvSpPr>
          <p:nvPr/>
        </p:nvSpPr>
        <p:spPr bwMode="auto">
          <a:xfrm>
            <a:off x="54102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46</a:t>
            </a:r>
          </a:p>
        </p:txBody>
      </p:sp>
      <p:sp>
        <p:nvSpPr>
          <p:cNvPr id="38959" name="Rectangle 224"/>
          <p:cNvSpPr>
            <a:spLocks noChangeArrowheads="1"/>
          </p:cNvSpPr>
          <p:nvPr/>
        </p:nvSpPr>
        <p:spPr bwMode="auto">
          <a:xfrm>
            <a:off x="59436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47</a:t>
            </a:r>
          </a:p>
        </p:txBody>
      </p:sp>
      <p:sp>
        <p:nvSpPr>
          <p:cNvPr id="38960" name="Rectangle 225"/>
          <p:cNvSpPr>
            <a:spLocks noChangeArrowheads="1"/>
          </p:cNvSpPr>
          <p:nvPr/>
        </p:nvSpPr>
        <p:spPr bwMode="auto">
          <a:xfrm>
            <a:off x="6477000" y="4876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48</a:t>
            </a:r>
          </a:p>
        </p:txBody>
      </p:sp>
      <p:sp>
        <p:nvSpPr>
          <p:cNvPr id="38961" name="Rectangle 176"/>
          <p:cNvSpPr>
            <a:spLocks noChangeArrowheads="1"/>
          </p:cNvSpPr>
          <p:nvPr/>
        </p:nvSpPr>
        <p:spPr bwMode="auto">
          <a:xfrm>
            <a:off x="4343400" y="22098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4</a:t>
            </a:r>
          </a:p>
        </p:txBody>
      </p:sp>
      <p:sp>
        <p:nvSpPr>
          <p:cNvPr id="38962" name="Rectangle 185"/>
          <p:cNvSpPr>
            <a:spLocks noChangeArrowheads="1"/>
          </p:cNvSpPr>
          <p:nvPr/>
        </p:nvSpPr>
        <p:spPr bwMode="auto">
          <a:xfrm>
            <a:off x="4343400" y="27432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12</a:t>
            </a:r>
          </a:p>
        </p:txBody>
      </p:sp>
      <p:sp>
        <p:nvSpPr>
          <p:cNvPr id="38963" name="Rectangle 194"/>
          <p:cNvSpPr>
            <a:spLocks noChangeArrowheads="1"/>
          </p:cNvSpPr>
          <p:nvPr/>
        </p:nvSpPr>
        <p:spPr bwMode="auto">
          <a:xfrm>
            <a:off x="4343400" y="3276600"/>
            <a:ext cx="5334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>
                <a:latin typeface="Courier New" pitchFamily="49" charset="0"/>
              </a:rPr>
              <a:t>20</a:t>
            </a:r>
          </a:p>
        </p:txBody>
      </p:sp>
      <p:sp>
        <p:nvSpPr>
          <p:cNvPr id="38964" name="Line 227"/>
          <p:cNvSpPr>
            <a:spLocks noChangeShapeType="1"/>
          </p:cNvSpPr>
          <p:nvPr/>
        </p:nvSpPr>
        <p:spPr bwMode="auto">
          <a:xfrm>
            <a:off x="2438400" y="1905000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65" name="Text Box 228"/>
          <p:cNvSpPr txBox="1">
            <a:spLocks noChangeArrowheads="1"/>
          </p:cNvSpPr>
          <p:nvPr/>
        </p:nvSpPr>
        <p:spPr bwMode="auto">
          <a:xfrm>
            <a:off x="1881188" y="2362200"/>
            <a:ext cx="38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i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8966" name="Line 229"/>
          <p:cNvSpPr>
            <a:spLocks noChangeShapeType="1"/>
          </p:cNvSpPr>
          <p:nvPr/>
        </p:nvSpPr>
        <p:spPr bwMode="auto">
          <a:xfrm>
            <a:off x="2438400" y="19050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67" name="Text Box 230"/>
          <p:cNvSpPr txBox="1">
            <a:spLocks noChangeArrowheads="1"/>
          </p:cNvSpPr>
          <p:nvPr/>
        </p:nvSpPr>
        <p:spPr bwMode="auto">
          <a:xfrm>
            <a:off x="2566988" y="1371600"/>
            <a:ext cx="38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j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35751" name="Text Box 231"/>
          <p:cNvSpPr txBox="1">
            <a:spLocks noChangeArrowheads="1"/>
          </p:cNvSpPr>
          <p:nvPr/>
        </p:nvSpPr>
        <p:spPr bwMode="auto">
          <a:xfrm>
            <a:off x="0" y="56530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Вывести на экран элементы закрашенной области.</a:t>
            </a:r>
          </a:p>
        </p:txBody>
      </p:sp>
      <p:sp>
        <p:nvSpPr>
          <p:cNvPr id="38969" name="Text Box 232"/>
          <p:cNvSpPr txBox="1">
            <a:spLocks noChangeArrowheads="1"/>
          </p:cNvSpPr>
          <p:nvPr/>
        </p:nvSpPr>
        <p:spPr bwMode="auto">
          <a:xfrm>
            <a:off x="5715000" y="1676400"/>
            <a:ext cx="1143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j&gt;</a:t>
            </a:r>
            <a:r>
              <a:rPr lang="ru-RU" sz="2600">
                <a:latin typeface="Courier New" pitchFamily="49" charset="0"/>
              </a:rPr>
              <a:t>=5</a:t>
            </a:r>
          </a:p>
        </p:txBody>
      </p:sp>
      <p:sp>
        <p:nvSpPr>
          <p:cNvPr id="38970" name="Text Box 233"/>
          <p:cNvSpPr txBox="1">
            <a:spLocks noChangeArrowheads="1"/>
          </p:cNvSpPr>
          <p:nvPr/>
        </p:nvSpPr>
        <p:spPr bwMode="auto">
          <a:xfrm>
            <a:off x="7086600" y="2895600"/>
            <a:ext cx="1143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i&lt;</a:t>
            </a:r>
            <a:r>
              <a:rPr lang="ru-RU" sz="2600">
                <a:latin typeface="Courier New" pitchFamily="49" charset="0"/>
              </a:rPr>
              <a:t>=</a:t>
            </a:r>
            <a:r>
              <a:rPr lang="en-US" sz="2600">
                <a:latin typeface="Courier New" pitchFamily="49" charset="0"/>
              </a:rPr>
              <a:t>3</a:t>
            </a:r>
            <a:endParaRPr lang="ru-RU" sz="2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0" y="1066800"/>
            <a:ext cx="9143999" cy="3657600"/>
          </a:xfrm>
          <a:prstGeom prst="rect">
            <a:avLst/>
          </a:prstGeom>
          <a:solidFill>
            <a:schemeClr val="bg1"/>
          </a:solidFill>
          <a:ln w="12700" cap="rnd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region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i,j,s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</a:t>
            </a: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1,5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1,8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s = s+1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&lt;= 3).AND.(j &gt;= 5))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cycle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обход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"(i4,\)"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s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(*,*)  </a:t>
            </a:r>
          </a:p>
          <a:p>
            <a:pPr algn="just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циклами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Бесконечные  циклы</a:t>
            </a:r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2389188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600" dirty="0"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операторы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600" dirty="0">
              <a:solidFill>
                <a:srgbClr val="3333FF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5427663" y="1143000"/>
            <a:ext cx="3590925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while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(.TRUE.)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600" dirty="0"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операторы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600" dirty="0">
              <a:solidFill>
                <a:srgbClr val="3333FF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" y="3387724"/>
            <a:ext cx="9144000" cy="2632075"/>
          </a:xfrm>
          <a:prstGeom prst="rect">
            <a:avLst/>
          </a:prstGeom>
          <a:solidFill>
            <a:schemeClr val="bg1"/>
          </a:solidFill>
          <a:ln w="12700" cap="rnd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region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iflib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</a:p>
          <a:p>
            <a:pPr algn="l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ru-RU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бесконечный вывод псевдослучайных чисел </a:t>
            </a:r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random(x)</a:t>
            </a:r>
          </a:p>
          <a:p>
            <a:pPr algn="l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"(i1,\)"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floor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(x*10)    </a:t>
            </a:r>
          </a:p>
          <a:p>
            <a:pPr algn="l" eaLnBrk="1" hangingPunct="1"/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Бесконечные  циклы</a:t>
            </a:r>
          </a:p>
        </p:txBody>
      </p:sp>
      <p:sp>
        <p:nvSpPr>
          <p:cNvPr id="236549" name="Text Box 5"/>
          <p:cNvSpPr txBox="1">
            <a:spLocks noChangeArrowheads="1"/>
          </p:cNvSpPr>
          <p:nvPr/>
        </p:nvSpPr>
        <p:spPr bwMode="auto">
          <a:xfrm>
            <a:off x="0" y="762000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Аналог цикла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do while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36550" name="Text Box 6"/>
          <p:cNvSpPr txBox="1">
            <a:spLocks noChangeArrowheads="1"/>
          </p:cNvSpPr>
          <p:nvPr/>
        </p:nvSpPr>
        <p:spPr bwMode="auto">
          <a:xfrm>
            <a:off x="1524000" y="1143000"/>
            <a:ext cx="5859463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600" dirty="0"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>
                <a:latin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логическое условие)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exit</a:t>
            </a:r>
          </a:p>
          <a:p>
            <a:pPr algn="l">
              <a:defRPr/>
            </a:pPr>
            <a:r>
              <a:rPr lang="ru-RU" sz="2400" dirty="0">
                <a:latin typeface="Courier New" pitchFamily="49" charset="0"/>
              </a:rPr>
              <a:t>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операторы</a:t>
            </a:r>
          </a:p>
          <a:p>
            <a:pPr algn="l">
              <a:defRPr/>
            </a:pPr>
            <a:endParaRPr lang="ru-RU" sz="2400" dirty="0">
              <a:solidFill>
                <a:srgbClr val="3333FF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0" y="3733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Цикл выполняющийся хотя бы один раз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1524000" y="4254500"/>
            <a:ext cx="5811838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defRPr/>
            </a:pPr>
            <a:endParaRPr lang="ru-RU" sz="2400" dirty="0">
              <a:latin typeface="Courier New" pitchFamily="49" charset="0"/>
            </a:endParaRPr>
          </a:p>
          <a:p>
            <a:pPr algn="l">
              <a:defRPr/>
            </a:pPr>
            <a:r>
              <a:rPr lang="ru-RU" sz="2400" dirty="0">
                <a:latin typeface="Courier New" pitchFamily="49" charset="0"/>
              </a:rPr>
              <a:t>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операторы</a:t>
            </a:r>
          </a:p>
          <a:p>
            <a:pPr algn="l">
              <a:defRPr/>
            </a:pPr>
            <a:r>
              <a:rPr lang="ru-RU" sz="2400" dirty="0">
                <a:latin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логическое условие)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exit</a:t>
            </a:r>
          </a:p>
          <a:p>
            <a:pPr algn="l">
              <a:defRPr/>
            </a:pPr>
            <a:endParaRPr lang="ru-RU" sz="2600" dirty="0">
              <a:solidFill>
                <a:srgbClr val="3333FF"/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end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do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graphicFrame>
        <p:nvGraphicFramePr>
          <p:cNvPr id="5123" name="Object 3"/>
          <p:cNvGraphicFramePr>
            <a:graphicFrameLocks noGrp="1" noChangeAspect="1"/>
          </p:cNvGraphicFramePr>
          <p:nvPr>
            <p:ph/>
          </p:nvPr>
        </p:nvGraphicFramePr>
        <p:xfrm>
          <a:off x="5486400" y="1143000"/>
          <a:ext cx="2922588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3" imgW="1231366" imgH="507780" progId="Equation.3">
                  <p:embed/>
                </p:oleObj>
              </mc:Choice>
              <mc:Fallback>
                <p:oleObj name="Формула" r:id="rId3" imgW="1231366" imgH="5077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143000"/>
                        <a:ext cx="2922588" cy="120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4" name="Group 36"/>
          <p:cNvGrpSpPr>
            <a:grpSpLocks/>
          </p:cNvGrpSpPr>
          <p:nvPr/>
        </p:nvGrpSpPr>
        <p:grpSpPr bwMode="auto">
          <a:xfrm>
            <a:off x="304800" y="762000"/>
            <a:ext cx="4556125" cy="2244725"/>
            <a:chOff x="192" y="432"/>
            <a:chExt cx="2870" cy="1414"/>
          </a:xfrm>
        </p:grpSpPr>
        <p:sp>
          <p:nvSpPr>
            <p:cNvPr id="5126" name="Text Box 16"/>
            <p:cNvSpPr txBox="1">
              <a:spLocks noChangeArrowheads="1"/>
            </p:cNvSpPr>
            <p:nvPr/>
          </p:nvSpPr>
          <p:spPr bwMode="auto">
            <a:xfrm>
              <a:off x="1344" y="1536"/>
              <a:ext cx="36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ru-RU" sz="2600">
                  <a:latin typeface="Courier New" pitchFamily="49" charset="0"/>
                </a:rPr>
                <a:t> 0</a:t>
              </a:r>
            </a:p>
          </p:txBody>
        </p:sp>
        <p:sp>
          <p:nvSpPr>
            <p:cNvPr id="5127" name="Line 8"/>
            <p:cNvSpPr>
              <a:spLocks noChangeShapeType="1"/>
            </p:cNvSpPr>
            <p:nvPr/>
          </p:nvSpPr>
          <p:spPr bwMode="auto">
            <a:xfrm>
              <a:off x="1392" y="480"/>
              <a:ext cx="0" cy="12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Line 9"/>
            <p:cNvSpPr>
              <a:spLocks noChangeShapeType="1"/>
            </p:cNvSpPr>
            <p:nvPr/>
          </p:nvSpPr>
          <p:spPr bwMode="auto">
            <a:xfrm rot="5400000">
              <a:off x="1560" y="120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>
              <a:off x="1420" y="432"/>
              <a:ext cx="243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>
                  <a:latin typeface="Courier New" pitchFamily="49" charset="0"/>
                </a:rPr>
                <a:t>y</a:t>
              </a:r>
              <a:endParaRPr lang="ru-RU" sz="2600">
                <a:latin typeface="Courier New" pitchFamily="49" charset="0"/>
              </a:endParaRPr>
            </a:p>
          </p:txBody>
        </p:sp>
        <p:sp>
          <p:nvSpPr>
            <p:cNvPr id="5130" name="Text Box 14"/>
            <p:cNvSpPr txBox="1">
              <a:spLocks noChangeArrowheads="1"/>
            </p:cNvSpPr>
            <p:nvPr/>
          </p:nvSpPr>
          <p:spPr bwMode="auto">
            <a:xfrm>
              <a:off x="2668" y="1152"/>
              <a:ext cx="243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x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5131" name="Line 31"/>
            <p:cNvSpPr>
              <a:spLocks noChangeShapeType="1"/>
            </p:cNvSpPr>
            <p:nvPr/>
          </p:nvSpPr>
          <p:spPr bwMode="auto">
            <a:xfrm>
              <a:off x="528" y="672"/>
              <a:ext cx="864" cy="816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32"/>
            <p:cNvSpPr>
              <a:spLocks/>
            </p:cNvSpPr>
            <p:nvPr/>
          </p:nvSpPr>
          <p:spPr bwMode="auto">
            <a:xfrm>
              <a:off x="1382" y="765"/>
              <a:ext cx="1680" cy="723"/>
            </a:xfrm>
            <a:custGeom>
              <a:avLst/>
              <a:gdLst>
                <a:gd name="T0" fmla="*/ 10 w 1680"/>
                <a:gd name="T1" fmla="*/ 723 h 723"/>
                <a:gd name="T2" fmla="*/ 278 w 1680"/>
                <a:gd name="T3" fmla="*/ 311 h 723"/>
                <a:gd name="T4" fmla="*/ 1680 w 1680"/>
                <a:gd name="T5" fmla="*/ 0 h 7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80" h="723">
                  <a:moveTo>
                    <a:pt x="10" y="723"/>
                  </a:moveTo>
                  <a:cubicBezTo>
                    <a:pt x="55" y="654"/>
                    <a:pt x="0" y="431"/>
                    <a:pt x="278" y="311"/>
                  </a:cubicBezTo>
                  <a:cubicBezTo>
                    <a:pt x="556" y="191"/>
                    <a:pt x="1388" y="65"/>
                    <a:pt x="1680" y="0"/>
                  </a:cubicBezTo>
                </a:path>
              </a:pathLst>
            </a:cu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Oval 18"/>
            <p:cNvSpPr>
              <a:spLocks noChangeArrowheads="1"/>
            </p:cNvSpPr>
            <p:nvPr/>
          </p:nvSpPr>
          <p:spPr bwMode="auto">
            <a:xfrm>
              <a:off x="1344" y="1440"/>
              <a:ext cx="96" cy="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5" name="Text Box 35"/>
          <p:cNvSpPr txBox="1">
            <a:spLocks noChangeArrowheads="1"/>
          </p:cNvSpPr>
          <p:nvPr/>
        </p:nvSpPr>
        <p:spPr bwMode="auto">
          <a:xfrm>
            <a:off x="0" y="3133725"/>
            <a:ext cx="9143999" cy="28860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func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x,fx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"x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x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(x &lt; 0)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fx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-x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fx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if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"F(x)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fx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Псевдослучайные числа</a:t>
            </a:r>
          </a:p>
        </p:txBody>
      </p:sp>
      <p:sp>
        <p:nvSpPr>
          <p:cNvPr id="242695" name="Text Box 7"/>
          <p:cNvSpPr txBox="1">
            <a:spLocks noChangeArrowheads="1"/>
          </p:cNvSpPr>
          <p:nvPr/>
        </p:nvSpPr>
        <p:spPr bwMode="auto">
          <a:xfrm>
            <a:off x="0" y="1039813"/>
            <a:ext cx="9144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</a:rPr>
              <a:t>Получить одно псевдослучайное число</a:t>
            </a:r>
            <a:endParaRPr lang="en-US" sz="2400" b="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random(x)	0.0 &lt;= x &lt; 1.0</a:t>
            </a:r>
          </a:p>
          <a:p>
            <a:pPr>
              <a:defRPr/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</a:rPr>
              <a:t>Получить одно псевдослучайное число или массив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random_number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(x)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0" y="3311525"/>
            <a:ext cx="9143999" cy="1793875"/>
          </a:xfrm>
          <a:prstGeom prst="rect">
            <a:avLst/>
          </a:prstGeom>
          <a:solidFill>
            <a:schemeClr val="bg1"/>
          </a:solidFill>
          <a:ln w="12700" cap="rnd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</a:t>
            </a:r>
          </a:p>
          <a:p>
            <a:pPr algn="just" eaLnBrk="1" hangingPunct="1"/>
            <a:endParaRPr lang="ru-RU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random(x); R =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(x*10)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[ 0; 9]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random(x); R =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(x*11)-5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[-5; 5]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random(x); R =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(x*6)*10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0,10,20,30,40,50</a:t>
            </a:r>
            <a:endParaRPr lang="en-US" sz="1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4"/>
          <p:cNvSpPr>
            <a:spLocks noChangeShapeType="1"/>
          </p:cNvSpPr>
          <p:nvPr/>
        </p:nvSpPr>
        <p:spPr bwMode="auto">
          <a:xfrm>
            <a:off x="685800" y="6172200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35" name="Line 5"/>
          <p:cNvSpPr>
            <a:spLocks noChangeShapeType="1"/>
          </p:cNvSpPr>
          <p:nvPr/>
        </p:nvSpPr>
        <p:spPr bwMode="auto">
          <a:xfrm flipV="1">
            <a:off x="685800" y="22860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36" name="Oval 6"/>
          <p:cNvSpPr>
            <a:spLocks noChangeArrowheads="1"/>
          </p:cNvSpPr>
          <p:nvPr/>
        </p:nvSpPr>
        <p:spPr bwMode="auto">
          <a:xfrm>
            <a:off x="3276600" y="5105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4638675" y="58674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295275" y="20574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y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44039" name="Rectangle 9"/>
          <p:cNvSpPr>
            <a:spLocks noChangeArrowheads="1"/>
          </p:cNvSpPr>
          <p:nvPr/>
        </p:nvSpPr>
        <p:spPr bwMode="auto">
          <a:xfrm>
            <a:off x="685800" y="2895600"/>
            <a:ext cx="3238500" cy="3276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0" name="Freeform 10"/>
          <p:cNvSpPr>
            <a:spLocks noChangeAspect="1"/>
          </p:cNvSpPr>
          <p:nvPr/>
        </p:nvSpPr>
        <p:spPr bwMode="auto">
          <a:xfrm>
            <a:off x="685800" y="3733800"/>
            <a:ext cx="3249613" cy="1530350"/>
          </a:xfrm>
          <a:custGeom>
            <a:avLst/>
            <a:gdLst>
              <a:gd name="T0" fmla="*/ 62493 w 208"/>
              <a:gd name="T1" fmla="*/ 1514734 h 98"/>
              <a:gd name="T2" fmla="*/ 156231 w 208"/>
              <a:gd name="T3" fmla="*/ 1514734 h 98"/>
              <a:gd name="T4" fmla="*/ 249970 w 208"/>
              <a:gd name="T5" fmla="*/ 1514734 h 98"/>
              <a:gd name="T6" fmla="*/ 343709 w 208"/>
              <a:gd name="T7" fmla="*/ 1499118 h 98"/>
              <a:gd name="T8" fmla="*/ 421825 w 208"/>
              <a:gd name="T9" fmla="*/ 1483503 h 98"/>
              <a:gd name="T10" fmla="*/ 499940 w 208"/>
              <a:gd name="T11" fmla="*/ 1467887 h 98"/>
              <a:gd name="T12" fmla="*/ 562433 w 208"/>
              <a:gd name="T13" fmla="*/ 1436655 h 98"/>
              <a:gd name="T14" fmla="*/ 640549 w 208"/>
              <a:gd name="T15" fmla="*/ 1421039 h 98"/>
              <a:gd name="T16" fmla="*/ 718664 w 208"/>
              <a:gd name="T17" fmla="*/ 1389808 h 98"/>
              <a:gd name="T18" fmla="*/ 781157 w 208"/>
              <a:gd name="T19" fmla="*/ 1358576 h 98"/>
              <a:gd name="T20" fmla="*/ 874896 w 208"/>
              <a:gd name="T21" fmla="*/ 1311729 h 98"/>
              <a:gd name="T22" fmla="*/ 953012 w 208"/>
              <a:gd name="T23" fmla="*/ 1280497 h 98"/>
              <a:gd name="T24" fmla="*/ 999881 w 208"/>
              <a:gd name="T25" fmla="*/ 1233649 h 98"/>
              <a:gd name="T26" fmla="*/ 1077997 w 208"/>
              <a:gd name="T27" fmla="*/ 1202418 h 98"/>
              <a:gd name="T28" fmla="*/ 1140489 w 208"/>
              <a:gd name="T29" fmla="*/ 1155570 h 98"/>
              <a:gd name="T30" fmla="*/ 1202982 w 208"/>
              <a:gd name="T31" fmla="*/ 1108723 h 98"/>
              <a:gd name="T32" fmla="*/ 1265474 w 208"/>
              <a:gd name="T33" fmla="*/ 1061876 h 98"/>
              <a:gd name="T34" fmla="*/ 1312344 w 208"/>
              <a:gd name="T35" fmla="*/ 1015028 h 98"/>
              <a:gd name="T36" fmla="*/ 1374836 w 208"/>
              <a:gd name="T37" fmla="*/ 952565 h 98"/>
              <a:gd name="T38" fmla="*/ 1421706 w 208"/>
              <a:gd name="T39" fmla="*/ 905717 h 98"/>
              <a:gd name="T40" fmla="*/ 1468575 w 208"/>
              <a:gd name="T41" fmla="*/ 858870 h 98"/>
              <a:gd name="T42" fmla="*/ 1515445 w 208"/>
              <a:gd name="T43" fmla="*/ 812022 h 98"/>
              <a:gd name="T44" fmla="*/ 1562314 w 208"/>
              <a:gd name="T45" fmla="*/ 765175 h 98"/>
              <a:gd name="T46" fmla="*/ 1609183 w 208"/>
              <a:gd name="T47" fmla="*/ 718328 h 98"/>
              <a:gd name="T48" fmla="*/ 1656053 w 208"/>
              <a:gd name="T49" fmla="*/ 671480 h 98"/>
              <a:gd name="T50" fmla="*/ 1718545 w 208"/>
              <a:gd name="T51" fmla="*/ 593401 h 98"/>
              <a:gd name="T52" fmla="*/ 1765415 w 208"/>
              <a:gd name="T53" fmla="*/ 546554 h 98"/>
              <a:gd name="T54" fmla="*/ 1812284 w 208"/>
              <a:gd name="T55" fmla="*/ 499706 h 98"/>
              <a:gd name="T56" fmla="*/ 1859154 w 208"/>
              <a:gd name="T57" fmla="*/ 452859 h 98"/>
              <a:gd name="T58" fmla="*/ 1921646 w 208"/>
              <a:gd name="T59" fmla="*/ 390395 h 98"/>
              <a:gd name="T60" fmla="*/ 1984139 w 208"/>
              <a:gd name="T61" fmla="*/ 327932 h 98"/>
              <a:gd name="T62" fmla="*/ 2031008 w 208"/>
              <a:gd name="T63" fmla="*/ 265469 h 98"/>
              <a:gd name="T64" fmla="*/ 2109124 w 208"/>
              <a:gd name="T65" fmla="*/ 203006 h 98"/>
              <a:gd name="T66" fmla="*/ 2155993 w 208"/>
              <a:gd name="T67" fmla="*/ 156158 h 98"/>
              <a:gd name="T68" fmla="*/ 2218486 w 208"/>
              <a:gd name="T69" fmla="*/ 124927 h 98"/>
              <a:gd name="T70" fmla="*/ 2265355 w 208"/>
              <a:gd name="T71" fmla="*/ 78079 h 98"/>
              <a:gd name="T72" fmla="*/ 2343471 w 208"/>
              <a:gd name="T73" fmla="*/ 46847 h 98"/>
              <a:gd name="T74" fmla="*/ 2421587 w 208"/>
              <a:gd name="T75" fmla="*/ 15616 h 98"/>
              <a:gd name="T76" fmla="*/ 2499702 w 208"/>
              <a:gd name="T77" fmla="*/ 0 h 98"/>
              <a:gd name="T78" fmla="*/ 2577818 w 208"/>
              <a:gd name="T79" fmla="*/ 15616 h 98"/>
              <a:gd name="T80" fmla="*/ 2655934 w 208"/>
              <a:gd name="T81" fmla="*/ 46847 h 98"/>
              <a:gd name="T82" fmla="*/ 2702803 w 208"/>
              <a:gd name="T83" fmla="*/ 93695 h 98"/>
              <a:gd name="T84" fmla="*/ 2765296 w 208"/>
              <a:gd name="T85" fmla="*/ 140542 h 98"/>
              <a:gd name="T86" fmla="*/ 2812165 w 208"/>
              <a:gd name="T87" fmla="*/ 187390 h 98"/>
              <a:gd name="T88" fmla="*/ 2843411 w 208"/>
              <a:gd name="T89" fmla="*/ 249853 h 98"/>
              <a:gd name="T90" fmla="*/ 2890281 w 208"/>
              <a:gd name="T91" fmla="*/ 312316 h 98"/>
              <a:gd name="T92" fmla="*/ 2937150 w 208"/>
              <a:gd name="T93" fmla="*/ 390395 h 98"/>
              <a:gd name="T94" fmla="*/ 2968396 w 208"/>
              <a:gd name="T95" fmla="*/ 452859 h 98"/>
              <a:gd name="T96" fmla="*/ 2999643 w 208"/>
              <a:gd name="T97" fmla="*/ 546554 h 98"/>
              <a:gd name="T98" fmla="*/ 3030889 w 208"/>
              <a:gd name="T99" fmla="*/ 624633 h 98"/>
              <a:gd name="T100" fmla="*/ 3062135 w 208"/>
              <a:gd name="T101" fmla="*/ 718328 h 98"/>
              <a:gd name="T102" fmla="*/ 3093382 w 208"/>
              <a:gd name="T103" fmla="*/ 796407 h 98"/>
              <a:gd name="T104" fmla="*/ 3124628 w 208"/>
              <a:gd name="T105" fmla="*/ 890102 h 98"/>
              <a:gd name="T106" fmla="*/ 3155874 w 208"/>
              <a:gd name="T107" fmla="*/ 983796 h 98"/>
              <a:gd name="T108" fmla="*/ 3187120 w 208"/>
              <a:gd name="T109" fmla="*/ 1061876 h 98"/>
              <a:gd name="T110" fmla="*/ 3218367 w 208"/>
              <a:gd name="T111" fmla="*/ 1139955 h 98"/>
              <a:gd name="T112" fmla="*/ 3233990 w 208"/>
              <a:gd name="T113" fmla="*/ 1233649 h 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08" h="98">
                <a:moveTo>
                  <a:pt x="0" y="98"/>
                </a:moveTo>
                <a:lnTo>
                  <a:pt x="0" y="97"/>
                </a:lnTo>
                <a:lnTo>
                  <a:pt x="1" y="97"/>
                </a:lnTo>
                <a:lnTo>
                  <a:pt x="2" y="97"/>
                </a:lnTo>
                <a:lnTo>
                  <a:pt x="3" y="97"/>
                </a:lnTo>
                <a:lnTo>
                  <a:pt x="4" y="97"/>
                </a:lnTo>
                <a:lnTo>
                  <a:pt x="5" y="97"/>
                </a:lnTo>
                <a:lnTo>
                  <a:pt x="6" y="97"/>
                </a:lnTo>
                <a:lnTo>
                  <a:pt x="7" y="97"/>
                </a:lnTo>
                <a:lnTo>
                  <a:pt x="8" y="97"/>
                </a:lnTo>
                <a:lnTo>
                  <a:pt x="9" y="97"/>
                </a:lnTo>
                <a:lnTo>
                  <a:pt x="10" y="97"/>
                </a:lnTo>
                <a:lnTo>
                  <a:pt x="11" y="97"/>
                </a:lnTo>
                <a:lnTo>
                  <a:pt x="12" y="97"/>
                </a:lnTo>
                <a:lnTo>
                  <a:pt x="13" y="97"/>
                </a:lnTo>
                <a:lnTo>
                  <a:pt x="14" y="97"/>
                </a:lnTo>
                <a:lnTo>
                  <a:pt x="15" y="97"/>
                </a:lnTo>
                <a:lnTo>
                  <a:pt x="16" y="97"/>
                </a:lnTo>
                <a:lnTo>
                  <a:pt x="17" y="96"/>
                </a:lnTo>
                <a:lnTo>
                  <a:pt x="18" y="96"/>
                </a:lnTo>
                <a:lnTo>
                  <a:pt x="19" y="96"/>
                </a:lnTo>
                <a:lnTo>
                  <a:pt x="20" y="96"/>
                </a:lnTo>
                <a:lnTo>
                  <a:pt x="21" y="96"/>
                </a:lnTo>
                <a:lnTo>
                  <a:pt x="22" y="96"/>
                </a:lnTo>
                <a:lnTo>
                  <a:pt x="23" y="96"/>
                </a:lnTo>
                <a:lnTo>
                  <a:pt x="23" y="95"/>
                </a:lnTo>
                <a:lnTo>
                  <a:pt x="24" y="95"/>
                </a:lnTo>
                <a:lnTo>
                  <a:pt x="25" y="95"/>
                </a:lnTo>
                <a:lnTo>
                  <a:pt x="26" y="95"/>
                </a:lnTo>
                <a:lnTo>
                  <a:pt x="27" y="95"/>
                </a:lnTo>
                <a:lnTo>
                  <a:pt x="28" y="95"/>
                </a:lnTo>
                <a:lnTo>
                  <a:pt x="28" y="94"/>
                </a:lnTo>
                <a:lnTo>
                  <a:pt x="29" y="94"/>
                </a:lnTo>
                <a:lnTo>
                  <a:pt x="30" y="94"/>
                </a:lnTo>
                <a:lnTo>
                  <a:pt x="31" y="94"/>
                </a:lnTo>
                <a:lnTo>
                  <a:pt x="32" y="94"/>
                </a:lnTo>
                <a:lnTo>
                  <a:pt x="32" y="93"/>
                </a:lnTo>
                <a:lnTo>
                  <a:pt x="33" y="93"/>
                </a:lnTo>
                <a:lnTo>
                  <a:pt x="34" y="93"/>
                </a:lnTo>
                <a:lnTo>
                  <a:pt x="35" y="93"/>
                </a:lnTo>
                <a:lnTo>
                  <a:pt x="36" y="93"/>
                </a:lnTo>
                <a:lnTo>
                  <a:pt x="36" y="92"/>
                </a:lnTo>
                <a:lnTo>
                  <a:pt x="37" y="92"/>
                </a:lnTo>
                <a:lnTo>
                  <a:pt x="38" y="92"/>
                </a:lnTo>
                <a:lnTo>
                  <a:pt x="39" y="92"/>
                </a:lnTo>
                <a:lnTo>
                  <a:pt x="39" y="91"/>
                </a:lnTo>
                <a:lnTo>
                  <a:pt x="40" y="91"/>
                </a:lnTo>
                <a:lnTo>
                  <a:pt x="41" y="91"/>
                </a:lnTo>
                <a:lnTo>
                  <a:pt x="42" y="91"/>
                </a:lnTo>
                <a:lnTo>
                  <a:pt x="42" y="90"/>
                </a:lnTo>
                <a:lnTo>
                  <a:pt x="43" y="90"/>
                </a:lnTo>
                <a:lnTo>
                  <a:pt x="44" y="90"/>
                </a:lnTo>
                <a:lnTo>
                  <a:pt x="45" y="89"/>
                </a:lnTo>
                <a:lnTo>
                  <a:pt x="46" y="89"/>
                </a:lnTo>
                <a:lnTo>
                  <a:pt x="47" y="89"/>
                </a:lnTo>
                <a:lnTo>
                  <a:pt x="47" y="88"/>
                </a:lnTo>
                <a:lnTo>
                  <a:pt x="48" y="88"/>
                </a:lnTo>
                <a:lnTo>
                  <a:pt x="49" y="88"/>
                </a:lnTo>
                <a:lnTo>
                  <a:pt x="49" y="87"/>
                </a:lnTo>
                <a:lnTo>
                  <a:pt x="50" y="87"/>
                </a:lnTo>
                <a:lnTo>
                  <a:pt x="51" y="87"/>
                </a:lnTo>
                <a:lnTo>
                  <a:pt x="52" y="86"/>
                </a:lnTo>
                <a:lnTo>
                  <a:pt x="53" y="86"/>
                </a:lnTo>
                <a:lnTo>
                  <a:pt x="54" y="85"/>
                </a:lnTo>
                <a:lnTo>
                  <a:pt x="55" y="85"/>
                </a:lnTo>
                <a:lnTo>
                  <a:pt x="56" y="84"/>
                </a:lnTo>
                <a:lnTo>
                  <a:pt x="57" y="84"/>
                </a:lnTo>
                <a:lnTo>
                  <a:pt x="58" y="83"/>
                </a:lnTo>
                <a:lnTo>
                  <a:pt x="59" y="83"/>
                </a:lnTo>
                <a:lnTo>
                  <a:pt x="59" y="82"/>
                </a:lnTo>
                <a:lnTo>
                  <a:pt x="60" y="82"/>
                </a:lnTo>
                <a:lnTo>
                  <a:pt x="61" y="82"/>
                </a:lnTo>
                <a:lnTo>
                  <a:pt x="61" y="81"/>
                </a:lnTo>
                <a:lnTo>
                  <a:pt x="62" y="81"/>
                </a:lnTo>
                <a:lnTo>
                  <a:pt x="63" y="81"/>
                </a:lnTo>
                <a:lnTo>
                  <a:pt x="63" y="80"/>
                </a:lnTo>
                <a:lnTo>
                  <a:pt x="64" y="80"/>
                </a:lnTo>
                <a:lnTo>
                  <a:pt x="64" y="79"/>
                </a:lnTo>
                <a:lnTo>
                  <a:pt x="65" y="79"/>
                </a:lnTo>
                <a:lnTo>
                  <a:pt x="66" y="79"/>
                </a:lnTo>
                <a:lnTo>
                  <a:pt x="66" y="78"/>
                </a:lnTo>
                <a:lnTo>
                  <a:pt x="67" y="78"/>
                </a:lnTo>
                <a:lnTo>
                  <a:pt x="68" y="77"/>
                </a:lnTo>
                <a:lnTo>
                  <a:pt x="69" y="77"/>
                </a:lnTo>
                <a:lnTo>
                  <a:pt x="69" y="76"/>
                </a:lnTo>
                <a:lnTo>
                  <a:pt x="70" y="76"/>
                </a:lnTo>
                <a:lnTo>
                  <a:pt x="70" y="75"/>
                </a:lnTo>
                <a:lnTo>
                  <a:pt x="71" y="75"/>
                </a:lnTo>
                <a:lnTo>
                  <a:pt x="72" y="74"/>
                </a:lnTo>
                <a:lnTo>
                  <a:pt x="73" y="74"/>
                </a:lnTo>
                <a:lnTo>
                  <a:pt x="73" y="73"/>
                </a:lnTo>
                <a:lnTo>
                  <a:pt x="74" y="73"/>
                </a:lnTo>
                <a:lnTo>
                  <a:pt x="75" y="72"/>
                </a:lnTo>
                <a:lnTo>
                  <a:pt x="76" y="72"/>
                </a:lnTo>
                <a:lnTo>
                  <a:pt x="76" y="71"/>
                </a:lnTo>
                <a:lnTo>
                  <a:pt x="77" y="71"/>
                </a:lnTo>
                <a:lnTo>
                  <a:pt x="77" y="70"/>
                </a:lnTo>
                <a:lnTo>
                  <a:pt x="78" y="70"/>
                </a:lnTo>
                <a:lnTo>
                  <a:pt x="78" y="69"/>
                </a:lnTo>
                <a:lnTo>
                  <a:pt x="79" y="69"/>
                </a:lnTo>
                <a:lnTo>
                  <a:pt x="80" y="68"/>
                </a:lnTo>
                <a:lnTo>
                  <a:pt x="81" y="68"/>
                </a:lnTo>
                <a:lnTo>
                  <a:pt x="81" y="67"/>
                </a:lnTo>
                <a:lnTo>
                  <a:pt x="82" y="67"/>
                </a:lnTo>
                <a:lnTo>
                  <a:pt x="82" y="66"/>
                </a:lnTo>
                <a:lnTo>
                  <a:pt x="83" y="66"/>
                </a:lnTo>
                <a:lnTo>
                  <a:pt x="83" y="65"/>
                </a:lnTo>
                <a:lnTo>
                  <a:pt x="84" y="65"/>
                </a:lnTo>
                <a:lnTo>
                  <a:pt x="84" y="64"/>
                </a:lnTo>
                <a:lnTo>
                  <a:pt x="85" y="64"/>
                </a:lnTo>
                <a:lnTo>
                  <a:pt x="85" y="63"/>
                </a:lnTo>
                <a:lnTo>
                  <a:pt x="86" y="63"/>
                </a:lnTo>
                <a:lnTo>
                  <a:pt x="87" y="62"/>
                </a:lnTo>
                <a:lnTo>
                  <a:pt x="88" y="61"/>
                </a:lnTo>
                <a:lnTo>
                  <a:pt x="89" y="61"/>
                </a:lnTo>
                <a:lnTo>
                  <a:pt x="89" y="60"/>
                </a:lnTo>
                <a:lnTo>
                  <a:pt x="90" y="60"/>
                </a:lnTo>
                <a:lnTo>
                  <a:pt x="90" y="59"/>
                </a:lnTo>
                <a:lnTo>
                  <a:pt x="91" y="59"/>
                </a:lnTo>
                <a:lnTo>
                  <a:pt x="91" y="58"/>
                </a:lnTo>
                <a:lnTo>
                  <a:pt x="92" y="58"/>
                </a:lnTo>
                <a:lnTo>
                  <a:pt x="92" y="57"/>
                </a:lnTo>
                <a:lnTo>
                  <a:pt x="93" y="57"/>
                </a:lnTo>
                <a:lnTo>
                  <a:pt x="93" y="56"/>
                </a:lnTo>
                <a:lnTo>
                  <a:pt x="94" y="56"/>
                </a:lnTo>
                <a:lnTo>
                  <a:pt x="94" y="55"/>
                </a:lnTo>
                <a:lnTo>
                  <a:pt x="95" y="55"/>
                </a:lnTo>
                <a:lnTo>
                  <a:pt x="95" y="54"/>
                </a:lnTo>
                <a:lnTo>
                  <a:pt x="96" y="54"/>
                </a:lnTo>
                <a:lnTo>
                  <a:pt x="96" y="53"/>
                </a:lnTo>
                <a:lnTo>
                  <a:pt x="97" y="53"/>
                </a:lnTo>
                <a:lnTo>
                  <a:pt x="97" y="52"/>
                </a:lnTo>
                <a:lnTo>
                  <a:pt x="98" y="52"/>
                </a:lnTo>
                <a:lnTo>
                  <a:pt x="98" y="51"/>
                </a:lnTo>
                <a:lnTo>
                  <a:pt x="99" y="51"/>
                </a:lnTo>
                <a:lnTo>
                  <a:pt x="99" y="50"/>
                </a:lnTo>
                <a:lnTo>
                  <a:pt x="100" y="50"/>
                </a:lnTo>
                <a:lnTo>
                  <a:pt x="100" y="49"/>
                </a:lnTo>
                <a:lnTo>
                  <a:pt x="101" y="49"/>
                </a:lnTo>
                <a:lnTo>
                  <a:pt x="101" y="48"/>
                </a:lnTo>
                <a:lnTo>
                  <a:pt x="102" y="48"/>
                </a:lnTo>
                <a:lnTo>
                  <a:pt x="102" y="47"/>
                </a:lnTo>
                <a:lnTo>
                  <a:pt x="103" y="47"/>
                </a:lnTo>
                <a:lnTo>
                  <a:pt x="103" y="46"/>
                </a:lnTo>
                <a:lnTo>
                  <a:pt x="104" y="46"/>
                </a:lnTo>
                <a:lnTo>
                  <a:pt x="104" y="45"/>
                </a:lnTo>
                <a:lnTo>
                  <a:pt x="105" y="45"/>
                </a:lnTo>
                <a:lnTo>
                  <a:pt x="105" y="44"/>
                </a:lnTo>
                <a:lnTo>
                  <a:pt x="106" y="44"/>
                </a:lnTo>
                <a:lnTo>
                  <a:pt x="106" y="43"/>
                </a:lnTo>
                <a:lnTo>
                  <a:pt x="107" y="43"/>
                </a:lnTo>
                <a:lnTo>
                  <a:pt x="107" y="42"/>
                </a:lnTo>
                <a:lnTo>
                  <a:pt x="108" y="41"/>
                </a:lnTo>
                <a:lnTo>
                  <a:pt x="109" y="40"/>
                </a:lnTo>
                <a:lnTo>
                  <a:pt x="110" y="39"/>
                </a:lnTo>
                <a:lnTo>
                  <a:pt x="110" y="38"/>
                </a:lnTo>
                <a:lnTo>
                  <a:pt x="111" y="38"/>
                </a:lnTo>
                <a:lnTo>
                  <a:pt x="111" y="37"/>
                </a:lnTo>
                <a:lnTo>
                  <a:pt x="112" y="37"/>
                </a:lnTo>
                <a:lnTo>
                  <a:pt x="112" y="36"/>
                </a:lnTo>
                <a:lnTo>
                  <a:pt x="113" y="36"/>
                </a:lnTo>
                <a:lnTo>
                  <a:pt x="113" y="35"/>
                </a:lnTo>
                <a:lnTo>
                  <a:pt x="114" y="35"/>
                </a:lnTo>
                <a:lnTo>
                  <a:pt x="114" y="34"/>
                </a:lnTo>
                <a:lnTo>
                  <a:pt x="115" y="34"/>
                </a:lnTo>
                <a:lnTo>
                  <a:pt x="115" y="33"/>
                </a:lnTo>
                <a:lnTo>
                  <a:pt x="116" y="33"/>
                </a:lnTo>
                <a:lnTo>
                  <a:pt x="116" y="32"/>
                </a:lnTo>
                <a:lnTo>
                  <a:pt x="117" y="32"/>
                </a:lnTo>
                <a:lnTo>
                  <a:pt x="117" y="31"/>
                </a:lnTo>
                <a:lnTo>
                  <a:pt x="118" y="31"/>
                </a:lnTo>
                <a:lnTo>
                  <a:pt x="118" y="30"/>
                </a:lnTo>
                <a:lnTo>
                  <a:pt x="119" y="30"/>
                </a:lnTo>
                <a:lnTo>
                  <a:pt x="119" y="29"/>
                </a:lnTo>
                <a:lnTo>
                  <a:pt x="120" y="29"/>
                </a:lnTo>
                <a:lnTo>
                  <a:pt x="120" y="28"/>
                </a:lnTo>
                <a:lnTo>
                  <a:pt x="121" y="28"/>
                </a:lnTo>
                <a:lnTo>
                  <a:pt x="121" y="27"/>
                </a:lnTo>
                <a:lnTo>
                  <a:pt x="122" y="26"/>
                </a:lnTo>
                <a:lnTo>
                  <a:pt x="123" y="25"/>
                </a:lnTo>
                <a:lnTo>
                  <a:pt x="123" y="24"/>
                </a:lnTo>
                <a:lnTo>
                  <a:pt x="124" y="24"/>
                </a:lnTo>
                <a:lnTo>
                  <a:pt x="125" y="23"/>
                </a:lnTo>
                <a:lnTo>
                  <a:pt x="126" y="22"/>
                </a:lnTo>
                <a:lnTo>
                  <a:pt x="126" y="21"/>
                </a:lnTo>
                <a:lnTo>
                  <a:pt x="127" y="21"/>
                </a:lnTo>
                <a:lnTo>
                  <a:pt x="127" y="20"/>
                </a:lnTo>
                <a:lnTo>
                  <a:pt x="128" y="20"/>
                </a:lnTo>
                <a:lnTo>
                  <a:pt x="128" y="19"/>
                </a:lnTo>
                <a:lnTo>
                  <a:pt x="129" y="19"/>
                </a:lnTo>
                <a:lnTo>
                  <a:pt x="130" y="18"/>
                </a:lnTo>
                <a:lnTo>
                  <a:pt x="130" y="17"/>
                </a:lnTo>
                <a:lnTo>
                  <a:pt x="131" y="17"/>
                </a:lnTo>
                <a:lnTo>
                  <a:pt x="131" y="16"/>
                </a:lnTo>
                <a:lnTo>
                  <a:pt x="132" y="16"/>
                </a:lnTo>
                <a:lnTo>
                  <a:pt x="133" y="15"/>
                </a:lnTo>
                <a:lnTo>
                  <a:pt x="134" y="14"/>
                </a:lnTo>
                <a:lnTo>
                  <a:pt x="135" y="13"/>
                </a:lnTo>
                <a:lnTo>
                  <a:pt x="136" y="13"/>
                </a:lnTo>
                <a:lnTo>
                  <a:pt x="136" y="12"/>
                </a:lnTo>
                <a:lnTo>
                  <a:pt x="137" y="12"/>
                </a:lnTo>
                <a:lnTo>
                  <a:pt x="137" y="11"/>
                </a:lnTo>
                <a:lnTo>
                  <a:pt x="138" y="11"/>
                </a:lnTo>
                <a:lnTo>
                  <a:pt x="138" y="10"/>
                </a:lnTo>
                <a:lnTo>
                  <a:pt x="139" y="10"/>
                </a:lnTo>
                <a:lnTo>
                  <a:pt x="139" y="9"/>
                </a:lnTo>
                <a:lnTo>
                  <a:pt x="140" y="9"/>
                </a:lnTo>
                <a:lnTo>
                  <a:pt x="141" y="9"/>
                </a:lnTo>
                <a:lnTo>
                  <a:pt x="141" y="8"/>
                </a:lnTo>
                <a:lnTo>
                  <a:pt x="142" y="8"/>
                </a:lnTo>
                <a:lnTo>
                  <a:pt x="142" y="7"/>
                </a:lnTo>
                <a:lnTo>
                  <a:pt x="143" y="7"/>
                </a:lnTo>
                <a:lnTo>
                  <a:pt x="143" y="6"/>
                </a:lnTo>
                <a:lnTo>
                  <a:pt x="144" y="6"/>
                </a:lnTo>
                <a:lnTo>
                  <a:pt x="145" y="6"/>
                </a:lnTo>
                <a:lnTo>
                  <a:pt x="145" y="5"/>
                </a:lnTo>
                <a:lnTo>
                  <a:pt x="146" y="5"/>
                </a:lnTo>
                <a:lnTo>
                  <a:pt x="147" y="4"/>
                </a:lnTo>
                <a:lnTo>
                  <a:pt x="148" y="4"/>
                </a:lnTo>
                <a:lnTo>
                  <a:pt x="148" y="3"/>
                </a:lnTo>
                <a:lnTo>
                  <a:pt x="149" y="3"/>
                </a:lnTo>
                <a:lnTo>
                  <a:pt x="150" y="3"/>
                </a:lnTo>
                <a:lnTo>
                  <a:pt x="151" y="2"/>
                </a:lnTo>
                <a:lnTo>
                  <a:pt x="152" y="2"/>
                </a:lnTo>
                <a:lnTo>
                  <a:pt x="153" y="2"/>
                </a:lnTo>
                <a:lnTo>
                  <a:pt x="153" y="1"/>
                </a:lnTo>
                <a:lnTo>
                  <a:pt x="154" y="1"/>
                </a:lnTo>
                <a:lnTo>
                  <a:pt x="155" y="1"/>
                </a:lnTo>
                <a:lnTo>
                  <a:pt x="156" y="1"/>
                </a:lnTo>
                <a:lnTo>
                  <a:pt x="157" y="1"/>
                </a:lnTo>
                <a:lnTo>
                  <a:pt x="157" y="0"/>
                </a:lnTo>
                <a:lnTo>
                  <a:pt x="158" y="0"/>
                </a:lnTo>
                <a:lnTo>
                  <a:pt x="159" y="0"/>
                </a:lnTo>
                <a:lnTo>
                  <a:pt x="160" y="0"/>
                </a:lnTo>
                <a:lnTo>
                  <a:pt x="161" y="0"/>
                </a:lnTo>
                <a:lnTo>
                  <a:pt x="162" y="0"/>
                </a:lnTo>
                <a:lnTo>
                  <a:pt x="163" y="0"/>
                </a:lnTo>
                <a:lnTo>
                  <a:pt x="163" y="1"/>
                </a:lnTo>
                <a:lnTo>
                  <a:pt x="164" y="1"/>
                </a:lnTo>
                <a:lnTo>
                  <a:pt x="165" y="1"/>
                </a:lnTo>
                <a:lnTo>
                  <a:pt x="166" y="1"/>
                </a:lnTo>
                <a:lnTo>
                  <a:pt x="167" y="2"/>
                </a:lnTo>
                <a:lnTo>
                  <a:pt x="168" y="2"/>
                </a:lnTo>
                <a:lnTo>
                  <a:pt x="169" y="2"/>
                </a:lnTo>
                <a:lnTo>
                  <a:pt x="169" y="3"/>
                </a:lnTo>
                <a:lnTo>
                  <a:pt x="170" y="3"/>
                </a:lnTo>
                <a:lnTo>
                  <a:pt x="170" y="4"/>
                </a:lnTo>
                <a:lnTo>
                  <a:pt x="171" y="4"/>
                </a:lnTo>
                <a:lnTo>
                  <a:pt x="172" y="4"/>
                </a:lnTo>
                <a:lnTo>
                  <a:pt x="172" y="5"/>
                </a:lnTo>
                <a:lnTo>
                  <a:pt x="173" y="5"/>
                </a:lnTo>
                <a:lnTo>
                  <a:pt x="173" y="6"/>
                </a:lnTo>
                <a:lnTo>
                  <a:pt x="174" y="6"/>
                </a:lnTo>
                <a:lnTo>
                  <a:pt x="174" y="7"/>
                </a:lnTo>
                <a:lnTo>
                  <a:pt x="175" y="7"/>
                </a:lnTo>
                <a:lnTo>
                  <a:pt x="175" y="8"/>
                </a:lnTo>
                <a:lnTo>
                  <a:pt x="176" y="8"/>
                </a:lnTo>
                <a:lnTo>
                  <a:pt x="177" y="9"/>
                </a:lnTo>
                <a:lnTo>
                  <a:pt x="177" y="10"/>
                </a:lnTo>
                <a:lnTo>
                  <a:pt x="178" y="10"/>
                </a:lnTo>
                <a:lnTo>
                  <a:pt x="178" y="11"/>
                </a:lnTo>
                <a:lnTo>
                  <a:pt x="179" y="11"/>
                </a:lnTo>
                <a:lnTo>
                  <a:pt x="179" y="12"/>
                </a:lnTo>
                <a:lnTo>
                  <a:pt x="180" y="12"/>
                </a:lnTo>
                <a:lnTo>
                  <a:pt x="180" y="13"/>
                </a:lnTo>
                <a:lnTo>
                  <a:pt x="180" y="14"/>
                </a:lnTo>
                <a:lnTo>
                  <a:pt x="181" y="14"/>
                </a:lnTo>
                <a:lnTo>
                  <a:pt x="181" y="15"/>
                </a:lnTo>
                <a:lnTo>
                  <a:pt x="182" y="15"/>
                </a:lnTo>
                <a:lnTo>
                  <a:pt x="182" y="16"/>
                </a:lnTo>
                <a:lnTo>
                  <a:pt x="183" y="17"/>
                </a:lnTo>
                <a:lnTo>
                  <a:pt x="183" y="18"/>
                </a:lnTo>
                <a:lnTo>
                  <a:pt x="184" y="18"/>
                </a:lnTo>
                <a:lnTo>
                  <a:pt x="184" y="19"/>
                </a:lnTo>
                <a:lnTo>
                  <a:pt x="184" y="20"/>
                </a:lnTo>
                <a:lnTo>
                  <a:pt x="185" y="20"/>
                </a:lnTo>
                <a:lnTo>
                  <a:pt x="185" y="21"/>
                </a:lnTo>
                <a:lnTo>
                  <a:pt x="186" y="22"/>
                </a:lnTo>
                <a:lnTo>
                  <a:pt x="186" y="23"/>
                </a:lnTo>
                <a:lnTo>
                  <a:pt x="187" y="24"/>
                </a:lnTo>
                <a:lnTo>
                  <a:pt x="187" y="25"/>
                </a:lnTo>
                <a:lnTo>
                  <a:pt x="188" y="25"/>
                </a:lnTo>
                <a:lnTo>
                  <a:pt x="188" y="26"/>
                </a:lnTo>
                <a:lnTo>
                  <a:pt x="188" y="27"/>
                </a:lnTo>
                <a:lnTo>
                  <a:pt x="189" y="27"/>
                </a:lnTo>
                <a:lnTo>
                  <a:pt x="189" y="28"/>
                </a:lnTo>
                <a:lnTo>
                  <a:pt x="189" y="29"/>
                </a:lnTo>
                <a:lnTo>
                  <a:pt x="190" y="29"/>
                </a:lnTo>
                <a:lnTo>
                  <a:pt x="190" y="30"/>
                </a:lnTo>
                <a:lnTo>
                  <a:pt x="190" y="31"/>
                </a:lnTo>
                <a:lnTo>
                  <a:pt x="191" y="32"/>
                </a:lnTo>
                <a:lnTo>
                  <a:pt x="191" y="33"/>
                </a:lnTo>
                <a:lnTo>
                  <a:pt x="192" y="34"/>
                </a:lnTo>
                <a:lnTo>
                  <a:pt x="192" y="35"/>
                </a:lnTo>
                <a:lnTo>
                  <a:pt x="193" y="36"/>
                </a:lnTo>
                <a:lnTo>
                  <a:pt x="193" y="37"/>
                </a:lnTo>
                <a:lnTo>
                  <a:pt x="193" y="38"/>
                </a:lnTo>
                <a:lnTo>
                  <a:pt x="194" y="38"/>
                </a:lnTo>
                <a:lnTo>
                  <a:pt x="194" y="39"/>
                </a:lnTo>
                <a:lnTo>
                  <a:pt x="194" y="40"/>
                </a:lnTo>
                <a:lnTo>
                  <a:pt x="195" y="41"/>
                </a:lnTo>
                <a:lnTo>
                  <a:pt x="195" y="42"/>
                </a:lnTo>
                <a:lnTo>
                  <a:pt x="195" y="43"/>
                </a:lnTo>
                <a:lnTo>
                  <a:pt x="196" y="44"/>
                </a:lnTo>
                <a:lnTo>
                  <a:pt x="196" y="45"/>
                </a:lnTo>
                <a:lnTo>
                  <a:pt x="196" y="46"/>
                </a:lnTo>
                <a:lnTo>
                  <a:pt x="197" y="46"/>
                </a:lnTo>
                <a:lnTo>
                  <a:pt x="197" y="47"/>
                </a:lnTo>
                <a:lnTo>
                  <a:pt x="197" y="48"/>
                </a:lnTo>
                <a:lnTo>
                  <a:pt x="198" y="49"/>
                </a:lnTo>
                <a:lnTo>
                  <a:pt x="198" y="50"/>
                </a:lnTo>
                <a:lnTo>
                  <a:pt x="198" y="51"/>
                </a:lnTo>
                <a:lnTo>
                  <a:pt x="199" y="52"/>
                </a:lnTo>
                <a:lnTo>
                  <a:pt x="199" y="53"/>
                </a:lnTo>
                <a:lnTo>
                  <a:pt x="199" y="54"/>
                </a:lnTo>
                <a:lnTo>
                  <a:pt x="200" y="55"/>
                </a:lnTo>
                <a:lnTo>
                  <a:pt x="200" y="56"/>
                </a:lnTo>
                <a:lnTo>
                  <a:pt x="200" y="57"/>
                </a:lnTo>
                <a:lnTo>
                  <a:pt x="201" y="58"/>
                </a:lnTo>
                <a:lnTo>
                  <a:pt x="201" y="59"/>
                </a:lnTo>
                <a:lnTo>
                  <a:pt x="201" y="60"/>
                </a:lnTo>
                <a:lnTo>
                  <a:pt x="202" y="61"/>
                </a:lnTo>
                <a:lnTo>
                  <a:pt x="202" y="62"/>
                </a:lnTo>
                <a:lnTo>
                  <a:pt x="202" y="63"/>
                </a:lnTo>
                <a:lnTo>
                  <a:pt x="203" y="63"/>
                </a:lnTo>
                <a:lnTo>
                  <a:pt x="203" y="64"/>
                </a:lnTo>
                <a:lnTo>
                  <a:pt x="203" y="65"/>
                </a:lnTo>
                <a:lnTo>
                  <a:pt x="203" y="66"/>
                </a:lnTo>
                <a:lnTo>
                  <a:pt x="204" y="67"/>
                </a:lnTo>
                <a:lnTo>
                  <a:pt x="204" y="68"/>
                </a:lnTo>
                <a:lnTo>
                  <a:pt x="204" y="69"/>
                </a:lnTo>
                <a:lnTo>
                  <a:pt x="205" y="70"/>
                </a:lnTo>
                <a:lnTo>
                  <a:pt x="205" y="71"/>
                </a:lnTo>
                <a:lnTo>
                  <a:pt x="205" y="72"/>
                </a:lnTo>
                <a:lnTo>
                  <a:pt x="205" y="73"/>
                </a:lnTo>
                <a:lnTo>
                  <a:pt x="206" y="73"/>
                </a:lnTo>
                <a:lnTo>
                  <a:pt x="206" y="74"/>
                </a:lnTo>
                <a:lnTo>
                  <a:pt x="206" y="75"/>
                </a:lnTo>
                <a:lnTo>
                  <a:pt x="206" y="76"/>
                </a:lnTo>
                <a:lnTo>
                  <a:pt x="207" y="77"/>
                </a:lnTo>
                <a:lnTo>
                  <a:pt x="207" y="78"/>
                </a:lnTo>
                <a:lnTo>
                  <a:pt x="207" y="79"/>
                </a:lnTo>
                <a:lnTo>
                  <a:pt x="208" y="80"/>
                </a:lnTo>
              </a:path>
            </a:pathLst>
          </a:custGeom>
          <a:noFill/>
          <a:ln w="38100">
            <a:solidFill>
              <a:srgbClr val="3333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1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2" name="Oval 12"/>
          <p:cNvSpPr>
            <a:spLocks noChangeArrowheads="1"/>
          </p:cNvSpPr>
          <p:nvPr/>
        </p:nvSpPr>
        <p:spPr bwMode="auto">
          <a:xfrm>
            <a:off x="2895600" y="4876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Oval 13"/>
          <p:cNvSpPr>
            <a:spLocks noChangeArrowheads="1"/>
          </p:cNvSpPr>
          <p:nvPr/>
        </p:nvSpPr>
        <p:spPr bwMode="auto">
          <a:xfrm>
            <a:off x="2057400" y="5486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4" name="Oval 14"/>
          <p:cNvSpPr>
            <a:spLocks noChangeArrowheads="1"/>
          </p:cNvSpPr>
          <p:nvPr/>
        </p:nvSpPr>
        <p:spPr bwMode="auto">
          <a:xfrm>
            <a:off x="2286000" y="5791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5" name="Oval 15"/>
          <p:cNvSpPr>
            <a:spLocks noChangeArrowheads="1"/>
          </p:cNvSpPr>
          <p:nvPr/>
        </p:nvSpPr>
        <p:spPr bwMode="auto">
          <a:xfrm>
            <a:off x="2895600" y="5867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6" name="Oval 16"/>
          <p:cNvSpPr>
            <a:spLocks noChangeArrowheads="1"/>
          </p:cNvSpPr>
          <p:nvPr/>
        </p:nvSpPr>
        <p:spPr bwMode="auto">
          <a:xfrm>
            <a:off x="3429000" y="5638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7" name="Oval 17"/>
          <p:cNvSpPr>
            <a:spLocks noChangeArrowheads="1"/>
          </p:cNvSpPr>
          <p:nvPr/>
        </p:nvSpPr>
        <p:spPr bwMode="auto">
          <a:xfrm>
            <a:off x="1752600" y="5943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8" name="Oval 18"/>
          <p:cNvSpPr>
            <a:spLocks noChangeArrowheads="1"/>
          </p:cNvSpPr>
          <p:nvPr/>
        </p:nvSpPr>
        <p:spPr bwMode="auto">
          <a:xfrm>
            <a:off x="3581400" y="5943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9" name="Oval 19"/>
          <p:cNvSpPr>
            <a:spLocks noChangeArrowheads="1"/>
          </p:cNvSpPr>
          <p:nvPr/>
        </p:nvSpPr>
        <p:spPr bwMode="auto">
          <a:xfrm>
            <a:off x="2895600" y="53340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0" name="Oval 20"/>
          <p:cNvSpPr>
            <a:spLocks noChangeArrowheads="1"/>
          </p:cNvSpPr>
          <p:nvPr/>
        </p:nvSpPr>
        <p:spPr bwMode="auto">
          <a:xfrm>
            <a:off x="3657600" y="5181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1" name="Oval 21"/>
          <p:cNvSpPr>
            <a:spLocks noChangeArrowheads="1"/>
          </p:cNvSpPr>
          <p:nvPr/>
        </p:nvSpPr>
        <p:spPr bwMode="auto">
          <a:xfrm>
            <a:off x="1752600" y="41148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2" name="Oval 22"/>
          <p:cNvSpPr>
            <a:spLocks noChangeArrowheads="1"/>
          </p:cNvSpPr>
          <p:nvPr/>
        </p:nvSpPr>
        <p:spPr bwMode="auto">
          <a:xfrm>
            <a:off x="2286000" y="3962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3" name="Oval 23"/>
          <p:cNvSpPr>
            <a:spLocks noChangeArrowheads="1"/>
          </p:cNvSpPr>
          <p:nvPr/>
        </p:nvSpPr>
        <p:spPr bwMode="auto">
          <a:xfrm>
            <a:off x="990600" y="3962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Oval 24"/>
          <p:cNvSpPr>
            <a:spLocks noChangeArrowheads="1"/>
          </p:cNvSpPr>
          <p:nvPr/>
        </p:nvSpPr>
        <p:spPr bwMode="auto">
          <a:xfrm>
            <a:off x="2286000" y="4648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Oval 25"/>
          <p:cNvSpPr>
            <a:spLocks noChangeArrowheads="1"/>
          </p:cNvSpPr>
          <p:nvPr/>
        </p:nvSpPr>
        <p:spPr bwMode="auto">
          <a:xfrm>
            <a:off x="3048000" y="3886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Oval 26"/>
          <p:cNvSpPr>
            <a:spLocks noChangeArrowheads="1"/>
          </p:cNvSpPr>
          <p:nvPr/>
        </p:nvSpPr>
        <p:spPr bwMode="auto">
          <a:xfrm>
            <a:off x="2362200" y="3276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7" name="Oval 27"/>
          <p:cNvSpPr>
            <a:spLocks noChangeArrowheads="1"/>
          </p:cNvSpPr>
          <p:nvPr/>
        </p:nvSpPr>
        <p:spPr bwMode="auto">
          <a:xfrm>
            <a:off x="3124200" y="3200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8" name="Oval 28"/>
          <p:cNvSpPr>
            <a:spLocks noChangeArrowheads="1"/>
          </p:cNvSpPr>
          <p:nvPr/>
        </p:nvSpPr>
        <p:spPr bwMode="auto">
          <a:xfrm>
            <a:off x="1371600" y="3200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9" name="Oval 29"/>
          <p:cNvSpPr>
            <a:spLocks noChangeArrowheads="1"/>
          </p:cNvSpPr>
          <p:nvPr/>
        </p:nvSpPr>
        <p:spPr bwMode="auto">
          <a:xfrm>
            <a:off x="3505200" y="3657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0" name="Oval 30"/>
          <p:cNvSpPr>
            <a:spLocks noChangeArrowheads="1"/>
          </p:cNvSpPr>
          <p:nvPr/>
        </p:nvSpPr>
        <p:spPr bwMode="auto">
          <a:xfrm>
            <a:off x="1295400" y="53340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1" name="Oval 31"/>
          <p:cNvSpPr>
            <a:spLocks noChangeArrowheads="1"/>
          </p:cNvSpPr>
          <p:nvPr/>
        </p:nvSpPr>
        <p:spPr bwMode="auto">
          <a:xfrm>
            <a:off x="2743200" y="4343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2" name="Oval 32"/>
          <p:cNvSpPr>
            <a:spLocks noChangeArrowheads="1"/>
          </p:cNvSpPr>
          <p:nvPr/>
        </p:nvSpPr>
        <p:spPr bwMode="auto">
          <a:xfrm>
            <a:off x="1828800" y="5105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3" name="Oval 33"/>
          <p:cNvSpPr>
            <a:spLocks noChangeArrowheads="1"/>
          </p:cNvSpPr>
          <p:nvPr/>
        </p:nvSpPr>
        <p:spPr bwMode="auto">
          <a:xfrm>
            <a:off x="990600" y="4724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4" name="Oval 34"/>
          <p:cNvSpPr>
            <a:spLocks noChangeArrowheads="1"/>
          </p:cNvSpPr>
          <p:nvPr/>
        </p:nvSpPr>
        <p:spPr bwMode="auto">
          <a:xfrm>
            <a:off x="3505200" y="4419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5" name="Oval 35"/>
          <p:cNvSpPr>
            <a:spLocks noChangeArrowheads="1"/>
          </p:cNvSpPr>
          <p:nvPr/>
        </p:nvSpPr>
        <p:spPr bwMode="auto">
          <a:xfrm>
            <a:off x="1447800" y="46482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6" name="Oval 36"/>
          <p:cNvSpPr>
            <a:spLocks noChangeArrowheads="1"/>
          </p:cNvSpPr>
          <p:nvPr/>
        </p:nvSpPr>
        <p:spPr bwMode="auto">
          <a:xfrm>
            <a:off x="914400" y="3276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7" name="Oval 37"/>
          <p:cNvSpPr>
            <a:spLocks noChangeArrowheads="1"/>
          </p:cNvSpPr>
          <p:nvPr/>
        </p:nvSpPr>
        <p:spPr bwMode="auto">
          <a:xfrm>
            <a:off x="1295400" y="42672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8" name="Oval 38"/>
          <p:cNvSpPr>
            <a:spLocks noChangeArrowheads="1"/>
          </p:cNvSpPr>
          <p:nvPr/>
        </p:nvSpPr>
        <p:spPr bwMode="auto">
          <a:xfrm>
            <a:off x="3657600" y="3200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9" name="Oval 39"/>
          <p:cNvSpPr>
            <a:spLocks noChangeArrowheads="1"/>
          </p:cNvSpPr>
          <p:nvPr/>
        </p:nvSpPr>
        <p:spPr bwMode="auto">
          <a:xfrm>
            <a:off x="914400" y="57150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0" name="Oval 40"/>
          <p:cNvSpPr>
            <a:spLocks noChangeArrowheads="1"/>
          </p:cNvSpPr>
          <p:nvPr/>
        </p:nvSpPr>
        <p:spPr bwMode="auto">
          <a:xfrm>
            <a:off x="1752600" y="3581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1" name="Oval 41"/>
          <p:cNvSpPr>
            <a:spLocks noChangeArrowheads="1"/>
          </p:cNvSpPr>
          <p:nvPr/>
        </p:nvSpPr>
        <p:spPr bwMode="auto">
          <a:xfrm>
            <a:off x="762000" y="53340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2" name="Oval 42"/>
          <p:cNvSpPr>
            <a:spLocks noChangeArrowheads="1"/>
          </p:cNvSpPr>
          <p:nvPr/>
        </p:nvSpPr>
        <p:spPr bwMode="auto">
          <a:xfrm>
            <a:off x="2209800" y="3657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3" name="Oval 43"/>
          <p:cNvSpPr>
            <a:spLocks noChangeArrowheads="1"/>
          </p:cNvSpPr>
          <p:nvPr/>
        </p:nvSpPr>
        <p:spPr bwMode="auto">
          <a:xfrm>
            <a:off x="1295400" y="37338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4" name="Oval 44"/>
          <p:cNvSpPr>
            <a:spLocks noChangeArrowheads="1"/>
          </p:cNvSpPr>
          <p:nvPr/>
        </p:nvSpPr>
        <p:spPr bwMode="auto">
          <a:xfrm>
            <a:off x="2438400" y="5029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5" name="Oval 45"/>
          <p:cNvSpPr>
            <a:spLocks noChangeArrowheads="1"/>
          </p:cNvSpPr>
          <p:nvPr/>
        </p:nvSpPr>
        <p:spPr bwMode="auto">
          <a:xfrm>
            <a:off x="2743200" y="35814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6" name="Oval 46"/>
          <p:cNvSpPr>
            <a:spLocks noChangeArrowheads="1"/>
          </p:cNvSpPr>
          <p:nvPr/>
        </p:nvSpPr>
        <p:spPr bwMode="auto">
          <a:xfrm>
            <a:off x="1828800" y="30480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4077" name="Object 47"/>
          <p:cNvGraphicFramePr>
            <a:graphicFrameLocks noGrp="1" noChangeAspect="1"/>
          </p:cNvGraphicFramePr>
          <p:nvPr>
            <p:ph/>
          </p:nvPr>
        </p:nvGraphicFramePr>
        <p:xfrm>
          <a:off x="4038600" y="766763"/>
          <a:ext cx="2962275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0" name="Формула" r:id="rId3" imgW="990170" imgH="482391" progId="Equation.3">
                  <p:embed/>
                </p:oleObj>
              </mc:Choice>
              <mc:Fallback>
                <p:oleObj name="Формула" r:id="rId3" imgW="990170" imgH="482391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766763"/>
                        <a:ext cx="2962275" cy="1443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78" name="Object 48"/>
          <p:cNvGraphicFramePr>
            <a:graphicFrameLocks noChangeAspect="1"/>
          </p:cNvGraphicFramePr>
          <p:nvPr/>
        </p:nvGraphicFramePr>
        <p:xfrm>
          <a:off x="5181600" y="2667000"/>
          <a:ext cx="2582863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1" name="Формула" r:id="rId5" imgW="863225" imgH="482391" progId="Equation.3">
                  <p:embed/>
                </p:oleObj>
              </mc:Choice>
              <mc:Fallback>
                <p:oleObj name="Формула" r:id="rId5" imgW="863225" imgH="482391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667000"/>
                        <a:ext cx="2582863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79" name="Object 49"/>
          <p:cNvGraphicFramePr>
            <a:graphicFrameLocks noChangeAspect="1"/>
          </p:cNvGraphicFramePr>
          <p:nvPr/>
        </p:nvGraphicFramePr>
        <p:xfrm>
          <a:off x="5349875" y="4495800"/>
          <a:ext cx="455613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2" name="Формула" r:id="rId7" imgW="152268" imgH="164957" progId="Equation.3">
                  <p:embed/>
                </p:oleObj>
              </mc:Choice>
              <mc:Fallback>
                <p:oleObj name="Формула" r:id="rId7" imgW="152268" imgH="164957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75" y="4495800"/>
                        <a:ext cx="455613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8642" name="Text Box 50"/>
          <p:cNvSpPr txBox="1">
            <a:spLocks noChangeArrowheads="1"/>
          </p:cNvSpPr>
          <p:nvPr/>
        </p:nvSpPr>
        <p:spPr bwMode="auto">
          <a:xfrm>
            <a:off x="5715000" y="4572000"/>
            <a:ext cx="2281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</a:rPr>
              <a:t>- черные точки</a:t>
            </a:r>
          </a:p>
        </p:txBody>
      </p:sp>
      <p:graphicFrame>
        <p:nvGraphicFramePr>
          <p:cNvPr id="44081" name="Object 51"/>
          <p:cNvGraphicFramePr>
            <a:graphicFrameLocks noChangeAspect="1"/>
          </p:cNvGraphicFramePr>
          <p:nvPr/>
        </p:nvGraphicFramePr>
        <p:xfrm>
          <a:off x="5295900" y="5010150"/>
          <a:ext cx="531813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3" name="Формула" r:id="rId9" imgW="177492" imgH="177492" progId="Equation.3">
                  <p:embed/>
                </p:oleObj>
              </mc:Choice>
              <mc:Fallback>
                <p:oleObj name="Формула" r:id="rId9" imgW="177492" imgH="177492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5010150"/>
                        <a:ext cx="531813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8644" name="Text Box 52"/>
          <p:cNvSpPr txBox="1">
            <a:spLocks noChangeArrowheads="1"/>
          </p:cNvSpPr>
          <p:nvPr/>
        </p:nvSpPr>
        <p:spPr bwMode="auto">
          <a:xfrm>
            <a:off x="5772150" y="5105400"/>
            <a:ext cx="213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</a:rPr>
              <a:t>- белые точки</a:t>
            </a:r>
          </a:p>
        </p:txBody>
      </p:sp>
      <p:sp>
        <p:nvSpPr>
          <p:cNvPr id="44083" name="Text Box 53"/>
          <p:cNvSpPr txBox="1">
            <a:spLocks noChangeArrowheads="1"/>
          </p:cNvSpPr>
          <p:nvPr/>
        </p:nvSpPr>
        <p:spPr bwMode="auto">
          <a:xfrm>
            <a:off x="3738563" y="6248400"/>
            <a:ext cx="3857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1</a:t>
            </a:r>
          </a:p>
        </p:txBody>
      </p:sp>
      <p:sp>
        <p:nvSpPr>
          <p:cNvPr id="44084" name="Text Box 54"/>
          <p:cNvSpPr txBox="1">
            <a:spLocks noChangeArrowheads="1"/>
          </p:cNvSpPr>
          <p:nvPr/>
        </p:nvSpPr>
        <p:spPr bwMode="auto">
          <a:xfrm>
            <a:off x="295275" y="26670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1</a:t>
            </a:r>
          </a:p>
        </p:txBody>
      </p:sp>
      <p:sp>
        <p:nvSpPr>
          <p:cNvPr id="44085" name="Oval 55"/>
          <p:cNvSpPr>
            <a:spLocks noChangeArrowheads="1"/>
          </p:cNvSpPr>
          <p:nvPr/>
        </p:nvSpPr>
        <p:spPr bwMode="auto">
          <a:xfrm>
            <a:off x="1524000" y="5562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8648" name="Text Box 56"/>
          <p:cNvSpPr txBox="1">
            <a:spLocks noChangeArrowheads="1"/>
          </p:cNvSpPr>
          <p:nvPr/>
        </p:nvSpPr>
        <p:spPr bwMode="auto">
          <a:xfrm>
            <a:off x="533400" y="20574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1)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Монте-Карло</a:t>
            </a:r>
          </a:p>
        </p:txBody>
      </p:sp>
      <p:sp>
        <p:nvSpPr>
          <p:cNvPr id="44087" name="Oval 57"/>
          <p:cNvSpPr>
            <a:spLocks noChangeArrowheads="1"/>
          </p:cNvSpPr>
          <p:nvPr/>
        </p:nvSpPr>
        <p:spPr bwMode="auto">
          <a:xfrm>
            <a:off x="1295400" y="5867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88" name="Oval 58"/>
          <p:cNvSpPr>
            <a:spLocks noChangeArrowheads="1"/>
          </p:cNvSpPr>
          <p:nvPr/>
        </p:nvSpPr>
        <p:spPr bwMode="auto">
          <a:xfrm>
            <a:off x="2667000" y="30480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89" name="Oval 59"/>
          <p:cNvSpPr>
            <a:spLocks noChangeArrowheads="1"/>
          </p:cNvSpPr>
          <p:nvPr/>
        </p:nvSpPr>
        <p:spPr bwMode="auto">
          <a:xfrm>
            <a:off x="762000" y="42672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90" name="Text Box 60"/>
          <p:cNvSpPr txBox="1">
            <a:spLocks noChangeArrowheads="1"/>
          </p:cNvSpPr>
          <p:nvPr/>
        </p:nvSpPr>
        <p:spPr bwMode="auto">
          <a:xfrm>
            <a:off x="50800" y="6248400"/>
            <a:ext cx="11858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(0,0)</a:t>
            </a:r>
          </a:p>
        </p:txBody>
      </p:sp>
      <p:sp>
        <p:nvSpPr>
          <p:cNvPr id="238653" name="Text Box 61"/>
          <p:cNvSpPr txBox="1">
            <a:spLocks noChangeArrowheads="1"/>
          </p:cNvSpPr>
          <p:nvPr/>
        </p:nvSpPr>
        <p:spPr bwMode="auto">
          <a:xfrm>
            <a:off x="609600" y="1219200"/>
            <a:ext cx="3422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Вычислить интеграл</a:t>
            </a:r>
          </a:p>
        </p:txBody>
      </p:sp>
      <p:sp>
        <p:nvSpPr>
          <p:cNvPr id="238654" name="Text Box 62"/>
          <p:cNvSpPr txBox="1">
            <a:spLocks noChangeArrowheads="1"/>
          </p:cNvSpPr>
          <p:nvPr/>
        </p:nvSpPr>
        <p:spPr bwMode="auto">
          <a:xfrm>
            <a:off x="6956425" y="1219200"/>
            <a:ext cx="150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методом</a:t>
            </a:r>
          </a:p>
        </p:txBody>
      </p:sp>
      <p:sp>
        <p:nvSpPr>
          <p:cNvPr id="238655" name="Text Box 6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379"/>
          <p:cNvSpPr>
            <a:spLocks noChangeShapeType="1"/>
          </p:cNvSpPr>
          <p:nvPr/>
        </p:nvSpPr>
        <p:spPr bwMode="auto">
          <a:xfrm>
            <a:off x="685800" y="4876800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59" name="Line 380"/>
          <p:cNvSpPr>
            <a:spLocks noChangeShapeType="1"/>
          </p:cNvSpPr>
          <p:nvPr/>
        </p:nvSpPr>
        <p:spPr bwMode="auto">
          <a:xfrm flipV="1">
            <a:off x="685800" y="9906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Text Box 477"/>
          <p:cNvSpPr txBox="1">
            <a:spLocks noChangeArrowheads="1"/>
          </p:cNvSpPr>
          <p:nvPr/>
        </p:nvSpPr>
        <p:spPr bwMode="auto">
          <a:xfrm>
            <a:off x="4638675" y="45720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x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45061" name="Text Box 478"/>
          <p:cNvSpPr txBox="1">
            <a:spLocks noChangeArrowheads="1"/>
          </p:cNvSpPr>
          <p:nvPr/>
        </p:nvSpPr>
        <p:spPr bwMode="auto">
          <a:xfrm>
            <a:off x="295275" y="7620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</a:rPr>
              <a:t>y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45062" name="Rectangle 485"/>
          <p:cNvSpPr>
            <a:spLocks noChangeArrowheads="1"/>
          </p:cNvSpPr>
          <p:nvPr/>
        </p:nvSpPr>
        <p:spPr bwMode="auto">
          <a:xfrm>
            <a:off x="685800" y="1600200"/>
            <a:ext cx="3200400" cy="3276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3" name="Text Box 549"/>
          <p:cNvSpPr txBox="1">
            <a:spLocks noChangeArrowheads="1"/>
          </p:cNvSpPr>
          <p:nvPr/>
        </p:nvSpPr>
        <p:spPr bwMode="auto">
          <a:xfrm>
            <a:off x="3738563" y="4953000"/>
            <a:ext cx="3857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1</a:t>
            </a:r>
          </a:p>
        </p:txBody>
      </p:sp>
      <p:sp>
        <p:nvSpPr>
          <p:cNvPr id="45064" name="Text Box 550"/>
          <p:cNvSpPr txBox="1">
            <a:spLocks noChangeArrowheads="1"/>
          </p:cNvSpPr>
          <p:nvPr/>
        </p:nvSpPr>
        <p:spPr bwMode="auto">
          <a:xfrm>
            <a:off x="295275" y="13716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1</a:t>
            </a:r>
          </a:p>
        </p:txBody>
      </p:sp>
      <p:sp>
        <p:nvSpPr>
          <p:cNvPr id="72232" name="Text Box 552"/>
          <p:cNvSpPr txBox="1">
            <a:spLocks noChangeArrowheads="1"/>
          </p:cNvSpPr>
          <p:nvPr/>
        </p:nvSpPr>
        <p:spPr bwMode="auto">
          <a:xfrm>
            <a:off x="533400" y="762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2) средних прямоугольников</a:t>
            </a:r>
          </a:p>
        </p:txBody>
      </p:sp>
      <p:sp>
        <p:nvSpPr>
          <p:cNvPr id="45066" name="Freeform 554"/>
          <p:cNvSpPr>
            <a:spLocks noChangeAspect="1"/>
          </p:cNvSpPr>
          <p:nvPr/>
        </p:nvSpPr>
        <p:spPr bwMode="auto">
          <a:xfrm>
            <a:off x="685800" y="2438400"/>
            <a:ext cx="3211513" cy="1530350"/>
          </a:xfrm>
          <a:custGeom>
            <a:avLst/>
            <a:gdLst>
              <a:gd name="T0" fmla="*/ 61760 w 208"/>
              <a:gd name="T1" fmla="*/ 1514734 h 98"/>
              <a:gd name="T2" fmla="*/ 154400 w 208"/>
              <a:gd name="T3" fmla="*/ 1514734 h 98"/>
              <a:gd name="T4" fmla="*/ 247039 w 208"/>
              <a:gd name="T5" fmla="*/ 1514734 h 98"/>
              <a:gd name="T6" fmla="*/ 339679 w 208"/>
              <a:gd name="T7" fmla="*/ 1499118 h 98"/>
              <a:gd name="T8" fmla="*/ 416879 w 208"/>
              <a:gd name="T9" fmla="*/ 1483503 h 98"/>
              <a:gd name="T10" fmla="*/ 494079 w 208"/>
              <a:gd name="T11" fmla="*/ 1467887 h 98"/>
              <a:gd name="T12" fmla="*/ 555839 w 208"/>
              <a:gd name="T13" fmla="*/ 1436655 h 98"/>
              <a:gd name="T14" fmla="*/ 633039 w 208"/>
              <a:gd name="T15" fmla="*/ 1421039 h 98"/>
              <a:gd name="T16" fmla="*/ 710238 w 208"/>
              <a:gd name="T17" fmla="*/ 1389808 h 98"/>
              <a:gd name="T18" fmla="*/ 771998 w 208"/>
              <a:gd name="T19" fmla="*/ 1358576 h 98"/>
              <a:gd name="T20" fmla="*/ 864638 w 208"/>
              <a:gd name="T21" fmla="*/ 1311729 h 98"/>
              <a:gd name="T22" fmla="*/ 941838 w 208"/>
              <a:gd name="T23" fmla="*/ 1280497 h 98"/>
              <a:gd name="T24" fmla="*/ 988158 w 208"/>
              <a:gd name="T25" fmla="*/ 1233649 h 98"/>
              <a:gd name="T26" fmla="*/ 1065358 w 208"/>
              <a:gd name="T27" fmla="*/ 1202418 h 98"/>
              <a:gd name="T28" fmla="*/ 1127118 w 208"/>
              <a:gd name="T29" fmla="*/ 1155570 h 98"/>
              <a:gd name="T30" fmla="*/ 1188877 w 208"/>
              <a:gd name="T31" fmla="*/ 1108723 h 98"/>
              <a:gd name="T32" fmla="*/ 1250637 w 208"/>
              <a:gd name="T33" fmla="*/ 1061876 h 98"/>
              <a:gd name="T34" fmla="*/ 1296957 w 208"/>
              <a:gd name="T35" fmla="*/ 1015028 h 98"/>
              <a:gd name="T36" fmla="*/ 1358717 w 208"/>
              <a:gd name="T37" fmla="*/ 952565 h 98"/>
              <a:gd name="T38" fmla="*/ 1405037 w 208"/>
              <a:gd name="T39" fmla="*/ 905717 h 98"/>
              <a:gd name="T40" fmla="*/ 1451357 w 208"/>
              <a:gd name="T41" fmla="*/ 858870 h 98"/>
              <a:gd name="T42" fmla="*/ 1497677 w 208"/>
              <a:gd name="T43" fmla="*/ 812022 h 98"/>
              <a:gd name="T44" fmla="*/ 1543997 w 208"/>
              <a:gd name="T45" fmla="*/ 765175 h 98"/>
              <a:gd name="T46" fmla="*/ 1590317 w 208"/>
              <a:gd name="T47" fmla="*/ 718328 h 98"/>
              <a:gd name="T48" fmla="*/ 1636636 w 208"/>
              <a:gd name="T49" fmla="*/ 671480 h 98"/>
              <a:gd name="T50" fmla="*/ 1698396 w 208"/>
              <a:gd name="T51" fmla="*/ 593401 h 98"/>
              <a:gd name="T52" fmla="*/ 1744716 w 208"/>
              <a:gd name="T53" fmla="*/ 546554 h 98"/>
              <a:gd name="T54" fmla="*/ 1791036 w 208"/>
              <a:gd name="T55" fmla="*/ 499706 h 98"/>
              <a:gd name="T56" fmla="*/ 1837356 w 208"/>
              <a:gd name="T57" fmla="*/ 452859 h 98"/>
              <a:gd name="T58" fmla="*/ 1899116 w 208"/>
              <a:gd name="T59" fmla="*/ 390395 h 98"/>
              <a:gd name="T60" fmla="*/ 1960876 w 208"/>
              <a:gd name="T61" fmla="*/ 327932 h 98"/>
              <a:gd name="T62" fmla="*/ 2007196 w 208"/>
              <a:gd name="T63" fmla="*/ 265469 h 98"/>
              <a:gd name="T64" fmla="*/ 2084395 w 208"/>
              <a:gd name="T65" fmla="*/ 203006 h 98"/>
              <a:gd name="T66" fmla="*/ 2130715 w 208"/>
              <a:gd name="T67" fmla="*/ 156158 h 98"/>
              <a:gd name="T68" fmla="*/ 2192475 w 208"/>
              <a:gd name="T69" fmla="*/ 124927 h 98"/>
              <a:gd name="T70" fmla="*/ 2238795 w 208"/>
              <a:gd name="T71" fmla="*/ 78079 h 98"/>
              <a:gd name="T72" fmla="*/ 2315995 w 208"/>
              <a:gd name="T73" fmla="*/ 46847 h 98"/>
              <a:gd name="T74" fmla="*/ 2393195 w 208"/>
              <a:gd name="T75" fmla="*/ 15616 h 98"/>
              <a:gd name="T76" fmla="*/ 2470395 w 208"/>
              <a:gd name="T77" fmla="*/ 0 h 98"/>
              <a:gd name="T78" fmla="*/ 2547594 w 208"/>
              <a:gd name="T79" fmla="*/ 15616 h 98"/>
              <a:gd name="T80" fmla="*/ 2624794 w 208"/>
              <a:gd name="T81" fmla="*/ 46847 h 98"/>
              <a:gd name="T82" fmla="*/ 2671114 w 208"/>
              <a:gd name="T83" fmla="*/ 93695 h 98"/>
              <a:gd name="T84" fmla="*/ 2732874 w 208"/>
              <a:gd name="T85" fmla="*/ 140542 h 98"/>
              <a:gd name="T86" fmla="*/ 2779194 w 208"/>
              <a:gd name="T87" fmla="*/ 187390 h 98"/>
              <a:gd name="T88" fmla="*/ 2810074 w 208"/>
              <a:gd name="T89" fmla="*/ 249853 h 98"/>
              <a:gd name="T90" fmla="*/ 2856394 w 208"/>
              <a:gd name="T91" fmla="*/ 312316 h 98"/>
              <a:gd name="T92" fmla="*/ 2902714 w 208"/>
              <a:gd name="T93" fmla="*/ 390395 h 98"/>
              <a:gd name="T94" fmla="*/ 2933594 w 208"/>
              <a:gd name="T95" fmla="*/ 452859 h 98"/>
              <a:gd name="T96" fmla="*/ 2964474 w 208"/>
              <a:gd name="T97" fmla="*/ 546554 h 98"/>
              <a:gd name="T98" fmla="*/ 2995353 w 208"/>
              <a:gd name="T99" fmla="*/ 624633 h 98"/>
              <a:gd name="T100" fmla="*/ 3026233 w 208"/>
              <a:gd name="T101" fmla="*/ 718328 h 98"/>
              <a:gd name="T102" fmla="*/ 3057113 w 208"/>
              <a:gd name="T103" fmla="*/ 796407 h 98"/>
              <a:gd name="T104" fmla="*/ 3087993 w 208"/>
              <a:gd name="T105" fmla="*/ 890102 h 98"/>
              <a:gd name="T106" fmla="*/ 3118873 w 208"/>
              <a:gd name="T107" fmla="*/ 983796 h 98"/>
              <a:gd name="T108" fmla="*/ 3149753 w 208"/>
              <a:gd name="T109" fmla="*/ 1061876 h 98"/>
              <a:gd name="T110" fmla="*/ 3180633 w 208"/>
              <a:gd name="T111" fmla="*/ 1139955 h 98"/>
              <a:gd name="T112" fmla="*/ 3196073 w 208"/>
              <a:gd name="T113" fmla="*/ 1233649 h 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08" h="98">
                <a:moveTo>
                  <a:pt x="0" y="98"/>
                </a:moveTo>
                <a:lnTo>
                  <a:pt x="0" y="97"/>
                </a:lnTo>
                <a:lnTo>
                  <a:pt x="1" y="97"/>
                </a:lnTo>
                <a:lnTo>
                  <a:pt x="2" y="97"/>
                </a:lnTo>
                <a:lnTo>
                  <a:pt x="3" y="97"/>
                </a:lnTo>
                <a:lnTo>
                  <a:pt x="4" y="97"/>
                </a:lnTo>
                <a:lnTo>
                  <a:pt x="5" y="97"/>
                </a:lnTo>
                <a:lnTo>
                  <a:pt x="6" y="97"/>
                </a:lnTo>
                <a:lnTo>
                  <a:pt x="7" y="97"/>
                </a:lnTo>
                <a:lnTo>
                  <a:pt x="8" y="97"/>
                </a:lnTo>
                <a:lnTo>
                  <a:pt x="9" y="97"/>
                </a:lnTo>
                <a:lnTo>
                  <a:pt x="10" y="97"/>
                </a:lnTo>
                <a:lnTo>
                  <a:pt x="11" y="97"/>
                </a:lnTo>
                <a:lnTo>
                  <a:pt x="12" y="97"/>
                </a:lnTo>
                <a:lnTo>
                  <a:pt x="13" y="97"/>
                </a:lnTo>
                <a:lnTo>
                  <a:pt x="14" y="97"/>
                </a:lnTo>
                <a:lnTo>
                  <a:pt x="15" y="97"/>
                </a:lnTo>
                <a:lnTo>
                  <a:pt x="16" y="97"/>
                </a:lnTo>
                <a:lnTo>
                  <a:pt x="17" y="96"/>
                </a:lnTo>
                <a:lnTo>
                  <a:pt x="18" y="96"/>
                </a:lnTo>
                <a:lnTo>
                  <a:pt x="19" y="96"/>
                </a:lnTo>
                <a:lnTo>
                  <a:pt x="20" y="96"/>
                </a:lnTo>
                <a:lnTo>
                  <a:pt x="21" y="96"/>
                </a:lnTo>
                <a:lnTo>
                  <a:pt x="22" y="96"/>
                </a:lnTo>
                <a:lnTo>
                  <a:pt x="23" y="96"/>
                </a:lnTo>
                <a:lnTo>
                  <a:pt x="23" y="95"/>
                </a:lnTo>
                <a:lnTo>
                  <a:pt x="24" y="95"/>
                </a:lnTo>
                <a:lnTo>
                  <a:pt x="25" y="95"/>
                </a:lnTo>
                <a:lnTo>
                  <a:pt x="26" y="95"/>
                </a:lnTo>
                <a:lnTo>
                  <a:pt x="27" y="95"/>
                </a:lnTo>
                <a:lnTo>
                  <a:pt x="28" y="95"/>
                </a:lnTo>
                <a:lnTo>
                  <a:pt x="28" y="94"/>
                </a:lnTo>
                <a:lnTo>
                  <a:pt x="29" y="94"/>
                </a:lnTo>
                <a:lnTo>
                  <a:pt x="30" y="94"/>
                </a:lnTo>
                <a:lnTo>
                  <a:pt x="31" y="94"/>
                </a:lnTo>
                <a:lnTo>
                  <a:pt x="32" y="94"/>
                </a:lnTo>
                <a:lnTo>
                  <a:pt x="32" y="93"/>
                </a:lnTo>
                <a:lnTo>
                  <a:pt x="33" y="93"/>
                </a:lnTo>
                <a:lnTo>
                  <a:pt x="34" y="93"/>
                </a:lnTo>
                <a:lnTo>
                  <a:pt x="35" y="93"/>
                </a:lnTo>
                <a:lnTo>
                  <a:pt x="36" y="93"/>
                </a:lnTo>
                <a:lnTo>
                  <a:pt x="36" y="92"/>
                </a:lnTo>
                <a:lnTo>
                  <a:pt x="37" y="92"/>
                </a:lnTo>
                <a:lnTo>
                  <a:pt x="38" y="92"/>
                </a:lnTo>
                <a:lnTo>
                  <a:pt x="39" y="92"/>
                </a:lnTo>
                <a:lnTo>
                  <a:pt x="39" y="91"/>
                </a:lnTo>
                <a:lnTo>
                  <a:pt x="40" y="91"/>
                </a:lnTo>
                <a:lnTo>
                  <a:pt x="41" y="91"/>
                </a:lnTo>
                <a:lnTo>
                  <a:pt x="42" y="91"/>
                </a:lnTo>
                <a:lnTo>
                  <a:pt x="42" y="90"/>
                </a:lnTo>
                <a:lnTo>
                  <a:pt x="43" y="90"/>
                </a:lnTo>
                <a:lnTo>
                  <a:pt x="44" y="90"/>
                </a:lnTo>
                <a:lnTo>
                  <a:pt x="45" y="89"/>
                </a:lnTo>
                <a:lnTo>
                  <a:pt x="46" y="89"/>
                </a:lnTo>
                <a:lnTo>
                  <a:pt x="47" y="89"/>
                </a:lnTo>
                <a:lnTo>
                  <a:pt x="47" y="88"/>
                </a:lnTo>
                <a:lnTo>
                  <a:pt x="48" y="88"/>
                </a:lnTo>
                <a:lnTo>
                  <a:pt x="49" y="88"/>
                </a:lnTo>
                <a:lnTo>
                  <a:pt x="49" y="87"/>
                </a:lnTo>
                <a:lnTo>
                  <a:pt x="50" y="87"/>
                </a:lnTo>
                <a:lnTo>
                  <a:pt x="51" y="87"/>
                </a:lnTo>
                <a:lnTo>
                  <a:pt x="52" y="86"/>
                </a:lnTo>
                <a:lnTo>
                  <a:pt x="53" y="86"/>
                </a:lnTo>
                <a:lnTo>
                  <a:pt x="54" y="85"/>
                </a:lnTo>
                <a:lnTo>
                  <a:pt x="55" y="85"/>
                </a:lnTo>
                <a:lnTo>
                  <a:pt x="56" y="84"/>
                </a:lnTo>
                <a:lnTo>
                  <a:pt x="57" y="84"/>
                </a:lnTo>
                <a:lnTo>
                  <a:pt x="58" y="83"/>
                </a:lnTo>
                <a:lnTo>
                  <a:pt x="59" y="83"/>
                </a:lnTo>
                <a:lnTo>
                  <a:pt x="59" y="82"/>
                </a:lnTo>
                <a:lnTo>
                  <a:pt x="60" y="82"/>
                </a:lnTo>
                <a:lnTo>
                  <a:pt x="61" y="82"/>
                </a:lnTo>
                <a:lnTo>
                  <a:pt x="61" y="81"/>
                </a:lnTo>
                <a:lnTo>
                  <a:pt x="62" y="81"/>
                </a:lnTo>
                <a:lnTo>
                  <a:pt x="63" y="81"/>
                </a:lnTo>
                <a:lnTo>
                  <a:pt x="63" y="80"/>
                </a:lnTo>
                <a:lnTo>
                  <a:pt x="64" y="80"/>
                </a:lnTo>
                <a:lnTo>
                  <a:pt x="64" y="79"/>
                </a:lnTo>
                <a:lnTo>
                  <a:pt x="65" y="79"/>
                </a:lnTo>
                <a:lnTo>
                  <a:pt x="66" y="79"/>
                </a:lnTo>
                <a:lnTo>
                  <a:pt x="66" y="78"/>
                </a:lnTo>
                <a:lnTo>
                  <a:pt x="67" y="78"/>
                </a:lnTo>
                <a:lnTo>
                  <a:pt x="68" y="77"/>
                </a:lnTo>
                <a:lnTo>
                  <a:pt x="69" y="77"/>
                </a:lnTo>
                <a:lnTo>
                  <a:pt x="69" y="76"/>
                </a:lnTo>
                <a:lnTo>
                  <a:pt x="70" y="76"/>
                </a:lnTo>
                <a:lnTo>
                  <a:pt x="70" y="75"/>
                </a:lnTo>
                <a:lnTo>
                  <a:pt x="71" y="75"/>
                </a:lnTo>
                <a:lnTo>
                  <a:pt x="72" y="74"/>
                </a:lnTo>
                <a:lnTo>
                  <a:pt x="73" y="74"/>
                </a:lnTo>
                <a:lnTo>
                  <a:pt x="73" y="73"/>
                </a:lnTo>
                <a:lnTo>
                  <a:pt x="74" y="73"/>
                </a:lnTo>
                <a:lnTo>
                  <a:pt x="75" y="72"/>
                </a:lnTo>
                <a:lnTo>
                  <a:pt x="76" y="72"/>
                </a:lnTo>
                <a:lnTo>
                  <a:pt x="76" y="71"/>
                </a:lnTo>
                <a:lnTo>
                  <a:pt x="77" y="71"/>
                </a:lnTo>
                <a:lnTo>
                  <a:pt x="77" y="70"/>
                </a:lnTo>
                <a:lnTo>
                  <a:pt x="78" y="70"/>
                </a:lnTo>
                <a:lnTo>
                  <a:pt x="78" y="69"/>
                </a:lnTo>
                <a:lnTo>
                  <a:pt x="79" y="69"/>
                </a:lnTo>
                <a:lnTo>
                  <a:pt x="80" y="68"/>
                </a:lnTo>
                <a:lnTo>
                  <a:pt x="81" y="68"/>
                </a:lnTo>
                <a:lnTo>
                  <a:pt x="81" y="67"/>
                </a:lnTo>
                <a:lnTo>
                  <a:pt x="82" y="67"/>
                </a:lnTo>
                <a:lnTo>
                  <a:pt x="82" y="66"/>
                </a:lnTo>
                <a:lnTo>
                  <a:pt x="83" y="66"/>
                </a:lnTo>
                <a:lnTo>
                  <a:pt x="83" y="65"/>
                </a:lnTo>
                <a:lnTo>
                  <a:pt x="84" y="65"/>
                </a:lnTo>
                <a:lnTo>
                  <a:pt x="84" y="64"/>
                </a:lnTo>
                <a:lnTo>
                  <a:pt x="85" y="64"/>
                </a:lnTo>
                <a:lnTo>
                  <a:pt x="85" y="63"/>
                </a:lnTo>
                <a:lnTo>
                  <a:pt x="86" y="63"/>
                </a:lnTo>
                <a:lnTo>
                  <a:pt x="87" y="62"/>
                </a:lnTo>
                <a:lnTo>
                  <a:pt x="88" y="61"/>
                </a:lnTo>
                <a:lnTo>
                  <a:pt x="89" y="61"/>
                </a:lnTo>
                <a:lnTo>
                  <a:pt x="89" y="60"/>
                </a:lnTo>
                <a:lnTo>
                  <a:pt x="90" y="60"/>
                </a:lnTo>
                <a:lnTo>
                  <a:pt x="90" y="59"/>
                </a:lnTo>
                <a:lnTo>
                  <a:pt x="91" y="59"/>
                </a:lnTo>
                <a:lnTo>
                  <a:pt x="91" y="58"/>
                </a:lnTo>
                <a:lnTo>
                  <a:pt x="92" y="58"/>
                </a:lnTo>
                <a:lnTo>
                  <a:pt x="92" y="57"/>
                </a:lnTo>
                <a:lnTo>
                  <a:pt x="93" y="57"/>
                </a:lnTo>
                <a:lnTo>
                  <a:pt x="93" y="56"/>
                </a:lnTo>
                <a:lnTo>
                  <a:pt x="94" y="56"/>
                </a:lnTo>
                <a:lnTo>
                  <a:pt x="94" y="55"/>
                </a:lnTo>
                <a:lnTo>
                  <a:pt x="95" y="55"/>
                </a:lnTo>
                <a:lnTo>
                  <a:pt x="95" y="54"/>
                </a:lnTo>
                <a:lnTo>
                  <a:pt x="96" y="54"/>
                </a:lnTo>
                <a:lnTo>
                  <a:pt x="96" y="53"/>
                </a:lnTo>
                <a:lnTo>
                  <a:pt x="97" y="53"/>
                </a:lnTo>
                <a:lnTo>
                  <a:pt x="97" y="52"/>
                </a:lnTo>
                <a:lnTo>
                  <a:pt x="98" y="52"/>
                </a:lnTo>
                <a:lnTo>
                  <a:pt x="98" y="51"/>
                </a:lnTo>
                <a:lnTo>
                  <a:pt x="99" y="51"/>
                </a:lnTo>
                <a:lnTo>
                  <a:pt x="99" y="50"/>
                </a:lnTo>
                <a:lnTo>
                  <a:pt x="100" y="50"/>
                </a:lnTo>
                <a:lnTo>
                  <a:pt x="100" y="49"/>
                </a:lnTo>
                <a:lnTo>
                  <a:pt x="101" y="49"/>
                </a:lnTo>
                <a:lnTo>
                  <a:pt x="101" y="48"/>
                </a:lnTo>
                <a:lnTo>
                  <a:pt x="102" y="48"/>
                </a:lnTo>
                <a:lnTo>
                  <a:pt x="102" y="47"/>
                </a:lnTo>
                <a:lnTo>
                  <a:pt x="103" y="47"/>
                </a:lnTo>
                <a:lnTo>
                  <a:pt x="103" y="46"/>
                </a:lnTo>
                <a:lnTo>
                  <a:pt x="104" y="46"/>
                </a:lnTo>
                <a:lnTo>
                  <a:pt x="104" y="45"/>
                </a:lnTo>
                <a:lnTo>
                  <a:pt x="105" y="45"/>
                </a:lnTo>
                <a:lnTo>
                  <a:pt x="105" y="44"/>
                </a:lnTo>
                <a:lnTo>
                  <a:pt x="106" y="44"/>
                </a:lnTo>
                <a:lnTo>
                  <a:pt x="106" y="43"/>
                </a:lnTo>
                <a:lnTo>
                  <a:pt x="107" y="43"/>
                </a:lnTo>
                <a:lnTo>
                  <a:pt x="107" y="42"/>
                </a:lnTo>
                <a:lnTo>
                  <a:pt x="108" y="41"/>
                </a:lnTo>
                <a:lnTo>
                  <a:pt x="109" y="40"/>
                </a:lnTo>
                <a:lnTo>
                  <a:pt x="110" y="39"/>
                </a:lnTo>
                <a:lnTo>
                  <a:pt x="110" y="38"/>
                </a:lnTo>
                <a:lnTo>
                  <a:pt x="111" y="38"/>
                </a:lnTo>
                <a:lnTo>
                  <a:pt x="111" y="37"/>
                </a:lnTo>
                <a:lnTo>
                  <a:pt x="112" y="37"/>
                </a:lnTo>
                <a:lnTo>
                  <a:pt x="112" y="36"/>
                </a:lnTo>
                <a:lnTo>
                  <a:pt x="113" y="36"/>
                </a:lnTo>
                <a:lnTo>
                  <a:pt x="113" y="35"/>
                </a:lnTo>
                <a:lnTo>
                  <a:pt x="114" y="35"/>
                </a:lnTo>
                <a:lnTo>
                  <a:pt x="114" y="34"/>
                </a:lnTo>
                <a:lnTo>
                  <a:pt x="115" y="34"/>
                </a:lnTo>
                <a:lnTo>
                  <a:pt x="115" y="33"/>
                </a:lnTo>
                <a:lnTo>
                  <a:pt x="116" y="33"/>
                </a:lnTo>
                <a:lnTo>
                  <a:pt x="116" y="32"/>
                </a:lnTo>
                <a:lnTo>
                  <a:pt x="117" y="32"/>
                </a:lnTo>
                <a:lnTo>
                  <a:pt x="117" y="31"/>
                </a:lnTo>
                <a:lnTo>
                  <a:pt x="118" y="31"/>
                </a:lnTo>
                <a:lnTo>
                  <a:pt x="118" y="30"/>
                </a:lnTo>
                <a:lnTo>
                  <a:pt x="119" y="30"/>
                </a:lnTo>
                <a:lnTo>
                  <a:pt x="119" y="29"/>
                </a:lnTo>
                <a:lnTo>
                  <a:pt x="120" y="29"/>
                </a:lnTo>
                <a:lnTo>
                  <a:pt x="120" y="28"/>
                </a:lnTo>
                <a:lnTo>
                  <a:pt x="121" y="28"/>
                </a:lnTo>
                <a:lnTo>
                  <a:pt x="121" y="27"/>
                </a:lnTo>
                <a:lnTo>
                  <a:pt x="122" y="26"/>
                </a:lnTo>
                <a:lnTo>
                  <a:pt x="123" y="25"/>
                </a:lnTo>
                <a:lnTo>
                  <a:pt x="123" y="24"/>
                </a:lnTo>
                <a:lnTo>
                  <a:pt x="124" y="24"/>
                </a:lnTo>
                <a:lnTo>
                  <a:pt x="125" y="23"/>
                </a:lnTo>
                <a:lnTo>
                  <a:pt x="126" y="22"/>
                </a:lnTo>
                <a:lnTo>
                  <a:pt x="126" y="21"/>
                </a:lnTo>
                <a:lnTo>
                  <a:pt x="127" y="21"/>
                </a:lnTo>
                <a:lnTo>
                  <a:pt x="127" y="20"/>
                </a:lnTo>
                <a:lnTo>
                  <a:pt x="128" y="20"/>
                </a:lnTo>
                <a:lnTo>
                  <a:pt x="128" y="19"/>
                </a:lnTo>
                <a:lnTo>
                  <a:pt x="129" y="19"/>
                </a:lnTo>
                <a:lnTo>
                  <a:pt x="130" y="18"/>
                </a:lnTo>
                <a:lnTo>
                  <a:pt x="130" y="17"/>
                </a:lnTo>
                <a:lnTo>
                  <a:pt x="131" y="17"/>
                </a:lnTo>
                <a:lnTo>
                  <a:pt x="131" y="16"/>
                </a:lnTo>
                <a:lnTo>
                  <a:pt x="132" y="16"/>
                </a:lnTo>
                <a:lnTo>
                  <a:pt x="133" y="15"/>
                </a:lnTo>
                <a:lnTo>
                  <a:pt x="134" y="14"/>
                </a:lnTo>
                <a:lnTo>
                  <a:pt x="135" y="13"/>
                </a:lnTo>
                <a:lnTo>
                  <a:pt x="136" y="13"/>
                </a:lnTo>
                <a:lnTo>
                  <a:pt x="136" y="12"/>
                </a:lnTo>
                <a:lnTo>
                  <a:pt x="137" y="12"/>
                </a:lnTo>
                <a:lnTo>
                  <a:pt x="137" y="11"/>
                </a:lnTo>
                <a:lnTo>
                  <a:pt x="138" y="11"/>
                </a:lnTo>
                <a:lnTo>
                  <a:pt x="138" y="10"/>
                </a:lnTo>
                <a:lnTo>
                  <a:pt x="139" y="10"/>
                </a:lnTo>
                <a:lnTo>
                  <a:pt x="139" y="9"/>
                </a:lnTo>
                <a:lnTo>
                  <a:pt x="140" y="9"/>
                </a:lnTo>
                <a:lnTo>
                  <a:pt x="141" y="9"/>
                </a:lnTo>
                <a:lnTo>
                  <a:pt x="141" y="8"/>
                </a:lnTo>
                <a:lnTo>
                  <a:pt x="142" y="8"/>
                </a:lnTo>
                <a:lnTo>
                  <a:pt x="142" y="7"/>
                </a:lnTo>
                <a:lnTo>
                  <a:pt x="143" y="7"/>
                </a:lnTo>
                <a:lnTo>
                  <a:pt x="143" y="6"/>
                </a:lnTo>
                <a:lnTo>
                  <a:pt x="144" y="6"/>
                </a:lnTo>
                <a:lnTo>
                  <a:pt x="145" y="6"/>
                </a:lnTo>
                <a:lnTo>
                  <a:pt x="145" y="5"/>
                </a:lnTo>
                <a:lnTo>
                  <a:pt x="146" y="5"/>
                </a:lnTo>
                <a:lnTo>
                  <a:pt x="147" y="4"/>
                </a:lnTo>
                <a:lnTo>
                  <a:pt x="148" y="4"/>
                </a:lnTo>
                <a:lnTo>
                  <a:pt x="148" y="3"/>
                </a:lnTo>
                <a:lnTo>
                  <a:pt x="149" y="3"/>
                </a:lnTo>
                <a:lnTo>
                  <a:pt x="150" y="3"/>
                </a:lnTo>
                <a:lnTo>
                  <a:pt x="151" y="2"/>
                </a:lnTo>
                <a:lnTo>
                  <a:pt x="152" y="2"/>
                </a:lnTo>
                <a:lnTo>
                  <a:pt x="153" y="2"/>
                </a:lnTo>
                <a:lnTo>
                  <a:pt x="153" y="1"/>
                </a:lnTo>
                <a:lnTo>
                  <a:pt x="154" y="1"/>
                </a:lnTo>
                <a:lnTo>
                  <a:pt x="155" y="1"/>
                </a:lnTo>
                <a:lnTo>
                  <a:pt x="156" y="1"/>
                </a:lnTo>
                <a:lnTo>
                  <a:pt x="157" y="1"/>
                </a:lnTo>
                <a:lnTo>
                  <a:pt x="157" y="0"/>
                </a:lnTo>
                <a:lnTo>
                  <a:pt x="158" y="0"/>
                </a:lnTo>
                <a:lnTo>
                  <a:pt x="159" y="0"/>
                </a:lnTo>
                <a:lnTo>
                  <a:pt x="160" y="0"/>
                </a:lnTo>
                <a:lnTo>
                  <a:pt x="161" y="0"/>
                </a:lnTo>
                <a:lnTo>
                  <a:pt x="162" y="0"/>
                </a:lnTo>
                <a:lnTo>
                  <a:pt x="163" y="0"/>
                </a:lnTo>
                <a:lnTo>
                  <a:pt x="163" y="1"/>
                </a:lnTo>
                <a:lnTo>
                  <a:pt x="164" y="1"/>
                </a:lnTo>
                <a:lnTo>
                  <a:pt x="165" y="1"/>
                </a:lnTo>
                <a:lnTo>
                  <a:pt x="166" y="1"/>
                </a:lnTo>
                <a:lnTo>
                  <a:pt x="167" y="2"/>
                </a:lnTo>
                <a:lnTo>
                  <a:pt x="168" y="2"/>
                </a:lnTo>
                <a:lnTo>
                  <a:pt x="169" y="2"/>
                </a:lnTo>
                <a:lnTo>
                  <a:pt x="169" y="3"/>
                </a:lnTo>
                <a:lnTo>
                  <a:pt x="170" y="3"/>
                </a:lnTo>
                <a:lnTo>
                  <a:pt x="170" y="4"/>
                </a:lnTo>
                <a:lnTo>
                  <a:pt x="171" y="4"/>
                </a:lnTo>
                <a:lnTo>
                  <a:pt x="172" y="4"/>
                </a:lnTo>
                <a:lnTo>
                  <a:pt x="172" y="5"/>
                </a:lnTo>
                <a:lnTo>
                  <a:pt x="173" y="5"/>
                </a:lnTo>
                <a:lnTo>
                  <a:pt x="173" y="6"/>
                </a:lnTo>
                <a:lnTo>
                  <a:pt x="174" y="6"/>
                </a:lnTo>
                <a:lnTo>
                  <a:pt x="174" y="7"/>
                </a:lnTo>
                <a:lnTo>
                  <a:pt x="175" y="7"/>
                </a:lnTo>
                <a:lnTo>
                  <a:pt x="175" y="8"/>
                </a:lnTo>
                <a:lnTo>
                  <a:pt x="176" y="8"/>
                </a:lnTo>
                <a:lnTo>
                  <a:pt x="177" y="9"/>
                </a:lnTo>
                <a:lnTo>
                  <a:pt x="177" y="10"/>
                </a:lnTo>
                <a:lnTo>
                  <a:pt x="178" y="10"/>
                </a:lnTo>
                <a:lnTo>
                  <a:pt x="178" y="11"/>
                </a:lnTo>
                <a:lnTo>
                  <a:pt x="179" y="11"/>
                </a:lnTo>
                <a:lnTo>
                  <a:pt x="179" y="12"/>
                </a:lnTo>
                <a:lnTo>
                  <a:pt x="180" y="12"/>
                </a:lnTo>
                <a:lnTo>
                  <a:pt x="180" y="13"/>
                </a:lnTo>
                <a:lnTo>
                  <a:pt x="180" y="14"/>
                </a:lnTo>
                <a:lnTo>
                  <a:pt x="181" y="14"/>
                </a:lnTo>
                <a:lnTo>
                  <a:pt x="181" y="15"/>
                </a:lnTo>
                <a:lnTo>
                  <a:pt x="182" y="15"/>
                </a:lnTo>
                <a:lnTo>
                  <a:pt x="182" y="16"/>
                </a:lnTo>
                <a:lnTo>
                  <a:pt x="183" y="17"/>
                </a:lnTo>
                <a:lnTo>
                  <a:pt x="183" y="18"/>
                </a:lnTo>
                <a:lnTo>
                  <a:pt x="184" y="18"/>
                </a:lnTo>
                <a:lnTo>
                  <a:pt x="184" y="19"/>
                </a:lnTo>
                <a:lnTo>
                  <a:pt x="184" y="20"/>
                </a:lnTo>
                <a:lnTo>
                  <a:pt x="185" y="20"/>
                </a:lnTo>
                <a:lnTo>
                  <a:pt x="185" y="21"/>
                </a:lnTo>
                <a:lnTo>
                  <a:pt x="186" y="22"/>
                </a:lnTo>
                <a:lnTo>
                  <a:pt x="186" y="23"/>
                </a:lnTo>
                <a:lnTo>
                  <a:pt x="187" y="24"/>
                </a:lnTo>
                <a:lnTo>
                  <a:pt x="187" y="25"/>
                </a:lnTo>
                <a:lnTo>
                  <a:pt x="188" y="25"/>
                </a:lnTo>
                <a:lnTo>
                  <a:pt x="188" y="26"/>
                </a:lnTo>
                <a:lnTo>
                  <a:pt x="188" y="27"/>
                </a:lnTo>
                <a:lnTo>
                  <a:pt x="189" y="27"/>
                </a:lnTo>
                <a:lnTo>
                  <a:pt x="189" y="28"/>
                </a:lnTo>
                <a:lnTo>
                  <a:pt x="189" y="29"/>
                </a:lnTo>
                <a:lnTo>
                  <a:pt x="190" y="29"/>
                </a:lnTo>
                <a:lnTo>
                  <a:pt x="190" y="30"/>
                </a:lnTo>
                <a:lnTo>
                  <a:pt x="190" y="31"/>
                </a:lnTo>
                <a:lnTo>
                  <a:pt x="191" y="32"/>
                </a:lnTo>
                <a:lnTo>
                  <a:pt x="191" y="33"/>
                </a:lnTo>
                <a:lnTo>
                  <a:pt x="192" y="34"/>
                </a:lnTo>
                <a:lnTo>
                  <a:pt x="192" y="35"/>
                </a:lnTo>
                <a:lnTo>
                  <a:pt x="193" y="36"/>
                </a:lnTo>
                <a:lnTo>
                  <a:pt x="193" y="37"/>
                </a:lnTo>
                <a:lnTo>
                  <a:pt x="193" y="38"/>
                </a:lnTo>
                <a:lnTo>
                  <a:pt x="194" y="38"/>
                </a:lnTo>
                <a:lnTo>
                  <a:pt x="194" y="39"/>
                </a:lnTo>
                <a:lnTo>
                  <a:pt x="194" y="40"/>
                </a:lnTo>
                <a:lnTo>
                  <a:pt x="195" y="41"/>
                </a:lnTo>
                <a:lnTo>
                  <a:pt x="195" y="42"/>
                </a:lnTo>
                <a:lnTo>
                  <a:pt x="195" y="43"/>
                </a:lnTo>
                <a:lnTo>
                  <a:pt x="196" y="44"/>
                </a:lnTo>
                <a:lnTo>
                  <a:pt x="196" y="45"/>
                </a:lnTo>
                <a:lnTo>
                  <a:pt x="196" y="46"/>
                </a:lnTo>
                <a:lnTo>
                  <a:pt x="197" y="46"/>
                </a:lnTo>
                <a:lnTo>
                  <a:pt x="197" y="47"/>
                </a:lnTo>
                <a:lnTo>
                  <a:pt x="197" y="48"/>
                </a:lnTo>
                <a:lnTo>
                  <a:pt x="198" y="49"/>
                </a:lnTo>
                <a:lnTo>
                  <a:pt x="198" y="50"/>
                </a:lnTo>
                <a:lnTo>
                  <a:pt x="198" y="51"/>
                </a:lnTo>
                <a:lnTo>
                  <a:pt x="199" y="52"/>
                </a:lnTo>
                <a:lnTo>
                  <a:pt x="199" y="53"/>
                </a:lnTo>
                <a:lnTo>
                  <a:pt x="199" y="54"/>
                </a:lnTo>
                <a:lnTo>
                  <a:pt x="200" y="55"/>
                </a:lnTo>
                <a:lnTo>
                  <a:pt x="200" y="56"/>
                </a:lnTo>
                <a:lnTo>
                  <a:pt x="200" y="57"/>
                </a:lnTo>
                <a:lnTo>
                  <a:pt x="201" y="58"/>
                </a:lnTo>
                <a:lnTo>
                  <a:pt x="201" y="59"/>
                </a:lnTo>
                <a:lnTo>
                  <a:pt x="201" y="60"/>
                </a:lnTo>
                <a:lnTo>
                  <a:pt x="202" y="61"/>
                </a:lnTo>
                <a:lnTo>
                  <a:pt x="202" y="62"/>
                </a:lnTo>
                <a:lnTo>
                  <a:pt x="202" y="63"/>
                </a:lnTo>
                <a:lnTo>
                  <a:pt x="203" y="63"/>
                </a:lnTo>
                <a:lnTo>
                  <a:pt x="203" y="64"/>
                </a:lnTo>
                <a:lnTo>
                  <a:pt x="203" y="65"/>
                </a:lnTo>
                <a:lnTo>
                  <a:pt x="203" y="66"/>
                </a:lnTo>
                <a:lnTo>
                  <a:pt x="204" y="67"/>
                </a:lnTo>
                <a:lnTo>
                  <a:pt x="204" y="68"/>
                </a:lnTo>
                <a:lnTo>
                  <a:pt x="204" y="69"/>
                </a:lnTo>
                <a:lnTo>
                  <a:pt x="205" y="70"/>
                </a:lnTo>
                <a:lnTo>
                  <a:pt x="205" y="71"/>
                </a:lnTo>
                <a:lnTo>
                  <a:pt x="205" y="72"/>
                </a:lnTo>
                <a:lnTo>
                  <a:pt x="205" y="73"/>
                </a:lnTo>
                <a:lnTo>
                  <a:pt x="206" y="73"/>
                </a:lnTo>
                <a:lnTo>
                  <a:pt x="206" y="74"/>
                </a:lnTo>
                <a:lnTo>
                  <a:pt x="206" y="75"/>
                </a:lnTo>
                <a:lnTo>
                  <a:pt x="206" y="76"/>
                </a:lnTo>
                <a:lnTo>
                  <a:pt x="207" y="77"/>
                </a:lnTo>
                <a:lnTo>
                  <a:pt x="207" y="78"/>
                </a:lnTo>
                <a:lnTo>
                  <a:pt x="207" y="79"/>
                </a:lnTo>
                <a:lnTo>
                  <a:pt x="208" y="80"/>
                </a:lnTo>
              </a:path>
            </a:pathLst>
          </a:custGeom>
          <a:noFill/>
          <a:ln w="38100">
            <a:solidFill>
              <a:srgbClr val="3333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7" name="Rectangle 555"/>
          <p:cNvSpPr>
            <a:spLocks noChangeArrowheads="1"/>
          </p:cNvSpPr>
          <p:nvPr/>
        </p:nvSpPr>
        <p:spPr bwMode="auto">
          <a:xfrm>
            <a:off x="685800" y="3962400"/>
            <a:ext cx="457200" cy="914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8" name="Rectangle 569"/>
          <p:cNvSpPr>
            <a:spLocks noChangeArrowheads="1"/>
          </p:cNvSpPr>
          <p:nvPr/>
        </p:nvSpPr>
        <p:spPr bwMode="auto">
          <a:xfrm>
            <a:off x="1143000" y="3810000"/>
            <a:ext cx="457200" cy="1066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5069" name="Object 571"/>
          <p:cNvGraphicFramePr>
            <a:graphicFrameLocks noGrp="1" noChangeAspect="1"/>
          </p:cNvGraphicFramePr>
          <p:nvPr>
            <p:ph/>
          </p:nvPr>
        </p:nvGraphicFramePr>
        <p:xfrm>
          <a:off x="4241800" y="1447800"/>
          <a:ext cx="4543425" cy="274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7" name="Формула" r:id="rId3" imgW="1473200" imgH="889000" progId="Equation.3">
                  <p:embed/>
                </p:oleObj>
              </mc:Choice>
              <mc:Fallback>
                <p:oleObj name="Формула" r:id="rId3" imgW="1473200" imgH="889000" progId="Equation.3">
                  <p:embed/>
                  <p:pic>
                    <p:nvPicPr>
                      <p:cNvPr id="0" name="Object 5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800" y="1447800"/>
                        <a:ext cx="4543425" cy="274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70" name="Object 574"/>
          <p:cNvGraphicFramePr>
            <a:graphicFrameLocks noChangeAspect="1"/>
          </p:cNvGraphicFramePr>
          <p:nvPr/>
        </p:nvGraphicFramePr>
        <p:xfrm>
          <a:off x="5867400" y="4343400"/>
          <a:ext cx="2058988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8" name="Формула" r:id="rId5" imgW="685800" imgH="393700" progId="Equation.3">
                  <p:embed/>
                </p:oleObj>
              </mc:Choice>
              <mc:Fallback>
                <p:oleObj name="Формула" r:id="rId5" imgW="685800" imgH="393700" progId="Equation.3">
                  <p:embed/>
                  <p:pic>
                    <p:nvPicPr>
                      <p:cNvPr id="0" name="Object 5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343400"/>
                        <a:ext cx="2058988" cy="118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71" name="Object 575"/>
          <p:cNvGraphicFramePr>
            <a:graphicFrameLocks noChangeAspect="1"/>
          </p:cNvGraphicFramePr>
          <p:nvPr/>
        </p:nvGraphicFramePr>
        <p:xfrm>
          <a:off x="4305300" y="5918200"/>
          <a:ext cx="5349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9" name="Формула" r:id="rId7" imgW="177492" imgH="177492" progId="Equation.3">
                  <p:embed/>
                </p:oleObj>
              </mc:Choice>
              <mc:Fallback>
                <p:oleObj name="Формула" r:id="rId7" imgW="177492" imgH="177492" progId="Equation.3">
                  <p:embed/>
                  <p:pic>
                    <p:nvPicPr>
                      <p:cNvPr id="0" name="Object 5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5300" y="5918200"/>
                        <a:ext cx="5349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256" name="Text Box 576"/>
          <p:cNvSpPr txBox="1">
            <a:spLocks noChangeArrowheads="1"/>
          </p:cNvSpPr>
          <p:nvPr/>
        </p:nvSpPr>
        <p:spPr bwMode="auto">
          <a:xfrm>
            <a:off x="4267200" y="59436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just"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- число отрезков.</a:t>
            </a:r>
          </a:p>
        </p:txBody>
      </p:sp>
      <p:sp>
        <p:nvSpPr>
          <p:cNvPr id="45073" name="Text Box 577"/>
          <p:cNvSpPr txBox="1">
            <a:spLocks noChangeArrowheads="1"/>
          </p:cNvSpPr>
          <p:nvPr/>
        </p:nvSpPr>
        <p:spPr bwMode="auto">
          <a:xfrm>
            <a:off x="50800" y="4876800"/>
            <a:ext cx="11858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>
                <a:latin typeface="Courier New" pitchFamily="49" charset="0"/>
              </a:rPr>
              <a:t>(0,0)</a:t>
            </a:r>
          </a:p>
        </p:txBody>
      </p:sp>
      <p:graphicFrame>
        <p:nvGraphicFramePr>
          <p:cNvPr id="45074" name="Object 578"/>
          <p:cNvGraphicFramePr>
            <a:graphicFrameLocks noChangeAspect="1"/>
          </p:cNvGraphicFramePr>
          <p:nvPr/>
        </p:nvGraphicFramePr>
        <p:xfrm>
          <a:off x="1600200" y="5943600"/>
          <a:ext cx="25177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0" name="Формула" r:id="rId9" imgW="837836" imgH="203112" progId="Equation.3">
                  <p:embed/>
                </p:oleObj>
              </mc:Choice>
              <mc:Fallback>
                <p:oleObj name="Формула" r:id="rId9" imgW="837836" imgH="203112" progId="Equation.3">
                  <p:embed/>
                  <p:pic>
                    <p:nvPicPr>
                      <p:cNvPr id="0" name="Object 5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943600"/>
                        <a:ext cx="25177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5" name="Rectangle 579"/>
          <p:cNvSpPr>
            <a:spLocks noChangeArrowheads="1"/>
          </p:cNvSpPr>
          <p:nvPr/>
        </p:nvSpPr>
        <p:spPr bwMode="auto">
          <a:xfrm>
            <a:off x="1600200" y="3505200"/>
            <a:ext cx="457200" cy="137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76" name="Line 581"/>
          <p:cNvSpPr>
            <a:spLocks noChangeShapeType="1"/>
          </p:cNvSpPr>
          <p:nvPr/>
        </p:nvSpPr>
        <p:spPr bwMode="auto">
          <a:xfrm>
            <a:off x="901700" y="3962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7" name="Line 582"/>
          <p:cNvSpPr>
            <a:spLocks noChangeShapeType="1"/>
          </p:cNvSpPr>
          <p:nvPr/>
        </p:nvSpPr>
        <p:spPr bwMode="auto">
          <a:xfrm>
            <a:off x="1371600" y="38608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8" name="Line 583"/>
          <p:cNvSpPr>
            <a:spLocks noChangeShapeType="1"/>
          </p:cNvSpPr>
          <p:nvPr/>
        </p:nvSpPr>
        <p:spPr bwMode="auto">
          <a:xfrm>
            <a:off x="1828800" y="35052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9" name="AutoShape 584"/>
          <p:cNvSpPr>
            <a:spLocks/>
          </p:cNvSpPr>
          <p:nvPr/>
        </p:nvSpPr>
        <p:spPr bwMode="auto">
          <a:xfrm rot="5400000" flipV="1">
            <a:off x="1752600" y="4800600"/>
            <a:ext cx="152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5080" name="Object 585"/>
          <p:cNvGraphicFramePr>
            <a:graphicFrameLocks noChangeAspect="1"/>
          </p:cNvGraphicFramePr>
          <p:nvPr/>
        </p:nvGraphicFramePr>
        <p:xfrm>
          <a:off x="1676400" y="5105400"/>
          <a:ext cx="381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1" name="Формула" r:id="rId11" imgW="126725" imgH="177415" progId="Equation.3">
                  <p:embed/>
                </p:oleObj>
              </mc:Choice>
              <mc:Fallback>
                <p:oleObj name="Формула" r:id="rId11" imgW="126725" imgH="177415" progId="Equation.3">
                  <p:embed/>
                  <p:pic>
                    <p:nvPicPr>
                      <p:cNvPr id="0" name="Object 5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105400"/>
                        <a:ext cx="3810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266" name="Text Box 58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228600" y="1049338"/>
            <a:ext cx="4318000" cy="2971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pt-BR" sz="100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pt-BR" sz="1000" b="0">
                <a:latin typeface="Courier New" pitchFamily="49" charset="0"/>
              </a:rPr>
              <a:t> Monte_Karlo</a:t>
            </a:r>
          </a:p>
          <a:p>
            <a:pPr algn="l" eaLnBrk="1" hangingPunct="1"/>
            <a:r>
              <a:rPr lang="pt-BR" sz="100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000" b="0">
                <a:latin typeface="Courier New" pitchFamily="49" charset="0"/>
              </a:rPr>
              <a:t> k          </a:t>
            </a:r>
            <a:r>
              <a:rPr lang="pt-BR" sz="1000" b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переменная</a:t>
            </a:r>
            <a:r>
              <a:rPr lang="pt-BR" sz="1000" b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цикла</a:t>
            </a:r>
            <a:endParaRPr lang="pt-BR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 x, y    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случайные координаты точки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>
                <a:latin typeface="Courier New" pitchFamily="49" charset="0"/>
              </a:rPr>
              <a:t> :: p=0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число попаданий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>
                <a:latin typeface="Courier New" pitchFamily="49" charset="0"/>
              </a:rPr>
              <a:t> :: n=50000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число испытаний 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 integral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вычисленное значение интеграла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</a:t>
            </a:r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ru-RU" sz="1000" b="0">
                <a:latin typeface="Courier New" pitchFamily="49" charset="0"/>
              </a:rPr>
              <a:t> k=1,n</a:t>
            </a: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  </a:t>
            </a:r>
            <a:r>
              <a:rPr lang="en-US" sz="100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>
                <a:latin typeface="Courier New" pitchFamily="49" charset="0"/>
              </a:rPr>
              <a:t> </a:t>
            </a:r>
            <a:r>
              <a:rPr lang="en-US" sz="1000" b="0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000" b="0">
                <a:latin typeface="Courier New" pitchFamily="49" charset="0"/>
              </a:rPr>
              <a:t>(x)</a:t>
            </a:r>
          </a:p>
          <a:p>
            <a:pPr algn="l" eaLnBrk="1" hangingPunct="1"/>
            <a:r>
              <a:rPr lang="en-US" sz="1000" b="0">
                <a:latin typeface="Courier New" pitchFamily="49" charset="0"/>
              </a:rPr>
              <a:t>    </a:t>
            </a:r>
            <a:r>
              <a:rPr lang="en-US" sz="100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>
                <a:latin typeface="Courier New" pitchFamily="49" charset="0"/>
              </a:rPr>
              <a:t> </a:t>
            </a:r>
            <a:r>
              <a:rPr lang="en-US" sz="1000" b="0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000" b="0">
                <a:latin typeface="Courier New" pitchFamily="49" charset="0"/>
              </a:rPr>
              <a:t>(y)</a:t>
            </a:r>
          </a:p>
          <a:p>
            <a:pPr algn="l" eaLnBrk="1" hangingPunct="1"/>
            <a:r>
              <a:rPr lang="en-US" sz="1000" b="0">
                <a:latin typeface="Courier New" pitchFamily="49" charset="0"/>
              </a:rPr>
              <a:t>    </a:t>
            </a:r>
            <a:r>
              <a:rPr lang="es-ES" sz="100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s-ES" sz="1000" b="0">
                <a:latin typeface="Courier New" pitchFamily="49" charset="0"/>
              </a:rPr>
              <a:t> (y&lt;</a:t>
            </a:r>
            <a:r>
              <a:rPr lang="es-ES" sz="1000" b="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es-ES" sz="1000" b="0">
                <a:latin typeface="Courier New" pitchFamily="49" charset="0"/>
              </a:rPr>
              <a:t>(3*x*x)*</a:t>
            </a:r>
            <a:r>
              <a:rPr lang="es-ES" sz="1000" b="0">
                <a:solidFill>
                  <a:srgbClr val="0000FF"/>
                </a:solidFill>
                <a:latin typeface="Courier New" pitchFamily="49" charset="0"/>
              </a:rPr>
              <a:t>exp</a:t>
            </a:r>
            <a:r>
              <a:rPr lang="es-ES" sz="1000" b="0">
                <a:latin typeface="Courier New" pitchFamily="49" charset="0"/>
              </a:rPr>
              <a:t>(x)/4) p=p+1</a:t>
            </a:r>
          </a:p>
          <a:p>
            <a:pPr algn="l" eaLnBrk="1" hangingPunct="1"/>
            <a:r>
              <a:rPr lang="es-ES" sz="1000" b="0">
                <a:latin typeface="Courier New" pitchFamily="49" charset="0"/>
              </a:rPr>
              <a:t>  </a:t>
            </a:r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integral=</a:t>
            </a:r>
            <a:r>
              <a:rPr lang="ru-RU" sz="1000" b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(p)/</a:t>
            </a:r>
            <a:r>
              <a:rPr lang="ru-RU" sz="1000" b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(n)</a:t>
            </a: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</a:t>
            </a:r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000" b="0">
                <a:latin typeface="Courier New" pitchFamily="49" charset="0"/>
              </a:rPr>
              <a:t>(*,</a:t>
            </a:r>
            <a:r>
              <a:rPr lang="ru-RU" sz="1000" b="0">
                <a:solidFill>
                  <a:srgbClr val="800000"/>
                </a:solidFill>
                <a:latin typeface="Courier New" pitchFamily="49" charset="0"/>
              </a:rPr>
              <a:t>"(A,f7.3)"</a:t>
            </a:r>
            <a:r>
              <a:rPr lang="ru-RU" sz="1000" b="0">
                <a:latin typeface="Courier New" pitchFamily="49" charset="0"/>
              </a:rPr>
              <a:t>) </a:t>
            </a:r>
            <a:r>
              <a:rPr lang="ru-RU" sz="1000" b="0">
                <a:solidFill>
                  <a:srgbClr val="800000"/>
                </a:solidFill>
                <a:latin typeface="Courier New" pitchFamily="49" charset="0"/>
              </a:rPr>
              <a:t>"Integral = "</a:t>
            </a:r>
            <a:r>
              <a:rPr lang="ru-RU" sz="1000" b="0">
                <a:latin typeface="Courier New" pitchFamily="49" charset="0"/>
              </a:rPr>
              <a:t>, integral</a:t>
            </a: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</p:txBody>
      </p:sp>
      <p:sp>
        <p:nvSpPr>
          <p:cNvPr id="46083" name="Text Box 6"/>
          <p:cNvSpPr txBox="1">
            <a:spLocks noChangeArrowheads="1"/>
          </p:cNvSpPr>
          <p:nvPr/>
        </p:nvSpPr>
        <p:spPr bwMode="auto">
          <a:xfrm>
            <a:off x="4648200" y="1049338"/>
            <a:ext cx="4343400" cy="2971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000" b="0">
                <a:latin typeface="Courier New" pitchFamily="49" charset="0"/>
              </a:rPr>
              <a:t> Rectangle</a:t>
            </a: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>
                <a:latin typeface="Courier New" pitchFamily="49" charset="0"/>
              </a:rPr>
              <a:t> i       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переменная цикла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 x, a, b    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границы интервала, текущий x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>
                <a:latin typeface="Courier New" pitchFamily="49" charset="0"/>
              </a:rPr>
              <a:t> :: N=500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число прямоугольников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       h        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ширина прямоугольника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b="0">
                <a:latin typeface="Courier New" pitchFamily="49" charset="0"/>
              </a:rPr>
              <a:t> :: integral=0.0  </a:t>
            </a:r>
            <a:r>
              <a:rPr lang="ru-RU" sz="1000" b="0">
                <a:solidFill>
                  <a:srgbClr val="008000"/>
                </a:solidFill>
                <a:latin typeface="Courier New" pitchFamily="49" charset="0"/>
              </a:rPr>
              <a:t>! вычисленное значение интеграла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a=0</a:t>
            </a:r>
          </a:p>
          <a:p>
            <a:pPr algn="l" eaLnBrk="1" hangingPunct="1"/>
            <a:r>
              <a:rPr lang="pt-BR" sz="1000" b="0">
                <a:latin typeface="Courier New" pitchFamily="49" charset="0"/>
              </a:rPr>
              <a:t>b=1</a:t>
            </a:r>
          </a:p>
          <a:p>
            <a:pPr algn="l" eaLnBrk="1" hangingPunct="1"/>
            <a:r>
              <a:rPr lang="pt-BR" sz="1000" b="0">
                <a:latin typeface="Courier New" pitchFamily="49" charset="0"/>
              </a:rPr>
              <a:t>h=(b-a)/N</a:t>
            </a:r>
          </a:p>
          <a:p>
            <a:pPr algn="l" eaLnBrk="1" hangingPunct="1"/>
            <a:endParaRPr lang="pt-BR" sz="1000" b="0">
              <a:latin typeface="Courier New" pitchFamily="49" charset="0"/>
            </a:endParaRPr>
          </a:p>
          <a:p>
            <a:pPr algn="l" eaLnBrk="1" hangingPunct="1"/>
            <a:r>
              <a:rPr lang="pt-BR" sz="1000" b="0">
                <a:latin typeface="Courier New" pitchFamily="49" charset="0"/>
              </a:rPr>
              <a:t>  </a:t>
            </a:r>
            <a:r>
              <a:rPr lang="pt-BR" sz="100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000" b="0">
                <a:latin typeface="Courier New" pitchFamily="49" charset="0"/>
              </a:rPr>
              <a:t> i=0,N-1</a:t>
            </a:r>
          </a:p>
          <a:p>
            <a:pPr algn="l" eaLnBrk="1" hangingPunct="1"/>
            <a:r>
              <a:rPr lang="pt-BR" sz="1000" b="0">
                <a:latin typeface="Courier New" pitchFamily="49" charset="0"/>
              </a:rPr>
              <a:t>    x=a+i*h+h/2</a:t>
            </a:r>
          </a:p>
          <a:p>
            <a:pPr algn="l" eaLnBrk="1" hangingPunct="1"/>
            <a:r>
              <a:rPr lang="pt-BR" sz="1000" b="0">
                <a:latin typeface="Courier New" pitchFamily="49" charset="0"/>
              </a:rPr>
              <a:t>    </a:t>
            </a:r>
            <a:r>
              <a:rPr lang="ru-RU" sz="1000" b="0">
                <a:latin typeface="Courier New" pitchFamily="49" charset="0"/>
              </a:rPr>
              <a:t>integral=integral+h*</a:t>
            </a:r>
            <a:r>
              <a:rPr lang="ru-RU" sz="1000" b="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ru-RU" sz="1000" b="0">
                <a:latin typeface="Courier New" pitchFamily="49" charset="0"/>
              </a:rPr>
              <a:t>(3*x*x)*</a:t>
            </a:r>
            <a:r>
              <a:rPr lang="ru-RU" sz="1000" b="0">
                <a:solidFill>
                  <a:srgbClr val="0000FF"/>
                </a:solidFill>
                <a:latin typeface="Courier New" pitchFamily="49" charset="0"/>
              </a:rPr>
              <a:t>exp</a:t>
            </a:r>
            <a:r>
              <a:rPr lang="ru-RU" sz="1000" b="0">
                <a:latin typeface="Courier New" pitchFamily="49" charset="0"/>
              </a:rPr>
              <a:t>(x)/4</a:t>
            </a: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</a:t>
            </a:r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endParaRPr lang="ru-RU" sz="1000" b="0">
              <a:latin typeface="Courier New" pitchFamily="49" charset="0"/>
            </a:endParaRPr>
          </a:p>
          <a:p>
            <a:pPr algn="l" eaLnBrk="1" hangingPunct="1"/>
            <a:r>
              <a:rPr lang="ru-RU" sz="1000" b="0">
                <a:latin typeface="Courier New" pitchFamily="49" charset="0"/>
              </a:rPr>
              <a:t>  </a:t>
            </a:r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000" b="0">
                <a:latin typeface="Courier New" pitchFamily="49" charset="0"/>
              </a:rPr>
              <a:t>(*,</a:t>
            </a:r>
            <a:r>
              <a:rPr lang="ru-RU" sz="1000" b="0">
                <a:solidFill>
                  <a:srgbClr val="800000"/>
                </a:solidFill>
                <a:latin typeface="Courier New" pitchFamily="49" charset="0"/>
              </a:rPr>
              <a:t>"(A,f7.3)"</a:t>
            </a:r>
            <a:r>
              <a:rPr lang="ru-RU" sz="1000" b="0">
                <a:latin typeface="Courier New" pitchFamily="49" charset="0"/>
              </a:rPr>
              <a:t>) </a:t>
            </a:r>
            <a:r>
              <a:rPr lang="ru-RU" sz="1000" b="0">
                <a:solidFill>
                  <a:srgbClr val="800000"/>
                </a:solidFill>
                <a:latin typeface="Courier New" pitchFamily="49" charset="0"/>
              </a:rPr>
              <a:t>"Integral = "</a:t>
            </a:r>
            <a:r>
              <a:rPr lang="ru-RU" sz="1000" b="0">
                <a:latin typeface="Courier New" pitchFamily="49" charset="0"/>
              </a:rPr>
              <a:t>, integral</a:t>
            </a:r>
          </a:p>
          <a:p>
            <a:pPr algn="l" eaLnBrk="1" hangingPunct="1"/>
            <a:r>
              <a:rPr lang="ru-RU" sz="100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000" b="0">
              <a:latin typeface="Courier New" pitchFamily="49" charset="0"/>
            </a:endParaRPr>
          </a:p>
          <a:p>
            <a:pPr algn="l" eaLnBrk="1" hangingPunct="1"/>
            <a:endParaRPr lang="ru-RU" sz="1000">
              <a:latin typeface="Courier New" pitchFamily="49" charset="0"/>
            </a:endParaRPr>
          </a:p>
        </p:txBody>
      </p:sp>
      <p:sp>
        <p:nvSpPr>
          <p:cNvPr id="46084" name="Text Box 7"/>
          <p:cNvSpPr txBox="1">
            <a:spLocks noChangeArrowheads="1"/>
          </p:cNvSpPr>
          <p:nvPr/>
        </p:nvSpPr>
        <p:spPr bwMode="auto">
          <a:xfrm>
            <a:off x="250825" y="4699000"/>
            <a:ext cx="4267200" cy="482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200" b="0">
                <a:latin typeface="Courier New" pitchFamily="49" charset="0"/>
              </a:rPr>
              <a:t>Integral =   0.244</a:t>
            </a:r>
          </a:p>
          <a:p>
            <a:pPr algn="l" eaLnBrk="1" hangingPunct="1"/>
            <a:r>
              <a:rPr lang="ru-RU" sz="1200" b="0">
                <a:latin typeface="Courier New" pitchFamily="49" charset="0"/>
              </a:rPr>
              <a:t>Для продолжения нажмите любую клавишу . . .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152400" y="4249738"/>
            <a:ext cx="4365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 работы программы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18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6086" name="Text Box 10"/>
          <p:cNvSpPr txBox="1">
            <a:spLocks noChangeArrowheads="1"/>
          </p:cNvSpPr>
          <p:nvPr/>
        </p:nvSpPr>
        <p:spPr bwMode="auto">
          <a:xfrm>
            <a:off x="4670425" y="4699000"/>
            <a:ext cx="4267200" cy="482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200" b="0">
                <a:latin typeface="Courier New" pitchFamily="49" charset="0"/>
              </a:rPr>
              <a:t>Integral =   0.250</a:t>
            </a:r>
          </a:p>
          <a:p>
            <a:pPr algn="l" eaLnBrk="1" hangingPunct="1"/>
            <a:r>
              <a:rPr lang="ru-RU" sz="1200" b="0">
                <a:latin typeface="Courier New" pitchFamily="49" charset="0"/>
              </a:rPr>
              <a:t>Для продолжения нажмите любую клавишу . . .</a:t>
            </a:r>
          </a:p>
        </p:txBody>
      </p:sp>
      <p:sp>
        <p:nvSpPr>
          <p:cNvPr id="168971" name="Text Box 11"/>
          <p:cNvSpPr txBox="1">
            <a:spLocks noChangeArrowheads="1"/>
          </p:cNvSpPr>
          <p:nvPr/>
        </p:nvSpPr>
        <p:spPr bwMode="auto">
          <a:xfrm>
            <a:off x="4572000" y="4249738"/>
            <a:ext cx="4365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 работы программы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18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68972" name="Text Box 1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8"/>
          <p:cNvGrpSpPr>
            <a:grpSpLocks/>
          </p:cNvGrpSpPr>
          <p:nvPr/>
        </p:nvGrpSpPr>
        <p:grpSpPr bwMode="auto">
          <a:xfrm>
            <a:off x="304800" y="1828800"/>
            <a:ext cx="8615363" cy="3810000"/>
            <a:chOff x="192" y="1152"/>
            <a:chExt cx="5427" cy="2400"/>
          </a:xfrm>
        </p:grpSpPr>
        <p:sp>
          <p:nvSpPr>
            <p:cNvPr id="6149" name="AutoShape 3"/>
            <p:cNvSpPr>
              <a:spLocks noChangeArrowheads="1"/>
            </p:cNvSpPr>
            <p:nvPr/>
          </p:nvSpPr>
          <p:spPr bwMode="auto">
            <a:xfrm>
              <a:off x="2208" y="1488"/>
              <a:ext cx="1344" cy="576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условие</a:t>
              </a:r>
            </a:p>
          </p:txBody>
        </p:sp>
        <p:sp>
          <p:nvSpPr>
            <p:cNvPr id="6150" name="Line 4"/>
            <p:cNvSpPr>
              <a:spLocks noChangeShapeType="1"/>
            </p:cNvSpPr>
            <p:nvPr/>
          </p:nvSpPr>
          <p:spPr bwMode="auto">
            <a:xfrm rot="16200000" flipV="1">
              <a:off x="2712" y="1320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Line 5"/>
            <p:cNvSpPr>
              <a:spLocks noChangeShapeType="1"/>
            </p:cNvSpPr>
            <p:nvPr/>
          </p:nvSpPr>
          <p:spPr bwMode="auto">
            <a:xfrm rot="16200000" flipV="1">
              <a:off x="1368" y="2040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Line 7"/>
            <p:cNvSpPr>
              <a:spLocks noChangeShapeType="1"/>
            </p:cNvSpPr>
            <p:nvPr/>
          </p:nvSpPr>
          <p:spPr bwMode="auto">
            <a:xfrm>
              <a:off x="3552" y="1776"/>
              <a:ext cx="576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Rectangle 8"/>
            <p:cNvSpPr>
              <a:spLocks noChangeArrowheads="1"/>
            </p:cNvSpPr>
            <p:nvPr/>
          </p:nvSpPr>
          <p:spPr bwMode="auto">
            <a:xfrm>
              <a:off x="192" y="3120"/>
              <a:ext cx="1200" cy="432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операторы</a:t>
              </a:r>
            </a:p>
          </p:txBody>
        </p:sp>
        <p:sp>
          <p:nvSpPr>
            <p:cNvPr id="6154" name="Rectangle 9"/>
            <p:cNvSpPr>
              <a:spLocks noChangeArrowheads="1"/>
            </p:cNvSpPr>
            <p:nvPr/>
          </p:nvSpPr>
          <p:spPr bwMode="auto">
            <a:xfrm>
              <a:off x="1536" y="3120"/>
              <a:ext cx="1296" cy="432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операторы</a:t>
              </a:r>
            </a:p>
          </p:txBody>
        </p:sp>
        <p:sp>
          <p:nvSpPr>
            <p:cNvPr id="6155" name="Line 10"/>
            <p:cNvSpPr>
              <a:spLocks noChangeShapeType="1"/>
            </p:cNvSpPr>
            <p:nvPr/>
          </p:nvSpPr>
          <p:spPr bwMode="auto">
            <a:xfrm rot="16200000" flipV="1">
              <a:off x="3864" y="2040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Rectangle 11"/>
            <p:cNvSpPr>
              <a:spLocks noChangeArrowheads="1"/>
            </p:cNvSpPr>
            <p:nvPr/>
          </p:nvSpPr>
          <p:spPr bwMode="auto">
            <a:xfrm>
              <a:off x="3431" y="1488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6157" name="Rectangle 12"/>
            <p:cNvSpPr>
              <a:spLocks noChangeArrowheads="1"/>
            </p:cNvSpPr>
            <p:nvPr/>
          </p:nvSpPr>
          <p:spPr bwMode="auto">
            <a:xfrm>
              <a:off x="1624" y="1488"/>
              <a:ext cx="63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6158" name="AutoShape 17"/>
            <p:cNvSpPr>
              <a:spLocks noChangeArrowheads="1"/>
            </p:cNvSpPr>
            <p:nvPr/>
          </p:nvSpPr>
          <p:spPr bwMode="auto">
            <a:xfrm>
              <a:off x="3456" y="2304"/>
              <a:ext cx="1344" cy="576"/>
            </a:xfrm>
            <a:prstGeom prst="diamond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условие</a:t>
              </a:r>
            </a:p>
          </p:txBody>
        </p:sp>
        <p:sp>
          <p:nvSpPr>
            <p:cNvPr id="6159" name="Line 19"/>
            <p:cNvSpPr>
              <a:spLocks noChangeShapeType="1"/>
            </p:cNvSpPr>
            <p:nvPr/>
          </p:nvSpPr>
          <p:spPr bwMode="auto">
            <a:xfrm rot="16200000" flipV="1">
              <a:off x="2952" y="2856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Line 20"/>
            <p:cNvSpPr>
              <a:spLocks noChangeShapeType="1"/>
            </p:cNvSpPr>
            <p:nvPr/>
          </p:nvSpPr>
          <p:spPr bwMode="auto">
            <a:xfrm>
              <a:off x="3216" y="2592"/>
              <a:ext cx="240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Line 21"/>
            <p:cNvSpPr>
              <a:spLocks noChangeShapeType="1"/>
            </p:cNvSpPr>
            <p:nvPr/>
          </p:nvSpPr>
          <p:spPr bwMode="auto">
            <a:xfrm>
              <a:off x="4800" y="2592"/>
              <a:ext cx="28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22"/>
            <p:cNvSpPr>
              <a:spLocks noChangeShapeType="1"/>
            </p:cNvSpPr>
            <p:nvPr/>
          </p:nvSpPr>
          <p:spPr bwMode="auto">
            <a:xfrm rot="16200000" flipV="1">
              <a:off x="4824" y="2856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Rectangle 23"/>
            <p:cNvSpPr>
              <a:spLocks noChangeArrowheads="1"/>
            </p:cNvSpPr>
            <p:nvPr/>
          </p:nvSpPr>
          <p:spPr bwMode="auto">
            <a:xfrm>
              <a:off x="4745" y="2149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6164" name="AutoShape 24"/>
            <p:cNvSpPr>
              <a:spLocks noChangeArrowheads="1"/>
            </p:cNvSpPr>
            <p:nvPr/>
          </p:nvSpPr>
          <p:spPr bwMode="auto">
            <a:xfrm>
              <a:off x="952" y="2304"/>
              <a:ext cx="1344" cy="576"/>
            </a:xfrm>
            <a:prstGeom prst="diamond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условие</a:t>
              </a:r>
            </a:p>
          </p:txBody>
        </p:sp>
        <p:sp>
          <p:nvSpPr>
            <p:cNvPr id="6165" name="Line 25"/>
            <p:cNvSpPr>
              <a:spLocks noChangeShapeType="1"/>
            </p:cNvSpPr>
            <p:nvPr/>
          </p:nvSpPr>
          <p:spPr bwMode="auto">
            <a:xfrm rot="16200000" flipV="1">
              <a:off x="408" y="2856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Line 26"/>
            <p:cNvSpPr>
              <a:spLocks noChangeShapeType="1"/>
            </p:cNvSpPr>
            <p:nvPr/>
          </p:nvSpPr>
          <p:spPr bwMode="auto">
            <a:xfrm>
              <a:off x="672" y="2592"/>
              <a:ext cx="280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Line 27"/>
            <p:cNvSpPr>
              <a:spLocks noChangeShapeType="1"/>
            </p:cNvSpPr>
            <p:nvPr/>
          </p:nvSpPr>
          <p:spPr bwMode="auto">
            <a:xfrm>
              <a:off x="2296" y="2592"/>
              <a:ext cx="29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Line 28"/>
            <p:cNvSpPr>
              <a:spLocks noChangeShapeType="1"/>
            </p:cNvSpPr>
            <p:nvPr/>
          </p:nvSpPr>
          <p:spPr bwMode="auto">
            <a:xfrm rot="16200000" flipV="1">
              <a:off x="2328" y="2856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Rectangle 29"/>
            <p:cNvSpPr>
              <a:spLocks noChangeArrowheads="1"/>
            </p:cNvSpPr>
            <p:nvPr/>
          </p:nvSpPr>
          <p:spPr bwMode="auto">
            <a:xfrm>
              <a:off x="2077" y="2149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6170" name="Line 30"/>
            <p:cNvSpPr>
              <a:spLocks noChangeShapeType="1"/>
            </p:cNvSpPr>
            <p:nvPr/>
          </p:nvSpPr>
          <p:spPr bwMode="auto">
            <a:xfrm>
              <a:off x="1632" y="1776"/>
              <a:ext cx="57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Rectangle 31"/>
            <p:cNvSpPr>
              <a:spLocks noChangeArrowheads="1"/>
            </p:cNvSpPr>
            <p:nvPr/>
          </p:nvSpPr>
          <p:spPr bwMode="auto">
            <a:xfrm>
              <a:off x="384" y="2304"/>
              <a:ext cx="6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6172" name="Rectangle 32"/>
            <p:cNvSpPr>
              <a:spLocks noChangeArrowheads="1"/>
            </p:cNvSpPr>
            <p:nvPr/>
          </p:nvSpPr>
          <p:spPr bwMode="auto">
            <a:xfrm>
              <a:off x="2880" y="2304"/>
              <a:ext cx="6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6173" name="Rectangle 33"/>
            <p:cNvSpPr>
              <a:spLocks noChangeArrowheads="1"/>
            </p:cNvSpPr>
            <p:nvPr/>
          </p:nvSpPr>
          <p:spPr bwMode="auto">
            <a:xfrm>
              <a:off x="2951" y="3120"/>
              <a:ext cx="1177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операторы</a:t>
              </a:r>
            </a:p>
          </p:txBody>
        </p:sp>
        <p:sp>
          <p:nvSpPr>
            <p:cNvPr id="6174" name="Rectangle 34"/>
            <p:cNvSpPr>
              <a:spLocks noChangeArrowheads="1"/>
            </p:cNvSpPr>
            <p:nvPr/>
          </p:nvSpPr>
          <p:spPr bwMode="auto">
            <a:xfrm>
              <a:off x="4272" y="3120"/>
              <a:ext cx="1248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операторы</a:t>
              </a:r>
            </a:p>
          </p:txBody>
        </p:sp>
      </p:grpSp>
      <p:sp>
        <p:nvSpPr>
          <p:cNvPr id="191523" name="Text Box 3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91524" name="Text Box 36"/>
          <p:cNvSpPr txBox="1">
            <a:spLocks noChangeArrowheads="1"/>
          </p:cNvSpPr>
          <p:nvPr/>
        </p:nvSpPr>
        <p:spPr bwMode="auto">
          <a:xfrm>
            <a:off x="0" y="1066800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Вложенные операторы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Arial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множественное ветвление.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Grp="1" noChangeAspect="1"/>
          </p:cNvGraphicFramePr>
          <p:nvPr>
            <p:ph/>
          </p:nvPr>
        </p:nvGraphicFramePr>
        <p:xfrm>
          <a:off x="5257800" y="2152650"/>
          <a:ext cx="3556000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Формула" r:id="rId3" imgW="1435100" imgH="914400" progId="Equation.3">
                  <p:embed/>
                </p:oleObj>
              </mc:Choice>
              <mc:Fallback>
                <p:oleObj name="Формула" r:id="rId3" imgW="1435100" imgH="914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152650"/>
                        <a:ext cx="3556000" cy="226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2270125" y="3367088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173" name="Line 6"/>
          <p:cNvSpPr>
            <a:spLocks noChangeShapeType="1"/>
          </p:cNvSpPr>
          <p:nvPr/>
        </p:nvSpPr>
        <p:spPr bwMode="auto">
          <a:xfrm>
            <a:off x="2209800" y="990600"/>
            <a:ext cx="0" cy="3733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rot="5400000">
            <a:off x="2476500" y="11811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2254250" y="1676400"/>
            <a:ext cx="38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  <a:cs typeface="Courier New" pitchFamily="49" charset="0"/>
              </a:rPr>
              <a:t>y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4235450" y="2971800"/>
            <a:ext cx="38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>
                <a:latin typeface="Courier New" pitchFamily="49" charset="0"/>
                <a:cs typeface="Courier New" pitchFamily="49" charset="0"/>
              </a:rPr>
              <a:t>x</a:t>
            </a:r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304800" y="4381500"/>
            <a:ext cx="7620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8" name="Text Box 14"/>
          <p:cNvSpPr txBox="1">
            <a:spLocks noChangeArrowheads="1"/>
          </p:cNvSpPr>
          <p:nvPr/>
        </p:nvSpPr>
        <p:spPr bwMode="auto">
          <a:xfrm>
            <a:off x="685800" y="2819400"/>
            <a:ext cx="5857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-5</a:t>
            </a:r>
          </a:p>
        </p:txBody>
      </p:sp>
      <p:sp>
        <p:nvSpPr>
          <p:cNvPr id="7179" name="Oval 15"/>
          <p:cNvSpPr>
            <a:spLocks noChangeArrowheads="1"/>
          </p:cNvSpPr>
          <p:nvPr/>
        </p:nvSpPr>
        <p:spPr bwMode="auto">
          <a:xfrm>
            <a:off x="990600" y="3276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80" name="Text Box 16"/>
          <p:cNvSpPr txBox="1">
            <a:spLocks noChangeArrowheads="1"/>
          </p:cNvSpPr>
          <p:nvPr/>
        </p:nvSpPr>
        <p:spPr bwMode="auto">
          <a:xfrm>
            <a:off x="2286000" y="4205288"/>
            <a:ext cx="5857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-2</a:t>
            </a:r>
          </a:p>
        </p:txBody>
      </p:sp>
      <p:sp>
        <p:nvSpPr>
          <p:cNvPr id="7181" name="Line 17"/>
          <p:cNvSpPr>
            <a:spLocks noChangeShapeType="1"/>
          </p:cNvSpPr>
          <p:nvPr/>
        </p:nvSpPr>
        <p:spPr bwMode="auto">
          <a:xfrm>
            <a:off x="2133600" y="43815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Line 18"/>
          <p:cNvSpPr>
            <a:spLocks noChangeShapeType="1"/>
          </p:cNvSpPr>
          <p:nvPr/>
        </p:nvSpPr>
        <p:spPr bwMode="auto">
          <a:xfrm>
            <a:off x="1143000" y="33528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3" name="Oval 1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84" name="Oval 20"/>
          <p:cNvSpPr>
            <a:spLocks noChangeArrowheads="1"/>
          </p:cNvSpPr>
          <p:nvPr/>
        </p:nvSpPr>
        <p:spPr bwMode="auto">
          <a:xfrm>
            <a:off x="2133600" y="25908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85" name="Line 21"/>
          <p:cNvSpPr>
            <a:spLocks noChangeShapeType="1"/>
          </p:cNvSpPr>
          <p:nvPr/>
        </p:nvSpPr>
        <p:spPr bwMode="auto">
          <a:xfrm>
            <a:off x="2286000" y="2667000"/>
            <a:ext cx="1066800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6" name="Line 23"/>
          <p:cNvSpPr>
            <a:spLocks noChangeShapeType="1"/>
          </p:cNvSpPr>
          <p:nvPr/>
        </p:nvSpPr>
        <p:spPr bwMode="auto">
          <a:xfrm>
            <a:off x="1066800" y="3429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7" name="Text Box 24"/>
          <p:cNvSpPr txBox="1">
            <a:spLocks noChangeArrowheads="1"/>
          </p:cNvSpPr>
          <p:nvPr/>
        </p:nvSpPr>
        <p:spPr bwMode="auto">
          <a:xfrm>
            <a:off x="1812925" y="24384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1</a:t>
            </a:r>
          </a:p>
        </p:txBody>
      </p:sp>
      <p:sp>
        <p:nvSpPr>
          <p:cNvPr id="7188" name="Line 25"/>
          <p:cNvSpPr>
            <a:spLocks noChangeShapeType="1"/>
          </p:cNvSpPr>
          <p:nvPr/>
        </p:nvSpPr>
        <p:spPr bwMode="auto">
          <a:xfrm>
            <a:off x="3352800" y="1524000"/>
            <a:ext cx="0" cy="1828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9" name="Oval 19"/>
          <p:cNvSpPr>
            <a:spLocks noChangeArrowheads="1"/>
          </p:cNvSpPr>
          <p:nvPr/>
        </p:nvSpPr>
        <p:spPr bwMode="auto">
          <a:xfrm>
            <a:off x="990600" y="43053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90" name="Line 27"/>
          <p:cNvSpPr>
            <a:spLocks noChangeShapeType="1"/>
          </p:cNvSpPr>
          <p:nvPr/>
        </p:nvSpPr>
        <p:spPr bwMode="auto">
          <a:xfrm flipH="1">
            <a:off x="3368675" y="1447800"/>
            <a:ext cx="1050925" cy="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1" name="Oval 28"/>
          <p:cNvSpPr>
            <a:spLocks noChangeArrowheads="1"/>
          </p:cNvSpPr>
          <p:nvPr/>
        </p:nvSpPr>
        <p:spPr bwMode="auto">
          <a:xfrm>
            <a:off x="3292475" y="1371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92" name="Text Box 29"/>
          <p:cNvSpPr txBox="1">
            <a:spLocks noChangeArrowheads="1"/>
          </p:cNvSpPr>
          <p:nvPr/>
        </p:nvSpPr>
        <p:spPr bwMode="auto">
          <a:xfrm>
            <a:off x="1828800" y="12192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3</a:t>
            </a:r>
          </a:p>
        </p:txBody>
      </p:sp>
      <p:sp>
        <p:nvSpPr>
          <p:cNvPr id="7193" name="Line 30"/>
          <p:cNvSpPr>
            <a:spLocks noChangeShapeType="1"/>
          </p:cNvSpPr>
          <p:nvPr/>
        </p:nvSpPr>
        <p:spPr bwMode="auto">
          <a:xfrm flipH="1">
            <a:off x="1143000" y="43815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4" name="Oval 22"/>
          <p:cNvSpPr>
            <a:spLocks noChangeArrowheads="1"/>
          </p:cNvSpPr>
          <p:nvPr/>
        </p:nvSpPr>
        <p:spPr bwMode="auto">
          <a:xfrm>
            <a:off x="3276600" y="25908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95" name="Line 31"/>
          <p:cNvSpPr>
            <a:spLocks noChangeShapeType="1"/>
          </p:cNvSpPr>
          <p:nvPr/>
        </p:nvSpPr>
        <p:spPr bwMode="auto">
          <a:xfrm flipH="1">
            <a:off x="2209800" y="14478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6" name="Text Box 33"/>
          <p:cNvSpPr txBox="1">
            <a:spLocks noChangeArrowheads="1"/>
          </p:cNvSpPr>
          <p:nvPr/>
        </p:nvSpPr>
        <p:spPr bwMode="auto">
          <a:xfrm>
            <a:off x="3352800" y="2971800"/>
            <a:ext cx="3857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600">
                <a:latin typeface="Courier New" pitchFamily="49" charset="0"/>
                <a:cs typeface="Courier New" pitchFamily="49" charset="0"/>
              </a:rPr>
              <a:t>3</a:t>
            </a:r>
          </a:p>
        </p:txBody>
      </p:sp>
      <p:sp>
        <p:nvSpPr>
          <p:cNvPr id="7197" name="Oval 34"/>
          <p:cNvSpPr>
            <a:spLocks noChangeArrowheads="1"/>
          </p:cNvSpPr>
          <p:nvPr/>
        </p:nvSpPr>
        <p:spPr bwMode="auto">
          <a:xfrm>
            <a:off x="3276600" y="3276600"/>
            <a:ext cx="152400" cy="152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26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0500" name="Text Box 36"/>
          <p:cNvSpPr txBox="1">
            <a:spLocks noChangeArrowheads="1"/>
          </p:cNvSpPr>
          <p:nvPr/>
        </p:nvSpPr>
        <p:spPr bwMode="auto">
          <a:xfrm>
            <a:off x="0" y="5638800"/>
            <a:ext cx="9144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Возможны несколько вариантов использования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grpSp>
        <p:nvGrpSpPr>
          <p:cNvPr id="8195" name="Group 32"/>
          <p:cNvGrpSpPr>
            <a:grpSpLocks/>
          </p:cNvGrpSpPr>
          <p:nvPr/>
        </p:nvGrpSpPr>
        <p:grpSpPr bwMode="auto">
          <a:xfrm>
            <a:off x="228600" y="1752600"/>
            <a:ext cx="8610600" cy="3810000"/>
            <a:chOff x="144" y="1104"/>
            <a:chExt cx="5424" cy="2400"/>
          </a:xfrm>
        </p:grpSpPr>
        <p:sp>
          <p:nvSpPr>
            <p:cNvPr id="8197" name="AutoShape 4"/>
            <p:cNvSpPr>
              <a:spLocks noChangeArrowheads="1"/>
            </p:cNvSpPr>
            <p:nvPr/>
          </p:nvSpPr>
          <p:spPr bwMode="auto">
            <a:xfrm>
              <a:off x="2160" y="1440"/>
              <a:ext cx="1344" cy="576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0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198" name="Line 5"/>
            <p:cNvSpPr>
              <a:spLocks noChangeShapeType="1"/>
            </p:cNvSpPr>
            <p:nvPr/>
          </p:nvSpPr>
          <p:spPr bwMode="auto">
            <a:xfrm rot="16200000" flipV="1">
              <a:off x="2664" y="127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Line 6"/>
            <p:cNvSpPr>
              <a:spLocks noChangeShapeType="1"/>
            </p:cNvSpPr>
            <p:nvPr/>
          </p:nvSpPr>
          <p:spPr bwMode="auto">
            <a:xfrm rot="16200000" flipV="1">
              <a:off x="1320" y="1992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Line 7"/>
            <p:cNvSpPr>
              <a:spLocks noChangeShapeType="1"/>
            </p:cNvSpPr>
            <p:nvPr/>
          </p:nvSpPr>
          <p:spPr bwMode="auto">
            <a:xfrm>
              <a:off x="3504" y="1728"/>
              <a:ext cx="576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Rectangle 8"/>
            <p:cNvSpPr>
              <a:spLocks noChangeArrowheads="1"/>
            </p:cNvSpPr>
            <p:nvPr/>
          </p:nvSpPr>
          <p:spPr bwMode="auto">
            <a:xfrm>
              <a:off x="144" y="3072"/>
              <a:ext cx="1152" cy="432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-2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02" name="Rectangle 9"/>
            <p:cNvSpPr>
              <a:spLocks noChangeArrowheads="1"/>
            </p:cNvSpPr>
            <p:nvPr/>
          </p:nvSpPr>
          <p:spPr bwMode="auto">
            <a:xfrm>
              <a:off x="1632" y="3072"/>
              <a:ext cx="1152" cy="432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0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03" name="Line 10"/>
            <p:cNvSpPr>
              <a:spLocks noChangeShapeType="1"/>
            </p:cNvSpPr>
            <p:nvPr/>
          </p:nvSpPr>
          <p:spPr bwMode="auto">
            <a:xfrm rot="16200000" flipV="1">
              <a:off x="3816" y="1992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Rectangle 11"/>
            <p:cNvSpPr>
              <a:spLocks noChangeArrowheads="1"/>
            </p:cNvSpPr>
            <p:nvPr/>
          </p:nvSpPr>
          <p:spPr bwMode="auto">
            <a:xfrm>
              <a:off x="3383" y="1440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8205" name="Rectangle 12"/>
            <p:cNvSpPr>
              <a:spLocks noChangeArrowheads="1"/>
            </p:cNvSpPr>
            <p:nvPr/>
          </p:nvSpPr>
          <p:spPr bwMode="auto">
            <a:xfrm>
              <a:off x="1584" y="1440"/>
              <a:ext cx="6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8206" name="AutoShape 13"/>
            <p:cNvSpPr>
              <a:spLocks noChangeArrowheads="1"/>
            </p:cNvSpPr>
            <p:nvPr/>
          </p:nvSpPr>
          <p:spPr bwMode="auto">
            <a:xfrm>
              <a:off x="3408" y="2256"/>
              <a:ext cx="1344" cy="576"/>
            </a:xfrm>
            <a:prstGeom prst="diamond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3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07" name="Line 14"/>
            <p:cNvSpPr>
              <a:spLocks noChangeShapeType="1"/>
            </p:cNvSpPr>
            <p:nvPr/>
          </p:nvSpPr>
          <p:spPr bwMode="auto">
            <a:xfrm rot="16200000" flipV="1">
              <a:off x="2904" y="2808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Line 15"/>
            <p:cNvSpPr>
              <a:spLocks noChangeShapeType="1"/>
            </p:cNvSpPr>
            <p:nvPr/>
          </p:nvSpPr>
          <p:spPr bwMode="auto">
            <a:xfrm>
              <a:off x="3168" y="2544"/>
              <a:ext cx="240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6"/>
            <p:cNvSpPr>
              <a:spLocks noChangeShapeType="1"/>
            </p:cNvSpPr>
            <p:nvPr/>
          </p:nvSpPr>
          <p:spPr bwMode="auto">
            <a:xfrm>
              <a:off x="4752" y="2544"/>
              <a:ext cx="28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17"/>
            <p:cNvSpPr>
              <a:spLocks noChangeShapeType="1"/>
            </p:cNvSpPr>
            <p:nvPr/>
          </p:nvSpPr>
          <p:spPr bwMode="auto">
            <a:xfrm rot="16200000" flipV="1">
              <a:off x="4776" y="2808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Rectangle 18"/>
            <p:cNvSpPr>
              <a:spLocks noChangeArrowheads="1"/>
            </p:cNvSpPr>
            <p:nvPr/>
          </p:nvSpPr>
          <p:spPr bwMode="auto">
            <a:xfrm>
              <a:off x="4694" y="2256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8212" name="AutoShape 19"/>
            <p:cNvSpPr>
              <a:spLocks noChangeArrowheads="1"/>
            </p:cNvSpPr>
            <p:nvPr/>
          </p:nvSpPr>
          <p:spPr bwMode="auto">
            <a:xfrm>
              <a:off x="904" y="2256"/>
              <a:ext cx="1344" cy="576"/>
            </a:xfrm>
            <a:prstGeom prst="diamond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-5 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13" name="Line 20"/>
            <p:cNvSpPr>
              <a:spLocks noChangeShapeType="1"/>
            </p:cNvSpPr>
            <p:nvPr/>
          </p:nvSpPr>
          <p:spPr bwMode="auto">
            <a:xfrm rot="16200000" flipV="1">
              <a:off x="360" y="2808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Line 21"/>
            <p:cNvSpPr>
              <a:spLocks noChangeShapeType="1"/>
            </p:cNvSpPr>
            <p:nvPr/>
          </p:nvSpPr>
          <p:spPr bwMode="auto">
            <a:xfrm>
              <a:off x="624" y="2544"/>
              <a:ext cx="280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Line 22"/>
            <p:cNvSpPr>
              <a:spLocks noChangeShapeType="1"/>
            </p:cNvSpPr>
            <p:nvPr/>
          </p:nvSpPr>
          <p:spPr bwMode="auto">
            <a:xfrm>
              <a:off x="2248" y="2544"/>
              <a:ext cx="29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6" name="Line 23"/>
            <p:cNvSpPr>
              <a:spLocks noChangeShapeType="1"/>
            </p:cNvSpPr>
            <p:nvPr/>
          </p:nvSpPr>
          <p:spPr bwMode="auto">
            <a:xfrm rot="16200000" flipV="1">
              <a:off x="2280" y="2808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7" name="Rectangle 24"/>
            <p:cNvSpPr>
              <a:spLocks noChangeArrowheads="1"/>
            </p:cNvSpPr>
            <p:nvPr/>
          </p:nvSpPr>
          <p:spPr bwMode="auto">
            <a:xfrm>
              <a:off x="2112" y="2256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8218" name="Line 25"/>
            <p:cNvSpPr>
              <a:spLocks noChangeShapeType="1"/>
            </p:cNvSpPr>
            <p:nvPr/>
          </p:nvSpPr>
          <p:spPr bwMode="auto">
            <a:xfrm>
              <a:off x="1584" y="1728"/>
              <a:ext cx="57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Rectangle 26"/>
            <p:cNvSpPr>
              <a:spLocks noChangeArrowheads="1"/>
            </p:cNvSpPr>
            <p:nvPr/>
          </p:nvSpPr>
          <p:spPr bwMode="auto">
            <a:xfrm>
              <a:off x="336" y="2256"/>
              <a:ext cx="6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8220" name="Rectangle 27"/>
            <p:cNvSpPr>
              <a:spLocks noChangeArrowheads="1"/>
            </p:cNvSpPr>
            <p:nvPr/>
          </p:nvSpPr>
          <p:spPr bwMode="auto">
            <a:xfrm>
              <a:off x="3024" y="2186"/>
              <a:ext cx="6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8221" name="Rectangle 28"/>
            <p:cNvSpPr>
              <a:spLocks noChangeArrowheads="1"/>
            </p:cNvSpPr>
            <p:nvPr/>
          </p:nvSpPr>
          <p:spPr bwMode="auto">
            <a:xfrm>
              <a:off x="2928" y="3072"/>
              <a:ext cx="1152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1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222" name="Rectangle 29"/>
            <p:cNvSpPr>
              <a:spLocks noChangeArrowheads="1"/>
            </p:cNvSpPr>
            <p:nvPr/>
          </p:nvSpPr>
          <p:spPr bwMode="auto">
            <a:xfrm>
              <a:off x="4224" y="3072"/>
              <a:ext cx="1152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3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8196" name="Text Box 31"/>
          <p:cNvSpPr txBox="1"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Вариант № 1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9219" name="Text Box 32"/>
          <p:cNvSpPr txBox="1">
            <a:spLocks noChangeArrowheads="1"/>
          </p:cNvSpPr>
          <p:nvPr/>
        </p:nvSpPr>
        <p:spPr bwMode="auto">
          <a:xfrm>
            <a:off x="0" y="914400"/>
            <a:ext cx="9144000" cy="396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------------------------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</a:rPr>
              <a:t>Вариант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№ 1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if </a:t>
            </a:r>
            <a:r>
              <a:rPr lang="en-US" sz="1800" dirty="0">
                <a:latin typeface="Courier New" pitchFamily="49" charset="0"/>
              </a:rPr>
              <a:t>(x &gt; 0)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then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if </a:t>
            </a:r>
            <a:r>
              <a:rPr lang="en-US" sz="1800" dirty="0">
                <a:latin typeface="Courier New" pitchFamily="49" charset="0"/>
              </a:rPr>
              <a:t>(x &gt; -5)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then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fx</a:t>
            </a:r>
            <a:r>
              <a:rPr lang="en-US" sz="1800" dirty="0">
                <a:latin typeface="Courier New" pitchFamily="49" charset="0"/>
              </a:rPr>
              <a:t> = 0	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else	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fx</a:t>
            </a:r>
            <a:r>
              <a:rPr lang="en-US" sz="1800" dirty="0">
                <a:latin typeface="Courier New" pitchFamily="49" charset="0"/>
              </a:rPr>
              <a:t> = -2	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end if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else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if </a:t>
            </a:r>
            <a:r>
              <a:rPr lang="en-US" sz="1800" dirty="0">
                <a:latin typeface="Courier New" pitchFamily="49" charset="0"/>
              </a:rPr>
              <a:t>(x &gt; 3)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then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fx</a:t>
            </a:r>
            <a:r>
              <a:rPr lang="en-US" sz="1800" dirty="0">
                <a:latin typeface="Courier New" pitchFamily="49" charset="0"/>
              </a:rPr>
              <a:t> = 3	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else	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fx</a:t>
            </a:r>
            <a:r>
              <a:rPr lang="en-US" sz="1800" dirty="0">
                <a:latin typeface="Courier New" pitchFamily="49" charset="0"/>
              </a:rPr>
              <a:t> = 1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					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  end if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  end if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Условный 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if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0243" name="Text Box 30"/>
          <p:cNvSpPr txBox="1"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Вариант № 2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  <p:grpSp>
        <p:nvGrpSpPr>
          <p:cNvPr id="10244" name="Group 47"/>
          <p:cNvGrpSpPr>
            <a:grpSpLocks/>
          </p:cNvGrpSpPr>
          <p:nvPr/>
        </p:nvGrpSpPr>
        <p:grpSpPr bwMode="auto">
          <a:xfrm>
            <a:off x="228600" y="1219200"/>
            <a:ext cx="8739188" cy="5105400"/>
            <a:chOff x="144" y="768"/>
            <a:chExt cx="5505" cy="3216"/>
          </a:xfrm>
        </p:grpSpPr>
        <p:sp>
          <p:nvSpPr>
            <p:cNvPr id="10245" name="AutoShape 4"/>
            <p:cNvSpPr>
              <a:spLocks noChangeArrowheads="1"/>
            </p:cNvSpPr>
            <p:nvPr/>
          </p:nvSpPr>
          <p:spPr bwMode="auto">
            <a:xfrm>
              <a:off x="3552" y="1104"/>
              <a:ext cx="1344" cy="576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10246" name="Line 5"/>
            <p:cNvSpPr>
              <a:spLocks noChangeShapeType="1"/>
            </p:cNvSpPr>
            <p:nvPr/>
          </p:nvSpPr>
          <p:spPr bwMode="auto">
            <a:xfrm rot="16200000" flipV="1">
              <a:off x="4056" y="93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Line 6"/>
            <p:cNvSpPr>
              <a:spLocks noChangeShapeType="1"/>
            </p:cNvSpPr>
            <p:nvPr/>
          </p:nvSpPr>
          <p:spPr bwMode="auto">
            <a:xfrm rot="16200000" flipV="1">
              <a:off x="2712" y="1656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7"/>
            <p:cNvSpPr>
              <a:spLocks noChangeShapeType="1"/>
            </p:cNvSpPr>
            <p:nvPr/>
          </p:nvSpPr>
          <p:spPr bwMode="auto">
            <a:xfrm>
              <a:off x="4896" y="1392"/>
              <a:ext cx="576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Line 10"/>
            <p:cNvSpPr>
              <a:spLocks noChangeShapeType="1"/>
            </p:cNvSpPr>
            <p:nvPr/>
          </p:nvSpPr>
          <p:spPr bwMode="auto">
            <a:xfrm rot="16200000" flipV="1">
              <a:off x="5208" y="1656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Rectangle 11"/>
            <p:cNvSpPr>
              <a:spLocks noChangeArrowheads="1"/>
            </p:cNvSpPr>
            <p:nvPr/>
          </p:nvSpPr>
          <p:spPr bwMode="auto">
            <a:xfrm>
              <a:off x="4775" y="1104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solidFill>
                    <a:srgbClr val="3333FF"/>
                  </a:solidFill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10251" name="Rectangle 12"/>
            <p:cNvSpPr>
              <a:spLocks noChangeArrowheads="1"/>
            </p:cNvSpPr>
            <p:nvPr/>
          </p:nvSpPr>
          <p:spPr bwMode="auto">
            <a:xfrm>
              <a:off x="2976" y="1104"/>
              <a:ext cx="6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solidFill>
                    <a:srgbClr val="660066"/>
                  </a:solidFill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10252" name="AutoShape 13"/>
            <p:cNvSpPr>
              <a:spLocks noChangeArrowheads="1"/>
            </p:cNvSpPr>
            <p:nvPr/>
          </p:nvSpPr>
          <p:spPr bwMode="auto">
            <a:xfrm>
              <a:off x="2304" y="1920"/>
              <a:ext cx="1344" cy="576"/>
            </a:xfrm>
            <a:prstGeom prst="diamond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0253" name="Line 25"/>
            <p:cNvSpPr>
              <a:spLocks noChangeShapeType="1"/>
            </p:cNvSpPr>
            <p:nvPr/>
          </p:nvSpPr>
          <p:spPr bwMode="auto">
            <a:xfrm>
              <a:off x="2976" y="1392"/>
              <a:ext cx="57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Rectangle 29"/>
            <p:cNvSpPr>
              <a:spLocks noChangeArrowheads="1"/>
            </p:cNvSpPr>
            <p:nvPr/>
          </p:nvSpPr>
          <p:spPr bwMode="auto">
            <a:xfrm>
              <a:off x="4464" y="1920"/>
              <a:ext cx="1152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3</a:t>
              </a:r>
              <a:endParaRPr lang="ru-RU" sz="2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255" name="Line 31"/>
            <p:cNvSpPr>
              <a:spLocks noChangeShapeType="1"/>
            </p:cNvSpPr>
            <p:nvPr/>
          </p:nvSpPr>
          <p:spPr bwMode="auto">
            <a:xfrm>
              <a:off x="3648" y="2208"/>
              <a:ext cx="576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32"/>
            <p:cNvSpPr>
              <a:spLocks noChangeShapeType="1"/>
            </p:cNvSpPr>
            <p:nvPr/>
          </p:nvSpPr>
          <p:spPr bwMode="auto">
            <a:xfrm rot="16200000" flipV="1">
              <a:off x="3960" y="2472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Rectangle 33"/>
            <p:cNvSpPr>
              <a:spLocks noChangeArrowheads="1"/>
            </p:cNvSpPr>
            <p:nvPr/>
          </p:nvSpPr>
          <p:spPr bwMode="auto">
            <a:xfrm>
              <a:off x="3216" y="2736"/>
              <a:ext cx="1152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1</a:t>
              </a:r>
            </a:p>
          </p:txBody>
        </p:sp>
        <p:sp>
          <p:nvSpPr>
            <p:cNvPr id="10258" name="Line 34"/>
            <p:cNvSpPr>
              <a:spLocks noChangeShapeType="1"/>
            </p:cNvSpPr>
            <p:nvPr/>
          </p:nvSpPr>
          <p:spPr bwMode="auto">
            <a:xfrm rot="16200000" flipV="1">
              <a:off x="1464" y="2472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Rectangle 35"/>
            <p:cNvSpPr>
              <a:spLocks noChangeArrowheads="1"/>
            </p:cNvSpPr>
            <p:nvPr/>
          </p:nvSpPr>
          <p:spPr bwMode="auto">
            <a:xfrm>
              <a:off x="1728" y="1920"/>
              <a:ext cx="6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solidFill>
                    <a:srgbClr val="660066"/>
                  </a:solidFill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10260" name="Line 36"/>
            <p:cNvSpPr>
              <a:spLocks noChangeShapeType="1"/>
            </p:cNvSpPr>
            <p:nvPr/>
          </p:nvSpPr>
          <p:spPr bwMode="auto">
            <a:xfrm>
              <a:off x="1728" y="2208"/>
              <a:ext cx="57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AutoShape 37"/>
            <p:cNvSpPr>
              <a:spLocks noChangeArrowheads="1"/>
            </p:cNvSpPr>
            <p:nvPr/>
          </p:nvSpPr>
          <p:spPr bwMode="auto">
            <a:xfrm>
              <a:off x="1056" y="2736"/>
              <a:ext cx="1344" cy="576"/>
            </a:xfrm>
            <a:prstGeom prst="diamond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x &gt;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-5</a:t>
              </a:r>
            </a:p>
          </p:txBody>
        </p:sp>
        <p:sp>
          <p:nvSpPr>
            <p:cNvPr id="10262" name="Line 38"/>
            <p:cNvSpPr>
              <a:spLocks noChangeShapeType="1"/>
            </p:cNvSpPr>
            <p:nvPr/>
          </p:nvSpPr>
          <p:spPr bwMode="auto">
            <a:xfrm>
              <a:off x="2400" y="3024"/>
              <a:ext cx="576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39"/>
            <p:cNvSpPr>
              <a:spLocks noChangeShapeType="1"/>
            </p:cNvSpPr>
            <p:nvPr/>
          </p:nvSpPr>
          <p:spPr bwMode="auto">
            <a:xfrm rot="16200000" flipV="1">
              <a:off x="2712" y="3288"/>
              <a:ext cx="528" cy="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Rectangle 40"/>
            <p:cNvSpPr>
              <a:spLocks noChangeArrowheads="1"/>
            </p:cNvSpPr>
            <p:nvPr/>
          </p:nvSpPr>
          <p:spPr bwMode="auto">
            <a:xfrm>
              <a:off x="1968" y="3552"/>
              <a:ext cx="1152" cy="432"/>
            </a:xfrm>
            <a:prstGeom prst="rect">
              <a:avLst/>
            </a:prstGeom>
            <a:noFill/>
            <a:ln w="38100">
              <a:solidFill>
                <a:srgbClr val="3333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0265" name="Line 41"/>
            <p:cNvSpPr>
              <a:spLocks noChangeShapeType="1"/>
            </p:cNvSpPr>
            <p:nvPr/>
          </p:nvSpPr>
          <p:spPr bwMode="auto">
            <a:xfrm rot="16200000" flipV="1">
              <a:off x="216" y="3288"/>
              <a:ext cx="528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Rectangle 42"/>
            <p:cNvSpPr>
              <a:spLocks noChangeArrowheads="1"/>
            </p:cNvSpPr>
            <p:nvPr/>
          </p:nvSpPr>
          <p:spPr bwMode="auto">
            <a:xfrm>
              <a:off x="480" y="2736"/>
              <a:ext cx="6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ru-RU" sz="2600">
                  <a:solidFill>
                    <a:srgbClr val="660066"/>
                  </a:solidFill>
                  <a:latin typeface="Courier New" pitchFamily="49" charset="0"/>
                  <a:cs typeface="Courier New" pitchFamily="49" charset="0"/>
                </a:rPr>
                <a:t>ложь</a:t>
              </a:r>
            </a:p>
          </p:txBody>
        </p:sp>
        <p:sp>
          <p:nvSpPr>
            <p:cNvPr id="10267" name="Line 43"/>
            <p:cNvSpPr>
              <a:spLocks noChangeShapeType="1"/>
            </p:cNvSpPr>
            <p:nvPr/>
          </p:nvSpPr>
          <p:spPr bwMode="auto">
            <a:xfrm>
              <a:off x="480" y="3024"/>
              <a:ext cx="57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Rectangle 44"/>
            <p:cNvSpPr>
              <a:spLocks noChangeArrowheads="1"/>
            </p:cNvSpPr>
            <p:nvPr/>
          </p:nvSpPr>
          <p:spPr bwMode="auto">
            <a:xfrm>
              <a:off x="144" y="3552"/>
              <a:ext cx="1152" cy="432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2600">
                  <a:latin typeface="Courier New" pitchFamily="49" charset="0"/>
                  <a:cs typeface="Courier New" pitchFamily="49" charset="0"/>
                </a:rPr>
                <a:t>fx = </a:t>
              </a:r>
              <a:r>
                <a:rPr lang="ru-RU" sz="2600">
                  <a:latin typeface="Courier New" pitchFamily="49" charset="0"/>
                  <a:cs typeface="Courier New" pitchFamily="49" charset="0"/>
                </a:rPr>
                <a:t>-2</a:t>
              </a:r>
            </a:p>
          </p:txBody>
        </p:sp>
        <p:sp>
          <p:nvSpPr>
            <p:cNvPr id="10269" name="Rectangle 45"/>
            <p:cNvSpPr>
              <a:spLocks noChangeArrowheads="1"/>
            </p:cNvSpPr>
            <p:nvPr/>
          </p:nvSpPr>
          <p:spPr bwMode="auto">
            <a:xfrm>
              <a:off x="3527" y="1920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solidFill>
                    <a:srgbClr val="3333FF"/>
                  </a:solidFill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  <p:sp>
          <p:nvSpPr>
            <p:cNvPr id="10270" name="Rectangle 46"/>
            <p:cNvSpPr>
              <a:spLocks noChangeArrowheads="1"/>
            </p:cNvSpPr>
            <p:nvPr/>
          </p:nvSpPr>
          <p:spPr bwMode="auto">
            <a:xfrm>
              <a:off x="2279" y="2736"/>
              <a:ext cx="8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600">
                  <a:solidFill>
                    <a:srgbClr val="3333FF"/>
                  </a:solidFill>
                  <a:latin typeface="Courier New" pitchFamily="49" charset="0"/>
                  <a:cs typeface="Courier New" pitchFamily="49" charset="0"/>
                </a:rPr>
                <a:t>истина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6477</TotalTime>
  <Words>2245</Words>
  <Application>Microsoft Office PowerPoint</Application>
  <PresentationFormat>Экран (4:3)</PresentationFormat>
  <Paragraphs>665</Paragraphs>
  <Slides>43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5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1067</cp:revision>
  <cp:lastPrinted>1601-01-01T00:00:00Z</cp:lastPrinted>
  <dcterms:created xsi:type="dcterms:W3CDTF">1601-01-01T00:00:00Z</dcterms:created>
  <dcterms:modified xsi:type="dcterms:W3CDTF">2012-09-12T17:58:30Z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