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351" r:id="rId3"/>
    <p:sldId id="306" r:id="rId4"/>
    <p:sldId id="307" r:id="rId5"/>
    <p:sldId id="308" r:id="rId6"/>
    <p:sldId id="309" r:id="rId7"/>
    <p:sldId id="310" r:id="rId8"/>
    <p:sldId id="320" r:id="rId9"/>
    <p:sldId id="301" r:id="rId10"/>
    <p:sldId id="348" r:id="rId11"/>
    <p:sldId id="300" r:id="rId12"/>
    <p:sldId id="359" r:id="rId13"/>
    <p:sldId id="362" r:id="rId14"/>
    <p:sldId id="364" r:id="rId15"/>
    <p:sldId id="365" r:id="rId16"/>
    <p:sldId id="361" r:id="rId17"/>
    <p:sldId id="369" r:id="rId18"/>
    <p:sldId id="355" r:id="rId19"/>
    <p:sldId id="366" r:id="rId20"/>
    <p:sldId id="376" r:id="rId21"/>
    <p:sldId id="367" r:id="rId22"/>
    <p:sldId id="368" r:id="rId23"/>
    <p:sldId id="312" r:id="rId24"/>
    <p:sldId id="304" r:id="rId25"/>
    <p:sldId id="329" r:id="rId26"/>
    <p:sldId id="305" r:id="rId27"/>
    <p:sldId id="326" r:id="rId28"/>
    <p:sldId id="327" r:id="rId29"/>
    <p:sldId id="328" r:id="rId30"/>
    <p:sldId id="322" r:id="rId31"/>
    <p:sldId id="324" r:id="rId32"/>
    <p:sldId id="346" r:id="rId33"/>
    <p:sldId id="330" r:id="rId34"/>
    <p:sldId id="331" r:id="rId35"/>
    <p:sldId id="347" r:id="rId36"/>
    <p:sldId id="350" r:id="rId37"/>
    <p:sldId id="353" r:id="rId38"/>
    <p:sldId id="373" r:id="rId39"/>
    <p:sldId id="375" r:id="rId40"/>
    <p:sldId id="371" r:id="rId41"/>
    <p:sldId id="370" r:id="rId42"/>
    <p:sldId id="377" r:id="rId43"/>
    <p:sldId id="352" r:id="rId44"/>
    <p:sldId id="332" r:id="rId45"/>
    <p:sldId id="333" r:id="rId46"/>
    <p:sldId id="337" r:id="rId47"/>
    <p:sldId id="378" r:id="rId48"/>
    <p:sldId id="334" r:id="rId49"/>
    <p:sldId id="335" r:id="rId50"/>
    <p:sldId id="340" r:id="rId51"/>
    <p:sldId id="341" r:id="rId52"/>
    <p:sldId id="342" r:id="rId53"/>
    <p:sldId id="316" r:id="rId54"/>
    <p:sldId id="372" r:id="rId55"/>
    <p:sldId id="374" r:id="rId56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00"/>
    <a:srgbClr val="660066"/>
    <a:srgbClr val="000066"/>
    <a:srgbClr val="000099"/>
    <a:srgbClr val="3366CC"/>
    <a:srgbClr val="0066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7" autoAdjust="0"/>
    <p:restoredTop sz="96780" autoAdjust="0"/>
  </p:normalViewPr>
  <p:slideViewPr>
    <p:cSldViewPr>
      <p:cViewPr varScale="1">
        <p:scale>
          <a:sx n="73" d="100"/>
          <a:sy n="73" d="100"/>
        </p:scale>
        <p:origin x="-13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0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AE591BCB-5844-4C39-B908-C704DE613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11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33DBFB2-59D3-4299-91EB-75922186EAF7}" type="slidenum">
              <a:rPr lang="ru-RU" sz="1200" b="0"/>
              <a:pPr eaLnBrk="1" hangingPunct="1"/>
              <a:t>1</a:t>
            </a:fld>
            <a:endParaRPr lang="ru-RU" sz="1200" b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35F58-0266-4FE1-B3B3-12C6E70FE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7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F00C1-BD71-4F33-A4E9-6C968E570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3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EB100-558C-4057-8777-0E4202C72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67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AB3E6-A417-411E-A572-EB5DDB090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7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EB6BE-6415-401E-83B8-ED9FDC997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296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846-BE0A-4C4E-9CBB-1EE841B2C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7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93203-E4F0-4025-8E70-20E32C09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3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4CA0C-298E-4212-8BC9-D821659C1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79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00DD0-823A-4E26-8A16-72296188F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115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B1A59-6D61-47A9-9891-EACDD345B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FF750-E18D-4C49-BBBA-A8B38A505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3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22CE3-13C8-493B-9CED-97E74F0B8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5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4694482F-385B-40FE-95AC-8F58CEC97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21" Type="http://schemas.openxmlformats.org/officeDocument/2006/relationships/oleObject" Target="../embeddings/oleObject15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6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4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5.wmf"/><Relationship Id="rId26" Type="http://schemas.openxmlformats.org/officeDocument/2006/relationships/oleObject" Target="../embeddings/oleObject31.bin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1.bin"/><Relationship Id="rId24" Type="http://schemas.openxmlformats.org/officeDocument/2006/relationships/oleObject" Target="../embeddings/oleObject29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8.bin"/><Relationship Id="rId10" Type="http://schemas.openxmlformats.org/officeDocument/2006/relationships/image" Target="../media/image21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3.wmf"/><Relationship Id="rId22" Type="http://schemas.openxmlformats.org/officeDocument/2006/relationships/oleObject" Target="../embeddings/oleObject27.bin"/><Relationship Id="rId27" Type="http://schemas.openxmlformats.org/officeDocument/2006/relationships/image" Target="../media/image27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2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43.bin"/><Relationship Id="rId18" Type="http://schemas.openxmlformats.org/officeDocument/2006/relationships/image" Target="../media/image41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45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39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1600200"/>
            <a:ext cx="9144000" cy="30210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8880" rIns="0" bIns="0" anchor="ctr" anchorCtr="1"/>
          <a:lstStyle/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Лекция </a:t>
            </a:r>
            <a:r>
              <a:rPr lang="en-US" sz="5400" dirty="0">
                <a:solidFill>
                  <a:schemeClr val="accent6"/>
                </a:solidFill>
                <a:latin typeface="Verdana" pitchFamily="34" charset="0"/>
              </a:rPr>
              <a:t>2</a:t>
            </a:r>
            <a:endParaRPr lang="ru-RU" sz="5400" dirty="0">
              <a:solidFill>
                <a:schemeClr val="accent6"/>
              </a:solidFill>
              <a:latin typeface="Verdana" pitchFamily="34" charset="0"/>
            </a:endParaRP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5400" dirty="0">
              <a:solidFill>
                <a:schemeClr val="accent6"/>
              </a:solidFill>
              <a:latin typeface="Verdana" pitchFamily="34" charset="0"/>
            </a:endParaRPr>
          </a:p>
          <a:p>
            <a:pPr defTabSz="449263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dirty="0">
                <a:solidFill>
                  <a:schemeClr val="accent6"/>
                </a:solidFill>
                <a:latin typeface="Verdana" pitchFamily="34" charset="0"/>
              </a:rPr>
              <a:t>Типы данных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90" name="Group 4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740438533"/>
              </p:ext>
            </p:extLst>
          </p:nvPr>
        </p:nvGraphicFramePr>
        <p:xfrm>
          <a:off x="457200" y="914400"/>
          <a:ext cx="8458200" cy="1926696"/>
        </p:xfrm>
        <a:graphic>
          <a:graphicData uri="http://schemas.openxmlformats.org/drawingml/2006/table">
            <a:tbl>
              <a:tblPr/>
              <a:tblGrid>
                <a:gridCol w="2819400"/>
                <a:gridCol w="2590800"/>
                <a:gridCol w="3048000"/>
              </a:tblGrid>
              <a:tr h="4571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тип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длина (байт)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точность (знаков)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593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complex(4)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7" marB="4679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7" marB="4679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90000" marR="90000" marT="46797" marB="4679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complex(8)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7" marB="4679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16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7" marB="4679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marL="90000" marR="90000" marT="46797" marB="4679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complex(16)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7" marB="4679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32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7" marB="4679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33</a:t>
                      </a:r>
                    </a:p>
                  </a:txBody>
                  <a:tcPr marL="90000" marR="90000" marT="46797" marB="4679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89" name="Text Box 40"/>
          <p:cNvSpPr txBox="1">
            <a:spLocks noChangeArrowheads="1"/>
          </p:cNvSpPr>
          <p:nvPr/>
        </p:nvSpPr>
        <p:spPr bwMode="auto">
          <a:xfrm>
            <a:off x="0" y="3048000"/>
            <a:ext cx="9144000" cy="1752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---------------------- переменные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complex(4)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c1</a:t>
            </a:r>
          </a:p>
          <a:p>
            <a:pPr algn="just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complex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ru-RU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i1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0.0, 1.0)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мнимая единица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---------------------- </a:t>
            </a:r>
            <a:r>
              <a:rPr lang="ru-RU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константа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pt-BR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complex</a:t>
            </a:r>
            <a:r>
              <a:rPr lang="pt-BR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pt-BR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pt-BR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z = (</a:t>
            </a:r>
            <a:r>
              <a:rPr lang="pt-BR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2.0, 3.0) 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pt-BR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2+3i</a:t>
            </a:r>
            <a:endParaRPr lang="pt-BR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290" name="Text Box 41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Комплексный тип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11291" name="Text Box 43"/>
          <p:cNvSpPr txBox="1">
            <a:spLocks noChangeArrowheads="1"/>
          </p:cNvSpPr>
          <p:nvPr/>
        </p:nvSpPr>
        <p:spPr bwMode="auto">
          <a:xfrm>
            <a:off x="0" y="54102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Переменные для обработки комплексных данных (корни уравнений, преобразования Фурье).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Арифметические операции</a:t>
            </a:r>
          </a:p>
        </p:txBody>
      </p:sp>
      <p:graphicFrame>
        <p:nvGraphicFramePr>
          <p:cNvPr id="60709" name="Group 29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07556858"/>
              </p:ext>
            </p:extLst>
          </p:nvPr>
        </p:nvGraphicFramePr>
        <p:xfrm>
          <a:off x="609600" y="838200"/>
          <a:ext cx="8229600" cy="5394890"/>
        </p:xfrm>
        <a:graphic>
          <a:graphicData uri="http://schemas.openxmlformats.org/drawingml/2006/table">
            <a:tbl>
              <a:tblPr/>
              <a:tblGrid>
                <a:gridCol w="1898650"/>
                <a:gridCol w="2611438"/>
                <a:gridCol w="1582737"/>
                <a:gridCol w="2136775"/>
              </a:tblGrid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операция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название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порядок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выполнение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822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**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степень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←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*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умножение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/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деление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–,+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знак числа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←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+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сложение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–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вычитание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Целочисленная арифметика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0" y="1447800"/>
            <a:ext cx="9144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latin typeface="Courier New" pitchFamily="49" charset="0"/>
                <a:cs typeface="Courier New" pitchFamily="49" charset="0"/>
              </a:rPr>
              <a:t>S = 1/3 + 1/3 + 1/3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S = 0.0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 = 16**(1/4)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P = 1.0 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Деление целого числа на целое – результат целое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0" y="2809875"/>
            <a:ext cx="9144000" cy="6953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>
                <a:latin typeface="Courier New" pitchFamily="49" charset="0"/>
                <a:cs typeface="Courier New" pitchFamily="49" charset="0"/>
              </a:rPr>
              <a:t>S = 1.0/3.0 + 1./3. + 1./3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S = 1.0</a:t>
            </a:r>
            <a:endParaRPr lang="ru-RU" sz="1800" dirty="0"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  <a:cs typeface="Courier New" pitchFamily="49" charset="0"/>
              </a:rPr>
              <a:t>P = 16**(1.0/4)   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P = 2.0</a:t>
            </a:r>
            <a:endParaRPr lang="ru-RU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0" y="2286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Запись целого числа в вещественной форме.</a:t>
            </a: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0" y="4114800"/>
            <a:ext cx="9144000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>
                <a:latin typeface="Courier New" pitchFamily="49" charset="0"/>
                <a:cs typeface="Courier New" pitchFamily="49" charset="0"/>
              </a:rPr>
              <a:t>m = 2/3</a:t>
            </a:r>
          </a:p>
          <a:p>
            <a:pPr algn="l" eaLnBrk="1" hangingPunct="1"/>
            <a:r>
              <a:rPr lang="ru-RU" sz="1800" dirty="0">
                <a:latin typeface="Courier New" pitchFamily="49" charset="0"/>
                <a:cs typeface="Courier New" pitchFamily="49" charset="0"/>
              </a:rPr>
              <a:t>k = n/m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деление на нуль</a:t>
            </a:r>
            <a:endParaRPr lang="ru-RU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0" y="3581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Деление целого числа на нуль – ошибка выполнения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3322" name="Text Box 9"/>
          <p:cNvSpPr txBox="1">
            <a:spLocks noChangeArrowheads="1"/>
          </p:cNvSpPr>
          <p:nvPr/>
        </p:nvSpPr>
        <p:spPr bwMode="auto">
          <a:xfrm>
            <a:off x="0" y="5486400"/>
            <a:ext cx="9144000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integer(1)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1800" dirty="0" smtClean="0">
                <a:latin typeface="Courier New" pitchFamily="49" charset="0"/>
                <a:cs typeface="Courier New" pitchFamily="49" charset="0"/>
              </a:rPr>
              <a:t>127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algn="l" eaLnBrk="1" hangingPunct="1"/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bt+1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bt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=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-128</a:t>
            </a:r>
            <a:endParaRPr lang="ru-RU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0" y="50212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Переполнение значения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Вещественная арифметика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0" y="1617663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Courier New" pitchFamily="49" charset="0"/>
              </a:rPr>
              <a:t>a +</a:t>
            </a:r>
            <a:r>
              <a:rPr lang="ru-RU" sz="2400" dirty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b+c</a:t>
            </a:r>
            <a:r>
              <a:rPr lang="en-US" sz="2400" dirty="0">
                <a:latin typeface="Courier New" pitchFamily="49" charset="0"/>
              </a:rPr>
              <a:t>) </a:t>
            </a:r>
            <a:r>
              <a:rPr lang="ru-RU" sz="2400" dirty="0">
                <a:latin typeface="Courier New" pitchFamily="49" charset="0"/>
                <a:sym typeface="Symbol" pitchFamily="18" charset="2"/>
              </a:rPr>
              <a:t></a:t>
            </a:r>
            <a:r>
              <a:rPr lang="ru-RU" sz="2400" dirty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a+b</a:t>
            </a:r>
            <a:r>
              <a:rPr lang="en-US" sz="2400" dirty="0">
                <a:latin typeface="Courier New" pitchFamily="49" charset="0"/>
              </a:rPr>
              <a:t>) + c</a:t>
            </a:r>
            <a:endParaRPr lang="ru-RU" sz="2400" dirty="0">
              <a:latin typeface="Courier New" pitchFamily="49" charset="0"/>
            </a:endParaRPr>
          </a:p>
          <a:p>
            <a:pPr eaLnBrk="1" hangingPunct="1"/>
            <a:r>
              <a:rPr lang="ru-RU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a+b</a:t>
            </a:r>
            <a:r>
              <a:rPr lang="en-US" sz="2400" dirty="0">
                <a:latin typeface="Courier New" pitchFamily="49" charset="0"/>
              </a:rPr>
              <a:t>)</a:t>
            </a:r>
            <a:r>
              <a:rPr lang="en-US" sz="2400" baseline="30000" dirty="0">
                <a:latin typeface="Courier New" pitchFamily="49" charset="0"/>
              </a:rPr>
              <a:t>2 </a:t>
            </a:r>
            <a:r>
              <a:rPr lang="ru-RU" sz="2400" dirty="0">
                <a:latin typeface="Courier New" pitchFamily="49" charset="0"/>
                <a:sym typeface="Symbol" pitchFamily="18" charset="2"/>
              </a:rPr>
              <a:t></a:t>
            </a:r>
            <a:r>
              <a:rPr lang="en-US" sz="2400" dirty="0">
                <a:latin typeface="Courier New" pitchFamily="49" charset="0"/>
                <a:sym typeface="Symbol" pitchFamily="18" charset="2"/>
              </a:rPr>
              <a:t> a</a:t>
            </a:r>
            <a:r>
              <a:rPr lang="en-US" sz="2400" baseline="30000" dirty="0">
                <a:latin typeface="Courier New" pitchFamily="49" charset="0"/>
                <a:sym typeface="Symbol" pitchFamily="18" charset="2"/>
              </a:rPr>
              <a:t>2</a:t>
            </a:r>
            <a:r>
              <a:rPr lang="en-US" sz="2400" dirty="0">
                <a:latin typeface="Courier New" pitchFamily="49" charset="0"/>
                <a:sym typeface="Symbol" pitchFamily="18" charset="2"/>
              </a:rPr>
              <a:t>+2ab+b</a:t>
            </a:r>
            <a:r>
              <a:rPr lang="en-US" sz="2400" baseline="30000" dirty="0">
                <a:latin typeface="Courier New" pitchFamily="49" charset="0"/>
                <a:sym typeface="Symbol" pitchFamily="18" charset="2"/>
              </a:rPr>
              <a:t>2</a:t>
            </a:r>
            <a:endParaRPr lang="ru-RU" sz="2400" baseline="30000" dirty="0">
              <a:latin typeface="Courier New" pitchFamily="49" charset="0"/>
              <a:sym typeface="Symbol" pitchFamily="18" charset="2"/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9050" y="762000"/>
            <a:ext cx="9124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Действительные числа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представлены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 определенной точностью.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0" y="2743200"/>
            <a:ext cx="9144000" cy="1031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 smtClean="0">
                <a:latin typeface="Courier New" pitchFamily="49" charset="0"/>
              </a:rPr>
              <a:t>a = 1.0/3</a:t>
            </a:r>
            <a:r>
              <a:rPr lang="en-US" sz="1800" dirty="0">
                <a:latin typeface="Courier New" pitchFamily="49" charset="0"/>
              </a:rPr>
              <a:t>; </a:t>
            </a:r>
            <a:r>
              <a:rPr lang="en-US" sz="1800" dirty="0" smtClean="0">
                <a:latin typeface="Courier New" pitchFamily="49" charset="0"/>
              </a:rPr>
              <a:t>b = 4.0/7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(</a:t>
            </a:r>
            <a:r>
              <a:rPr lang="en-US" sz="1800" dirty="0" err="1">
                <a:latin typeface="Courier New" pitchFamily="49" charset="0"/>
              </a:rPr>
              <a:t>a+b</a:t>
            </a:r>
            <a:r>
              <a:rPr lang="en-US" sz="1800" dirty="0" smtClean="0">
                <a:latin typeface="Courier New" pitchFamily="49" charset="0"/>
              </a:rPr>
              <a:t>)**2           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0.8185941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a**2+2*a*</a:t>
            </a:r>
            <a:r>
              <a:rPr lang="en-US" sz="1800" dirty="0" err="1">
                <a:latin typeface="Courier New" pitchFamily="49" charset="0"/>
              </a:rPr>
              <a:t>b+b</a:t>
            </a:r>
            <a:r>
              <a:rPr lang="en-US" sz="1800" dirty="0">
                <a:latin typeface="Courier New" pitchFamily="49" charset="0"/>
              </a:rPr>
              <a:t>**2 </a:t>
            </a: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0.8185942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0" y="3962400"/>
            <a:ext cx="9109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rgbClr val="FF3300"/>
                </a:solidFill>
                <a:latin typeface="Verdana" pitchFamily="34" charset="0"/>
              </a:rPr>
              <a:t>Не рекомендуется сравнивать на равенство вещественные числа!</a:t>
            </a: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381000" y="5064125"/>
            <a:ext cx="2971800" cy="1200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>
                <a:latin typeface="Courier New" pitchFamily="49" charset="0"/>
              </a:rPr>
              <a:t> a,b</a:t>
            </a:r>
          </a:p>
          <a:p>
            <a:pPr algn="l" eaLnBrk="1" hangingPunct="1"/>
            <a:r>
              <a:rPr lang="en-US" sz="1800">
                <a:latin typeface="Courier New" pitchFamily="49" charset="0"/>
              </a:rPr>
              <a:t>...</a:t>
            </a:r>
          </a:p>
          <a:p>
            <a:pPr algn="l" eaLnBrk="1" hangingPunct="1"/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800">
                <a:latin typeface="Courier New" pitchFamily="49" charset="0"/>
              </a:rPr>
              <a:t> (a==b) </a:t>
            </a:r>
            <a:r>
              <a:rPr lang="en-US" sz="1800">
                <a:solidFill>
                  <a:srgbClr val="0000FF"/>
                </a:solidFill>
                <a:latin typeface="Courier New" pitchFamily="49" charset="0"/>
              </a:rPr>
              <a:t>then</a:t>
            </a:r>
            <a:endParaRPr lang="en-US" sz="1800">
              <a:latin typeface="Courier New" pitchFamily="49" charset="0"/>
            </a:endParaRPr>
          </a:p>
          <a:p>
            <a:pPr algn="l" eaLnBrk="1" hangingPunct="1"/>
            <a:r>
              <a:rPr lang="en-US" sz="1800">
                <a:latin typeface="Courier New" pitchFamily="49" charset="0"/>
              </a:rPr>
              <a:t>  </a:t>
            </a:r>
            <a:r>
              <a:rPr lang="ru-RU" sz="1800">
                <a:latin typeface="Courier New" pitchFamily="49" charset="0"/>
              </a:rPr>
              <a:t>...</a:t>
            </a:r>
          </a:p>
        </p:txBody>
      </p:sp>
      <p:sp>
        <p:nvSpPr>
          <p:cNvPr id="14345" name="Text Box 12"/>
          <p:cNvSpPr txBox="1">
            <a:spLocks noChangeArrowheads="1"/>
          </p:cNvSpPr>
          <p:nvPr/>
        </p:nvSpPr>
        <p:spPr bwMode="auto">
          <a:xfrm>
            <a:off x="3733800" y="4911725"/>
            <a:ext cx="4648200" cy="14773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>
                <a:latin typeface="Courier New" pitchFamily="49" charset="0"/>
              </a:rPr>
              <a:t>eps</a:t>
            </a:r>
            <a:r>
              <a:rPr lang="en-US" sz="1800" dirty="0">
                <a:latin typeface="Courier New" pitchFamily="49" charset="0"/>
              </a:rPr>
              <a:t>=1.E-5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a,b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...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1800" dirty="0">
                <a:latin typeface="Courier New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abs</a:t>
            </a:r>
            <a:r>
              <a:rPr lang="en-US" sz="1800" dirty="0">
                <a:latin typeface="Courier New" pitchFamily="49" charset="0"/>
              </a:rPr>
              <a:t>(a-b)&lt;</a:t>
            </a:r>
            <a:r>
              <a:rPr lang="en-US" sz="1800" dirty="0" err="1">
                <a:latin typeface="Courier New" pitchFamily="49" charset="0"/>
              </a:rPr>
              <a:t>eps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then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ru-RU" sz="1800" dirty="0">
                <a:latin typeface="Courier New" pitchFamily="49" charset="0"/>
              </a:rPr>
              <a:t>...</a:t>
            </a:r>
          </a:p>
        </p:txBody>
      </p:sp>
      <p:grpSp>
        <p:nvGrpSpPr>
          <p:cNvPr id="14346" name="Group 17"/>
          <p:cNvGrpSpPr>
            <a:grpSpLocks/>
          </p:cNvGrpSpPr>
          <p:nvPr/>
        </p:nvGrpSpPr>
        <p:grpSpPr bwMode="auto">
          <a:xfrm>
            <a:off x="685800" y="5114925"/>
            <a:ext cx="2362200" cy="1219200"/>
            <a:chOff x="528" y="2928"/>
            <a:chExt cx="1728" cy="864"/>
          </a:xfrm>
        </p:grpSpPr>
        <p:sp>
          <p:nvSpPr>
            <p:cNvPr id="14347" name="Line 15"/>
            <p:cNvSpPr>
              <a:spLocks noChangeShapeType="1"/>
            </p:cNvSpPr>
            <p:nvPr/>
          </p:nvSpPr>
          <p:spPr bwMode="auto">
            <a:xfrm>
              <a:off x="528" y="2928"/>
              <a:ext cx="1728" cy="8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Line 16"/>
            <p:cNvSpPr>
              <a:spLocks noChangeShapeType="1"/>
            </p:cNvSpPr>
            <p:nvPr/>
          </p:nvSpPr>
          <p:spPr bwMode="auto">
            <a:xfrm flipV="1">
              <a:off x="576" y="2976"/>
              <a:ext cx="1680" cy="81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0" y="8032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Переход от типа с меньшей точности к большей может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привести к погрешности.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0" y="1939925"/>
            <a:ext cx="9143999" cy="278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lost_precision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a = 1.03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real(8)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b = a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"a = 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1.030000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"b = "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b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1.02999997138977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Вещественная арифметика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838200"/>
            <a:ext cx="91662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следует использовать в одном выражении значения,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различие между которыми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превышает число значащих цифр.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2514600"/>
            <a:ext cx="9144000" cy="228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arifm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pt-BR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pt-BR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a = 1.E+10, b = -1.E+10, c = 5.0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a+b+c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5.000000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write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(*,*)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a+c+b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0.0000000E+00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Вещественная арифметика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1749425"/>
            <a:ext cx="9143999" cy="917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a,b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 = 1.0/0.0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результат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Infinity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 = -1.0/0.0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-</a:t>
            </a:r>
            <a:r>
              <a:rPr lang="en-US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Infinity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Деление вещественного числа на нуль – бесконечность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3429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Результат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Nan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"нет числа"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недопустимый результат.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0" y="3962400"/>
            <a:ext cx="9143999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a,b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smtClean="0">
                <a:latin typeface="Courier New" pitchFamily="49" charset="0"/>
              </a:rPr>
              <a:t>a = (-</a:t>
            </a:r>
            <a:r>
              <a:rPr lang="en-US" sz="1800" dirty="0">
                <a:latin typeface="Courier New" pitchFamily="49" charset="0"/>
              </a:rPr>
              <a:t>2.0)**0.34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Nan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smtClean="0">
                <a:latin typeface="Courier New" pitchFamily="49" charset="0"/>
              </a:rPr>
              <a:t>b = </a:t>
            </a:r>
            <a:r>
              <a:rPr lang="en-US" sz="1800" dirty="0" err="1" smtClean="0">
                <a:solidFill>
                  <a:srgbClr val="0000FF"/>
                </a:solidFill>
                <a:latin typeface="Courier New" pitchFamily="49" charset="0"/>
              </a:rPr>
              <a:t>asin</a:t>
            </a:r>
            <a:r>
              <a:rPr lang="en-US" sz="1800" dirty="0" smtClean="0">
                <a:latin typeface="Courier New" pitchFamily="49" charset="0"/>
              </a:rPr>
              <a:t>(2.0</a:t>
            </a:r>
            <a:r>
              <a:rPr lang="en-US" sz="1800" dirty="0">
                <a:latin typeface="Courier New" pitchFamily="49" charset="0"/>
              </a:rPr>
              <a:t>)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Nan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Вещественная арифметика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0" y="53340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Логическая функция </a:t>
            </a:r>
            <a:r>
              <a:rPr lang="en-US" sz="2400" dirty="0" err="1">
                <a:solidFill>
                  <a:srgbClr val="0070C0"/>
                </a:solidFill>
                <a:latin typeface="Courier New" pitchFamily="49" charset="0"/>
              </a:rPr>
              <a:t>IsNan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(x)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проверки на значение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Nan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Смешанная арифметика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0" y="93345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Автоматическое приведение типов по схемам </a:t>
            </a:r>
          </a:p>
          <a:p>
            <a:pPr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"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целый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40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→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вещественный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40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→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комплексный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"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1" y="1893888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"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меньшей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разрядности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40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→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большей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"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0" y="3140075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Исключение – операция возведение в степень.</a:t>
            </a:r>
          </a:p>
          <a:p>
            <a:pPr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Запись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2**5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равносильна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2*2*2*2*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2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eaLnBrk="1" hangingPunct="1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2**5.0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равносильна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dirty="0" err="1">
                <a:solidFill>
                  <a:srgbClr val="0070C0"/>
                </a:solidFill>
                <a:latin typeface="Courier New" pitchFamily="49" charset="0"/>
              </a:rPr>
              <a:t>exp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(5.0*</a:t>
            </a:r>
            <a:r>
              <a:rPr lang="en-US" sz="2400" dirty="0" err="1">
                <a:solidFill>
                  <a:srgbClr val="0070C0"/>
                </a:solidFill>
                <a:latin typeface="Courier New" pitchFamily="49" charset="0"/>
              </a:rPr>
              <a:t>ln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(2.0))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0" y="53498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Преобразование типов может приводить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 появлению погрешности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Снижение погрешности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0" y="80645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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вычитайте близкие числа.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0" y="141605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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делите большие по модулю числа на малые.</a:t>
            </a:r>
            <a:endParaRPr lang="ru-RU" sz="28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-10391" y="2133600"/>
            <a:ext cx="915439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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Сложение (вычитание) длинной </a:t>
            </a: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последо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 </a:t>
            </a:r>
            <a:r>
              <a:rPr lang="ru-RU" sz="2400" b="0" dirty="0" err="1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вательности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чисел начинайте с меньших чисел.</a:t>
            </a: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0" y="3214688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</a:t>
            </a:r>
            <a:r>
              <a:rPr lang="ru-RU" sz="2800" b="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Уменьшайте число операций.</a:t>
            </a:r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0" y="4038600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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Используйте алгоритмы, для которых известны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 оценки ошибок.</a:t>
            </a:r>
          </a:p>
        </p:txBody>
      </p:sp>
      <p:sp>
        <p:nvSpPr>
          <p:cNvPr id="19465" name="Text Box 11"/>
          <p:cNvSpPr txBox="1">
            <a:spLocks noChangeArrowheads="1"/>
          </p:cNvSpPr>
          <p:nvPr/>
        </p:nvSpPr>
        <p:spPr bwMode="auto">
          <a:xfrm>
            <a:off x="0" y="5105400"/>
            <a:ext cx="9144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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сравнивайте на равенство вещественные</a:t>
            </a: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числа.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685" name="Group 3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13042100"/>
              </p:ext>
            </p:extLst>
          </p:nvPr>
        </p:nvGraphicFramePr>
        <p:xfrm>
          <a:off x="838200" y="1066800"/>
          <a:ext cx="7467600" cy="4192588"/>
        </p:xfrm>
        <a:graphic>
          <a:graphicData uri="http://schemas.openxmlformats.org/drawingml/2006/table">
            <a:tbl>
              <a:tblPr/>
              <a:tblGrid>
                <a:gridCol w="2971800"/>
                <a:gridCol w="4495800"/>
              </a:tblGrid>
              <a:tr h="43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Математика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Fortran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2*a+3*(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b+c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a+b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)/(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c+d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a/(b*c*d)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a/b/c/d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**(5.0/7.0)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*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 + b**5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6" name="Object 25"/>
          <p:cNvGraphicFramePr>
            <a:graphicFrameLocks noGrp="1" noChangeAspect="1"/>
          </p:cNvGraphicFramePr>
          <p:nvPr>
            <p:ph sz="half" idx="2"/>
          </p:nvPr>
        </p:nvGraphicFramePr>
        <p:xfrm>
          <a:off x="1371600" y="1600200"/>
          <a:ext cx="1550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8" name="Формула" r:id="rId3" imgW="774364" imgH="215806" progId="Equation.3">
                  <p:embed/>
                </p:oleObj>
              </mc:Choice>
              <mc:Fallback>
                <p:oleObj name="Формула" r:id="rId3" imgW="774364" imgH="215806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600200"/>
                        <a:ext cx="155098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7" name="Object 26"/>
          <p:cNvGraphicFramePr>
            <a:graphicFrameLocks noChangeAspect="1"/>
          </p:cNvGraphicFramePr>
          <p:nvPr/>
        </p:nvGraphicFramePr>
        <p:xfrm>
          <a:off x="1778000" y="2070100"/>
          <a:ext cx="738188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9" name="Формула" r:id="rId5" imgW="368140" imgH="393529" progId="Equation.3">
                  <p:embed/>
                </p:oleObj>
              </mc:Choice>
              <mc:Fallback>
                <p:oleObj name="Формула" r:id="rId5" imgW="368140" imgH="393529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0" y="2070100"/>
                        <a:ext cx="738188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8" name="Object 27"/>
          <p:cNvGraphicFramePr>
            <a:graphicFrameLocks noChangeAspect="1"/>
          </p:cNvGraphicFramePr>
          <p:nvPr/>
        </p:nvGraphicFramePr>
        <p:xfrm>
          <a:off x="1689100" y="2832100"/>
          <a:ext cx="914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0" name="Формула" r:id="rId7" imgW="457002" imgH="393529" progId="Equation.3">
                  <p:embed/>
                </p:oleObj>
              </mc:Choice>
              <mc:Fallback>
                <p:oleObj name="Формула" r:id="rId7" imgW="457002" imgH="393529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2832100"/>
                        <a:ext cx="914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9" name="Text Box 28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Арифметические выражения</a:t>
            </a:r>
          </a:p>
        </p:txBody>
      </p:sp>
      <p:graphicFrame>
        <p:nvGraphicFramePr>
          <p:cNvPr id="20510" name="Object 29"/>
          <p:cNvGraphicFramePr>
            <a:graphicFrameLocks noChangeAspect="1"/>
          </p:cNvGraphicFramePr>
          <p:nvPr/>
        </p:nvGraphicFramePr>
        <p:xfrm>
          <a:off x="1828800" y="3810000"/>
          <a:ext cx="609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1" name="Формула" r:id="rId9" imgW="304536" imgH="253780" progId="Equation.3">
                  <p:embed/>
                </p:oleObj>
              </mc:Choice>
              <mc:Fallback>
                <p:oleObj name="Формула" r:id="rId9" imgW="304536" imgH="2537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810000"/>
                        <a:ext cx="6096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1" name="Object 30"/>
          <p:cNvGraphicFramePr>
            <a:graphicFrameLocks noChangeAspect="1"/>
          </p:cNvGraphicFramePr>
          <p:nvPr/>
        </p:nvGraphicFramePr>
        <p:xfrm>
          <a:off x="1600200" y="4660900"/>
          <a:ext cx="914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2" name="Формула" r:id="rId11" imgW="457002" imgH="203112" progId="Equation.3">
                  <p:embed/>
                </p:oleObj>
              </mc:Choice>
              <mc:Fallback>
                <p:oleObj name="Формула" r:id="rId11" imgW="457002" imgH="203112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660900"/>
                        <a:ext cx="914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2" name="Text Box 31"/>
          <p:cNvSpPr txBox="1">
            <a:spLocks noChangeArrowheads="1"/>
          </p:cNvSpPr>
          <p:nvPr/>
        </p:nvSpPr>
        <p:spPr bwMode="auto">
          <a:xfrm>
            <a:off x="0" y="54864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Используйте дополнительные переменные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для повышения читаемости кода программы.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Типы данных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0" y="1128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Стандартные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0" y="4862513"/>
            <a:ext cx="9144000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Производные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  </a:t>
            </a: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type</a:t>
            </a: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имя типа)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0" y="1771650"/>
            <a:ext cx="9144000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3" algn="l" eaLnBrk="1" hangingPunct="1">
              <a:spcBef>
                <a:spcPct val="50000"/>
              </a:spcBef>
            </a:pP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integer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целый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	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lvl="3" algn="l" eaLnBrk="1" hangingPunct="1">
              <a:spcBef>
                <a:spcPct val="50000"/>
              </a:spcBef>
            </a:pP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real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	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вещественный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lvl="3" algn="l" eaLnBrk="1" hangingPunct="1">
              <a:spcBef>
                <a:spcPct val="50000"/>
              </a:spcBef>
            </a:pP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complex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комплексный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lvl="3" algn="l" eaLnBrk="1" hangingPunct="1">
              <a:spcBef>
                <a:spcPct val="50000"/>
              </a:spcBef>
            </a:pP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logical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логический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lvl="3" algn="l" eaLnBrk="1" hangingPunct="1">
              <a:spcBef>
                <a:spcPct val="50000"/>
              </a:spcBef>
            </a:pPr>
            <a:r>
              <a:rPr lang="en-US" sz="2600" dirty="0" smtClean="0">
                <a:solidFill>
                  <a:srgbClr val="0070C0"/>
                </a:solidFill>
                <a:latin typeface="Courier New" pitchFamily="49" charset="0"/>
              </a:rPr>
              <a:t>character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	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символьный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1517" name="Group 5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961349"/>
              </p:ext>
            </p:extLst>
          </p:nvPr>
        </p:nvGraphicFramePr>
        <p:xfrm>
          <a:off x="152400" y="769938"/>
          <a:ext cx="3733800" cy="5436455"/>
        </p:xfrm>
        <a:graphic>
          <a:graphicData uri="http://schemas.openxmlformats.org/drawingml/2006/table">
            <a:tbl>
              <a:tblPr/>
              <a:tblGrid>
                <a:gridCol w="1905000"/>
                <a:gridCol w="1828800"/>
              </a:tblGrid>
              <a:tr h="457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Описание</a:t>
                      </a:r>
                    </a:p>
                  </a:txBody>
                  <a:tcPr marT="45722" marB="4572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Имя</a:t>
                      </a:r>
                    </a:p>
                  </a:txBody>
                  <a:tcPr marT="45722" marB="4572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sqrt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abs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exp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log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log10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sinh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cosh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tanh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aimag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(z)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real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(z)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45" name="Text Box 3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Математические процедуры</a:t>
            </a:r>
            <a:endParaRPr lang="ru-RU" sz="2000" b="0" dirty="0">
              <a:solidFill>
                <a:schemeClr val="accent6"/>
              </a:solidFill>
              <a:latin typeface="Verdana" pitchFamily="34" charset="0"/>
            </a:endParaRPr>
          </a:p>
        </p:txBody>
      </p:sp>
      <p:graphicFrame>
        <p:nvGraphicFramePr>
          <p:cNvPr id="171516" name="Group 5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319366"/>
              </p:ext>
            </p:extLst>
          </p:nvPr>
        </p:nvGraphicFramePr>
        <p:xfrm>
          <a:off x="4038600" y="766763"/>
          <a:ext cx="4953000" cy="5622483"/>
        </p:xfrm>
        <a:graphic>
          <a:graphicData uri="http://schemas.openxmlformats.org/drawingml/2006/table">
            <a:tbl>
              <a:tblPr/>
              <a:tblGrid>
                <a:gridCol w="2743200"/>
                <a:gridCol w="2209800"/>
              </a:tblGrid>
              <a:tr h="45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Описание</a:t>
                      </a:r>
                    </a:p>
                  </a:txBody>
                  <a:tcPr marT="45721" marB="4572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Имя</a:t>
                      </a:r>
                    </a:p>
                  </a:txBody>
                  <a:tcPr marT="45721" marB="4572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06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abs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(z)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сопряжение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conjg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(z)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остаток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mod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a,b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1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abs(a)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умножен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ное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на знак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b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sign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a,b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округление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↓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floor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округление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↑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ceiling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максимум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max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(x1,…)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минимум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min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(x1,…)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max(x-y,0)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dim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x,y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581" name="Objec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743989"/>
              </p:ext>
            </p:extLst>
          </p:nvPr>
        </p:nvGraphicFramePr>
        <p:xfrm>
          <a:off x="827088" y="3717925"/>
          <a:ext cx="5032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3" name="Формула" r:id="rId3" imgW="253670" imgH="177569" progId="Equation.3">
                  <p:embed/>
                </p:oleObj>
              </mc:Choice>
              <mc:Fallback>
                <p:oleObj name="Формула" r:id="rId3" imgW="253670" imgH="177569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717925"/>
                        <a:ext cx="5032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2" name="Object 122"/>
          <p:cNvGraphicFramePr>
            <a:graphicFrameLocks noChangeAspect="1"/>
          </p:cNvGraphicFramePr>
          <p:nvPr/>
        </p:nvGraphicFramePr>
        <p:xfrm>
          <a:off x="838200" y="1219200"/>
          <a:ext cx="4794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4" name="Формула" r:id="rId5" imgW="241300" imgH="228600" progId="Equation.3">
                  <p:embed/>
                </p:oleObj>
              </mc:Choice>
              <mc:Fallback>
                <p:oleObj name="Формула" r:id="rId5" imgW="241300" imgH="228600" progId="Equation.3">
                  <p:embed/>
                  <p:pic>
                    <p:nvPicPr>
                      <p:cNvPr id="0" name="Object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219200"/>
                        <a:ext cx="47942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3" name="Object 123"/>
          <p:cNvGraphicFramePr>
            <a:graphicFrameLocks noChangeAspect="1"/>
          </p:cNvGraphicFramePr>
          <p:nvPr/>
        </p:nvGraphicFramePr>
        <p:xfrm>
          <a:off x="914400" y="2159000"/>
          <a:ext cx="32861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5" name="Формула" r:id="rId7" imgW="164957" imgH="203024" progId="Equation.3">
                  <p:embed/>
                </p:oleObj>
              </mc:Choice>
              <mc:Fallback>
                <p:oleObj name="Формула" r:id="rId7" imgW="164957" imgH="203024" progId="Equation.3">
                  <p:embed/>
                  <p:pic>
                    <p:nvPicPr>
                      <p:cNvPr id="0" name="Object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159000"/>
                        <a:ext cx="328613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4" name="Object 124"/>
          <p:cNvGraphicFramePr>
            <a:graphicFrameLocks noChangeAspect="1"/>
          </p:cNvGraphicFramePr>
          <p:nvPr/>
        </p:nvGraphicFramePr>
        <p:xfrm>
          <a:off x="814388" y="2667000"/>
          <a:ext cx="5286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6" name="Формула" r:id="rId9" imgW="266353" imgH="177569" progId="Equation.3">
                  <p:embed/>
                </p:oleObj>
              </mc:Choice>
              <mc:Fallback>
                <p:oleObj name="Формула" r:id="rId9" imgW="266353" imgH="177569" progId="Equation.3">
                  <p:embed/>
                  <p:pic>
                    <p:nvPicPr>
                      <p:cNvPr id="0" name="Object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2667000"/>
                        <a:ext cx="5286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5" name="Object 1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787264"/>
              </p:ext>
            </p:extLst>
          </p:nvPr>
        </p:nvGraphicFramePr>
        <p:xfrm>
          <a:off x="814388" y="3238500"/>
          <a:ext cx="528637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7" name="Формула" r:id="rId11" imgW="266469" imgH="203024" progId="Equation.3">
                  <p:embed/>
                </p:oleObj>
              </mc:Choice>
              <mc:Fallback>
                <p:oleObj name="Формула" r:id="rId11" imgW="266469" imgH="203024" progId="Equation.3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3238500"/>
                        <a:ext cx="528637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6" name="Object 126"/>
          <p:cNvGraphicFramePr>
            <a:graphicFrameLocks noChangeAspect="1"/>
          </p:cNvGraphicFramePr>
          <p:nvPr/>
        </p:nvGraphicFramePr>
        <p:xfrm>
          <a:off x="850900" y="1676400"/>
          <a:ext cx="455613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8" name="Формула" r:id="rId13" imgW="228501" imgH="253890" progId="Equation.3">
                  <p:embed/>
                </p:oleObj>
              </mc:Choice>
              <mc:Fallback>
                <p:oleObj name="Формула" r:id="rId13" imgW="228501" imgH="253890" progId="Equation.3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1676400"/>
                        <a:ext cx="455613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7" name="Object 1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1580457"/>
              </p:ext>
            </p:extLst>
          </p:nvPr>
        </p:nvGraphicFramePr>
        <p:xfrm>
          <a:off x="827088" y="4175125"/>
          <a:ext cx="5032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9" name="Формула" r:id="rId15" imgW="253670" imgH="177569" progId="Equation.3">
                  <p:embed/>
                </p:oleObj>
              </mc:Choice>
              <mc:Fallback>
                <p:oleObj name="Формула" r:id="rId15" imgW="253670" imgH="177569" progId="Equation.3">
                  <p:embed/>
                  <p:pic>
                    <p:nvPicPr>
                      <p:cNvPr id="0" name="Object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175125"/>
                        <a:ext cx="5032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8" name="Object 1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177111"/>
              </p:ext>
            </p:extLst>
          </p:nvPr>
        </p:nvGraphicFramePr>
        <p:xfrm>
          <a:off x="839788" y="4632325"/>
          <a:ext cx="4778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0" name="Формула" r:id="rId17" imgW="241091" imgH="177646" progId="Equation.3">
                  <p:embed/>
                </p:oleObj>
              </mc:Choice>
              <mc:Fallback>
                <p:oleObj name="Формула" r:id="rId17" imgW="241091" imgH="177646" progId="Equation.3">
                  <p:embed/>
                  <p:pic>
                    <p:nvPicPr>
                      <p:cNvPr id="0" name="Object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8" y="4632325"/>
                        <a:ext cx="4778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89" name="Object 1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978550"/>
              </p:ext>
            </p:extLst>
          </p:nvPr>
        </p:nvGraphicFramePr>
        <p:xfrm>
          <a:off x="700088" y="5105400"/>
          <a:ext cx="754062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1" name="Формула" r:id="rId19" imgW="380835" imgH="215806" progId="Equation.3">
                  <p:embed/>
                </p:oleObj>
              </mc:Choice>
              <mc:Fallback>
                <p:oleObj name="Формула" r:id="rId19" imgW="380835" imgH="215806" progId="Equation.3">
                  <p:embed/>
                  <p:pic>
                    <p:nvPicPr>
                      <p:cNvPr id="0" name="Object 1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5105400"/>
                        <a:ext cx="754062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90" name="Object 1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709963"/>
              </p:ext>
            </p:extLst>
          </p:nvPr>
        </p:nvGraphicFramePr>
        <p:xfrm>
          <a:off x="700088" y="5668963"/>
          <a:ext cx="754062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2" name="Формула" r:id="rId21" imgW="380835" imgH="215806" progId="Equation.3">
                  <p:embed/>
                </p:oleObj>
              </mc:Choice>
              <mc:Fallback>
                <p:oleObj name="Формула" r:id="rId21" imgW="380835" imgH="215806" progId="Equation.3">
                  <p:embed/>
                  <p:pic>
                    <p:nvPicPr>
                      <p:cNvPr id="0" name="Object 1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5668963"/>
                        <a:ext cx="754062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91" name="Object 275"/>
          <p:cNvGraphicFramePr>
            <a:graphicFrameLocks noChangeAspect="1"/>
          </p:cNvGraphicFramePr>
          <p:nvPr/>
        </p:nvGraphicFramePr>
        <p:xfrm>
          <a:off x="4724400" y="1252538"/>
          <a:ext cx="183356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3" name="Формула" r:id="rId23" imgW="927100" imgH="292100" progId="Equation.3">
                  <p:embed/>
                </p:oleObj>
              </mc:Choice>
              <mc:Fallback>
                <p:oleObj name="Формула" r:id="rId23" imgW="927100" imgH="292100" progId="Equation.3">
                  <p:embed/>
                  <p:pic>
                    <p:nvPicPr>
                      <p:cNvPr id="0" name="Object 2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252538"/>
                        <a:ext cx="1833563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002" name="Group 3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205990"/>
              </p:ext>
            </p:extLst>
          </p:nvPr>
        </p:nvGraphicFramePr>
        <p:xfrm>
          <a:off x="304800" y="862013"/>
          <a:ext cx="4038600" cy="4835200"/>
        </p:xfrm>
        <a:graphic>
          <a:graphicData uri="http://schemas.openxmlformats.org/drawingml/2006/table">
            <a:tbl>
              <a:tblPr/>
              <a:tblGrid>
                <a:gridCol w="1752600"/>
                <a:gridCol w="385763"/>
                <a:gridCol w="1900237"/>
              </a:tblGrid>
              <a:tr h="45716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Описание</a:t>
                      </a:r>
                    </a:p>
                  </a:txBody>
                  <a:tcPr marT="45716" marB="4571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Имя</a:t>
                      </a:r>
                    </a:p>
                  </a:txBody>
                  <a:tcPr marT="45716" marB="4571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59321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радианы</a:t>
                      </a: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sin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cos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tan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cotan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asin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acos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atan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atan2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y,x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66" name="Text Box 3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Математические процедуры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sz="2000" b="0">
                <a:solidFill>
                  <a:schemeClr val="accent6"/>
                </a:solidFill>
                <a:latin typeface="Verdana" pitchFamily="34" charset="0"/>
              </a:rPr>
              <a:t>*</a:t>
            </a:r>
            <a:endParaRPr lang="ru-RU" sz="2000" b="0">
              <a:solidFill>
                <a:schemeClr val="accent6"/>
              </a:solidFill>
              <a:latin typeface="Verdana" pitchFamily="34" charset="0"/>
            </a:endParaRPr>
          </a:p>
        </p:txBody>
      </p:sp>
      <p:graphicFrame>
        <p:nvGraphicFramePr>
          <p:cNvPr id="22567" name="Object 38"/>
          <p:cNvGraphicFramePr>
            <a:graphicFrameLocks noGrp="1" noChangeAspect="1"/>
          </p:cNvGraphicFramePr>
          <p:nvPr>
            <p:ph/>
          </p:nvPr>
        </p:nvGraphicFramePr>
        <p:xfrm>
          <a:off x="990600" y="1819275"/>
          <a:ext cx="6556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2" name="Формула" r:id="rId3" imgW="329914" imgH="177646" progId="Equation.3">
                  <p:embed/>
                </p:oleObj>
              </mc:Choice>
              <mc:Fallback>
                <p:oleObj name="Формула" r:id="rId3" imgW="329914" imgH="177646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819275"/>
                        <a:ext cx="655638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68" name="Text Box 39"/>
          <p:cNvSpPr txBox="1">
            <a:spLocks noChangeArrowheads="1"/>
          </p:cNvSpPr>
          <p:nvPr/>
        </p:nvSpPr>
        <p:spPr bwMode="auto">
          <a:xfrm>
            <a:off x="304800" y="5943600"/>
            <a:ext cx="868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* </a:t>
            </a:r>
            <a:r>
              <a:rPr lang="ru-RU" sz="1600" b="0">
                <a:solidFill>
                  <a:schemeClr val="bg2"/>
                </a:solidFill>
                <a:latin typeface="Courier New" pitchFamily="49" charset="0"/>
              </a:rPr>
              <a:t>Полный перечень, тип результата, тип аргумента и подробное описание функций см. </a:t>
            </a: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HELP.</a:t>
            </a:r>
            <a:endParaRPr lang="ru-RU" sz="1600" b="0">
              <a:solidFill>
                <a:schemeClr val="bg2"/>
              </a:solidFill>
              <a:latin typeface="Courier New" pitchFamily="49" charset="0"/>
            </a:endParaRPr>
          </a:p>
        </p:txBody>
      </p:sp>
      <p:graphicFrame>
        <p:nvGraphicFramePr>
          <p:cNvPr id="157046" name="Group 3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401677"/>
              </p:ext>
            </p:extLst>
          </p:nvPr>
        </p:nvGraphicFramePr>
        <p:xfrm>
          <a:off x="4495800" y="858838"/>
          <a:ext cx="4419600" cy="4345508"/>
        </p:xfrm>
        <a:graphic>
          <a:graphicData uri="http://schemas.openxmlformats.org/drawingml/2006/table">
            <a:tbl>
              <a:tblPr/>
              <a:tblGrid>
                <a:gridCol w="1981200"/>
                <a:gridCol w="2438400"/>
              </a:tblGrid>
              <a:tr h="457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Описание</a:t>
                      </a:r>
                    </a:p>
                  </a:txBody>
                  <a:tcPr marT="45722" marB="4572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Имя</a:t>
                      </a:r>
                    </a:p>
                  </a:txBody>
                  <a:tcPr marT="45722" marB="4572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5938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градусы</a:t>
                      </a: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sind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cosd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tand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asind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acosd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atand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atan2d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y,x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2" marB="46802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601" name="Object 75"/>
          <p:cNvGraphicFramePr>
            <a:graphicFrameLocks noChangeAspect="1"/>
          </p:cNvGraphicFramePr>
          <p:nvPr/>
        </p:nvGraphicFramePr>
        <p:xfrm>
          <a:off x="990600" y="2303463"/>
          <a:ext cx="67945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3" name="Формула" r:id="rId5" imgW="342751" imgH="139639" progId="Equation.3">
                  <p:embed/>
                </p:oleObj>
              </mc:Choice>
              <mc:Fallback>
                <p:oleObj name="Формула" r:id="rId5" imgW="342751" imgH="139639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03463"/>
                        <a:ext cx="679450" cy="27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2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704201"/>
              </p:ext>
            </p:extLst>
          </p:nvPr>
        </p:nvGraphicFramePr>
        <p:xfrm>
          <a:off x="1066800" y="2822575"/>
          <a:ext cx="4794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4" name="Формула" r:id="rId7" imgW="241195" imgH="190417" progId="Equation.3">
                  <p:embed/>
                </p:oleObj>
              </mc:Choice>
              <mc:Fallback>
                <p:oleObj name="Формула" r:id="rId7" imgW="241195" imgH="190417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822575"/>
                        <a:ext cx="47942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3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85528"/>
              </p:ext>
            </p:extLst>
          </p:nvPr>
        </p:nvGraphicFramePr>
        <p:xfrm>
          <a:off x="990600" y="3279775"/>
          <a:ext cx="60483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5" name="Формула" r:id="rId9" imgW="304668" imgH="190417" progId="Equation.3">
                  <p:embed/>
                </p:oleObj>
              </mc:Choice>
              <mc:Fallback>
                <p:oleObj name="Формула" r:id="rId9" imgW="304668" imgH="190417" progId="Equation.3">
                  <p:embed/>
                  <p:pic>
                    <p:nvPicPr>
                      <p:cNvPr id="0" name="Object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279775"/>
                        <a:ext cx="60483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4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309834"/>
              </p:ext>
            </p:extLst>
          </p:nvPr>
        </p:nvGraphicFramePr>
        <p:xfrm>
          <a:off x="749300" y="3762375"/>
          <a:ext cx="10080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6" name="Формула" r:id="rId11" imgW="507780" imgH="177723" progId="Equation.3">
                  <p:embed/>
                </p:oleObj>
              </mc:Choice>
              <mc:Fallback>
                <p:oleObj name="Формула" r:id="rId11" imgW="507780" imgH="177723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3762375"/>
                        <a:ext cx="1008063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5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315168"/>
              </p:ext>
            </p:extLst>
          </p:nvPr>
        </p:nvGraphicFramePr>
        <p:xfrm>
          <a:off x="749300" y="4294188"/>
          <a:ext cx="1058863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7" name="Формула" r:id="rId13" imgW="533169" imgH="139639" progId="Equation.3">
                  <p:embed/>
                </p:oleObj>
              </mc:Choice>
              <mc:Fallback>
                <p:oleObj name="Формула" r:id="rId13" imgW="533169" imgH="139639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4294188"/>
                        <a:ext cx="1058863" cy="27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6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875584"/>
              </p:ext>
            </p:extLst>
          </p:nvPr>
        </p:nvGraphicFramePr>
        <p:xfrm>
          <a:off x="825500" y="4727575"/>
          <a:ext cx="8318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8" name="Формула" r:id="rId15" imgW="419100" imgH="190500" progId="Equation.3">
                  <p:embed/>
                </p:oleObj>
              </mc:Choice>
              <mc:Fallback>
                <p:oleObj name="Формула" r:id="rId15" imgW="419100" imgH="190500" progId="Equation.3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4727575"/>
                        <a:ext cx="8318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7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640814"/>
              </p:ext>
            </p:extLst>
          </p:nvPr>
        </p:nvGraphicFramePr>
        <p:xfrm>
          <a:off x="574675" y="5211763"/>
          <a:ext cx="13350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79" name="Формула" r:id="rId17" imgW="672808" imgH="215806" progId="Equation.3">
                  <p:embed/>
                </p:oleObj>
              </mc:Choice>
              <mc:Fallback>
                <p:oleObj name="Формула" r:id="rId17" imgW="672808" imgH="215806" progId="Equation.3">
                  <p:embed/>
                  <p:pic>
                    <p:nvPicPr>
                      <p:cNvPr id="0" name="Object 1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" y="5211763"/>
                        <a:ext cx="1335088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8" name="Object 202"/>
          <p:cNvGraphicFramePr>
            <a:graphicFrameLocks noChangeAspect="1"/>
          </p:cNvGraphicFramePr>
          <p:nvPr/>
        </p:nvGraphicFramePr>
        <p:xfrm>
          <a:off x="5334000" y="1819275"/>
          <a:ext cx="6556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0" name="Формула" r:id="rId19" imgW="329914" imgH="177646" progId="Equation.3">
                  <p:embed/>
                </p:oleObj>
              </mc:Choice>
              <mc:Fallback>
                <p:oleObj name="Формула" r:id="rId19" imgW="329914" imgH="177646" progId="Equation.3">
                  <p:embed/>
                  <p:pic>
                    <p:nvPicPr>
                      <p:cNvPr id="0" name="Object 2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819275"/>
                        <a:ext cx="655638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09" name="Object 2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822464"/>
              </p:ext>
            </p:extLst>
          </p:nvPr>
        </p:nvGraphicFramePr>
        <p:xfrm>
          <a:off x="5334000" y="2389188"/>
          <a:ext cx="67945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1" name="Формула" r:id="rId21" imgW="342751" imgH="139639" progId="Equation.3">
                  <p:embed/>
                </p:oleObj>
              </mc:Choice>
              <mc:Fallback>
                <p:oleObj name="Формула" r:id="rId21" imgW="342751" imgH="139639" progId="Equation.3">
                  <p:embed/>
                  <p:pic>
                    <p:nvPicPr>
                      <p:cNvPr id="0" name="Object 2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389188"/>
                        <a:ext cx="679450" cy="27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10" name="Object 2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837524"/>
              </p:ext>
            </p:extLst>
          </p:nvPr>
        </p:nvGraphicFramePr>
        <p:xfrm>
          <a:off x="5410200" y="2822575"/>
          <a:ext cx="4794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2" name="Формула" r:id="rId22" imgW="241195" imgH="190417" progId="Equation.3">
                  <p:embed/>
                </p:oleObj>
              </mc:Choice>
              <mc:Fallback>
                <p:oleObj name="Формула" r:id="rId22" imgW="241195" imgH="190417" progId="Equation.3">
                  <p:embed/>
                  <p:pic>
                    <p:nvPicPr>
                      <p:cNvPr id="0" name="Object 2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822575"/>
                        <a:ext cx="47942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11" name="Object 2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472074"/>
              </p:ext>
            </p:extLst>
          </p:nvPr>
        </p:nvGraphicFramePr>
        <p:xfrm>
          <a:off x="5164138" y="3305175"/>
          <a:ext cx="1008062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3" name="Формула" r:id="rId23" imgW="507780" imgH="177723" progId="Equation.3">
                  <p:embed/>
                </p:oleObj>
              </mc:Choice>
              <mc:Fallback>
                <p:oleObj name="Формула" r:id="rId23" imgW="507780" imgH="177723" progId="Equation.3">
                  <p:embed/>
                  <p:pic>
                    <p:nvPicPr>
                      <p:cNvPr id="0" name="Object 2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4138" y="3305175"/>
                        <a:ext cx="1008062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12" name="Object 2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078859"/>
              </p:ext>
            </p:extLst>
          </p:nvPr>
        </p:nvGraphicFramePr>
        <p:xfrm>
          <a:off x="5138738" y="3836988"/>
          <a:ext cx="1058862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4" name="Формула" r:id="rId24" imgW="533169" imgH="139639" progId="Equation.3">
                  <p:embed/>
                </p:oleObj>
              </mc:Choice>
              <mc:Fallback>
                <p:oleObj name="Формула" r:id="rId24" imgW="533169" imgH="139639" progId="Equation.3">
                  <p:embed/>
                  <p:pic>
                    <p:nvPicPr>
                      <p:cNvPr id="0" name="Object 2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8738" y="3836988"/>
                        <a:ext cx="1058862" cy="27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13" name="Object 2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109280"/>
              </p:ext>
            </p:extLst>
          </p:nvPr>
        </p:nvGraphicFramePr>
        <p:xfrm>
          <a:off x="5253038" y="4270375"/>
          <a:ext cx="8318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5" name="Формула" r:id="rId25" imgW="419100" imgH="190500" progId="Equation.3">
                  <p:embed/>
                </p:oleObj>
              </mc:Choice>
              <mc:Fallback>
                <p:oleObj name="Формула" r:id="rId25" imgW="419100" imgH="190500" progId="Equation.3">
                  <p:embed/>
                  <p:pic>
                    <p:nvPicPr>
                      <p:cNvPr id="0" name="Object 2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038" y="4270375"/>
                        <a:ext cx="8318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14" name="Object 2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76538"/>
              </p:ext>
            </p:extLst>
          </p:nvPr>
        </p:nvGraphicFramePr>
        <p:xfrm>
          <a:off x="4911725" y="4676775"/>
          <a:ext cx="13366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6" name="Формула" r:id="rId26" imgW="672808" imgH="215806" progId="Equation.3">
                  <p:embed/>
                </p:oleObj>
              </mc:Choice>
              <mc:Fallback>
                <p:oleObj name="Формула" r:id="rId26" imgW="672808" imgH="215806" progId="Equation.3">
                  <p:embed/>
                  <p:pic>
                    <p:nvPicPr>
                      <p:cNvPr id="0" name="Object 2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5" y="4676775"/>
                        <a:ext cx="1336675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Преобразование числовых типов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0" y="792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Приведение к целому типу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0" y="117316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a,kind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), 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kind = 1,2,4,8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Приведение к вещественному типу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0" y="216376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rgbClr val="0070C0"/>
                </a:solidFill>
                <a:latin typeface="Courier New" pitchFamily="49" charset="0"/>
              </a:rPr>
              <a:t>real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a,kind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),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kind = 4,8,16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0" y="2895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Приведение к комплексному типу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0" y="3276600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 err="1">
                <a:solidFill>
                  <a:srgbClr val="0070C0"/>
                </a:solidFill>
                <a:latin typeface="Courier New" pitchFamily="49" charset="0"/>
              </a:rPr>
              <a:t>cmplx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a,kind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),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kind = 4,8,16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0" y="5105400"/>
            <a:ext cx="9144000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:: </a:t>
            </a:r>
            <a:r>
              <a:rPr lang="ru-RU" sz="1800" dirty="0" smtClean="0">
                <a:latin typeface="Courier New" pitchFamily="49" charset="0"/>
              </a:rPr>
              <a:t>a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(16)</a:t>
            </a:r>
            <a:r>
              <a:rPr lang="ru-RU" sz="1800" dirty="0">
                <a:latin typeface="Courier New" pitchFamily="49" charset="0"/>
              </a:rPr>
              <a:t> s</a:t>
            </a: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smtClean="0">
                <a:latin typeface="Courier New" pitchFamily="49" charset="0"/>
              </a:rPr>
              <a:t>s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err="1" smtClean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800" dirty="0" smtClean="0">
                <a:latin typeface="Courier New" pitchFamily="49" charset="0"/>
              </a:rPr>
              <a:t>(a,16</a:t>
            </a:r>
            <a:r>
              <a:rPr lang="ru-RU" sz="1800" dirty="0">
                <a:latin typeface="Courier New" pitchFamily="49" charset="0"/>
              </a:rPr>
              <a:t>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привели к типу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real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(16)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3563" name="Text Box 10"/>
          <p:cNvSpPr txBox="1">
            <a:spLocks noChangeArrowheads="1"/>
          </p:cNvSpPr>
          <p:nvPr/>
        </p:nvSpPr>
        <p:spPr bwMode="auto">
          <a:xfrm>
            <a:off x="0" y="4038600"/>
            <a:ext cx="90678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целого, вещественного или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комплексного типов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Операция присваивания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0" y="1066800"/>
            <a:ext cx="9144000" cy="3962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latin typeface="Courier New" pitchFamily="49" charset="0"/>
                <a:cs typeface="Courier New" pitchFamily="49" charset="0"/>
              </a:rPr>
              <a:t>k = k+1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увеличение значения на 1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k-1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уменьшение значения на 1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2*k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увеличение в 2 раза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k/2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уменьшение в 2 раза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 = -k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смена знака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 = 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s+k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увеличение s на k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 = s-k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уменьшение s на k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 = s*k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увеличение s в k раз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 = </a:t>
            </a:r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s+k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уменьшение s в k раз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tmp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a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поменяли местами значения переменных a и b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 = b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 = 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tmp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Логический тип</a:t>
            </a:r>
          </a:p>
        </p:txBody>
      </p:sp>
      <p:graphicFrame>
        <p:nvGraphicFramePr>
          <p:cNvPr id="56416" name="Group 9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94802128"/>
              </p:ext>
            </p:extLst>
          </p:nvPr>
        </p:nvGraphicFramePr>
        <p:xfrm>
          <a:off x="762000" y="914400"/>
          <a:ext cx="7696200" cy="2971801"/>
        </p:xfrm>
        <a:graphic>
          <a:graphicData uri="http://schemas.openxmlformats.org/drawingml/2006/table">
            <a:tbl>
              <a:tblPr/>
              <a:tblGrid>
                <a:gridCol w="2286000"/>
                <a:gridCol w="2514600"/>
                <a:gridCol w="28956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тип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длина (байт)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значения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logical(1)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.TRUE.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.FALSE.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logical(2)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logical(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logical(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627" name="Text Box 93"/>
          <p:cNvSpPr txBox="1">
            <a:spLocks noChangeArrowheads="1"/>
          </p:cNvSpPr>
          <p:nvPr/>
        </p:nvSpPr>
        <p:spPr bwMode="auto">
          <a:xfrm>
            <a:off x="0" y="4267200"/>
            <a:ext cx="9144000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----------------------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переменные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logical(4)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 smtClean="0">
                <a:latin typeface="Courier New" pitchFamily="49" charset="0"/>
              </a:rPr>
              <a:t>st</a:t>
            </a:r>
            <a:r>
              <a:rPr lang="en-US" sz="1800" dirty="0" smtClean="0">
                <a:latin typeface="Courier New" pitchFamily="49" charset="0"/>
              </a:rPr>
              <a:t> = .</a:t>
            </a:r>
            <a:r>
              <a:rPr lang="en-US" sz="1800" dirty="0">
                <a:latin typeface="Courier New" pitchFamily="49" charset="0"/>
              </a:rPr>
              <a:t>FALSE.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en-US" sz="1800" dirty="0">
                <a:latin typeface="Courier New" pitchFamily="49" charset="0"/>
              </a:rPr>
              <a:t>    :: </a:t>
            </a:r>
            <a:r>
              <a:rPr lang="en-US" sz="1800" dirty="0" smtClean="0">
                <a:solidFill>
                  <a:sysClr val="windowText" lastClr="000000"/>
                </a:solidFill>
                <a:latin typeface="Courier New" pitchFamily="49" charset="0"/>
              </a:rPr>
              <a:t>res</a:t>
            </a:r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= .</a:t>
            </a:r>
            <a:r>
              <a:rPr lang="en-US" sz="1800" dirty="0">
                <a:latin typeface="Courier New" pitchFamily="49" charset="0"/>
              </a:rPr>
              <a:t>TRUE.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5628" name="Text Box 97"/>
          <p:cNvSpPr txBox="1">
            <a:spLocks noChangeArrowheads="1"/>
          </p:cNvSpPr>
          <p:nvPr/>
        </p:nvSpPr>
        <p:spPr bwMode="auto">
          <a:xfrm>
            <a:off x="0" y="5486400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Переменные-флаги, проверки наступления событий,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конструкции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if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9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Операции отношения</a:t>
            </a:r>
          </a:p>
        </p:txBody>
      </p:sp>
      <p:graphicFrame>
        <p:nvGraphicFramePr>
          <p:cNvPr id="94464" name="Group 25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739535214"/>
              </p:ext>
            </p:extLst>
          </p:nvPr>
        </p:nvGraphicFramePr>
        <p:xfrm>
          <a:off x="1219200" y="920750"/>
          <a:ext cx="6858000" cy="3540126"/>
        </p:xfrm>
        <a:graphic>
          <a:graphicData uri="http://schemas.openxmlformats.org/drawingml/2006/table">
            <a:tbl>
              <a:tblPr/>
              <a:tblGrid>
                <a:gridCol w="2971800"/>
                <a:gridCol w="3886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Операция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Имя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&gt;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.GT.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больше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&lt;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.LT.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меньше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==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.EQ.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равно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/=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.NE.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не равно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&gt;=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.GE.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больше либо равно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&lt;=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CC"/>
                          </a:solidFill>
                          <a:effectLst/>
                          <a:latin typeface="Courier New" pitchFamily="49" charset="0"/>
                        </a:rPr>
                        <a:t>.LE.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меньше либо равно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4" name="Text Box 255"/>
          <p:cNvSpPr txBox="1">
            <a:spLocks noChangeArrowheads="1"/>
          </p:cNvSpPr>
          <p:nvPr/>
        </p:nvSpPr>
        <p:spPr bwMode="auto">
          <a:xfrm>
            <a:off x="0" y="4959350"/>
            <a:ext cx="9144000" cy="908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en-US" sz="1800" dirty="0">
                <a:latin typeface="Courier New" pitchFamily="49" charset="0"/>
              </a:rPr>
              <a:t> position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position = 3&lt;5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.TRUE.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position = 3</a:t>
            </a:r>
            <a:r>
              <a:rPr lang="en-US" sz="1800" dirty="0">
                <a:latin typeface="Courier New" pitchFamily="49" charset="0"/>
              </a:rPr>
              <a:t>==0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.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FALSE.</a:t>
            </a:r>
            <a:endParaRPr lang="ru-RU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Операция 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AND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7652" name="Text Box 42"/>
          <p:cNvSpPr txBox="1">
            <a:spLocks noChangeArrowheads="1"/>
          </p:cNvSpPr>
          <p:nvPr/>
        </p:nvSpPr>
        <p:spPr bwMode="auto">
          <a:xfrm>
            <a:off x="1447800" y="1463675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latin typeface="Courier New" pitchFamily="49" charset="0"/>
              </a:rPr>
              <a:t>1 .AND. 1 = 1</a:t>
            </a:r>
          </a:p>
          <a:p>
            <a:pPr algn="just" eaLnBrk="1" hangingPunct="1"/>
            <a:r>
              <a:rPr lang="en-US" sz="2600" dirty="0">
                <a:latin typeface="Courier New" pitchFamily="49" charset="0"/>
              </a:rPr>
              <a:t>1 .AND. 0 = 0</a:t>
            </a:r>
          </a:p>
        </p:txBody>
      </p:sp>
      <p:graphicFrame>
        <p:nvGraphicFramePr>
          <p:cNvPr id="27653" name="Object 44"/>
          <p:cNvGraphicFramePr>
            <a:graphicFrameLocks noGrp="1" noChangeAspect="1"/>
          </p:cNvGraphicFramePr>
          <p:nvPr>
            <p:ph/>
          </p:nvPr>
        </p:nvGraphicFramePr>
        <p:xfrm>
          <a:off x="5638800" y="3516313"/>
          <a:ext cx="1981200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2" name="Формула" r:id="rId3" imgW="749300" imgH="457200" progId="Equation.3">
                  <p:embed/>
                </p:oleObj>
              </mc:Choice>
              <mc:Fallback>
                <p:oleObj name="Формула" r:id="rId3" imgW="749300" imgH="4572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516313"/>
                        <a:ext cx="1981200" cy="120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46"/>
          <p:cNvSpPr txBox="1">
            <a:spLocks noChangeArrowheads="1"/>
          </p:cNvSpPr>
          <p:nvPr/>
        </p:nvSpPr>
        <p:spPr bwMode="auto">
          <a:xfrm>
            <a:off x="0" y="5410200"/>
            <a:ext cx="9144000" cy="838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3" eaLnBrk="1" hangingPunct="1"/>
            <a:endParaRPr lang="en-US" sz="1800" dirty="0" smtClean="0">
              <a:latin typeface="Courier New" pitchFamily="49" charset="0"/>
            </a:endParaRPr>
          </a:p>
          <a:p>
            <a:pPr marL="0" lvl="3" eaLnBrk="1" hangingPunct="1"/>
            <a:r>
              <a:rPr lang="ru-RU" sz="1800" dirty="0" smtClean="0">
                <a:latin typeface="Courier New" pitchFamily="49" charset="0"/>
              </a:rPr>
              <a:t>(</a:t>
            </a:r>
            <a:r>
              <a:rPr lang="ru-RU" sz="1800" dirty="0">
                <a:latin typeface="Courier New" pitchFamily="49" charset="0"/>
              </a:rPr>
              <a:t>x&gt;-5).AND.(x&lt;5).AND.(y&gt;-3).AND.(y&lt;3)</a:t>
            </a:r>
          </a:p>
        </p:txBody>
      </p:sp>
      <p:sp>
        <p:nvSpPr>
          <p:cNvPr id="27655" name="Text Box 48"/>
          <p:cNvSpPr txBox="1">
            <a:spLocks noChangeArrowheads="1"/>
          </p:cNvSpPr>
          <p:nvPr/>
        </p:nvSpPr>
        <p:spPr bwMode="auto">
          <a:xfrm>
            <a:off x="4953000" y="1463675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latin typeface="Courier New" pitchFamily="49" charset="0"/>
              </a:rPr>
              <a:t>0 .AND. 1 = 0</a:t>
            </a:r>
          </a:p>
          <a:p>
            <a:pPr algn="just" eaLnBrk="1" hangingPunct="1"/>
            <a:r>
              <a:rPr lang="en-US" sz="2600" dirty="0">
                <a:latin typeface="Courier New" pitchFamily="49" charset="0"/>
              </a:rPr>
              <a:t>0 .AND. 0 = 0</a:t>
            </a:r>
            <a:endParaRPr lang="ru-RU" sz="2600" dirty="0">
              <a:latin typeface="Courier New" pitchFamily="49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85800" y="2420778"/>
            <a:ext cx="4078721" cy="2760822"/>
            <a:chOff x="685800" y="2420778"/>
            <a:chExt cx="4078721" cy="2760822"/>
          </a:xfrm>
        </p:grpSpPr>
        <p:sp>
          <p:nvSpPr>
            <p:cNvPr id="27658" name="Rectangle 143" descr="5%"/>
            <p:cNvSpPr>
              <a:spLocks noChangeArrowheads="1"/>
            </p:cNvSpPr>
            <p:nvPr/>
          </p:nvSpPr>
          <p:spPr bwMode="auto">
            <a:xfrm>
              <a:off x="1447800" y="3429000"/>
              <a:ext cx="2362200" cy="1219200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9" name="Line 144"/>
            <p:cNvSpPr>
              <a:spLocks noChangeShapeType="1"/>
            </p:cNvSpPr>
            <p:nvPr/>
          </p:nvSpPr>
          <p:spPr bwMode="auto">
            <a:xfrm>
              <a:off x="2667000" y="2438400"/>
              <a:ext cx="0" cy="2743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Line 145"/>
            <p:cNvSpPr>
              <a:spLocks noChangeShapeType="1"/>
            </p:cNvSpPr>
            <p:nvPr/>
          </p:nvSpPr>
          <p:spPr bwMode="auto">
            <a:xfrm rot="5400000">
              <a:off x="2590800" y="2133600"/>
              <a:ext cx="0" cy="3810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Text Box 146"/>
            <p:cNvSpPr txBox="1">
              <a:spLocks noChangeArrowheads="1"/>
            </p:cNvSpPr>
            <p:nvPr/>
          </p:nvSpPr>
          <p:spPr bwMode="auto">
            <a:xfrm>
              <a:off x="838200" y="4025900"/>
              <a:ext cx="585418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-5</a:t>
              </a:r>
              <a:endParaRPr lang="ru-RU" sz="2600" dirty="0">
                <a:latin typeface="Courier New" pitchFamily="49" charset="0"/>
              </a:endParaRPr>
            </a:p>
          </p:txBody>
        </p:sp>
        <p:sp>
          <p:nvSpPr>
            <p:cNvPr id="27662" name="Oval 147"/>
            <p:cNvSpPr>
              <a:spLocks noChangeArrowheads="1"/>
            </p:cNvSpPr>
            <p:nvPr/>
          </p:nvSpPr>
          <p:spPr bwMode="auto">
            <a:xfrm>
              <a:off x="1409700" y="4000500"/>
              <a:ext cx="76200" cy="76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3" name="Oval 148"/>
            <p:cNvSpPr>
              <a:spLocks noChangeArrowheads="1"/>
            </p:cNvSpPr>
            <p:nvPr/>
          </p:nvSpPr>
          <p:spPr bwMode="auto">
            <a:xfrm>
              <a:off x="3771900" y="4000500"/>
              <a:ext cx="76200" cy="76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4" name="Oval 149"/>
            <p:cNvSpPr>
              <a:spLocks noChangeArrowheads="1"/>
            </p:cNvSpPr>
            <p:nvPr/>
          </p:nvSpPr>
          <p:spPr bwMode="auto">
            <a:xfrm>
              <a:off x="2628900" y="4610100"/>
              <a:ext cx="76200" cy="76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5" name="Oval 150"/>
            <p:cNvSpPr>
              <a:spLocks noChangeArrowheads="1"/>
            </p:cNvSpPr>
            <p:nvPr/>
          </p:nvSpPr>
          <p:spPr bwMode="auto">
            <a:xfrm>
              <a:off x="2628900" y="3390900"/>
              <a:ext cx="76200" cy="76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6" name="Text Box 151"/>
            <p:cNvSpPr txBox="1">
              <a:spLocks noChangeArrowheads="1"/>
            </p:cNvSpPr>
            <p:nvPr/>
          </p:nvSpPr>
          <p:spPr bwMode="auto">
            <a:xfrm>
              <a:off x="3782580" y="4025900"/>
              <a:ext cx="38504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5</a:t>
              </a:r>
              <a:endParaRPr lang="ru-RU" sz="2600" dirty="0">
                <a:latin typeface="Courier New" pitchFamily="49" charset="0"/>
              </a:endParaRPr>
            </a:p>
          </p:txBody>
        </p:sp>
        <p:sp>
          <p:nvSpPr>
            <p:cNvPr id="27667" name="Text Box 152"/>
            <p:cNvSpPr txBox="1">
              <a:spLocks noChangeArrowheads="1"/>
            </p:cNvSpPr>
            <p:nvPr/>
          </p:nvSpPr>
          <p:spPr bwMode="auto">
            <a:xfrm>
              <a:off x="2057400" y="4635500"/>
              <a:ext cx="585418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-3</a:t>
              </a:r>
              <a:endParaRPr lang="ru-RU" sz="2600" dirty="0">
                <a:latin typeface="Courier New" pitchFamily="49" charset="0"/>
              </a:endParaRPr>
            </a:p>
          </p:txBody>
        </p:sp>
        <p:sp>
          <p:nvSpPr>
            <p:cNvPr id="27668" name="Text Box 153"/>
            <p:cNvSpPr txBox="1">
              <a:spLocks noChangeArrowheads="1"/>
            </p:cNvSpPr>
            <p:nvPr/>
          </p:nvSpPr>
          <p:spPr bwMode="auto">
            <a:xfrm>
              <a:off x="2242937" y="2916986"/>
              <a:ext cx="38504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3</a:t>
              </a:r>
              <a:endParaRPr lang="ru-RU" sz="2600" dirty="0">
                <a:latin typeface="Courier New" pitchFamily="49" charset="0"/>
              </a:endParaRPr>
            </a:p>
          </p:txBody>
        </p:sp>
        <p:sp>
          <p:nvSpPr>
            <p:cNvPr id="27669" name="Text Box 154"/>
            <p:cNvSpPr txBox="1">
              <a:spLocks noChangeArrowheads="1"/>
            </p:cNvSpPr>
            <p:nvPr/>
          </p:nvSpPr>
          <p:spPr bwMode="auto">
            <a:xfrm>
              <a:off x="2781909" y="2420778"/>
              <a:ext cx="38504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y</a:t>
              </a:r>
              <a:endParaRPr lang="ru-RU" sz="2600" dirty="0">
                <a:latin typeface="Courier New" pitchFamily="49" charset="0"/>
              </a:endParaRPr>
            </a:p>
          </p:txBody>
        </p:sp>
        <p:sp>
          <p:nvSpPr>
            <p:cNvPr id="27670" name="Text Box 155"/>
            <p:cNvSpPr txBox="1">
              <a:spLocks noChangeArrowheads="1"/>
            </p:cNvSpPr>
            <p:nvPr/>
          </p:nvSpPr>
          <p:spPr bwMode="auto">
            <a:xfrm>
              <a:off x="4379479" y="3467100"/>
              <a:ext cx="38504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600" dirty="0">
                  <a:latin typeface="Courier New" pitchFamily="49" charset="0"/>
                </a:rPr>
                <a:t>x</a:t>
              </a:r>
              <a:endParaRPr lang="ru-RU" sz="2600" dirty="0">
                <a:latin typeface="Courier New" pitchFamily="49" charset="0"/>
              </a:endParaRPr>
            </a:p>
          </p:txBody>
        </p:sp>
      </p:grpSp>
      <p:sp>
        <p:nvSpPr>
          <p:cNvPr id="27657" name="Text Box 156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Логическое умножение, конъюнкция.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Операция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OR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447800" y="1465263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1 .OR. 1 = 1</a:t>
            </a:r>
          </a:p>
          <a:p>
            <a:pPr algn="just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1 .OR. 0 = 1</a:t>
            </a:r>
          </a:p>
        </p:txBody>
      </p:sp>
      <p:graphicFrame>
        <p:nvGraphicFramePr>
          <p:cNvPr id="28677" name="Object 5"/>
          <p:cNvGraphicFramePr>
            <a:graphicFrameLocks noGrp="1" noChangeAspect="1"/>
          </p:cNvGraphicFramePr>
          <p:nvPr>
            <p:ph/>
          </p:nvPr>
        </p:nvGraphicFramePr>
        <p:xfrm>
          <a:off x="4953000" y="2668588"/>
          <a:ext cx="1981200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9" name="Формула" r:id="rId3" imgW="749300" imgH="457200" progId="Equation.3">
                  <p:embed/>
                </p:oleObj>
              </mc:Choice>
              <mc:Fallback>
                <p:oleObj name="Формула" r:id="rId3" imgW="7493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668588"/>
                        <a:ext cx="1981200" cy="120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0" y="5400675"/>
            <a:ext cx="9144000" cy="12287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eaLnBrk="1" hangingPunct="1"/>
            <a:endParaRPr lang="en-US" sz="1800" dirty="0" smtClean="0">
              <a:latin typeface="Courier New" pitchFamily="49" charset="0"/>
            </a:endParaRPr>
          </a:p>
          <a:p>
            <a:pPr marL="0" lvl="2" eaLnBrk="1" hangingPunct="1"/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>
                <a:latin typeface="Courier New" pitchFamily="49" charset="0"/>
              </a:rPr>
              <a:t>x&gt;-5).AND.(x&lt;0).AND.(y&gt;0 ).AND.(y&lt;3).OR. &amp;</a:t>
            </a:r>
          </a:p>
          <a:p>
            <a:pPr marL="0" lvl="2" eaLnBrk="1" hangingPunct="1"/>
            <a:r>
              <a:rPr lang="en-US" sz="1800" dirty="0">
                <a:latin typeface="Courier New" pitchFamily="49" charset="0"/>
              </a:rPr>
              <a:t>(x&gt;0 ).AND.(x&lt;5).AND.(y&gt;-3).AND.(y&lt;0)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953000" y="1465263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0 .OR. 1 = 1</a:t>
            </a:r>
          </a:p>
          <a:p>
            <a:pPr algn="just"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0 .OR. 0 = 0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graphicFrame>
        <p:nvGraphicFramePr>
          <p:cNvPr id="28680" name="Object 9"/>
          <p:cNvGraphicFramePr>
            <a:graphicFrameLocks noChangeAspect="1"/>
          </p:cNvGraphicFramePr>
          <p:nvPr/>
        </p:nvGraphicFramePr>
        <p:xfrm>
          <a:off x="6842125" y="4040188"/>
          <a:ext cx="2014538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0" name="Формула" r:id="rId5" imgW="762000" imgH="457200" progId="Equation.3">
                  <p:embed/>
                </p:oleObj>
              </mc:Choice>
              <mc:Fallback>
                <p:oleObj name="Формула" r:id="rId5" imgW="76200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25" y="4040188"/>
                        <a:ext cx="2014538" cy="120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3" name="Rectangle 11" descr="5%"/>
          <p:cNvSpPr>
            <a:spLocks noChangeArrowheads="1"/>
          </p:cNvSpPr>
          <p:nvPr/>
        </p:nvSpPr>
        <p:spPr bwMode="auto">
          <a:xfrm>
            <a:off x="2628900" y="4078288"/>
            <a:ext cx="1143000" cy="6096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4" name="Rectangle 12" descr="5%"/>
          <p:cNvSpPr>
            <a:spLocks noChangeArrowheads="1"/>
          </p:cNvSpPr>
          <p:nvPr/>
        </p:nvSpPr>
        <p:spPr bwMode="auto">
          <a:xfrm>
            <a:off x="1409700" y="3468688"/>
            <a:ext cx="1219200" cy="6096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2628900" y="2706688"/>
            <a:ext cx="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rot="5400000">
            <a:off x="2641600" y="2071688"/>
            <a:ext cx="12700" cy="4000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950908" y="4065588"/>
            <a:ext cx="4603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-5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28688" name="Oval 16"/>
          <p:cNvSpPr>
            <a:spLocks noChangeArrowheads="1"/>
          </p:cNvSpPr>
          <p:nvPr/>
        </p:nvSpPr>
        <p:spPr bwMode="auto">
          <a:xfrm>
            <a:off x="1371600" y="4040188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89" name="Oval 17"/>
          <p:cNvSpPr>
            <a:spLocks noChangeArrowheads="1"/>
          </p:cNvSpPr>
          <p:nvPr/>
        </p:nvSpPr>
        <p:spPr bwMode="auto">
          <a:xfrm>
            <a:off x="3733800" y="4040188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90" name="Oval 18"/>
          <p:cNvSpPr>
            <a:spLocks noChangeArrowheads="1"/>
          </p:cNvSpPr>
          <p:nvPr/>
        </p:nvSpPr>
        <p:spPr bwMode="auto">
          <a:xfrm>
            <a:off x="2590800" y="4649788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91" name="Oval 19"/>
          <p:cNvSpPr>
            <a:spLocks noChangeArrowheads="1"/>
          </p:cNvSpPr>
          <p:nvPr/>
        </p:nvSpPr>
        <p:spPr bwMode="auto">
          <a:xfrm>
            <a:off x="2590800" y="3430588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3841259" y="4104913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5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2120720" y="4556353"/>
            <a:ext cx="4603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-3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289838" y="3031672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3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2772594" y="2662340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y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4196263" y="3594656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x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28682" name="Text Box 27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Логическое сложение, дизъюнкция.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Операция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XOR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1447800" y="1451473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latin typeface="Courier New" pitchFamily="49" charset="0"/>
              </a:rPr>
              <a:t>1 .XOR. 1 = 0</a:t>
            </a:r>
          </a:p>
          <a:p>
            <a:pPr algn="just" eaLnBrk="1" hangingPunct="1"/>
            <a:r>
              <a:rPr lang="en-US" sz="2600" dirty="0">
                <a:latin typeface="Courier New" pitchFamily="49" charset="0"/>
              </a:rPr>
              <a:t>1 .XOR. 0 = 1</a:t>
            </a:r>
          </a:p>
        </p:txBody>
      </p:sp>
      <p:graphicFrame>
        <p:nvGraphicFramePr>
          <p:cNvPr id="29701" name="Object 5"/>
          <p:cNvGraphicFramePr>
            <a:graphicFrameLocks noGrp="1" noChangeAspect="1"/>
          </p:cNvGraphicFramePr>
          <p:nvPr>
            <p:ph/>
          </p:nvPr>
        </p:nvGraphicFramePr>
        <p:xfrm>
          <a:off x="5638800" y="2581275"/>
          <a:ext cx="1981200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71" name="Формула" r:id="rId3" imgW="749300" imgH="457200" progId="Equation.3">
                  <p:embed/>
                </p:oleObj>
              </mc:Choice>
              <mc:Fallback>
                <p:oleObj name="Формула" r:id="rId3" imgW="7493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581275"/>
                        <a:ext cx="1981200" cy="120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5257800"/>
            <a:ext cx="9144000" cy="1304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eaLnBrk="1" hangingPunct="1"/>
            <a:endParaRPr lang="en-US" sz="2000" dirty="0" smtClean="0">
              <a:latin typeface="Courier New" pitchFamily="49" charset="0"/>
            </a:endParaRPr>
          </a:p>
          <a:p>
            <a:pPr marL="0" lvl="2" eaLnBrk="1" hangingPunct="1"/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>
                <a:latin typeface="Courier New" pitchFamily="49" charset="0"/>
              </a:rPr>
              <a:t>x&gt;-5).AND.(x&lt;5).AND.(y&gt;-3).AND.(y&lt;3).XOR. &amp;</a:t>
            </a:r>
          </a:p>
          <a:p>
            <a:pPr marL="0" lvl="2" eaLnBrk="1" hangingPunct="1"/>
            <a:r>
              <a:rPr lang="en-US" sz="1800" dirty="0">
                <a:latin typeface="Courier New" pitchFamily="49" charset="0"/>
              </a:rPr>
              <a:t>(x&gt;-2).AND.(x&lt;2).AND.(y&gt;-1).AND.(y&lt;1)</a:t>
            </a:r>
          </a:p>
        </p:txBody>
      </p:sp>
      <p:graphicFrame>
        <p:nvGraphicFramePr>
          <p:cNvPr id="29703" name="Object 9"/>
          <p:cNvGraphicFramePr>
            <a:graphicFrameLocks noChangeAspect="1"/>
          </p:cNvGraphicFramePr>
          <p:nvPr/>
        </p:nvGraphicFramePr>
        <p:xfrm>
          <a:off x="5622925" y="3952875"/>
          <a:ext cx="2014538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72" name="Формула" r:id="rId5" imgW="762000" imgH="457200" progId="Equation.3">
                  <p:embed/>
                </p:oleObj>
              </mc:Choice>
              <mc:Fallback>
                <p:oleObj name="Формула" r:id="rId5" imgW="76200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3952875"/>
                        <a:ext cx="2014538" cy="120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Группа 1"/>
          <p:cNvGrpSpPr/>
          <p:nvPr/>
        </p:nvGrpSpPr>
        <p:grpSpPr>
          <a:xfrm>
            <a:off x="457200" y="2522311"/>
            <a:ext cx="4191000" cy="2583089"/>
            <a:chOff x="457200" y="2522311"/>
            <a:chExt cx="4191000" cy="2583089"/>
          </a:xfrm>
        </p:grpSpPr>
        <p:sp>
          <p:nvSpPr>
            <p:cNvPr id="29707" name="Rectangle 11" descr="5%"/>
            <p:cNvSpPr>
              <a:spLocks noChangeArrowheads="1"/>
            </p:cNvSpPr>
            <p:nvPr/>
          </p:nvSpPr>
          <p:spPr bwMode="auto">
            <a:xfrm>
              <a:off x="1219200" y="3352800"/>
              <a:ext cx="2362200" cy="1219200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1790700" y="3568700"/>
              <a:ext cx="1295400" cy="762000"/>
            </a:xfrm>
            <a:prstGeom prst="rect">
              <a:avLst/>
            </a:prstGeom>
            <a:solidFill>
              <a:srgbClr val="CCEC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2438400" y="2590800"/>
              <a:ext cx="0" cy="2514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 rot="5400000">
              <a:off x="2552699" y="1866900"/>
              <a:ext cx="1" cy="419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11" name="Text Box 15"/>
            <p:cNvSpPr txBox="1">
              <a:spLocks noChangeArrowheads="1"/>
            </p:cNvSpPr>
            <p:nvPr/>
          </p:nvSpPr>
          <p:spPr bwMode="auto">
            <a:xfrm>
              <a:off x="760408" y="3949700"/>
              <a:ext cx="46038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>
                  <a:latin typeface="Courier New" pitchFamily="49" charset="0"/>
                </a:rPr>
                <a:t>-5</a:t>
              </a:r>
              <a:endParaRPr lang="ru-RU" sz="1800">
                <a:latin typeface="Courier New" pitchFamily="49" charset="0"/>
              </a:endParaRPr>
            </a:p>
          </p:txBody>
        </p:sp>
        <p:sp>
          <p:nvSpPr>
            <p:cNvPr id="29712" name="Oval 16"/>
            <p:cNvSpPr>
              <a:spLocks noChangeArrowheads="1"/>
            </p:cNvSpPr>
            <p:nvPr/>
          </p:nvSpPr>
          <p:spPr bwMode="auto">
            <a:xfrm>
              <a:off x="1181100" y="39243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3" name="Oval 17"/>
            <p:cNvSpPr>
              <a:spLocks noChangeArrowheads="1"/>
            </p:cNvSpPr>
            <p:nvPr/>
          </p:nvSpPr>
          <p:spPr bwMode="auto">
            <a:xfrm>
              <a:off x="3543300" y="39243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4" name="Oval 18"/>
            <p:cNvSpPr>
              <a:spLocks noChangeArrowheads="1"/>
            </p:cNvSpPr>
            <p:nvPr/>
          </p:nvSpPr>
          <p:spPr bwMode="auto">
            <a:xfrm>
              <a:off x="2400300" y="45339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5" name="Oval 19"/>
            <p:cNvSpPr>
              <a:spLocks noChangeArrowheads="1"/>
            </p:cNvSpPr>
            <p:nvPr/>
          </p:nvSpPr>
          <p:spPr bwMode="auto">
            <a:xfrm>
              <a:off x="2400300" y="33147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6" name="Text Box 20"/>
            <p:cNvSpPr txBox="1">
              <a:spLocks noChangeArrowheads="1"/>
            </p:cNvSpPr>
            <p:nvPr/>
          </p:nvSpPr>
          <p:spPr bwMode="auto">
            <a:xfrm>
              <a:off x="3585239" y="3949700"/>
              <a:ext cx="32252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>
                  <a:latin typeface="Courier New" pitchFamily="49" charset="0"/>
                </a:rPr>
                <a:t>5</a:t>
              </a:r>
              <a:endParaRPr lang="ru-RU" sz="1800">
                <a:latin typeface="Courier New" pitchFamily="49" charset="0"/>
              </a:endParaRPr>
            </a:p>
          </p:txBody>
        </p:sp>
        <p:sp>
          <p:nvSpPr>
            <p:cNvPr id="29717" name="Text Box 21"/>
            <p:cNvSpPr txBox="1">
              <a:spLocks noChangeArrowheads="1"/>
            </p:cNvSpPr>
            <p:nvPr/>
          </p:nvSpPr>
          <p:spPr bwMode="auto">
            <a:xfrm>
              <a:off x="1891317" y="4559300"/>
              <a:ext cx="46038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urier New" pitchFamily="49" charset="0"/>
                </a:rPr>
                <a:t>-3</a:t>
              </a:r>
              <a:endParaRPr lang="ru-RU" sz="1800" dirty="0">
                <a:latin typeface="Courier New" pitchFamily="49" charset="0"/>
              </a:endParaRPr>
            </a:p>
          </p:txBody>
        </p:sp>
        <p:sp>
          <p:nvSpPr>
            <p:cNvPr id="29718" name="Text Box 22"/>
            <p:cNvSpPr txBox="1">
              <a:spLocks noChangeArrowheads="1"/>
            </p:cNvSpPr>
            <p:nvPr/>
          </p:nvSpPr>
          <p:spPr bwMode="auto">
            <a:xfrm>
              <a:off x="2099338" y="2898457"/>
              <a:ext cx="32252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urier New" pitchFamily="49" charset="0"/>
                </a:rPr>
                <a:t>3</a:t>
              </a:r>
              <a:endParaRPr lang="ru-RU" sz="1800" dirty="0">
                <a:latin typeface="Courier New" pitchFamily="49" charset="0"/>
              </a:endParaRPr>
            </a:p>
          </p:txBody>
        </p:sp>
        <p:sp>
          <p:nvSpPr>
            <p:cNvPr id="29719" name="Text Box 23"/>
            <p:cNvSpPr txBox="1">
              <a:spLocks noChangeArrowheads="1"/>
            </p:cNvSpPr>
            <p:nvPr/>
          </p:nvSpPr>
          <p:spPr bwMode="auto">
            <a:xfrm>
              <a:off x="2647459" y="2522311"/>
              <a:ext cx="32252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urier New" pitchFamily="49" charset="0"/>
                </a:rPr>
                <a:t>y</a:t>
              </a:r>
              <a:endParaRPr lang="ru-RU" sz="1800" dirty="0">
                <a:latin typeface="Courier New" pitchFamily="49" charset="0"/>
              </a:endParaRPr>
            </a:p>
          </p:txBody>
        </p:sp>
        <p:sp>
          <p:nvSpPr>
            <p:cNvPr id="29720" name="Text Box 24"/>
            <p:cNvSpPr txBox="1">
              <a:spLocks noChangeArrowheads="1"/>
            </p:cNvSpPr>
            <p:nvPr/>
          </p:nvSpPr>
          <p:spPr bwMode="auto">
            <a:xfrm>
              <a:off x="4214322" y="3396297"/>
              <a:ext cx="32252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urier New" pitchFamily="49" charset="0"/>
                </a:rPr>
                <a:t>x</a:t>
              </a:r>
              <a:endParaRPr lang="ru-RU" sz="1800" dirty="0">
                <a:latin typeface="Courier New" pitchFamily="49" charset="0"/>
              </a:endParaRPr>
            </a:p>
          </p:txBody>
        </p:sp>
        <p:sp>
          <p:nvSpPr>
            <p:cNvPr id="29721" name="Oval 25"/>
            <p:cNvSpPr>
              <a:spLocks noChangeArrowheads="1"/>
            </p:cNvSpPr>
            <p:nvPr/>
          </p:nvSpPr>
          <p:spPr bwMode="auto">
            <a:xfrm>
              <a:off x="2400300" y="35179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2" name="Oval 26"/>
            <p:cNvSpPr>
              <a:spLocks noChangeArrowheads="1"/>
            </p:cNvSpPr>
            <p:nvPr/>
          </p:nvSpPr>
          <p:spPr bwMode="auto">
            <a:xfrm>
              <a:off x="2400300" y="42926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3" name="Oval 27"/>
            <p:cNvSpPr>
              <a:spLocks noChangeArrowheads="1"/>
            </p:cNvSpPr>
            <p:nvPr/>
          </p:nvSpPr>
          <p:spPr bwMode="auto">
            <a:xfrm>
              <a:off x="1752600" y="39243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4" name="Oval 28"/>
            <p:cNvSpPr>
              <a:spLocks noChangeArrowheads="1"/>
            </p:cNvSpPr>
            <p:nvPr/>
          </p:nvSpPr>
          <p:spPr bwMode="auto">
            <a:xfrm>
              <a:off x="3048000" y="3924300"/>
              <a:ext cx="76200" cy="76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5" name="Text Box 29"/>
            <p:cNvSpPr txBox="1">
              <a:spLocks noChangeArrowheads="1"/>
            </p:cNvSpPr>
            <p:nvPr/>
          </p:nvSpPr>
          <p:spPr bwMode="auto">
            <a:xfrm>
              <a:off x="1839299" y="3974068"/>
              <a:ext cx="46038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urier New" pitchFamily="49" charset="0"/>
                </a:rPr>
                <a:t>-2</a:t>
              </a:r>
              <a:endParaRPr lang="ru-RU" sz="1800" dirty="0">
                <a:latin typeface="Courier New" pitchFamily="49" charset="0"/>
              </a:endParaRPr>
            </a:p>
          </p:txBody>
        </p:sp>
        <p:sp>
          <p:nvSpPr>
            <p:cNvPr id="29728" name="Text Box 32"/>
            <p:cNvSpPr txBox="1">
              <a:spLocks noChangeArrowheads="1"/>
            </p:cNvSpPr>
            <p:nvPr/>
          </p:nvSpPr>
          <p:spPr bwMode="auto">
            <a:xfrm>
              <a:off x="2465617" y="3593068"/>
              <a:ext cx="32252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urier New" pitchFamily="49" charset="0"/>
                </a:rPr>
                <a:t>1</a:t>
              </a:r>
              <a:endParaRPr lang="ru-RU" sz="1800" dirty="0">
                <a:latin typeface="Courier New" pitchFamily="49" charset="0"/>
              </a:endParaRPr>
            </a:p>
          </p:txBody>
        </p:sp>
      </p:grpSp>
      <p:sp>
        <p:nvSpPr>
          <p:cNvPr id="29705" name="Text Box 36"/>
          <p:cNvSpPr txBox="1">
            <a:spLocks noChangeArrowheads="1"/>
          </p:cNvSpPr>
          <p:nvPr/>
        </p:nvSpPr>
        <p:spPr bwMode="auto">
          <a:xfrm>
            <a:off x="4953000" y="1451473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>
                <a:latin typeface="Courier New" pitchFamily="49" charset="0"/>
              </a:rPr>
              <a:t>0 .XOR. 1 = 1</a:t>
            </a:r>
          </a:p>
          <a:p>
            <a:pPr algn="just" eaLnBrk="1" hangingPunct="1"/>
            <a:r>
              <a:rPr lang="en-US" sz="2600">
                <a:latin typeface="Courier New" pitchFamily="49" charset="0"/>
              </a:rPr>
              <a:t>0 .XOR. 0 = 0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29706" name="Text Box 37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Логическое исключающее "или", строгая дизъюнкция.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Операция 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NOT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895600" y="1616075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.NOT. 1 = 0</a:t>
            </a:r>
          </a:p>
          <a:p>
            <a:pPr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.NOT. 0 = 1</a:t>
            </a:r>
          </a:p>
        </p:txBody>
      </p:sp>
      <p:graphicFrame>
        <p:nvGraphicFramePr>
          <p:cNvPr id="30725" name="Object 5"/>
          <p:cNvGraphicFramePr>
            <a:graphicFrameLocks noGrp="1" noChangeAspect="1"/>
          </p:cNvGraphicFramePr>
          <p:nvPr>
            <p:ph/>
          </p:nvPr>
        </p:nvGraphicFramePr>
        <p:xfrm>
          <a:off x="5638800" y="3133725"/>
          <a:ext cx="1981200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4" name="Формула" r:id="rId3" imgW="762000" imgH="457200" progId="Equation.3">
                  <p:embed/>
                </p:oleObj>
              </mc:Choice>
              <mc:Fallback>
                <p:oleObj name="Формула" r:id="rId3" imgW="7620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133725"/>
                        <a:ext cx="1981200" cy="1189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0" y="5454650"/>
            <a:ext cx="9144000" cy="946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800" dirty="0" smtClean="0">
              <a:latin typeface="Courier New" pitchFamily="49" charset="0"/>
            </a:endParaRPr>
          </a:p>
          <a:p>
            <a:pPr eaLnBrk="1" hangingPunct="1"/>
            <a:r>
              <a:rPr lang="en-US" sz="1800" dirty="0" smtClean="0">
                <a:latin typeface="Courier New" pitchFamily="49" charset="0"/>
              </a:rPr>
              <a:t>.</a:t>
            </a:r>
            <a:r>
              <a:rPr lang="en-US" sz="1800" dirty="0">
                <a:latin typeface="Courier New" pitchFamily="49" charset="0"/>
              </a:rPr>
              <a:t>NOT.(</a:t>
            </a:r>
            <a:r>
              <a:rPr lang="ru-RU" sz="1800" dirty="0">
                <a:latin typeface="Courier New" pitchFamily="49" charset="0"/>
              </a:rPr>
              <a:t>(x&gt;-</a:t>
            </a:r>
            <a:r>
              <a:rPr lang="en-US" sz="1800" dirty="0">
                <a:latin typeface="Courier New" pitchFamily="49" charset="0"/>
              </a:rPr>
              <a:t>2</a:t>
            </a:r>
            <a:r>
              <a:rPr lang="ru-RU" sz="1800" dirty="0">
                <a:latin typeface="Courier New" pitchFamily="49" charset="0"/>
              </a:rPr>
              <a:t>).AND.(x&lt;</a:t>
            </a:r>
            <a:r>
              <a:rPr lang="en-US" sz="1800" dirty="0">
                <a:latin typeface="Courier New" pitchFamily="49" charset="0"/>
              </a:rPr>
              <a:t>2</a:t>
            </a:r>
            <a:r>
              <a:rPr lang="ru-RU" sz="1800" dirty="0">
                <a:latin typeface="Courier New" pitchFamily="49" charset="0"/>
              </a:rPr>
              <a:t>).AND.(y&gt;-</a:t>
            </a:r>
            <a:r>
              <a:rPr lang="en-US" sz="1800" dirty="0">
                <a:latin typeface="Courier New" pitchFamily="49" charset="0"/>
              </a:rPr>
              <a:t>1</a:t>
            </a:r>
            <a:r>
              <a:rPr lang="ru-RU" sz="1800" dirty="0">
                <a:latin typeface="Courier New" pitchFamily="49" charset="0"/>
              </a:rPr>
              <a:t>).AND.(y&lt;</a:t>
            </a:r>
            <a:r>
              <a:rPr lang="en-US" sz="1800" dirty="0">
                <a:latin typeface="Courier New" pitchFamily="49" charset="0"/>
              </a:rPr>
              <a:t>1</a:t>
            </a:r>
            <a:r>
              <a:rPr lang="ru-RU" sz="1800" dirty="0">
                <a:latin typeface="Courier New" pitchFamily="49" charset="0"/>
              </a:rPr>
              <a:t>)</a:t>
            </a:r>
            <a:r>
              <a:rPr lang="en-US" sz="1800" dirty="0">
                <a:latin typeface="Courier New" pitchFamily="49" charset="0"/>
              </a:rPr>
              <a:t>)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0729" name="Freeform 20" descr="5%"/>
          <p:cNvSpPr>
            <a:spLocks/>
          </p:cNvSpPr>
          <p:nvPr/>
        </p:nvSpPr>
        <p:spPr bwMode="auto">
          <a:xfrm>
            <a:off x="808038" y="2851150"/>
            <a:ext cx="2833688" cy="2025650"/>
          </a:xfrm>
          <a:custGeom>
            <a:avLst/>
            <a:gdLst>
              <a:gd name="T0" fmla="*/ 436 w 1785"/>
              <a:gd name="T1" fmla="*/ 60 h 1276"/>
              <a:gd name="T2" fmla="*/ 172 w 1785"/>
              <a:gd name="T3" fmla="*/ 276 h 1276"/>
              <a:gd name="T4" fmla="*/ 28 w 1785"/>
              <a:gd name="T5" fmla="*/ 732 h 1276"/>
              <a:gd name="T6" fmla="*/ 340 w 1785"/>
              <a:gd name="T7" fmla="*/ 1148 h 1276"/>
              <a:gd name="T8" fmla="*/ 1188 w 1785"/>
              <a:gd name="T9" fmla="*/ 1254 h 1276"/>
              <a:gd name="T10" fmla="*/ 1612 w 1785"/>
              <a:gd name="T11" fmla="*/ 1013 h 1276"/>
              <a:gd name="T12" fmla="*/ 1732 w 1785"/>
              <a:gd name="T13" fmla="*/ 484 h 1276"/>
              <a:gd name="T14" fmla="*/ 1292 w 1785"/>
              <a:gd name="T15" fmla="*/ 84 h 1276"/>
              <a:gd name="T16" fmla="*/ 812 w 1785"/>
              <a:gd name="T17" fmla="*/ 4 h 1276"/>
              <a:gd name="T18" fmla="*/ 436 w 1785"/>
              <a:gd name="T19" fmla="*/ 60 h 127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85" h="1276">
                <a:moveTo>
                  <a:pt x="436" y="60"/>
                </a:moveTo>
                <a:cubicBezTo>
                  <a:pt x="329" y="105"/>
                  <a:pt x="240" y="164"/>
                  <a:pt x="172" y="276"/>
                </a:cubicBezTo>
                <a:cubicBezTo>
                  <a:pt x="104" y="388"/>
                  <a:pt x="0" y="587"/>
                  <a:pt x="28" y="732"/>
                </a:cubicBezTo>
                <a:cubicBezTo>
                  <a:pt x="56" y="877"/>
                  <a:pt x="147" y="1061"/>
                  <a:pt x="340" y="1148"/>
                </a:cubicBezTo>
                <a:cubicBezTo>
                  <a:pt x="533" y="1235"/>
                  <a:pt x="976" y="1276"/>
                  <a:pt x="1188" y="1254"/>
                </a:cubicBezTo>
                <a:cubicBezTo>
                  <a:pt x="1400" y="1232"/>
                  <a:pt x="1521" y="1141"/>
                  <a:pt x="1612" y="1013"/>
                </a:cubicBezTo>
                <a:cubicBezTo>
                  <a:pt x="1703" y="885"/>
                  <a:pt x="1785" y="639"/>
                  <a:pt x="1732" y="484"/>
                </a:cubicBezTo>
                <a:cubicBezTo>
                  <a:pt x="1679" y="329"/>
                  <a:pt x="1445" y="164"/>
                  <a:pt x="1292" y="84"/>
                </a:cubicBezTo>
                <a:cubicBezTo>
                  <a:pt x="1139" y="4"/>
                  <a:pt x="955" y="8"/>
                  <a:pt x="812" y="4"/>
                </a:cubicBezTo>
                <a:cubicBezTo>
                  <a:pt x="669" y="0"/>
                  <a:pt x="543" y="15"/>
                  <a:pt x="436" y="60"/>
                </a:cubicBezTo>
                <a:close/>
              </a:path>
            </a:pathLst>
          </a:custGeom>
          <a:pattFill prst="pct5">
            <a:fgClr>
              <a:srgbClr val="000000"/>
            </a:fgClr>
            <a:bgClr>
              <a:srgbClr val="FFFFFF"/>
            </a:bgClr>
          </a:patt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Rectangle 21"/>
          <p:cNvSpPr>
            <a:spLocks noChangeArrowheads="1"/>
          </p:cNvSpPr>
          <p:nvPr/>
        </p:nvSpPr>
        <p:spPr bwMode="auto">
          <a:xfrm>
            <a:off x="1546225" y="3492500"/>
            <a:ext cx="1295400" cy="762000"/>
          </a:xfrm>
          <a:prstGeom prst="rect">
            <a:avLst/>
          </a:prstGeom>
          <a:solidFill>
            <a:srgbClr val="CCE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31" name="Line 22"/>
          <p:cNvSpPr>
            <a:spLocks noChangeShapeType="1"/>
          </p:cNvSpPr>
          <p:nvPr/>
        </p:nvSpPr>
        <p:spPr bwMode="auto">
          <a:xfrm>
            <a:off x="2181225" y="2209800"/>
            <a:ext cx="12700" cy="2819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2" name="Line 23"/>
          <p:cNvSpPr>
            <a:spLocks noChangeShapeType="1"/>
          </p:cNvSpPr>
          <p:nvPr/>
        </p:nvSpPr>
        <p:spPr bwMode="auto">
          <a:xfrm rot="5400000">
            <a:off x="2347912" y="1738312"/>
            <a:ext cx="12700" cy="4283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3" name="Text Box 24"/>
          <p:cNvSpPr txBox="1">
            <a:spLocks noChangeArrowheads="1"/>
          </p:cNvSpPr>
          <p:nvPr/>
        </p:nvSpPr>
        <p:spPr bwMode="auto">
          <a:xfrm>
            <a:off x="2278726" y="2148445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y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0734" name="Text Box 25"/>
          <p:cNvSpPr txBox="1">
            <a:spLocks noChangeArrowheads="1"/>
          </p:cNvSpPr>
          <p:nvPr/>
        </p:nvSpPr>
        <p:spPr bwMode="auto">
          <a:xfrm>
            <a:off x="3917459" y="3436143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x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0735" name="Oval 26"/>
          <p:cNvSpPr>
            <a:spLocks noChangeArrowheads="1"/>
          </p:cNvSpPr>
          <p:nvPr/>
        </p:nvSpPr>
        <p:spPr bwMode="auto">
          <a:xfrm>
            <a:off x="2155825" y="34417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36" name="Oval 27"/>
          <p:cNvSpPr>
            <a:spLocks noChangeArrowheads="1"/>
          </p:cNvSpPr>
          <p:nvPr/>
        </p:nvSpPr>
        <p:spPr bwMode="auto">
          <a:xfrm>
            <a:off x="2155825" y="42164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37" name="Oval 28"/>
          <p:cNvSpPr>
            <a:spLocks noChangeArrowheads="1"/>
          </p:cNvSpPr>
          <p:nvPr/>
        </p:nvSpPr>
        <p:spPr bwMode="auto">
          <a:xfrm>
            <a:off x="1508125" y="38481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38" name="Oval 29"/>
          <p:cNvSpPr>
            <a:spLocks noChangeArrowheads="1"/>
          </p:cNvSpPr>
          <p:nvPr/>
        </p:nvSpPr>
        <p:spPr bwMode="auto">
          <a:xfrm>
            <a:off x="2803525" y="38481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1610700" y="3897868"/>
            <a:ext cx="4603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-2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0742" name="Text Box 33"/>
          <p:cNvSpPr txBox="1">
            <a:spLocks noChangeArrowheads="1"/>
          </p:cNvSpPr>
          <p:nvPr/>
        </p:nvSpPr>
        <p:spPr bwMode="auto">
          <a:xfrm>
            <a:off x="2180301" y="3479800"/>
            <a:ext cx="3225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1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0728" name="Text Box 34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Логическое отрицание, инверсия.</a:t>
            </a:r>
            <a:endParaRPr lang="ru-RU" sz="32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Переменные и константы</a:t>
            </a:r>
          </a:p>
        </p:txBody>
      </p:sp>
      <p:grpSp>
        <p:nvGrpSpPr>
          <p:cNvPr id="4100" name="Group 29"/>
          <p:cNvGrpSpPr>
            <a:grpSpLocks/>
          </p:cNvGrpSpPr>
          <p:nvPr/>
        </p:nvGrpSpPr>
        <p:grpSpPr bwMode="auto">
          <a:xfrm>
            <a:off x="1447800" y="990600"/>
            <a:ext cx="5486400" cy="4114800"/>
            <a:chOff x="912" y="624"/>
            <a:chExt cx="3456" cy="2592"/>
          </a:xfrm>
        </p:grpSpPr>
        <p:sp>
          <p:nvSpPr>
            <p:cNvPr id="4102" name="Line 5"/>
            <p:cNvSpPr>
              <a:spLocks noChangeShapeType="1"/>
            </p:cNvSpPr>
            <p:nvPr/>
          </p:nvSpPr>
          <p:spPr bwMode="auto">
            <a:xfrm>
              <a:off x="3360" y="1008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6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2544" y="624"/>
              <a:ext cx="1632" cy="288"/>
            </a:xfrm>
            <a:prstGeom prst="roundRect">
              <a:avLst>
                <a:gd name="adj" fmla="val 2689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0800" anchor="ctr"/>
            <a:lstStyle/>
            <a:p>
              <a:r>
                <a:rPr lang="ru-RU" sz="2600" dirty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Ввод данных</a:t>
              </a:r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2352" y="1344"/>
              <a:ext cx="2016" cy="288"/>
            </a:xfrm>
            <a:prstGeom prst="roundRect">
              <a:avLst>
                <a:gd name="adj" fmla="val 2689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0800" anchor="ctr"/>
            <a:lstStyle/>
            <a:p>
              <a:r>
                <a:rPr lang="ru-RU" sz="260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Переменные</a:t>
              </a:r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3360" y="1728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6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2400" y="2064"/>
              <a:ext cx="1920" cy="4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0800" anchor="ctr"/>
            <a:lstStyle/>
            <a:p>
              <a:r>
                <a:rPr lang="ru-RU" sz="260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ОБРАБОТКА</a:t>
              </a:r>
            </a:p>
          </p:txBody>
        </p:sp>
        <p:sp>
          <p:nvSpPr>
            <p:cNvPr id="4107" name="AutoShape 11"/>
            <p:cNvSpPr>
              <a:spLocks noChangeArrowheads="1"/>
            </p:cNvSpPr>
            <p:nvPr/>
          </p:nvSpPr>
          <p:spPr bwMode="auto">
            <a:xfrm>
              <a:off x="2544" y="2928"/>
              <a:ext cx="1632" cy="288"/>
            </a:xfrm>
            <a:prstGeom prst="roundRect">
              <a:avLst>
                <a:gd name="adj" fmla="val 2689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0800" anchor="ctr"/>
            <a:lstStyle/>
            <a:p>
              <a:r>
                <a:rPr lang="ru-RU" sz="260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Вывод данных</a:t>
              </a:r>
            </a:p>
          </p:txBody>
        </p:sp>
        <p:sp>
          <p:nvSpPr>
            <p:cNvPr id="4108" name="Line 14"/>
            <p:cNvSpPr>
              <a:spLocks noChangeShapeType="1"/>
            </p:cNvSpPr>
            <p:nvPr/>
          </p:nvSpPr>
          <p:spPr bwMode="auto">
            <a:xfrm>
              <a:off x="3360" y="2592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6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09" name="AutoShape 16"/>
            <p:cNvSpPr>
              <a:spLocks noChangeArrowheads="1"/>
            </p:cNvSpPr>
            <p:nvPr/>
          </p:nvSpPr>
          <p:spPr bwMode="auto">
            <a:xfrm>
              <a:off x="912" y="1344"/>
              <a:ext cx="1248" cy="288"/>
            </a:xfrm>
            <a:prstGeom prst="roundRect">
              <a:avLst>
                <a:gd name="adj" fmla="val 2689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0800" anchor="ctr"/>
            <a:lstStyle/>
            <a:p>
              <a:r>
                <a:rPr lang="ru-RU" sz="260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Константы</a:t>
              </a:r>
            </a:p>
          </p:txBody>
        </p:sp>
        <p:sp>
          <p:nvSpPr>
            <p:cNvPr id="4110" name="Line 17"/>
            <p:cNvSpPr>
              <a:spLocks noChangeShapeType="1"/>
            </p:cNvSpPr>
            <p:nvPr/>
          </p:nvSpPr>
          <p:spPr bwMode="auto">
            <a:xfrm>
              <a:off x="1968" y="1824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60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4101" name="Rectangle 27"/>
          <p:cNvSpPr>
            <a:spLocks noChangeArrowheads="1"/>
          </p:cNvSpPr>
          <p:nvPr/>
        </p:nvSpPr>
        <p:spPr bwMode="auto">
          <a:xfrm>
            <a:off x="533400" y="5410200"/>
            <a:ext cx="8153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Значения переменных могут изменяться,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константы содержат всегда оно и тоже значение.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Операции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эквивалентности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447800" y="793750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 dirty="0">
                <a:latin typeface="Courier New" pitchFamily="49" charset="0"/>
              </a:rPr>
              <a:t>1 .EQV. 1 = 1</a:t>
            </a:r>
          </a:p>
          <a:p>
            <a:pPr algn="just" eaLnBrk="1" hangingPunct="1"/>
            <a:r>
              <a:rPr lang="en-US" sz="2600" dirty="0">
                <a:latin typeface="Courier New" pitchFamily="49" charset="0"/>
              </a:rPr>
              <a:t>1 .EQV. 0 = 0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4953000" y="793750"/>
            <a:ext cx="32004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>
                <a:latin typeface="Courier New" pitchFamily="49" charset="0"/>
              </a:rPr>
              <a:t>0 .EQV. 1 = 0</a:t>
            </a:r>
          </a:p>
          <a:p>
            <a:pPr algn="just" eaLnBrk="1" hangingPunct="1"/>
            <a:r>
              <a:rPr lang="en-US" sz="2600">
                <a:latin typeface="Courier New" pitchFamily="49" charset="0"/>
              </a:rPr>
              <a:t>0 .EQV. 0 = 1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1219200" y="1616075"/>
            <a:ext cx="3505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>
                <a:latin typeface="Courier New" pitchFamily="49" charset="0"/>
              </a:rPr>
              <a:t>1 .NEQV. 1 = 0</a:t>
            </a:r>
          </a:p>
          <a:p>
            <a:pPr algn="just" eaLnBrk="1" hangingPunct="1"/>
            <a:r>
              <a:rPr lang="en-US" sz="2600">
                <a:latin typeface="Courier New" pitchFamily="49" charset="0"/>
              </a:rPr>
              <a:t>1 .NEQV. 0 = 1</a:t>
            </a: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4800600" y="1616075"/>
            <a:ext cx="3505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600">
                <a:latin typeface="Courier New" pitchFamily="49" charset="0"/>
              </a:rPr>
              <a:t>0 .NEQV. 1 = 1</a:t>
            </a:r>
          </a:p>
          <a:p>
            <a:pPr algn="just" eaLnBrk="1" hangingPunct="1"/>
            <a:r>
              <a:rPr lang="en-US" sz="2600">
                <a:latin typeface="Courier New" pitchFamily="49" charset="0"/>
              </a:rPr>
              <a:t>0 .NEQV. 0 = 0</a:t>
            </a:r>
            <a:endParaRPr lang="ru-RU" sz="2600">
              <a:latin typeface="Courier New" pitchFamily="49" charset="0"/>
            </a:endParaRPr>
          </a:p>
        </p:txBody>
      </p:sp>
      <p:sp>
        <p:nvSpPr>
          <p:cNvPr id="31754" name="Freeform 33" descr="5%"/>
          <p:cNvSpPr>
            <a:spLocks/>
          </p:cNvSpPr>
          <p:nvPr/>
        </p:nvSpPr>
        <p:spPr bwMode="auto">
          <a:xfrm>
            <a:off x="2743200" y="2714625"/>
            <a:ext cx="3352800" cy="2484438"/>
          </a:xfrm>
          <a:custGeom>
            <a:avLst/>
            <a:gdLst>
              <a:gd name="T0" fmla="*/ 416 w 2112"/>
              <a:gd name="T1" fmla="*/ 66 h 1565"/>
              <a:gd name="T2" fmla="*/ 64 w 2112"/>
              <a:gd name="T3" fmla="*/ 362 h 1565"/>
              <a:gd name="T4" fmla="*/ 33 w 2112"/>
              <a:gd name="T5" fmla="*/ 885 h 1565"/>
              <a:gd name="T6" fmla="*/ 248 w 2112"/>
              <a:gd name="T7" fmla="*/ 1426 h 1565"/>
              <a:gd name="T8" fmla="*/ 736 w 2112"/>
              <a:gd name="T9" fmla="*/ 1538 h 1565"/>
              <a:gd name="T10" fmla="*/ 1424 w 2112"/>
              <a:gd name="T11" fmla="*/ 1522 h 1565"/>
              <a:gd name="T12" fmla="*/ 2008 w 2112"/>
              <a:gd name="T13" fmla="*/ 1282 h 1565"/>
              <a:gd name="T14" fmla="*/ 2049 w 2112"/>
              <a:gd name="T15" fmla="*/ 624 h 1565"/>
              <a:gd name="T16" fmla="*/ 1872 w 2112"/>
              <a:gd name="T17" fmla="*/ 234 h 1565"/>
              <a:gd name="T18" fmla="*/ 1552 w 2112"/>
              <a:gd name="T19" fmla="*/ 58 h 1565"/>
              <a:gd name="T20" fmla="*/ 920 w 2112"/>
              <a:gd name="T21" fmla="*/ 10 h 1565"/>
              <a:gd name="T22" fmla="*/ 416 w 2112"/>
              <a:gd name="T23" fmla="*/ 66 h 156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12" h="1565">
                <a:moveTo>
                  <a:pt x="416" y="66"/>
                </a:moveTo>
                <a:cubicBezTo>
                  <a:pt x="273" y="125"/>
                  <a:pt x="128" y="225"/>
                  <a:pt x="64" y="362"/>
                </a:cubicBezTo>
                <a:cubicBezTo>
                  <a:pt x="0" y="499"/>
                  <a:pt x="2" y="708"/>
                  <a:pt x="33" y="885"/>
                </a:cubicBezTo>
                <a:cubicBezTo>
                  <a:pt x="64" y="1062"/>
                  <a:pt x="131" y="1317"/>
                  <a:pt x="248" y="1426"/>
                </a:cubicBezTo>
                <a:cubicBezTo>
                  <a:pt x="365" y="1535"/>
                  <a:pt x="540" y="1522"/>
                  <a:pt x="736" y="1538"/>
                </a:cubicBezTo>
                <a:cubicBezTo>
                  <a:pt x="932" y="1554"/>
                  <a:pt x="1212" y="1565"/>
                  <a:pt x="1424" y="1522"/>
                </a:cubicBezTo>
                <a:cubicBezTo>
                  <a:pt x="1636" y="1479"/>
                  <a:pt x="1904" y="1432"/>
                  <a:pt x="2008" y="1282"/>
                </a:cubicBezTo>
                <a:cubicBezTo>
                  <a:pt x="2112" y="1132"/>
                  <a:pt x="2072" y="799"/>
                  <a:pt x="2049" y="624"/>
                </a:cubicBezTo>
                <a:cubicBezTo>
                  <a:pt x="2026" y="449"/>
                  <a:pt x="1955" y="328"/>
                  <a:pt x="1872" y="234"/>
                </a:cubicBezTo>
                <a:cubicBezTo>
                  <a:pt x="1789" y="140"/>
                  <a:pt x="1711" y="95"/>
                  <a:pt x="1552" y="58"/>
                </a:cubicBezTo>
                <a:cubicBezTo>
                  <a:pt x="1393" y="21"/>
                  <a:pt x="1109" y="9"/>
                  <a:pt x="920" y="10"/>
                </a:cubicBezTo>
                <a:cubicBezTo>
                  <a:pt x="731" y="11"/>
                  <a:pt x="535" y="0"/>
                  <a:pt x="416" y="66"/>
                </a:cubicBezTo>
                <a:close/>
              </a:path>
            </a:pathLst>
          </a:custGeom>
          <a:pattFill prst="pct5">
            <a:fgClr>
              <a:srgbClr val="000000"/>
            </a:fgClr>
            <a:bgClr>
              <a:srgbClr val="FFFFFF"/>
            </a:bgClr>
          </a:patt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5" name="Rectangle 10"/>
          <p:cNvSpPr>
            <a:spLocks noChangeArrowheads="1"/>
          </p:cNvSpPr>
          <p:nvPr/>
        </p:nvSpPr>
        <p:spPr bwMode="auto">
          <a:xfrm>
            <a:off x="3200400" y="3352800"/>
            <a:ext cx="2362200" cy="1219200"/>
          </a:xfrm>
          <a:prstGeom prst="rect">
            <a:avLst/>
          </a:prstGeom>
          <a:solidFill>
            <a:srgbClr val="CCE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Rectangle 11" descr="5%"/>
          <p:cNvSpPr>
            <a:spLocks noChangeArrowheads="1"/>
          </p:cNvSpPr>
          <p:nvPr/>
        </p:nvSpPr>
        <p:spPr bwMode="auto">
          <a:xfrm>
            <a:off x="3771900" y="3568700"/>
            <a:ext cx="1295400" cy="762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>
            <a:off x="4419600" y="2209800"/>
            <a:ext cx="0" cy="3124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8" name="Line 13"/>
          <p:cNvSpPr>
            <a:spLocks noChangeShapeType="1"/>
          </p:cNvSpPr>
          <p:nvPr/>
        </p:nvSpPr>
        <p:spPr bwMode="auto">
          <a:xfrm rot="5400000">
            <a:off x="4569222" y="1826022"/>
            <a:ext cx="5556" cy="426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2743200" y="3949700"/>
            <a:ext cx="45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-5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0" name="Oval 15"/>
          <p:cNvSpPr>
            <a:spLocks noChangeArrowheads="1"/>
          </p:cNvSpPr>
          <p:nvPr/>
        </p:nvSpPr>
        <p:spPr bwMode="auto">
          <a:xfrm>
            <a:off x="3162300" y="39243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1" name="Oval 16"/>
          <p:cNvSpPr>
            <a:spLocks noChangeArrowheads="1"/>
          </p:cNvSpPr>
          <p:nvPr/>
        </p:nvSpPr>
        <p:spPr bwMode="auto">
          <a:xfrm>
            <a:off x="5524500" y="39243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2" name="Oval 17"/>
          <p:cNvSpPr>
            <a:spLocks noChangeArrowheads="1"/>
          </p:cNvSpPr>
          <p:nvPr/>
        </p:nvSpPr>
        <p:spPr bwMode="auto">
          <a:xfrm>
            <a:off x="4381500" y="45339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Oval 18"/>
          <p:cNvSpPr>
            <a:spLocks noChangeArrowheads="1"/>
          </p:cNvSpPr>
          <p:nvPr/>
        </p:nvSpPr>
        <p:spPr bwMode="auto">
          <a:xfrm>
            <a:off x="4381500" y="33147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5567363" y="39497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5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5" name="Text Box 20"/>
          <p:cNvSpPr txBox="1">
            <a:spLocks noChangeArrowheads="1"/>
          </p:cNvSpPr>
          <p:nvPr/>
        </p:nvSpPr>
        <p:spPr bwMode="auto">
          <a:xfrm>
            <a:off x="4013200" y="45593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-3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6" name="Text Box 21"/>
          <p:cNvSpPr txBox="1">
            <a:spLocks noChangeArrowheads="1"/>
          </p:cNvSpPr>
          <p:nvPr/>
        </p:nvSpPr>
        <p:spPr bwMode="auto">
          <a:xfrm>
            <a:off x="4132263" y="3049588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3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4479925" y="2362200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 dirty="0">
                <a:latin typeface="Courier New" pitchFamily="49" charset="0"/>
              </a:rPr>
              <a:t>y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1768" name="Text Box 23"/>
          <p:cNvSpPr txBox="1">
            <a:spLocks noChangeArrowheads="1"/>
          </p:cNvSpPr>
          <p:nvPr/>
        </p:nvSpPr>
        <p:spPr bwMode="auto">
          <a:xfrm>
            <a:off x="6156325" y="3570288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x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69" name="Oval 24"/>
          <p:cNvSpPr>
            <a:spLocks noChangeArrowheads="1"/>
          </p:cNvSpPr>
          <p:nvPr/>
        </p:nvSpPr>
        <p:spPr bwMode="auto">
          <a:xfrm>
            <a:off x="4381500" y="35179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0" name="Oval 25"/>
          <p:cNvSpPr>
            <a:spLocks noChangeArrowheads="1"/>
          </p:cNvSpPr>
          <p:nvPr/>
        </p:nvSpPr>
        <p:spPr bwMode="auto">
          <a:xfrm>
            <a:off x="4381500" y="42926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1" name="Oval 26"/>
          <p:cNvSpPr>
            <a:spLocks noChangeArrowheads="1"/>
          </p:cNvSpPr>
          <p:nvPr/>
        </p:nvSpPr>
        <p:spPr bwMode="auto">
          <a:xfrm>
            <a:off x="3733800" y="39243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2" name="Oval 27"/>
          <p:cNvSpPr>
            <a:spLocks noChangeArrowheads="1"/>
          </p:cNvSpPr>
          <p:nvPr/>
        </p:nvSpPr>
        <p:spPr bwMode="auto">
          <a:xfrm>
            <a:off x="5029200" y="3924300"/>
            <a:ext cx="76200" cy="76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3" name="Text Box 28"/>
          <p:cNvSpPr txBox="1">
            <a:spLocks noChangeArrowheads="1"/>
          </p:cNvSpPr>
          <p:nvPr/>
        </p:nvSpPr>
        <p:spPr bwMode="auto">
          <a:xfrm>
            <a:off x="3733800" y="3962400"/>
            <a:ext cx="45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-2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74" name="Text Box 29"/>
          <p:cNvSpPr txBox="1">
            <a:spLocks noChangeArrowheads="1"/>
          </p:cNvSpPr>
          <p:nvPr/>
        </p:nvSpPr>
        <p:spPr bwMode="auto">
          <a:xfrm>
            <a:off x="4784725" y="39624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2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75" name="Text Box 30"/>
          <p:cNvSpPr txBox="1">
            <a:spLocks noChangeArrowheads="1"/>
          </p:cNvSpPr>
          <p:nvPr/>
        </p:nvSpPr>
        <p:spPr bwMode="auto">
          <a:xfrm>
            <a:off x="4368800" y="4027488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-1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76" name="Text Box 31"/>
          <p:cNvSpPr txBox="1">
            <a:spLocks noChangeArrowheads="1"/>
          </p:cNvSpPr>
          <p:nvPr/>
        </p:nvSpPr>
        <p:spPr bwMode="auto">
          <a:xfrm>
            <a:off x="4406900" y="35560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1</a:t>
            </a:r>
            <a:endParaRPr lang="ru-RU" sz="1800">
              <a:latin typeface="Courier New" pitchFamily="49" charset="0"/>
            </a:endParaRPr>
          </a:p>
        </p:txBody>
      </p:sp>
      <p:sp>
        <p:nvSpPr>
          <p:cNvPr id="31753" name="Text Box 48"/>
          <p:cNvSpPr txBox="1">
            <a:spLocks noChangeArrowheads="1"/>
          </p:cNvSpPr>
          <p:nvPr/>
        </p:nvSpPr>
        <p:spPr bwMode="auto">
          <a:xfrm>
            <a:off x="0" y="5562600"/>
            <a:ext cx="9144000" cy="6953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eaLnBrk="1" hangingPunct="1"/>
            <a:r>
              <a:rPr lang="en-US" sz="1800" dirty="0">
                <a:latin typeface="Courier New" pitchFamily="49" charset="0"/>
              </a:rPr>
              <a:t>(x&gt;-5).AND.(x&lt;5).AND.(y&gt;-3).AND.(y&lt;3).EQV. &amp;</a:t>
            </a:r>
          </a:p>
          <a:p>
            <a:pPr marL="0" lvl="2" eaLnBrk="1" hangingPunct="1"/>
            <a:r>
              <a:rPr lang="en-US" sz="1800" dirty="0">
                <a:latin typeface="Courier New" pitchFamily="49" charset="0"/>
              </a:rPr>
              <a:t>(x&gt;-2).AND.(x&lt;2).AND.(y&gt;-1).AND.(y&lt;1)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Символьный тип</a:t>
            </a: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Объявления переменной для хранения 1 символа.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0" y="1676400"/>
            <a:ext cx="9143999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 key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(1) </a:t>
            </a:r>
            <a:r>
              <a:rPr lang="en-US" sz="1800" dirty="0" err="1">
                <a:latin typeface="Courier New" pitchFamily="49" charset="0"/>
              </a:rPr>
              <a:t>ch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 smtClean="0">
                <a:latin typeface="Courier New" pitchFamily="49" charset="0"/>
              </a:rPr>
              <a:t>(LEN = 1</a:t>
            </a:r>
            <a:r>
              <a:rPr lang="en-US" sz="1800" dirty="0">
                <a:latin typeface="Courier New" pitchFamily="49" charset="0"/>
              </a:rPr>
              <a:t>) symbol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0" y="3124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Объявления строки для хранения 100 символов.</a:t>
            </a:r>
            <a:endParaRPr lang="ru-RU" sz="32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2775" name="Text Box 8"/>
          <p:cNvSpPr txBox="1">
            <a:spLocks noChangeArrowheads="1"/>
          </p:cNvSpPr>
          <p:nvPr/>
        </p:nvSpPr>
        <p:spPr bwMode="auto">
          <a:xfrm>
            <a:off x="0" y="3756025"/>
            <a:ext cx="9143999" cy="968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(100) </a:t>
            </a:r>
            <a:r>
              <a:rPr lang="en-US" sz="1800" dirty="0" err="1">
                <a:latin typeface="Courier New" pitchFamily="49" charset="0"/>
              </a:rPr>
              <a:t>str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 word*100</a:t>
            </a:r>
          </a:p>
          <a:p>
            <a:pPr algn="l" eaLnBrk="1" hangingPunct="1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 smtClean="0">
                <a:latin typeface="Courier New" pitchFamily="49" charset="0"/>
              </a:rPr>
              <a:t>(LEN = 100</a:t>
            </a:r>
            <a:r>
              <a:rPr lang="en-US" sz="1800" dirty="0">
                <a:latin typeface="Courier New" pitchFamily="49" charset="0"/>
              </a:rPr>
              <a:t>) path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2776" name="Text Box 10"/>
          <p:cNvSpPr txBox="1">
            <a:spLocks noChangeArrowheads="1"/>
          </p:cNvSpPr>
          <p:nvPr/>
        </p:nvSpPr>
        <p:spPr bwMode="auto">
          <a:xfrm>
            <a:off x="0" y="49688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Имена файлов, обработка клавиш,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внутренние файлы, любая текстовая информация.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Символьный тип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76200" y="1219200"/>
            <a:ext cx="906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Объявления символьных констант.</a:t>
            </a: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0" y="1760538"/>
            <a:ext cx="9144000" cy="121126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smtClean="0">
                <a:latin typeface="Courier New" pitchFamily="49" charset="0"/>
              </a:rPr>
              <a:t>key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'A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(1),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 smtClean="0">
                <a:latin typeface="Courier New" pitchFamily="49" charset="0"/>
              </a:rPr>
              <a:t>ch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Q"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(100),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 smtClean="0">
                <a:latin typeface="Courier New" pitchFamily="49" charset="0"/>
              </a:rPr>
              <a:t>str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C:\"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 smtClean="0">
                <a:latin typeface="Courier New" pitchFamily="49" charset="0"/>
              </a:rPr>
              <a:t>(LEN = 11</a:t>
            </a:r>
            <a:r>
              <a:rPr lang="en-US" sz="1800" dirty="0">
                <a:latin typeface="Courier New" pitchFamily="49" charset="0"/>
              </a:rPr>
              <a:t>),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smtClean="0">
                <a:latin typeface="Courier New" pitchFamily="49" charset="0"/>
              </a:rPr>
              <a:t>path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D:\data.txt"</a:t>
            </a:r>
            <a:endParaRPr lang="ru-RU" sz="1800" dirty="0">
              <a:solidFill>
                <a:srgbClr val="800000"/>
              </a:solidFill>
              <a:latin typeface="Courier New" pitchFamily="49" charset="0"/>
            </a:endParaRPr>
          </a:p>
        </p:txBody>
      </p: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76200" y="3962400"/>
            <a:ext cx="906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Присваивание символьных значений.</a:t>
            </a:r>
            <a:endParaRPr lang="ru-RU" sz="3200" b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3799" name="Text Box 11"/>
          <p:cNvSpPr txBox="1">
            <a:spLocks noChangeArrowheads="1"/>
          </p:cNvSpPr>
          <p:nvPr/>
        </p:nvSpPr>
        <p:spPr bwMode="auto">
          <a:xfrm>
            <a:off x="0" y="4456113"/>
            <a:ext cx="9144000" cy="649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 err="1">
                <a:latin typeface="Courier New" pitchFamily="49" charset="0"/>
              </a:rPr>
              <a:t>str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 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</a:rPr>
              <a:t>It''s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 very good!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'' 1 апостроф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latin typeface="Courier New" pitchFamily="49" charset="0"/>
              </a:rPr>
              <a:t>adr</a:t>
            </a:r>
            <a:r>
              <a:rPr lang="ru-RU" sz="1800" dirty="0">
                <a:latin typeface="Courier New" pitchFamily="49" charset="0"/>
              </a:rPr>
              <a:t> =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'"TEXT"'</a:t>
            </a:r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"TEXT"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 - строки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0" y="533400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C</a:t>
            </a:r>
            <a:r>
              <a:rPr lang="ru-RU" sz="2400" b="0" dirty="0" err="1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имвольная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константа заканчивающаяся символом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C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0" y="1447800"/>
            <a:ext cx="9144000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(100) </a:t>
            </a:r>
            <a:r>
              <a:rPr lang="en-US" sz="1800" dirty="0" err="1">
                <a:latin typeface="Courier New" pitchFamily="49" charset="0"/>
              </a:rPr>
              <a:t>cstr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err="1">
                <a:latin typeface="Courier New" pitchFamily="49" charset="0"/>
              </a:rPr>
              <a:t>cstr</a:t>
            </a:r>
            <a:r>
              <a:rPr lang="en-US" sz="1800" dirty="0">
                <a:latin typeface="Courier New" pitchFamily="49" charset="0"/>
              </a:rPr>
              <a:t>=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"Fortran &amp; C++"</a:t>
            </a:r>
            <a:r>
              <a:rPr lang="en-US" sz="1800" dirty="0">
                <a:latin typeface="Courier New" pitchFamily="49" charset="0"/>
              </a:rPr>
              <a:t>C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</a:rPr>
              <a:t>cstr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–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С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-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строка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0" y="28194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Управляющие символы в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строках:</a:t>
            </a:r>
            <a:endParaRPr lang="ru-RU" sz="32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228600" y="3262313"/>
            <a:ext cx="8686800" cy="333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l" eaLnBrk="1" hangingPunct="1">
              <a:spcBef>
                <a:spcPct val="2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\\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слеш;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\а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звуковой сигнал;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\b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на 1 символ назад;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новая строка;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r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возврат каретки;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lvl="1" algn="l" eaLnBrk="1" hangingPunct="1">
              <a:spcBef>
                <a:spcPct val="2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горизонтальная табуляция;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 другие.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Операции со строками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-1" y="990600"/>
            <a:ext cx="914400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//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- конкатенация (сцепление, соединение) строк.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0" y="1524000"/>
            <a:ext cx="9144000" cy="167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ru-RU" sz="1800" dirty="0">
                <a:latin typeface="Courier New" pitchFamily="49" charset="0"/>
              </a:rPr>
              <a:t> a*5, b*2, c*2</a:t>
            </a:r>
            <a:r>
              <a:rPr lang="en-US" sz="1800" dirty="0">
                <a:latin typeface="Courier New" pitchFamily="49" charset="0"/>
              </a:rPr>
              <a:t>0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...</a:t>
            </a: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a =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'AAAAA'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b =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'..'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c = a</a:t>
            </a:r>
            <a:r>
              <a:rPr lang="en-US" sz="1800" dirty="0">
                <a:latin typeface="Courier New" pitchFamily="49" charset="0"/>
              </a:rPr>
              <a:t>//</a:t>
            </a:r>
            <a:r>
              <a:rPr lang="ru-RU" sz="1800" dirty="0">
                <a:latin typeface="Courier New" pitchFamily="49" charset="0"/>
              </a:rPr>
              <a:t>b</a:t>
            </a:r>
            <a:r>
              <a:rPr lang="en-US" sz="1800" dirty="0">
                <a:latin typeface="Courier New" pitchFamily="49" charset="0"/>
              </a:rPr>
              <a:t>//</a:t>
            </a:r>
            <a:r>
              <a:rPr lang="ru-RU" sz="1800" dirty="0">
                <a:latin typeface="Courier New" pitchFamily="49" charset="0"/>
              </a:rPr>
              <a:t>a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AAAAA..AAAAA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2628" y="3657600"/>
            <a:ext cx="914137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Обращение к подстроке, нумерация с единицы.</a:t>
            </a:r>
          </a:p>
        </p:txBody>
      </p:sp>
      <p:sp>
        <p:nvSpPr>
          <p:cNvPr id="35847" name="Text Box 6"/>
          <p:cNvSpPr txBox="1">
            <a:spLocks noChangeArrowheads="1"/>
          </p:cNvSpPr>
          <p:nvPr/>
        </p:nvSpPr>
        <p:spPr bwMode="auto">
          <a:xfrm>
            <a:off x="0" y="4137025"/>
            <a:ext cx="9144000" cy="1044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 (100) </a:t>
            </a:r>
            <a:r>
              <a:rPr lang="en-US" sz="1800" dirty="0" err="1">
                <a:latin typeface="Courier New" pitchFamily="49" charset="0"/>
              </a:rPr>
              <a:t>str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substr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err="1">
                <a:latin typeface="Courier New" pitchFamily="49" charset="0"/>
              </a:rPr>
              <a:t>str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'1234567890'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 err="1">
                <a:latin typeface="Courier New" pitchFamily="49" charset="0"/>
              </a:rPr>
              <a:t>substr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str</a:t>
            </a:r>
            <a:r>
              <a:rPr lang="en-US" sz="1800" dirty="0">
                <a:latin typeface="Courier New" pitchFamily="49" charset="0"/>
              </a:rPr>
              <a:t>(1:3)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123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Процедуры обработки строк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 </a:t>
            </a:r>
            <a:r>
              <a:rPr lang="en-US" sz="2000">
                <a:solidFill>
                  <a:schemeClr val="accent6"/>
                </a:solidFill>
                <a:latin typeface="Verdana" pitchFamily="34" charset="0"/>
              </a:rPr>
              <a:t>*</a:t>
            </a:r>
            <a:endParaRPr lang="ru-RU" sz="2000">
              <a:solidFill>
                <a:schemeClr val="accent6"/>
              </a:solidFill>
              <a:latin typeface="Courier New" pitchFamily="49" charset="0"/>
            </a:endParaRPr>
          </a:p>
        </p:txBody>
      </p:sp>
      <p:graphicFrame>
        <p:nvGraphicFramePr>
          <p:cNvPr id="128174" name="Group 17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230450876"/>
              </p:ext>
            </p:extLst>
          </p:nvPr>
        </p:nvGraphicFramePr>
        <p:xfrm>
          <a:off x="304800" y="746960"/>
          <a:ext cx="8382000" cy="4587040"/>
        </p:xfrm>
        <a:graphic>
          <a:graphicData uri="http://schemas.openxmlformats.org/drawingml/2006/table">
            <a:tbl>
              <a:tblPr/>
              <a:tblGrid>
                <a:gridCol w="3048000"/>
                <a:gridCol w="5334000"/>
              </a:tblGrid>
              <a:tr h="457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Процедура</a:t>
                      </a:r>
                    </a:p>
                  </a:txBody>
                  <a:tcPr marT="45715" marB="4571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Описание</a:t>
                      </a:r>
                    </a:p>
                  </a:txBody>
                  <a:tcPr marT="45715" marB="4571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5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len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str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длина строки</a:t>
                      </a: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len_trim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str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длина строки без хвостовых пробелов</a:t>
                      </a: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index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str,sub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номер первого вхождения строки </a:t>
                      </a:r>
                      <a:r>
                        <a:rPr kumimoji="0" lang="ru-RU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substr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в строку </a:t>
                      </a:r>
                      <a:r>
                        <a:rPr kumimoji="0" lang="ru-RU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str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iachar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ch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ASCII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код символа</a:t>
                      </a: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achar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(code)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возврат символа с кодом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code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getcharqq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()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</a:t>
                      </a:r>
                      <a:r>
                        <a:rPr kumimoji="0" lang="en-US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</a:t>
                      </a:r>
                      <a:endParaRPr kumimoji="0" lang="ru-RU" sz="2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возврат нажатого символа</a:t>
                      </a: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peekcharqq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(x)</a:t>
                      </a:r>
                      <a:r>
                        <a:rPr kumimoji="0" lang="en-US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**</a:t>
                      </a:r>
                      <a:endParaRPr kumimoji="0" lang="ru-RU" sz="2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795" marB="4679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определение нажатия клавиши</a:t>
                      </a:r>
                    </a:p>
                  </a:txBody>
                  <a:tcPr marL="90000" marR="90000" marT="46795" marB="4679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97" name="Text Box 85"/>
          <p:cNvSpPr txBox="1">
            <a:spLocks noChangeArrowheads="1"/>
          </p:cNvSpPr>
          <p:nvPr/>
        </p:nvSpPr>
        <p:spPr bwMode="auto">
          <a:xfrm>
            <a:off x="304800" y="5972175"/>
            <a:ext cx="8229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600" b="0">
                <a:solidFill>
                  <a:schemeClr val="bg2"/>
                </a:solidFill>
                <a:latin typeface="Courier New" pitchFamily="49" charset="0"/>
              </a:rPr>
              <a:t>*</a:t>
            </a: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*</a:t>
            </a:r>
            <a:r>
              <a:rPr lang="ru-RU" sz="1600" b="0">
                <a:solidFill>
                  <a:schemeClr val="bg2"/>
                </a:solidFill>
                <a:latin typeface="Courier New" pitchFamily="49" charset="0"/>
              </a:rPr>
              <a:t> использование процедур требует подключения модуля</a:t>
            </a: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 iflib</a:t>
            </a:r>
          </a:p>
          <a:p>
            <a:pPr algn="l" eaLnBrk="1" hangingPunct="1"/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use iflib</a:t>
            </a:r>
            <a:r>
              <a:rPr lang="ru-RU" sz="1600" b="0">
                <a:solidFill>
                  <a:schemeClr val="bg2"/>
                </a:solidFill>
                <a:latin typeface="Courier New" pitchFamily="49" charset="0"/>
              </a:rPr>
              <a:t>  ! </a:t>
            </a: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Intel Fortran Library</a:t>
            </a:r>
            <a:endParaRPr lang="ru-RU" sz="1600" b="0">
              <a:solidFill>
                <a:schemeClr val="bg2"/>
              </a:solidFill>
              <a:latin typeface="Courier New" pitchFamily="49" charset="0"/>
            </a:endParaRPr>
          </a:p>
        </p:txBody>
      </p:sp>
      <p:sp>
        <p:nvSpPr>
          <p:cNvPr id="36898" name="Text Box 170"/>
          <p:cNvSpPr txBox="1">
            <a:spLocks noChangeArrowheads="1"/>
          </p:cNvSpPr>
          <p:nvPr/>
        </p:nvSpPr>
        <p:spPr bwMode="auto">
          <a:xfrm>
            <a:off x="304800" y="5410200"/>
            <a:ext cx="868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* </a:t>
            </a:r>
            <a:r>
              <a:rPr lang="ru-RU" sz="1600" b="0">
                <a:solidFill>
                  <a:schemeClr val="bg2"/>
                </a:solidFill>
                <a:latin typeface="Courier New" pitchFamily="49" charset="0"/>
              </a:rPr>
              <a:t>Полный перечень, тип результата, тип аргумента и подробное описание функций см. </a:t>
            </a: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HELP.</a:t>
            </a:r>
            <a:endParaRPr lang="ru-RU" sz="1600" b="0">
              <a:solidFill>
                <a:schemeClr val="bg2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Ввод/вывод</a:t>
            </a:r>
          </a:p>
        </p:txBody>
      </p:sp>
      <p:graphicFrame>
        <p:nvGraphicFramePr>
          <p:cNvPr id="132201" name="Group 10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416463190"/>
              </p:ext>
            </p:extLst>
          </p:nvPr>
        </p:nvGraphicFramePr>
        <p:xfrm>
          <a:off x="381000" y="1295400"/>
          <a:ext cx="8534400" cy="3291732"/>
        </p:xfrm>
        <a:graphic>
          <a:graphicData uri="http://schemas.openxmlformats.org/drawingml/2006/table">
            <a:tbl>
              <a:tblPr/>
              <a:tblGrid>
                <a:gridCol w="2133600"/>
                <a:gridCol w="2528888"/>
                <a:gridCol w="3871912"/>
              </a:tblGrid>
              <a:tr h="457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Дескриптор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Тип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Представление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57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 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n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I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w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[.m]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Целый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Целое число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 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n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F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w.d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Вещественный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F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форма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 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n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E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w.d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Вещественный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форма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 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n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L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w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Логический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T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F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,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.T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и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.F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,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.TRUE.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.FALSE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 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n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A</a:t>
                      </a:r>
                      <a:r>
                        <a:rPr kumimoji="0" 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w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Символьный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Строка символов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22" name="Text Box 90"/>
          <p:cNvSpPr txBox="1"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Дескрипторы данных</a:t>
            </a:r>
          </a:p>
        </p:txBody>
      </p:sp>
      <p:sp>
        <p:nvSpPr>
          <p:cNvPr id="37923" name="Text Box 92"/>
          <p:cNvSpPr txBox="1">
            <a:spLocks noChangeArrowheads="1"/>
          </p:cNvSpPr>
          <p:nvPr/>
        </p:nvSpPr>
        <p:spPr bwMode="auto">
          <a:xfrm>
            <a:off x="0" y="4579938"/>
            <a:ext cx="9144000" cy="193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l" eaLnBrk="1" hangingPunct="1">
              <a:spcBef>
                <a:spcPct val="20000"/>
              </a:spcBef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число повторений;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w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количество выводимых символов;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m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число ведущих нулей;</a:t>
            </a:r>
          </a:p>
          <a:p>
            <a:pPr lvl="1" algn="l" eaLnBrk="1" hangingPunct="1">
              <a:spcBef>
                <a:spcPct val="20000"/>
              </a:spcBef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d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число цифр после десятичной точки.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0" y="911225"/>
            <a:ext cx="9144000" cy="4270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pt-BR" sz="1800" dirty="0">
                <a:latin typeface="Courier New" pitchFamily="49" charset="0"/>
              </a:rPr>
              <a:t> :: </a:t>
            </a:r>
            <a:r>
              <a:rPr lang="pt-BR" sz="1800" dirty="0" smtClean="0">
                <a:latin typeface="Courier New" pitchFamily="49" charset="0"/>
              </a:rPr>
              <a:t>a = 10</a:t>
            </a:r>
            <a:r>
              <a:rPr lang="pt-BR" sz="1800" dirty="0">
                <a:latin typeface="Courier New" pitchFamily="49" charset="0"/>
              </a:rPr>
              <a:t>, </a:t>
            </a:r>
            <a:r>
              <a:rPr lang="pt-BR" sz="1800" dirty="0" smtClean="0">
                <a:latin typeface="Courier New" pitchFamily="49" charset="0"/>
              </a:rPr>
              <a:t>b = 20</a:t>
            </a:r>
            <a:r>
              <a:rPr lang="pt-BR" sz="1800" dirty="0">
                <a:latin typeface="Courier New" pitchFamily="49" charset="0"/>
              </a:rPr>
              <a:t>, </a:t>
            </a:r>
            <a:r>
              <a:rPr lang="pt-BR" sz="1800" dirty="0" smtClean="0">
                <a:latin typeface="Courier New" pitchFamily="49" charset="0"/>
              </a:rPr>
              <a:t>c = 30</a:t>
            </a:r>
            <a:endParaRPr lang="pt-BR" sz="1800" dirty="0">
              <a:latin typeface="Courier New" pitchFamily="49" charset="0"/>
            </a:endParaRPr>
          </a:p>
          <a:p>
            <a:pPr algn="l" eaLnBrk="1" hangingPunct="1"/>
            <a:r>
              <a:rPr lang="pt-BR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pt-BR" sz="1800" dirty="0">
                <a:latin typeface="Courier New" pitchFamily="49" charset="0"/>
              </a:rPr>
              <a:t>    :: </a:t>
            </a:r>
            <a:r>
              <a:rPr lang="pt-BR" sz="1800" dirty="0" smtClean="0">
                <a:latin typeface="Courier New" pitchFamily="49" charset="0"/>
              </a:rPr>
              <a:t>s = 1.237</a:t>
            </a:r>
            <a:r>
              <a:rPr lang="pt-BR" sz="1800" dirty="0">
                <a:latin typeface="Courier New" pitchFamily="49" charset="0"/>
              </a:rPr>
              <a:t>, </a:t>
            </a:r>
            <a:r>
              <a:rPr lang="pt-BR" sz="1800" dirty="0" smtClean="0">
                <a:latin typeface="Courier New" pitchFamily="49" charset="0"/>
              </a:rPr>
              <a:t>p = 1.87342E+10</a:t>
            </a:r>
            <a:endParaRPr lang="pt-BR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complex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smtClean="0">
                <a:latin typeface="Courier New" pitchFamily="49" charset="0"/>
              </a:rPr>
              <a:t>k = (</a:t>
            </a:r>
            <a:r>
              <a:rPr lang="en-US" sz="1800" dirty="0">
                <a:latin typeface="Courier New" pitchFamily="49" charset="0"/>
              </a:rPr>
              <a:t>0.0,1.0)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 smtClean="0">
                <a:latin typeface="Courier New" pitchFamily="49" charset="0"/>
              </a:rPr>
              <a:t>st</a:t>
            </a:r>
            <a:r>
              <a:rPr lang="en-US" sz="1800" dirty="0" smtClean="0">
                <a:latin typeface="Courier New" pitchFamily="49" charset="0"/>
              </a:rPr>
              <a:t> = .</a:t>
            </a:r>
            <a:r>
              <a:rPr lang="en-US" sz="1800" dirty="0">
                <a:latin typeface="Courier New" pitchFamily="49" charset="0"/>
              </a:rPr>
              <a:t>TRUE.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smtClean="0">
                <a:latin typeface="Courier New" pitchFamily="49" charset="0"/>
              </a:rPr>
              <a:t>key = </a:t>
            </a:r>
            <a:r>
              <a:rPr lang="en-US" sz="1800" dirty="0" smtClean="0">
                <a:solidFill>
                  <a:srgbClr val="800000"/>
                </a:solidFill>
                <a:latin typeface="Courier New" pitchFamily="49" charset="0"/>
              </a:rPr>
              <a:t>'A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'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"(3i4)"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 err="1">
                <a:latin typeface="Courier New" pitchFamily="49" charset="0"/>
              </a:rPr>
              <a:t>a,b,c</a:t>
            </a: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^^10^^20^^30 !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упр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"(f10.5)"</a:t>
            </a:r>
            <a:r>
              <a:rPr lang="en-US" sz="1800" dirty="0">
                <a:latin typeface="Courier New" pitchFamily="49" charset="0"/>
              </a:rPr>
              <a:t>) s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^^^1.23700 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"(E10.2)"</a:t>
            </a:r>
            <a:r>
              <a:rPr lang="en-US" sz="1800" dirty="0">
                <a:latin typeface="Courier New" pitchFamily="49" charset="0"/>
              </a:rPr>
              <a:t>) p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^^0.19E+11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"(2f5.1)"</a:t>
            </a:r>
            <a:r>
              <a:rPr lang="en-US" sz="1800" dirty="0">
                <a:latin typeface="Courier New" pitchFamily="49" charset="0"/>
              </a:rPr>
              <a:t>) k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^^0.0^^1.0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"(L2)"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 err="1">
                <a:latin typeface="Courier New" pitchFamily="49" charset="0"/>
              </a:rPr>
              <a:t>st</a:t>
            </a:r>
            <a:r>
              <a:rPr lang="en-US" sz="1800" dirty="0">
                <a:latin typeface="Courier New" pitchFamily="49" charset="0"/>
              </a:rPr>
              <a:t>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^T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800" dirty="0">
                <a:latin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"(A4)"</a:t>
            </a:r>
            <a:r>
              <a:rPr lang="ru-RU" sz="1800" dirty="0">
                <a:latin typeface="Courier New" pitchFamily="49" charset="0"/>
              </a:rPr>
              <a:t>) </a:t>
            </a:r>
            <a:r>
              <a:rPr lang="ru-RU" sz="1800" dirty="0" err="1">
                <a:latin typeface="Courier New" pitchFamily="49" charset="0"/>
              </a:rPr>
              <a:t>key</a:t>
            </a:r>
            <a:r>
              <a:rPr lang="ru-RU" sz="1800" dirty="0">
                <a:latin typeface="Courier New" pitchFamily="49" charset="0"/>
              </a:rPr>
              <a:t>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^^^A</a:t>
            </a:r>
          </a:p>
          <a:p>
            <a:pPr algn="l" eaLnBrk="1" hangingPunct="1"/>
            <a:endParaRPr lang="ru-RU" sz="1800" dirty="0">
              <a:solidFill>
                <a:srgbClr val="008000"/>
              </a:solidFill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800" dirty="0">
                <a:latin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"(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I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4)"</a:t>
            </a:r>
            <a:r>
              <a:rPr lang="ru-RU" sz="1800" dirty="0">
                <a:latin typeface="Courier New" pitchFamily="49" charset="0"/>
              </a:rPr>
              <a:t>) </a:t>
            </a:r>
            <a:r>
              <a:rPr lang="en-US" sz="1800" dirty="0">
                <a:latin typeface="Courier New" pitchFamily="49" charset="0"/>
              </a:rPr>
              <a:t>1000000</a:t>
            </a:r>
            <a:r>
              <a:rPr lang="ru-RU" sz="1800" dirty="0">
                <a:latin typeface="Courier New" pitchFamily="49" charset="0"/>
              </a:rPr>
              <a:t>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****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ошибка</a:t>
            </a: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800" dirty="0">
                <a:latin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"(F5.4)"</a:t>
            </a:r>
            <a:r>
              <a:rPr lang="ru-RU" sz="1800" dirty="0">
                <a:latin typeface="Courier New" pitchFamily="49" charset="0"/>
              </a:rPr>
              <a:t>)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800" dirty="0">
                <a:latin typeface="Courier New" pitchFamily="49" charset="0"/>
              </a:rPr>
              <a:t>123.456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**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*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**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ошибка</a:t>
            </a:r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Примеры вывода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0" y="914400"/>
            <a:ext cx="9144000" cy="449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prog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 X, Y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en-US" sz="1800" dirty="0">
                <a:latin typeface="Courier New" pitchFamily="49" charset="0"/>
              </a:rPr>
              <a:t>(100) </a:t>
            </a:r>
            <a:r>
              <a:rPr lang="en-US" sz="1800" dirty="0" err="1">
                <a:latin typeface="Courier New" pitchFamily="49" charset="0"/>
              </a:rPr>
              <a:t>str</a:t>
            </a:r>
            <a:r>
              <a:rPr lang="en-US" sz="1800" dirty="0">
                <a:latin typeface="Courier New" pitchFamily="49" charset="0"/>
              </a:rPr>
              <a:t>  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"Enter coordinates 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</a:rPr>
              <a:t>x,y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 "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"(2I4)"</a:t>
            </a:r>
            <a:r>
              <a:rPr lang="en-US" sz="1800" dirty="0">
                <a:latin typeface="Courier New" pitchFamily="49" charset="0"/>
              </a:rPr>
              <a:t>) X, Y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"(A,I4)"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"Summa = "</a:t>
            </a:r>
            <a:r>
              <a:rPr lang="en-US" sz="1800" dirty="0">
                <a:latin typeface="Courier New" pitchFamily="49" charset="0"/>
              </a:rPr>
              <a:t>, X+Y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     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4^^^5 результат 9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         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4^^^^^^^^^^^5 результат 4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800" dirty="0">
                <a:latin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ru-RU" sz="1800" dirty="0">
                <a:latin typeface="Courier New" pitchFamily="49" charset="0"/>
              </a:rPr>
              <a:t>) 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ru-RU" sz="1800" dirty="0" err="1">
                <a:solidFill>
                  <a:srgbClr val="800000"/>
                </a:solidFill>
                <a:latin typeface="Courier New" pitchFamily="49" charset="0"/>
              </a:rPr>
              <a:t>Path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..."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"(A)"</a:t>
            </a:r>
            <a:r>
              <a:rPr lang="en-US" sz="1800" dirty="0">
                <a:latin typeface="Courier New" pitchFamily="49" charset="0"/>
              </a:rPr>
              <a:t>)     </a:t>
            </a:r>
            <a:r>
              <a:rPr lang="en-US" sz="1800" dirty="0" err="1">
                <a:latin typeface="Courier New" pitchFamily="49" charset="0"/>
              </a:rPr>
              <a:t>str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"(A)"</a:t>
            </a:r>
            <a:r>
              <a:rPr lang="en-US" sz="1800" dirty="0">
                <a:latin typeface="Courier New" pitchFamily="49" charset="0"/>
              </a:rPr>
              <a:t>)    </a:t>
            </a:r>
            <a:r>
              <a:rPr lang="en-US" sz="1800" dirty="0" err="1">
                <a:latin typeface="Courier New" pitchFamily="49" charset="0"/>
              </a:rPr>
              <a:t>str</a:t>
            </a:r>
            <a:r>
              <a:rPr lang="en-US" sz="1800" dirty="0">
                <a:latin typeface="Courier New" pitchFamily="49" charset="0"/>
              </a:rPr>
              <a:t>(1:3)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      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Path...C:\DOCUM\1.txt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      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результат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C:\ 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Примеры ввода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0" y="911225"/>
            <a:ext cx="9144000" cy="4803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prog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en-US" sz="1800" dirty="0">
                <a:latin typeface="Courier New" pitchFamily="49" charset="0"/>
              </a:rPr>
              <a:t> c1, c2, c3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complex(4)</a:t>
            </a:r>
            <a:r>
              <a:rPr lang="en-US" sz="1800" dirty="0">
                <a:latin typeface="Courier New" pitchFamily="49" charset="0"/>
              </a:rPr>
              <a:t> z1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"Values c1, c2, c3"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"(3E10.2)"</a:t>
            </a:r>
            <a:r>
              <a:rPr lang="en-US" sz="1800" dirty="0">
                <a:latin typeface="Courier New" pitchFamily="49" charset="0"/>
              </a:rPr>
              <a:t>) c1, c2, c3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"(E10.2)"</a:t>
            </a:r>
            <a:r>
              <a:rPr lang="en-US" sz="1800" dirty="0">
                <a:latin typeface="Courier New" pitchFamily="49" charset="0"/>
              </a:rPr>
              <a:t>) (c1+c2+c3)/2.0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</a:rPr>
              <a:t>!1.E+0^^^^^2.E+0^^^^^9.E+0</a:t>
            </a:r>
            <a:endParaRPr lang="pt-BR" sz="1800" dirty="0">
              <a:latin typeface="Courier New" pitchFamily="49" charset="0"/>
            </a:endParaRPr>
          </a:p>
          <a:p>
            <a:pPr algn="l" eaLnBrk="1" hangingPunct="1"/>
            <a:r>
              <a:rPr lang="pt-BR" sz="1800" dirty="0">
                <a:latin typeface="Courier New" pitchFamily="49" charset="0"/>
              </a:rPr>
              <a:t>      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</a:rPr>
              <a:t>!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результат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</a:rPr>
              <a:t> ^^0.60E+01</a:t>
            </a:r>
            <a:endParaRPr lang="pt-BR" sz="1800" dirty="0">
              <a:latin typeface="Courier New" pitchFamily="49" charset="0"/>
            </a:endParaRPr>
          </a:p>
          <a:p>
            <a:pPr algn="l" eaLnBrk="1" hangingPunct="1"/>
            <a:endParaRPr lang="pt-BR" sz="1800" dirty="0">
              <a:latin typeface="Courier New" pitchFamily="49" charset="0"/>
            </a:endParaRPr>
          </a:p>
          <a:p>
            <a:pPr algn="l" eaLnBrk="1" hangingPunct="1"/>
            <a:r>
              <a:rPr lang="pt-BR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800" dirty="0">
                <a:latin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ru-RU" sz="1800" dirty="0">
                <a:latin typeface="Courier New" pitchFamily="49" charset="0"/>
              </a:rPr>
              <a:t>)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ru-RU" sz="1800" dirty="0" err="1">
                <a:solidFill>
                  <a:srgbClr val="800000"/>
                </a:solidFill>
                <a:latin typeface="Courier New" pitchFamily="49" charset="0"/>
              </a:rPr>
              <a:t>Complex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 Z1 = "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ru-RU" sz="1800" dirty="0">
                <a:latin typeface="Courier New" pitchFamily="49" charset="0"/>
              </a:rPr>
              <a:t>(*,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"(2f5.2)"</a:t>
            </a:r>
            <a:r>
              <a:rPr lang="ru-RU" sz="1800" dirty="0">
                <a:latin typeface="Courier New" pitchFamily="49" charset="0"/>
              </a:rPr>
              <a:t>) Z1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мнимая и действительная части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"(A,f5.2)"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</a:t>
            </a:r>
            <a:r>
              <a:rPr lang="en-US" sz="1800" dirty="0" err="1">
                <a:solidFill>
                  <a:srgbClr val="800000"/>
                </a:solidFill>
                <a:latin typeface="Courier New" pitchFamily="49" charset="0"/>
              </a:rPr>
              <a:t>Im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(z) = "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aimag</a:t>
            </a:r>
            <a:r>
              <a:rPr lang="en-US" sz="1800" dirty="0">
                <a:latin typeface="Courier New" pitchFamily="49" charset="0"/>
              </a:rPr>
              <a:t>(Z1)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"(A,f5.2)"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"Re(z) = "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>
                <a:latin typeface="Courier New" pitchFamily="49" charset="0"/>
              </a:rPr>
              <a:t>(Z1)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!2.0^^3.0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!результат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Im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(z) =^^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3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.0  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Re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(z) =^^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2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.0  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Примеры ввода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04800" y="914400"/>
            <a:ext cx="8610600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* Латинские буквы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A..Z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, </a:t>
            </a:r>
            <a:r>
              <a:rPr lang="en-US" sz="2600" dirty="0" err="1">
                <a:solidFill>
                  <a:srgbClr val="0070C0"/>
                </a:solidFill>
                <a:latin typeface="Courier New" pitchFamily="49" charset="0"/>
              </a:rPr>
              <a:t>a..z</a:t>
            </a:r>
            <a:endParaRPr lang="ru-RU" sz="2600" dirty="0">
              <a:solidFill>
                <a:srgbClr val="0070C0"/>
              </a:solidFill>
              <a:latin typeface="Courier New" pitchFamily="49" charset="0"/>
            </a:endParaRPr>
          </a:p>
          <a:p>
            <a:pPr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(маленькие и большие не различаются).</a:t>
            </a:r>
          </a:p>
          <a:p>
            <a:pPr algn="just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*  Цифры и знак подчеркивания 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</a:rPr>
              <a:t>со 2-й позиции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 </a:t>
            </a:r>
          </a:p>
          <a:p>
            <a:pPr algn="just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*  Длина имени 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</a:rPr>
              <a:t>не более 63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символа.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600200" y="58674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Используйте осмысленные имена!</a:t>
            </a:r>
          </a:p>
        </p:txBody>
      </p: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Задание имён</a:t>
            </a:r>
          </a:p>
        </p:txBody>
      </p:sp>
      <p:sp>
        <p:nvSpPr>
          <p:cNvPr id="5126" name="Text Box 13"/>
          <p:cNvSpPr txBox="1">
            <a:spLocks noChangeArrowheads="1"/>
          </p:cNvSpPr>
          <p:nvPr/>
        </p:nvSpPr>
        <p:spPr bwMode="auto">
          <a:xfrm>
            <a:off x="5177385" y="3505200"/>
            <a:ext cx="1988045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2pressure</a:t>
            </a:r>
          </a:p>
          <a:p>
            <a:pPr eaLnBrk="1" hangingPunct="1"/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func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(x)</a:t>
            </a:r>
          </a:p>
          <a:p>
            <a:pPr eaLnBrk="1" hangingPunct="1"/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sd:q</a:t>
            </a:r>
            <a:endParaRPr lang="en-US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eaLnBrk="1" hangingPunct="1"/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w.x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5127" name="Text Box 22"/>
          <p:cNvSpPr txBox="1">
            <a:spLocks noChangeArrowheads="1"/>
          </p:cNvSpPr>
          <p:nvPr/>
        </p:nvSpPr>
        <p:spPr bwMode="auto">
          <a:xfrm>
            <a:off x="1904310" y="3505200"/>
            <a:ext cx="1587294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R_0</a:t>
            </a:r>
          </a:p>
          <a:p>
            <a:pPr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Vortex</a:t>
            </a:r>
          </a:p>
          <a:p>
            <a:pPr eaLnBrk="1" hangingPunct="1"/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a1</a:t>
            </a:r>
          </a:p>
          <a:p>
            <a:pPr eaLnBrk="1" hangingPunct="1"/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DistPol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  <p:sp>
        <p:nvSpPr>
          <p:cNvPr id="5128" name="Text Box 23"/>
          <p:cNvSpPr txBox="1">
            <a:spLocks noChangeArrowheads="1"/>
          </p:cNvSpPr>
          <p:nvPr/>
        </p:nvSpPr>
        <p:spPr bwMode="auto">
          <a:xfrm>
            <a:off x="1752600" y="5181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rgbClr val="00B050"/>
                </a:solidFill>
                <a:latin typeface="Verdana" pitchFamily="34" charset="0"/>
              </a:rPr>
              <a:t>Правильно</a:t>
            </a:r>
          </a:p>
        </p:txBody>
      </p:sp>
      <p:sp>
        <p:nvSpPr>
          <p:cNvPr id="5129" name="Text Box 24"/>
          <p:cNvSpPr txBox="1">
            <a:spLocks noChangeArrowheads="1"/>
          </p:cNvSpPr>
          <p:nvPr/>
        </p:nvSpPr>
        <p:spPr bwMode="auto">
          <a:xfrm>
            <a:off x="5448300" y="5181600"/>
            <a:ext cx="1525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rgbClr val="FF0000"/>
                </a:solidFill>
                <a:latin typeface="Verdana" pitchFamily="34" charset="0"/>
              </a:rPr>
              <a:t>Неверно</a:t>
            </a:r>
          </a:p>
        </p:txBody>
      </p:sp>
      <p:sp>
        <p:nvSpPr>
          <p:cNvPr id="5130" name="Rectangle 25"/>
          <p:cNvSpPr>
            <a:spLocks noChangeArrowheads="1"/>
          </p:cNvSpPr>
          <p:nvPr/>
        </p:nvSpPr>
        <p:spPr bwMode="auto">
          <a:xfrm>
            <a:off x="1600200" y="3429000"/>
            <a:ext cx="2209800" cy="236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131" name="Rectangle 26"/>
          <p:cNvSpPr>
            <a:spLocks noChangeArrowheads="1"/>
          </p:cNvSpPr>
          <p:nvPr/>
        </p:nvSpPr>
        <p:spPr bwMode="auto">
          <a:xfrm>
            <a:off x="5029200" y="3429000"/>
            <a:ext cx="2209800" cy="236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Ввод/вывод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570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Дескрипторы управления: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nX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вывод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n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пробелов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SP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вывод знака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"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+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"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 числовых данных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SS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выводить знак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"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+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"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S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восстановление действия дескриптора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SS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Tn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абсолютная табуляция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TRn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относительная правая табуляция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TLn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относительная левая табуляция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BN 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игнорировать пробелы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BZ 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интерпретировать пробелы как нули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/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переход на следующую строку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\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не переходить на следующую строку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Ввод/вывод бесконечностей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0" y="958850"/>
            <a:ext cx="9144000" cy="220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Inf</a:t>
            </a:r>
            <a:r>
              <a:rPr lang="en-US" sz="26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или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–Infinity</a:t>
            </a:r>
            <a:r>
              <a:rPr lang="en-US" sz="26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sz="26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           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отрицательная бесконечность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;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Inf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+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Inf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Infinity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или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+Infinity</a:t>
            </a:r>
            <a:r>
              <a:rPr lang="en-US" sz="26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sz="2600" b="0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             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–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положительная бесконечность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0" y="3276600"/>
            <a:ext cx="9144000" cy="228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infinity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real(4)</a:t>
            </a:r>
            <a:r>
              <a:rPr lang="en-US" sz="1800" dirty="0">
                <a:latin typeface="Courier New" pitchFamily="49" charset="0"/>
              </a:rPr>
              <a:t> p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en-US" sz="1800" dirty="0">
                <a:latin typeface="Courier New" pitchFamily="49" charset="0"/>
              </a:rPr>
              <a:t>)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"p = "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en-US" sz="1800" dirty="0" err="1">
                <a:solidFill>
                  <a:srgbClr val="008000"/>
                </a:solidFill>
                <a:latin typeface="Courier New" pitchFamily="49" charset="0"/>
              </a:rPr>
              <a:t>Inf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(*,*) p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-p     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-Infinity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Обработка ошибок</a:t>
            </a: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0" y="2362200"/>
            <a:ext cx="9144000" cy="2819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check_error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 k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800" dirty="0">
                <a:latin typeface="Courier New" pitchFamily="49" charset="0"/>
              </a:rPr>
              <a:t>(*,*,</a:t>
            </a:r>
            <a:r>
              <a:rPr lang="en-US" sz="1800" dirty="0" smtClean="0">
                <a:latin typeface="Courier New" pitchFamily="49" charset="0"/>
              </a:rPr>
              <a:t>ERR = 100</a:t>
            </a:r>
            <a:r>
              <a:rPr lang="en-US" sz="1800" dirty="0">
                <a:latin typeface="Courier New" pitchFamily="49" charset="0"/>
              </a:rPr>
              <a:t>) k</a:t>
            </a:r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>
                <a:solidFill>
                  <a:srgbClr val="33CC33"/>
                </a:solidFill>
                <a:latin typeface="Courier New" pitchFamily="49" charset="0"/>
              </a:rPr>
              <a:t>! если введен недопустимый символ</a:t>
            </a:r>
            <a:endParaRPr lang="en-US" sz="1800" dirty="0">
              <a:solidFill>
                <a:srgbClr val="33CC33"/>
              </a:solidFill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k*1000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stop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FF0000"/>
                </a:solidFill>
                <a:latin typeface="Courier New" pitchFamily="49" charset="0"/>
              </a:rPr>
              <a:t>100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stop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"ERROR"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0" y="990600"/>
            <a:ext cx="9144000" cy="97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write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(*,*,ERR =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целочисленная метка)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...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read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(*,*,ERR =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целочисленная метка)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 ...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Умолчания о типах данных</a:t>
            </a:r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0" y="1236663"/>
            <a:ext cx="9144000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По умолчанию все объекты программы, имена которых начинаются с букв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i,j,k,l,m,n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или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I,J,K,L,M,N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являются типа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integer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Все остальные объекты имеют тип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real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0" y="4877848"/>
            <a:ext cx="9144000" cy="89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implicit none</a:t>
            </a:r>
            <a:r>
              <a:rPr lang="ru-RU" sz="26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– </a:t>
            </a:r>
            <a:r>
              <a:rPr lang="ru-RU" sz="22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все имена должны быть </a:t>
            </a:r>
          </a:p>
          <a:p>
            <a:pPr eaLnBrk="1" hangingPunct="1">
              <a:spcBef>
                <a:spcPct val="20000"/>
              </a:spcBef>
            </a:pPr>
            <a:r>
              <a:rPr lang="ru-RU" sz="22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объявлены явно.</a:t>
            </a:r>
          </a:p>
        </p:txBody>
      </p:sp>
      <p:sp>
        <p:nvSpPr>
          <p:cNvPr id="45062" name="Text Box 5"/>
          <p:cNvSpPr txBox="1">
            <a:spLocks noChangeArrowheads="1"/>
          </p:cNvSpPr>
          <p:nvPr/>
        </p:nvSpPr>
        <p:spPr bwMode="auto">
          <a:xfrm>
            <a:off x="0" y="3382963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implicit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изменяет правила умолчания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5063" name="Text Box 6"/>
          <p:cNvSpPr txBox="1">
            <a:spLocks noChangeArrowheads="1"/>
          </p:cNvSpPr>
          <p:nvPr/>
        </p:nvSpPr>
        <p:spPr bwMode="auto">
          <a:xfrm>
            <a:off x="0" y="40386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implicit integer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(A-B),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logical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 (C-D)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Перечисления </a:t>
            </a: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enum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0" y="1085850"/>
            <a:ext cx="9144000" cy="94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Множество целых констант.</a:t>
            </a:r>
          </a:p>
          <a:p>
            <a:pPr eaLnBrk="1" hangingPunct="1">
              <a:spcBef>
                <a:spcPct val="20000"/>
              </a:spcBef>
            </a:pP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Используется для взаимодействия с языком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0" y="2305050"/>
            <a:ext cx="9144000" cy="2343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enum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bind</a:t>
            </a:r>
            <a:r>
              <a:rPr lang="en-US" sz="1800" dirty="0">
                <a:latin typeface="Courier New" pitchFamily="49" charset="0"/>
              </a:rPr>
              <a:t>(C)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enumerator</a:t>
            </a:r>
            <a:r>
              <a:rPr lang="en-US" sz="1800" dirty="0">
                <a:latin typeface="Courier New" pitchFamily="49" charset="0"/>
              </a:rPr>
              <a:t> plus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enumerator</a:t>
            </a:r>
            <a:r>
              <a:rPr lang="en-US" sz="1800" dirty="0">
                <a:latin typeface="Courier New" pitchFamily="49" charset="0"/>
              </a:rPr>
              <a:t> :: minus = 4, div = 9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enumerator</a:t>
            </a:r>
            <a:r>
              <a:rPr lang="en-US" sz="1800" dirty="0">
                <a:latin typeface="Courier New" pitchFamily="49" charset="0"/>
              </a:rPr>
              <a:t> equal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</a:rPr>
              <a:t>enum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или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smtClean="0">
                <a:latin typeface="Courier New" pitchFamily="49" charset="0"/>
              </a:rPr>
              <a:t>plus = 0</a:t>
            </a:r>
            <a:r>
              <a:rPr lang="en-US" sz="1800" dirty="0">
                <a:latin typeface="Courier New" pitchFamily="49" charset="0"/>
              </a:rPr>
              <a:t>, &amp;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                </a:t>
            </a:r>
            <a:r>
              <a:rPr lang="ru-RU" sz="1800" dirty="0" err="1" smtClean="0">
                <a:latin typeface="Courier New" pitchFamily="49" charset="0"/>
              </a:rPr>
              <a:t>minus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4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 smtClean="0">
                <a:latin typeface="Courier New" pitchFamily="49" charset="0"/>
              </a:rPr>
              <a:t>div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9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 smtClean="0">
                <a:latin typeface="Courier New" pitchFamily="49" charset="0"/>
              </a:rPr>
              <a:t>equal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Ссылки и адресаты</a:t>
            </a:r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0" y="901700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Ссылка – переменная, связанная </a:t>
            </a: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 другой переменной, называемой адресатом.</a:t>
            </a:r>
          </a:p>
          <a:p>
            <a:pPr eaLnBrk="1" hangingPunct="1"/>
            <a:endParaRPr lang="ru-RU" sz="24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 обращении к ссылке будет происходить </a:t>
            </a: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обращение к адресату и наоборот. 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0" y="3482975"/>
            <a:ext cx="9144000" cy="631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ru-RU" sz="1800" dirty="0">
                <a:latin typeface="Courier New" pitchFamily="49" charset="0"/>
              </a:rPr>
              <a:t> :: p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ссылка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target</a:t>
            </a:r>
            <a:r>
              <a:rPr lang="ru-RU" sz="1800" dirty="0">
                <a:latin typeface="Courier New" pitchFamily="49" charset="0"/>
              </a:rPr>
              <a:t> :: a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адресат 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7110" name="Text Box 10"/>
          <p:cNvSpPr txBox="1">
            <a:spLocks noChangeArrowheads="1"/>
          </p:cNvSpPr>
          <p:nvPr/>
        </p:nvSpPr>
        <p:spPr bwMode="auto">
          <a:xfrm>
            <a:off x="0" y="490855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Ссылки позволяют создавать динамические структуры данных -</a:t>
            </a:r>
            <a:r>
              <a:rPr lang="en-US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списки, стеки, деревья, очереди.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Ссылки и адресаты</a:t>
            </a:r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" y="7620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Операция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=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&gt;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прикрепление ссылки к адресату.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0" y="1371600"/>
            <a:ext cx="9144000" cy="2819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prog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en-US" sz="1800" dirty="0">
                <a:latin typeface="Courier New" pitchFamily="49" charset="0"/>
              </a:rPr>
              <a:t> :: p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target</a:t>
            </a:r>
            <a:r>
              <a:rPr lang="en-US" sz="1800" dirty="0">
                <a:latin typeface="Courier New" pitchFamily="49" charset="0"/>
              </a:rPr>
              <a:t> :: a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a = 100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p =&gt; a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прикрепили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ссылку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к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адресату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p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p = 100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a = 100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ru-RU" sz="1800" dirty="0">
                <a:latin typeface="Courier New" pitchFamily="49" charset="0"/>
              </a:rPr>
              <a:t>a = 500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p = 500 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8134" name="Text Box 5"/>
          <p:cNvSpPr txBox="1">
            <a:spLocks noChangeArrowheads="1"/>
          </p:cNvSpPr>
          <p:nvPr/>
        </p:nvSpPr>
        <p:spPr bwMode="auto">
          <a:xfrm>
            <a:off x="0" y="48768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Все изменения, происходящие с адресатом,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дублируются в ссылке.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Ссылки и адресаты</a:t>
            </a: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2819400" y="762000"/>
            <a:ext cx="365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Массивные указатели</a:t>
            </a:r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0" y="1676400"/>
            <a:ext cx="9144000" cy="1447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>
                <a:latin typeface="Courier New" pitchFamily="49" charset="0"/>
              </a:rPr>
              <a:t>a_ptr</a:t>
            </a:r>
            <a:r>
              <a:rPr lang="en-US" sz="1800" dirty="0">
                <a:latin typeface="Courier New" pitchFamily="49" charset="0"/>
              </a:rPr>
              <a:t>(:)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target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>
                <a:latin typeface="Courier New" pitchFamily="49" charset="0"/>
              </a:rPr>
              <a:t>a_trg</a:t>
            </a:r>
            <a:r>
              <a:rPr lang="en-US" sz="1800" dirty="0">
                <a:latin typeface="Courier New" pitchFamily="49" charset="0"/>
              </a:rPr>
              <a:t>(5) = [1,2,3,4,5]</a:t>
            </a:r>
          </a:p>
          <a:p>
            <a:pPr algn="l" eaLnBrk="1" hangingPunct="1"/>
            <a:r>
              <a:rPr lang="en-US" sz="1800" dirty="0" err="1">
                <a:latin typeface="Courier New" pitchFamily="49" charset="0"/>
              </a:rPr>
              <a:t>a_ptr</a:t>
            </a:r>
            <a:r>
              <a:rPr lang="en-US" sz="1800" dirty="0">
                <a:latin typeface="Courier New" pitchFamily="49" charset="0"/>
              </a:rPr>
              <a:t> =&gt; </a:t>
            </a:r>
            <a:r>
              <a:rPr lang="en-US" sz="1800" dirty="0" err="1">
                <a:latin typeface="Courier New" pitchFamily="49" charset="0"/>
              </a:rPr>
              <a:t>a_trg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print</a:t>
            </a:r>
            <a:r>
              <a:rPr lang="en-US" sz="1800" dirty="0">
                <a:latin typeface="Courier New" pitchFamily="49" charset="0"/>
              </a:rPr>
              <a:t>*, </a:t>
            </a:r>
            <a:r>
              <a:rPr lang="en-US" sz="1800" dirty="0" err="1">
                <a:latin typeface="Courier New" pitchFamily="49" charset="0"/>
              </a:rPr>
              <a:t>a_ptr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28600" y="3276600"/>
            <a:ext cx="83535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Результат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algn="l" eaLnBrk="1" hangingPunct="1"/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  1.000000 2.000000 3.000000 4.000000 5.000000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Ссылки и адресаты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0" y="833438"/>
            <a:ext cx="914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Функция 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associated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pt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addr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600" b="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возвращает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.TRUE.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если ссылка 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pt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прикреплена к адресату </a:t>
            </a:r>
            <a:r>
              <a:rPr lang="ru-RU" sz="2600" dirty="0" err="1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</a:rPr>
              <a:t>addr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0" y="2054225"/>
            <a:ext cx="9143999" cy="34321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prog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en-US" sz="1800" dirty="0">
                <a:latin typeface="Courier New" pitchFamily="49" charset="0"/>
              </a:rPr>
              <a:t> :: p1, p2, p3</a:t>
            </a: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target</a:t>
            </a:r>
            <a:r>
              <a:rPr lang="en-US" sz="1800" dirty="0">
                <a:latin typeface="Courier New" pitchFamily="49" charset="0"/>
              </a:rPr>
              <a:t> :: </a:t>
            </a:r>
            <a:r>
              <a:rPr lang="en-US" sz="1800" dirty="0" err="1">
                <a:latin typeface="Courier New" pitchFamily="49" charset="0"/>
              </a:rPr>
              <a:t>a,b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a = 100</a:t>
            </a:r>
            <a:r>
              <a:rPr lang="en-US" sz="1800" dirty="0">
                <a:latin typeface="Courier New" pitchFamily="49" charset="0"/>
              </a:rPr>
              <a:t>;  </a:t>
            </a:r>
            <a:r>
              <a:rPr lang="en-US" sz="1800" dirty="0" smtClean="0">
                <a:latin typeface="Courier New" pitchFamily="49" charset="0"/>
              </a:rPr>
              <a:t>b = 2</a:t>
            </a:r>
            <a:r>
              <a:rPr lang="en-US" sz="1800" dirty="0">
                <a:latin typeface="Courier New" pitchFamily="49" charset="0"/>
              </a:rPr>
              <a:t>; </a:t>
            </a:r>
            <a:r>
              <a:rPr lang="en-US" sz="1800" dirty="0" smtClean="0">
                <a:latin typeface="Courier New" pitchFamily="49" charset="0"/>
              </a:rPr>
              <a:t>p1 =&gt; a</a:t>
            </a:r>
            <a:r>
              <a:rPr lang="en-US" sz="1800" dirty="0">
                <a:latin typeface="Courier New" pitchFamily="49" charset="0"/>
              </a:rPr>
              <a:t>;  </a:t>
            </a:r>
            <a:r>
              <a:rPr lang="en-US" sz="1800" dirty="0" smtClean="0">
                <a:latin typeface="Courier New" pitchFamily="49" charset="0"/>
              </a:rPr>
              <a:t>p2 =&gt; a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(p1,p2)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TRUE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(p1)     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(p2,a)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p1 =&gt; b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(p3)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FALSE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(p1,p2)</a:t>
            </a: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(p1,a)</a:t>
            </a: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Ссылки и адресаты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0" y="94615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Оператор </a:t>
            </a:r>
            <a:r>
              <a:rPr lang="ru-RU" sz="2600" dirty="0" err="1">
                <a:solidFill>
                  <a:srgbClr val="0070C0"/>
                </a:solidFill>
                <a:latin typeface="Courier New" pitchFamily="49" charset="0"/>
              </a:rPr>
              <a:t>nullify</a:t>
            </a:r>
            <a:r>
              <a:rPr lang="ru-RU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- открепление ссылки от адресата.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0" y="1609725"/>
            <a:ext cx="9144000" cy="3724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prog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ru-RU" sz="1800" dirty="0">
                <a:latin typeface="Courier New" pitchFamily="49" charset="0"/>
              </a:rPr>
              <a:t> :: p1, p2</a:t>
            </a: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,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target</a:t>
            </a:r>
            <a:r>
              <a:rPr lang="ru-RU" sz="1800" dirty="0">
                <a:latin typeface="Courier New" pitchFamily="49" charset="0"/>
              </a:rPr>
              <a:t> :: a</a:t>
            </a: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smtClean="0">
                <a:latin typeface="Courier New" pitchFamily="49" charset="0"/>
              </a:rPr>
              <a:t>a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1000</a:t>
            </a:r>
            <a:r>
              <a:rPr lang="ru-RU" sz="1800" dirty="0">
                <a:latin typeface="Courier New" pitchFamily="49" charset="0"/>
              </a:rPr>
              <a:t>;  </a:t>
            </a:r>
            <a:r>
              <a:rPr lang="ru-RU" sz="1800" dirty="0" smtClean="0">
                <a:latin typeface="Courier New" pitchFamily="49" charset="0"/>
              </a:rPr>
              <a:t>p1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=&gt;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a</a:t>
            </a:r>
            <a:r>
              <a:rPr lang="ru-RU" sz="1800" dirty="0">
                <a:latin typeface="Courier New" pitchFamily="49" charset="0"/>
              </a:rPr>
              <a:t>;  </a:t>
            </a:r>
            <a:r>
              <a:rPr lang="ru-RU" sz="1800" dirty="0" smtClean="0">
                <a:latin typeface="Courier New" pitchFamily="49" charset="0"/>
              </a:rPr>
              <a:t>p2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=&gt;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a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если к адресату прикреплены две ссылки, 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то отсоединим последнюю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ru-RU" sz="1800" dirty="0">
                <a:latin typeface="Courier New" pitchFamily="49" charset="0"/>
              </a:rPr>
              <a:t> (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ru-RU" sz="1800" dirty="0">
                <a:latin typeface="Courier New" pitchFamily="49" charset="0"/>
              </a:rPr>
              <a:t>(p1,p2))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nullify</a:t>
            </a:r>
            <a:r>
              <a:rPr lang="ru-RU" sz="1800" dirty="0">
                <a:latin typeface="Courier New" pitchFamily="49" charset="0"/>
              </a:rPr>
              <a:t>(p2)  </a:t>
            </a: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(p1),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associated</a:t>
            </a:r>
            <a:r>
              <a:rPr lang="en-US" sz="1800" dirty="0">
                <a:latin typeface="Courier New" pitchFamily="49" charset="0"/>
              </a:rPr>
              <a:t>(p2)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T, F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solidFill>
                <a:srgbClr val="0000FF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565" name="Group 77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702399401"/>
              </p:ext>
            </p:extLst>
          </p:nvPr>
        </p:nvGraphicFramePr>
        <p:xfrm>
          <a:off x="508000" y="1143000"/>
          <a:ext cx="8331200" cy="2971801"/>
        </p:xfrm>
        <a:graphic>
          <a:graphicData uri="http://schemas.openxmlformats.org/drawingml/2006/table">
            <a:tbl>
              <a:tblPr/>
              <a:tblGrid>
                <a:gridCol w="2514600"/>
                <a:gridCol w="2463800"/>
                <a:gridCol w="33528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тип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длина (байт)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диапазон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integer(1)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-128 .. 127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integer(2)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-32768 .. 32767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integer(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- 2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31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.. 2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31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integer(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- 2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63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.. 2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63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73" name="Text Box 69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Целочисленный тип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6174" name="Text Box 71"/>
          <p:cNvSpPr txBox="1">
            <a:spLocks noChangeArrowheads="1"/>
          </p:cNvSpPr>
          <p:nvPr/>
        </p:nvSpPr>
        <p:spPr bwMode="auto">
          <a:xfrm>
            <a:off x="0" y="4567238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Номера, счетчики, переменные циклов, </a:t>
            </a: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границы и индексы массивов.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Целочисленные указатели</a:t>
            </a:r>
          </a:p>
        </p:txBody>
      </p:sp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0" y="985838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Целочисленный указатель –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переменная целого типа, </a:t>
            </a: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содержащая адрес некоторой переменной, </a:t>
            </a:r>
            <a:endParaRPr lang="en-US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называемой адресной переменной. </a:t>
            </a: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0" y="2371725"/>
            <a:ext cx="9144000" cy="2047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800" dirty="0">
                <a:latin typeface="Courier New" pitchFamily="49" charset="0"/>
              </a:rPr>
              <a:t> a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базируемая переменная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ru-RU" sz="1800" dirty="0">
                <a:latin typeface="Courier New" pitchFamily="49" charset="0"/>
              </a:rPr>
              <a:t> (</a:t>
            </a:r>
            <a:r>
              <a:rPr lang="ru-RU" sz="1800" dirty="0" err="1">
                <a:latin typeface="Courier New" pitchFamily="49" charset="0"/>
              </a:rPr>
              <a:t>p,a</a:t>
            </a:r>
            <a:r>
              <a:rPr lang="ru-RU" sz="1800" dirty="0">
                <a:latin typeface="Courier New" pitchFamily="49" charset="0"/>
              </a:rPr>
              <a:t>)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p – целочисленный указатель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    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на переменную типа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real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  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character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ch</a:t>
            </a:r>
            <a:r>
              <a:rPr lang="ru-RU" sz="1800" dirty="0">
                <a:latin typeface="Courier New" pitchFamily="49" charset="0"/>
              </a:rPr>
              <a:t>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ch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 – базируемая переменная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ru-RU" sz="1800" dirty="0">
                <a:latin typeface="Courier New" pitchFamily="49" charset="0"/>
              </a:rPr>
              <a:t> (</a:t>
            </a:r>
            <a:r>
              <a:rPr lang="ru-RU" sz="1800" dirty="0" err="1">
                <a:latin typeface="Courier New" pitchFamily="49" charset="0"/>
              </a:rPr>
              <a:t>pc,ch</a:t>
            </a:r>
            <a:r>
              <a:rPr lang="ru-RU" sz="1800" dirty="0">
                <a:latin typeface="Courier New" pitchFamily="49" charset="0"/>
              </a:rPr>
              <a:t>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pc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 – целочисленный указатель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     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на тип </a:t>
            </a:r>
            <a:r>
              <a:rPr lang="ru-RU" sz="1800" dirty="0" err="1">
                <a:solidFill>
                  <a:srgbClr val="008000"/>
                </a:solidFill>
                <a:latin typeface="Courier New" pitchFamily="49" charset="0"/>
              </a:rPr>
              <a:t>character</a:t>
            </a:r>
            <a:endParaRPr lang="ru-RU" sz="1800" dirty="0">
              <a:latin typeface="Courier New" pitchFamily="49" charset="0"/>
            </a:endParaRPr>
          </a:p>
        </p:txBody>
      </p:sp>
      <p:sp>
        <p:nvSpPr>
          <p:cNvPr id="52230" name="Text Box 7"/>
          <p:cNvSpPr txBox="1">
            <a:spLocks noChangeArrowheads="1"/>
          </p:cNvSpPr>
          <p:nvPr/>
        </p:nvSpPr>
        <p:spPr bwMode="auto">
          <a:xfrm>
            <a:off x="0" y="470852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Целочисленный указатель и базируемая переменная используются совместно.</a:t>
            </a:r>
          </a:p>
        </p:txBody>
      </p:sp>
      <p:sp>
        <p:nvSpPr>
          <p:cNvPr id="52231" name="Text Box 8"/>
          <p:cNvSpPr txBox="1">
            <a:spLocks noChangeArrowheads="1"/>
          </p:cNvSpPr>
          <p:nvPr/>
        </p:nvSpPr>
        <p:spPr bwMode="auto">
          <a:xfrm>
            <a:off x="0" y="55784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Целочисленный указатель часто используется </a:t>
            </a:r>
            <a:endParaRPr lang="en-US" sz="2400" b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  <a:p>
            <a:pPr eaLnBrk="1" hangingPunct="1"/>
            <a:r>
              <a:rPr lang="ru-RU" sz="2400" b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для обращения к функциям языка 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Целочисленные указатели</a:t>
            </a:r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Функция </a:t>
            </a:r>
            <a:r>
              <a:rPr lang="en-US" sz="2600" dirty="0">
                <a:solidFill>
                  <a:srgbClr val="0070C0"/>
                </a:solidFill>
                <a:latin typeface="Courier New" pitchFamily="49" charset="0"/>
              </a:rPr>
              <a:t>LOC</a:t>
            </a:r>
            <a:r>
              <a:rPr lang="en-US" sz="2400" b="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вычисляет адрес переменной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0" y="1401763"/>
            <a:ext cx="9144000" cy="3932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arrow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a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базируемая переменная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pointer</a:t>
            </a:r>
            <a:r>
              <a:rPr lang="ru-RU" sz="1800" dirty="0">
                <a:latin typeface="Courier New" pitchFamily="49" charset="0"/>
              </a:rPr>
              <a:t>(</a:t>
            </a:r>
            <a:r>
              <a:rPr lang="ru-RU" sz="1800" dirty="0" err="1">
                <a:latin typeface="Courier New" pitchFamily="49" charset="0"/>
              </a:rPr>
              <a:t>p,a</a:t>
            </a:r>
            <a:r>
              <a:rPr lang="ru-RU" sz="1800" dirty="0">
                <a:latin typeface="Courier New" pitchFamily="49" charset="0"/>
              </a:rPr>
              <a:t>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указатель на целый тип 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:: </a:t>
            </a:r>
            <a:r>
              <a:rPr lang="ru-RU" sz="1800" dirty="0" smtClean="0">
                <a:latin typeface="Courier New" pitchFamily="49" charset="0"/>
              </a:rPr>
              <a:t>b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100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smtClean="0">
                <a:latin typeface="Courier New" pitchFamily="49" charset="0"/>
              </a:rPr>
              <a:t>p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err="1" smtClean="0">
                <a:solidFill>
                  <a:srgbClr val="0000FF"/>
                </a:solidFill>
                <a:latin typeface="Courier New" pitchFamily="49" charset="0"/>
              </a:rPr>
              <a:t>loc</a:t>
            </a:r>
            <a:r>
              <a:rPr lang="ru-RU" sz="1800" dirty="0" smtClean="0">
                <a:latin typeface="Courier New" pitchFamily="49" charset="0"/>
              </a:rPr>
              <a:t>(b</a:t>
            </a:r>
            <a:r>
              <a:rPr lang="ru-RU" sz="1800" dirty="0">
                <a:latin typeface="Courier New" pitchFamily="49" charset="0"/>
              </a:rPr>
              <a:t>)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вычислили адрес переменной b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</a:t>
            </a:r>
            <a:r>
              <a:rPr lang="ru-RU" sz="1800" dirty="0" smtClean="0">
                <a:latin typeface="Courier New" pitchFamily="49" charset="0"/>
              </a:rPr>
              <a:t>a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500    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базируемой переменной поместим в b 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latin typeface="Courier New" pitchFamily="49" charset="0"/>
              </a:rPr>
              <a:t>               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значение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 500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800" dirty="0">
                <a:latin typeface="Courier New" pitchFamily="49" charset="0"/>
              </a:rPr>
              <a:t>(*,*)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"address = "</a:t>
            </a:r>
            <a:r>
              <a:rPr lang="en-US" sz="1800" dirty="0">
                <a:latin typeface="Courier New" pitchFamily="49" charset="0"/>
              </a:rPr>
              <a:t>,p,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5038080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      </a:t>
            </a:r>
            <a:r>
              <a:rPr lang="en-US" sz="1800" dirty="0">
                <a:solidFill>
                  <a:srgbClr val="800000"/>
                </a:solidFill>
                <a:latin typeface="Courier New" pitchFamily="49" charset="0"/>
              </a:rPr>
              <a:t>"  value = "</a:t>
            </a:r>
            <a:r>
              <a:rPr lang="en-US" sz="1800" dirty="0">
                <a:latin typeface="Courier New" pitchFamily="49" charset="0"/>
              </a:rPr>
              <a:t>,a, &amp;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</a:rPr>
              <a:t>! 500</a:t>
            </a:r>
            <a:endParaRPr lang="en-US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latin typeface="Courier New" pitchFamily="49" charset="0"/>
              </a:rPr>
              <a:t>            </a:t>
            </a:r>
            <a:r>
              <a:rPr lang="ru-RU" sz="1800" dirty="0">
                <a:solidFill>
                  <a:srgbClr val="800000"/>
                </a:solidFill>
                <a:latin typeface="Courier New" pitchFamily="49" charset="0"/>
              </a:rPr>
              <a:t>"  b     = "</a:t>
            </a:r>
            <a:r>
              <a:rPr lang="ru-RU" sz="1800" dirty="0">
                <a:latin typeface="Courier New" pitchFamily="49" charset="0"/>
              </a:rPr>
              <a:t>,b    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500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Конструкция А</a:t>
            </a:r>
            <a:r>
              <a:rPr lang="en-US" dirty="0" err="1">
                <a:solidFill>
                  <a:schemeClr val="accent6"/>
                </a:solidFill>
                <a:latin typeface="Verdana" pitchFamily="34" charset="0"/>
              </a:rPr>
              <a:t>ssociate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0" y="909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rgbClr val="0066CC"/>
                </a:solidFill>
                <a:latin typeface="Verdana" pitchFamily="34" charset="0"/>
              </a:rPr>
              <a:t>Организует промежуточные расчетные блоки</a:t>
            </a:r>
            <a:r>
              <a:rPr lang="en-US" sz="2400" b="0">
                <a:solidFill>
                  <a:srgbClr val="0066CC"/>
                </a:solidFill>
                <a:latin typeface="Verdana" pitchFamily="34" charset="0"/>
              </a:rPr>
              <a:t>.</a:t>
            </a:r>
            <a:endParaRPr lang="ru-RU" sz="2400" b="0">
              <a:solidFill>
                <a:srgbClr val="0066CC"/>
              </a:solidFill>
              <a:latin typeface="Verdana" pitchFamily="34" charset="0"/>
            </a:endParaRP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0" y="1447800"/>
            <a:ext cx="9144000" cy="3124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prog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associate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(R =&gt; </a:t>
            </a:r>
            <a:r>
              <a:rPr lang="en-US" sz="18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(x*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x+y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y+z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*z))</a:t>
            </a: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res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R&lt;10).AND.(R&gt;3)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R только в правой части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associate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associate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(ARRAY =&gt; AB % D (I, :) % X)</a:t>
            </a:r>
          </a:p>
          <a:p>
            <a:pPr algn="just"/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ARRAY (3) = ARRAY (1) + ARRAY (2)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associate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0" y="1066800"/>
            <a:ext cx="9144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just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Треугольник задан тремя точками на плоскости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*</a:t>
            </a:r>
          </a:p>
          <a:p>
            <a:pPr lvl="1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   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sym typeface="Wingdings" pitchFamily="2" charset="2"/>
              </a:rPr>
              <a:t>x1;y1), (x2;y2), (x3,y3)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sym typeface="Wingdings" pitchFamily="2" charset="2"/>
              </a:rPr>
              <a:t>.</a:t>
            </a:r>
          </a:p>
          <a:p>
            <a:pPr lvl="1"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Вычислить:</a:t>
            </a: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	1) площадь;</a:t>
            </a: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	2) периметр.</a:t>
            </a:r>
          </a:p>
          <a:p>
            <a:pPr lvl="1" algn="l" eaLnBrk="1" hangingPunct="1"/>
            <a:endParaRPr lang="ru-RU" sz="24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  <a:sym typeface="Wingdings" pitchFamily="2" charset="2"/>
            </a:endParaRP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Проверить:</a:t>
            </a: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	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3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) сумму углов треугольника;</a:t>
            </a: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 	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4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) неравенство треугольника;</a:t>
            </a:r>
          </a:p>
          <a:p>
            <a:pPr lvl="1" algn="l"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	</a:t>
            </a:r>
            <a:r>
              <a:rPr lang="en-US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5</a:t>
            </a:r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sym typeface="Wingdings" pitchFamily="2" charset="2"/>
              </a:rPr>
              <a:t>) теорему синусов.</a:t>
            </a:r>
          </a:p>
        </p:txBody>
      </p:sp>
      <p:sp>
        <p:nvSpPr>
          <p:cNvPr id="55300" name="Text Box 377"/>
          <p:cNvSpPr txBox="1">
            <a:spLocks noChangeArrowheads="1"/>
          </p:cNvSpPr>
          <p:nvPr/>
        </p:nvSpPr>
        <p:spPr bwMode="auto">
          <a:xfrm>
            <a:off x="304800" y="6248400"/>
            <a:ext cx="8686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0">
                <a:solidFill>
                  <a:schemeClr val="bg2"/>
                </a:solidFill>
                <a:latin typeface="Courier New" pitchFamily="49" charset="0"/>
              </a:rPr>
              <a:t>* </a:t>
            </a:r>
            <a:r>
              <a:rPr lang="ru-RU" sz="1600" b="0">
                <a:solidFill>
                  <a:schemeClr val="bg2"/>
                </a:solidFill>
                <a:latin typeface="Courier New" pitchFamily="49" charset="0"/>
              </a:rPr>
              <a:t>Случай, когда точки лежат на одной прямой не рассматриваем.</a:t>
            </a:r>
          </a:p>
        </p:txBody>
      </p:sp>
      <p:sp>
        <p:nvSpPr>
          <p:cNvPr id="55301" name="Text Box 378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3" name="Object 28"/>
          <p:cNvGraphicFramePr>
            <a:graphicFrameLocks noGrp="1" noChangeAspect="1"/>
          </p:cNvGraphicFramePr>
          <p:nvPr>
            <p:ph sz="half" idx="1"/>
          </p:nvPr>
        </p:nvGraphicFramePr>
        <p:xfrm>
          <a:off x="4905375" y="914400"/>
          <a:ext cx="3933825" cy="120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26" name="Формула" r:id="rId3" imgW="1574800" imgH="482600" progId="Equation.3">
                  <p:embed/>
                </p:oleObj>
              </mc:Choice>
              <mc:Fallback>
                <p:oleObj name="Формула" r:id="rId3" imgW="1574800" imgH="482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375" y="914400"/>
                        <a:ext cx="3933825" cy="1204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4" name="Object 30"/>
          <p:cNvGraphicFramePr>
            <a:graphicFrameLocks noGrp="1" noChangeAspect="1"/>
          </p:cNvGraphicFramePr>
          <p:nvPr>
            <p:ph sz="half" idx="2"/>
          </p:nvPr>
        </p:nvGraphicFramePr>
        <p:xfrm>
          <a:off x="4724400" y="3048000"/>
          <a:ext cx="413226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27" name="Формула" r:id="rId5" imgW="1651000" imgH="292100" progId="Equation.3">
                  <p:embed/>
                </p:oleObj>
              </mc:Choice>
              <mc:Fallback>
                <p:oleObj name="Формула" r:id="rId5" imgW="1651000" imgH="2921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048000"/>
                        <a:ext cx="4132263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5" name="Object 38"/>
          <p:cNvGraphicFramePr>
            <a:graphicFrameLocks noChangeAspect="1"/>
          </p:cNvGraphicFramePr>
          <p:nvPr/>
        </p:nvGraphicFramePr>
        <p:xfrm>
          <a:off x="4038600" y="2362200"/>
          <a:ext cx="483076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28" name="Формула" r:id="rId7" imgW="1930400" imgH="203200" progId="Equation.3">
                  <p:embed/>
                </p:oleObj>
              </mc:Choice>
              <mc:Fallback>
                <p:oleObj name="Формула" r:id="rId7" imgW="1930400" imgH="2032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362200"/>
                        <a:ext cx="4830763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6" name="Object 41"/>
          <p:cNvGraphicFramePr>
            <a:graphicFrameLocks noChangeAspect="1"/>
          </p:cNvGraphicFramePr>
          <p:nvPr/>
        </p:nvGraphicFramePr>
        <p:xfrm>
          <a:off x="3460750" y="4191000"/>
          <a:ext cx="330517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29" name="Формула" r:id="rId9" imgW="1320227" imgH="418918" progId="Equation.3">
                  <p:embed/>
                </p:oleObj>
              </mc:Choice>
              <mc:Fallback>
                <p:oleObj name="Формула" r:id="rId9" imgW="1320227" imgH="418918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0" y="4191000"/>
                        <a:ext cx="3305175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7" name="Object 42"/>
          <p:cNvGraphicFramePr>
            <a:graphicFrameLocks noChangeAspect="1"/>
          </p:cNvGraphicFramePr>
          <p:nvPr/>
        </p:nvGraphicFramePr>
        <p:xfrm>
          <a:off x="3124200" y="5562600"/>
          <a:ext cx="413226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30" name="Формула" r:id="rId11" imgW="1651000" imgH="228600" progId="Equation.3">
                  <p:embed/>
                </p:oleObj>
              </mc:Choice>
              <mc:Fallback>
                <p:oleObj name="Формула" r:id="rId11" imgW="1651000" imgH="2286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562600"/>
                        <a:ext cx="4132263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330" name="Group 37"/>
          <p:cNvGrpSpPr>
            <a:grpSpLocks/>
          </p:cNvGrpSpPr>
          <p:nvPr/>
        </p:nvGrpSpPr>
        <p:grpSpPr bwMode="auto">
          <a:xfrm>
            <a:off x="76200" y="990600"/>
            <a:ext cx="4038600" cy="3505200"/>
            <a:chOff x="192" y="528"/>
            <a:chExt cx="2544" cy="2208"/>
          </a:xfrm>
        </p:grpSpPr>
        <p:grpSp>
          <p:nvGrpSpPr>
            <p:cNvPr id="56340" name="Group 27"/>
            <p:cNvGrpSpPr>
              <a:grpSpLocks/>
            </p:cNvGrpSpPr>
            <p:nvPr/>
          </p:nvGrpSpPr>
          <p:grpSpPr bwMode="auto">
            <a:xfrm>
              <a:off x="192" y="528"/>
              <a:ext cx="2544" cy="2208"/>
              <a:chOff x="144" y="1728"/>
              <a:chExt cx="2544" cy="2208"/>
            </a:xfrm>
          </p:grpSpPr>
          <p:sp>
            <p:nvSpPr>
              <p:cNvPr id="56344" name="Line 20"/>
              <p:cNvSpPr>
                <a:spLocks noChangeShapeType="1"/>
              </p:cNvSpPr>
              <p:nvPr/>
            </p:nvSpPr>
            <p:spPr bwMode="auto">
              <a:xfrm>
                <a:off x="528" y="2256"/>
                <a:ext cx="624" cy="10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45" name="Line 21"/>
              <p:cNvSpPr>
                <a:spLocks noChangeShapeType="1"/>
              </p:cNvSpPr>
              <p:nvPr/>
            </p:nvSpPr>
            <p:spPr bwMode="auto">
              <a:xfrm flipH="1">
                <a:off x="1152" y="2448"/>
                <a:ext cx="96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46" name="Line 22"/>
              <p:cNvSpPr>
                <a:spLocks noChangeShapeType="1"/>
              </p:cNvSpPr>
              <p:nvPr/>
            </p:nvSpPr>
            <p:spPr bwMode="auto">
              <a:xfrm>
                <a:off x="528" y="2256"/>
                <a:ext cx="1584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47" name="Line 6"/>
              <p:cNvSpPr>
                <a:spLocks noChangeShapeType="1"/>
              </p:cNvSpPr>
              <p:nvPr/>
            </p:nvSpPr>
            <p:spPr bwMode="auto">
              <a:xfrm>
                <a:off x="1488" y="1776"/>
                <a:ext cx="0" cy="21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arrow" w="lg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48" name="Line 7"/>
              <p:cNvSpPr>
                <a:spLocks noChangeShapeType="1"/>
              </p:cNvSpPr>
              <p:nvPr/>
            </p:nvSpPr>
            <p:spPr bwMode="auto">
              <a:xfrm rot="5400000">
                <a:off x="1488" y="2256"/>
                <a:ext cx="0" cy="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arrow" w="lg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49" name="Freeform 26" descr="5%"/>
              <p:cNvSpPr>
                <a:spLocks/>
              </p:cNvSpPr>
              <p:nvPr/>
            </p:nvSpPr>
            <p:spPr bwMode="auto">
              <a:xfrm>
                <a:off x="528" y="2256"/>
                <a:ext cx="1584" cy="1008"/>
              </a:xfrm>
              <a:custGeom>
                <a:avLst/>
                <a:gdLst>
                  <a:gd name="T0" fmla="*/ 624 w 1584"/>
                  <a:gd name="T1" fmla="*/ 1008 h 1008"/>
                  <a:gd name="T2" fmla="*/ 0 w 1584"/>
                  <a:gd name="T3" fmla="*/ 0 h 1008"/>
                  <a:gd name="T4" fmla="*/ 1584 w 1584"/>
                  <a:gd name="T5" fmla="*/ 192 h 1008"/>
                  <a:gd name="T6" fmla="*/ 624 w 1584"/>
                  <a:gd name="T7" fmla="*/ 1008 h 100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84" h="1008">
                    <a:moveTo>
                      <a:pt x="624" y="1008"/>
                    </a:moveTo>
                    <a:lnTo>
                      <a:pt x="0" y="0"/>
                    </a:lnTo>
                    <a:lnTo>
                      <a:pt x="1584" y="192"/>
                    </a:lnTo>
                    <a:lnTo>
                      <a:pt x="624" y="1008"/>
                    </a:lnTo>
                    <a:close/>
                  </a:path>
                </a:pathLst>
              </a:custGeom>
              <a:pattFill prst="pct5">
                <a:fgClr>
                  <a:schemeClr val="tx1"/>
                </a:fgClr>
                <a:bgClr>
                  <a:schemeClr val="bg1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50" name="Oval 9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351" name="Text Box 15"/>
              <p:cNvSpPr txBox="1">
                <a:spLocks noChangeArrowheads="1"/>
              </p:cNvSpPr>
              <p:nvPr/>
            </p:nvSpPr>
            <p:spPr bwMode="auto">
              <a:xfrm>
                <a:off x="144" y="1968"/>
                <a:ext cx="71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1800">
                    <a:latin typeface="Courier New" pitchFamily="49" charset="0"/>
                  </a:rPr>
                  <a:t>(</a:t>
                </a:r>
                <a:r>
                  <a:rPr lang="en-US" sz="1800">
                    <a:latin typeface="Courier New" pitchFamily="49" charset="0"/>
                  </a:rPr>
                  <a:t>x1,y1)</a:t>
                </a:r>
                <a:endParaRPr lang="ru-RU" sz="1800">
                  <a:latin typeface="Courier New" pitchFamily="49" charset="0"/>
                </a:endParaRPr>
              </a:p>
            </p:txBody>
          </p:sp>
          <p:sp>
            <p:nvSpPr>
              <p:cNvPr id="56352" name="Text Box 16"/>
              <p:cNvSpPr txBox="1">
                <a:spLocks noChangeArrowheads="1"/>
              </p:cNvSpPr>
              <p:nvPr/>
            </p:nvSpPr>
            <p:spPr bwMode="auto">
              <a:xfrm>
                <a:off x="1526" y="1728"/>
                <a:ext cx="20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800">
                    <a:latin typeface="Courier New" pitchFamily="49" charset="0"/>
                  </a:rPr>
                  <a:t>y</a:t>
                </a:r>
                <a:endParaRPr lang="ru-RU" sz="1800">
                  <a:latin typeface="Courier New" pitchFamily="49" charset="0"/>
                </a:endParaRPr>
              </a:p>
            </p:txBody>
          </p:sp>
          <p:sp>
            <p:nvSpPr>
              <p:cNvPr id="56353" name="Text Box 17"/>
              <p:cNvSpPr txBox="1">
                <a:spLocks noChangeArrowheads="1"/>
              </p:cNvSpPr>
              <p:nvPr/>
            </p:nvSpPr>
            <p:spPr bwMode="auto">
              <a:xfrm>
                <a:off x="2448" y="3216"/>
                <a:ext cx="20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800">
                    <a:latin typeface="Courier New" pitchFamily="49" charset="0"/>
                  </a:rPr>
                  <a:t>x</a:t>
                </a:r>
                <a:endParaRPr lang="ru-RU" sz="1800">
                  <a:latin typeface="Courier New" pitchFamily="49" charset="0"/>
                </a:endParaRPr>
              </a:p>
            </p:txBody>
          </p:sp>
          <p:sp>
            <p:nvSpPr>
              <p:cNvPr id="56354" name="Oval 19"/>
              <p:cNvSpPr>
                <a:spLocks noChangeArrowheads="1"/>
              </p:cNvSpPr>
              <p:nvPr/>
            </p:nvSpPr>
            <p:spPr bwMode="auto">
              <a:xfrm>
                <a:off x="1104" y="3216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355" name="Text Box 23"/>
              <p:cNvSpPr txBox="1">
                <a:spLocks noChangeArrowheads="1"/>
              </p:cNvSpPr>
              <p:nvPr/>
            </p:nvSpPr>
            <p:spPr bwMode="auto">
              <a:xfrm>
                <a:off x="1920" y="2160"/>
                <a:ext cx="71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1800" dirty="0">
                    <a:latin typeface="Courier New" pitchFamily="49" charset="0"/>
                  </a:rPr>
                  <a:t>(</a:t>
                </a:r>
                <a:r>
                  <a:rPr lang="en-US" sz="1800" dirty="0">
                    <a:latin typeface="Courier New" pitchFamily="49" charset="0"/>
                  </a:rPr>
                  <a:t>x2,y2)</a:t>
                </a:r>
                <a:endParaRPr lang="ru-RU" sz="1800" dirty="0">
                  <a:latin typeface="Courier New" pitchFamily="49" charset="0"/>
                </a:endParaRPr>
              </a:p>
            </p:txBody>
          </p:sp>
          <p:sp>
            <p:nvSpPr>
              <p:cNvPr id="56356" name="Text Box 24"/>
              <p:cNvSpPr txBox="1">
                <a:spLocks noChangeArrowheads="1"/>
              </p:cNvSpPr>
              <p:nvPr/>
            </p:nvSpPr>
            <p:spPr bwMode="auto">
              <a:xfrm>
                <a:off x="384" y="3168"/>
                <a:ext cx="71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z="1800">
                    <a:latin typeface="Courier New" pitchFamily="49" charset="0"/>
                  </a:rPr>
                  <a:t>(</a:t>
                </a:r>
                <a:r>
                  <a:rPr lang="en-US" sz="1800">
                    <a:latin typeface="Courier New" pitchFamily="49" charset="0"/>
                  </a:rPr>
                  <a:t>x3,y3)</a:t>
                </a:r>
                <a:endParaRPr lang="ru-RU" sz="1800">
                  <a:latin typeface="Courier New" pitchFamily="49" charset="0"/>
                </a:endParaRPr>
              </a:p>
            </p:txBody>
          </p:sp>
          <p:sp>
            <p:nvSpPr>
              <p:cNvPr id="56357" name="Oval 18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6341" name="Text Box 33"/>
            <p:cNvSpPr txBox="1">
              <a:spLocks noChangeArrowheads="1"/>
            </p:cNvSpPr>
            <p:nvPr/>
          </p:nvSpPr>
          <p:spPr bwMode="auto">
            <a:xfrm>
              <a:off x="1152" y="912"/>
              <a:ext cx="20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>
                  <a:latin typeface="Courier New" pitchFamily="49" charset="0"/>
                </a:rPr>
                <a:t>a</a:t>
              </a:r>
              <a:endParaRPr lang="ru-RU" sz="1800">
                <a:latin typeface="Courier New" pitchFamily="49" charset="0"/>
              </a:endParaRPr>
            </a:p>
          </p:txBody>
        </p:sp>
        <p:sp>
          <p:nvSpPr>
            <p:cNvPr id="56342" name="Text Box 35"/>
            <p:cNvSpPr txBox="1">
              <a:spLocks noChangeArrowheads="1"/>
            </p:cNvSpPr>
            <p:nvPr/>
          </p:nvSpPr>
          <p:spPr bwMode="auto">
            <a:xfrm>
              <a:off x="1680" y="1632"/>
              <a:ext cx="20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>
                  <a:latin typeface="Courier New" pitchFamily="49" charset="0"/>
                </a:rPr>
                <a:t>b</a:t>
              </a:r>
              <a:endParaRPr lang="ru-RU" sz="1800">
                <a:latin typeface="Courier New" pitchFamily="49" charset="0"/>
              </a:endParaRPr>
            </a:p>
          </p:txBody>
        </p:sp>
        <p:sp>
          <p:nvSpPr>
            <p:cNvPr id="56343" name="Text Box 36"/>
            <p:cNvSpPr txBox="1">
              <a:spLocks noChangeArrowheads="1"/>
            </p:cNvSpPr>
            <p:nvPr/>
          </p:nvSpPr>
          <p:spPr bwMode="auto">
            <a:xfrm>
              <a:off x="672" y="1488"/>
              <a:ext cx="20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800">
                  <a:latin typeface="Courier New" pitchFamily="49" charset="0"/>
                </a:rPr>
                <a:t>c</a:t>
              </a:r>
              <a:endParaRPr lang="ru-RU" sz="1800">
                <a:latin typeface="Courier New" pitchFamily="49" charset="0"/>
              </a:endParaRPr>
            </a:p>
          </p:txBody>
        </p:sp>
      </p:grpSp>
      <p:grpSp>
        <p:nvGrpSpPr>
          <p:cNvPr id="56331" name="Group 52"/>
          <p:cNvGrpSpPr>
            <a:grpSpLocks/>
          </p:cNvGrpSpPr>
          <p:nvPr/>
        </p:nvGrpSpPr>
        <p:grpSpPr bwMode="auto">
          <a:xfrm>
            <a:off x="1574800" y="2844800"/>
            <a:ext cx="304800" cy="381000"/>
            <a:chOff x="1056" y="3040"/>
            <a:chExt cx="192" cy="240"/>
          </a:xfrm>
        </p:grpSpPr>
        <p:sp>
          <p:nvSpPr>
            <p:cNvPr id="56338" name="Oval 49"/>
            <p:cNvSpPr>
              <a:spLocks noChangeArrowheads="1"/>
            </p:cNvSpPr>
            <p:nvPr/>
          </p:nvSpPr>
          <p:spPr bwMode="auto">
            <a:xfrm>
              <a:off x="1056" y="3040"/>
              <a:ext cx="192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56339" name="Object 43"/>
            <p:cNvGraphicFramePr>
              <a:graphicFrameLocks noChangeAspect="1"/>
            </p:cNvGraphicFramePr>
            <p:nvPr/>
          </p:nvGraphicFramePr>
          <p:xfrm>
            <a:off x="1056" y="3072"/>
            <a:ext cx="192" cy="1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931" name="Формула" r:id="rId13" imgW="152334" imgH="139639" progId="Equation.3">
                    <p:embed/>
                  </p:oleObj>
                </mc:Choice>
                <mc:Fallback>
                  <p:oleObj name="Формула" r:id="rId13" imgW="152334" imgH="139639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6" y="3072"/>
                          <a:ext cx="192" cy="1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6332" name="Group 51"/>
          <p:cNvGrpSpPr>
            <a:grpSpLocks/>
          </p:cNvGrpSpPr>
          <p:nvPr/>
        </p:nvGrpSpPr>
        <p:grpSpPr bwMode="auto">
          <a:xfrm>
            <a:off x="977900" y="1930400"/>
            <a:ext cx="304800" cy="406400"/>
            <a:chOff x="624" y="3600"/>
            <a:chExt cx="192" cy="256"/>
          </a:xfrm>
        </p:grpSpPr>
        <p:sp>
          <p:nvSpPr>
            <p:cNvPr id="56336" name="Oval 48"/>
            <p:cNvSpPr>
              <a:spLocks noChangeArrowheads="1"/>
            </p:cNvSpPr>
            <p:nvPr/>
          </p:nvSpPr>
          <p:spPr bwMode="auto">
            <a:xfrm>
              <a:off x="624" y="3608"/>
              <a:ext cx="192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56337" name="Object 44"/>
            <p:cNvGraphicFramePr>
              <a:graphicFrameLocks noChangeAspect="1"/>
            </p:cNvGraphicFramePr>
            <p:nvPr/>
          </p:nvGraphicFramePr>
          <p:xfrm>
            <a:off x="624" y="3600"/>
            <a:ext cx="192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932" name="Формула" r:id="rId15" imgW="152268" imgH="203024" progId="Equation.3">
                    <p:embed/>
                  </p:oleObj>
                </mc:Choice>
                <mc:Fallback>
                  <p:oleObj name="Формула" r:id="rId15" imgW="152268" imgH="203024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3600"/>
                          <a:ext cx="192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6333" name="Group 53"/>
          <p:cNvGrpSpPr>
            <a:grpSpLocks/>
          </p:cNvGrpSpPr>
          <p:nvPr/>
        </p:nvGrpSpPr>
        <p:grpSpPr bwMode="auto">
          <a:xfrm>
            <a:off x="2451100" y="2133600"/>
            <a:ext cx="304800" cy="381000"/>
            <a:chOff x="792" y="3232"/>
            <a:chExt cx="192" cy="240"/>
          </a:xfrm>
        </p:grpSpPr>
        <p:sp>
          <p:nvSpPr>
            <p:cNvPr id="56334" name="Oval 50"/>
            <p:cNvSpPr>
              <a:spLocks noChangeArrowheads="1"/>
            </p:cNvSpPr>
            <p:nvPr/>
          </p:nvSpPr>
          <p:spPr bwMode="auto">
            <a:xfrm>
              <a:off x="792" y="3232"/>
              <a:ext cx="192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56335" name="Object 45"/>
            <p:cNvGraphicFramePr>
              <a:graphicFrameLocks noChangeAspect="1"/>
            </p:cNvGraphicFramePr>
            <p:nvPr/>
          </p:nvGraphicFramePr>
          <p:xfrm>
            <a:off x="816" y="3264"/>
            <a:ext cx="160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933" name="Формула" r:id="rId17" imgW="126780" imgH="164814" progId="Equation.3">
                    <p:embed/>
                  </p:oleObj>
                </mc:Choice>
                <mc:Fallback>
                  <p:oleObj name="Формула" r:id="rId17" imgW="126780" imgH="164814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3264"/>
                          <a:ext cx="160" cy="2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329" name="Text Box 5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228600" y="685800"/>
            <a:ext cx="4318000" cy="5943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ru-RU" sz="1000" dirty="0">
                <a:latin typeface="Courier New" pitchFamily="49" charset="0"/>
              </a:rPr>
              <a:t> </a:t>
            </a:r>
            <a:r>
              <a:rPr lang="ru-RU" sz="1000" dirty="0" err="1">
                <a:latin typeface="Courier New" pitchFamily="49" charset="0"/>
              </a:rPr>
              <a:t>prog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implicit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none</a:t>
            </a:r>
            <a:endParaRPr lang="ru-RU" sz="1000" dirty="0">
              <a:solidFill>
                <a:srgbClr val="0000FF"/>
              </a:solidFill>
              <a:latin typeface="Courier New" pitchFamily="49" charset="0"/>
            </a:endParaRPr>
          </a:p>
          <a:p>
            <a:pPr algn="l" eaLnBrk="1" hangingPunct="1"/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(4)</a:t>
            </a:r>
            <a:r>
              <a:rPr lang="ru-RU" sz="1000" dirty="0">
                <a:latin typeface="Courier New" pitchFamily="49" charset="0"/>
              </a:rPr>
              <a:t>,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parameter</a:t>
            </a:r>
            <a:r>
              <a:rPr lang="ru-RU" sz="1000" dirty="0">
                <a:latin typeface="Courier New" pitchFamily="49" charset="0"/>
              </a:rPr>
              <a:t> :: </a:t>
            </a:r>
            <a:r>
              <a:rPr lang="ru-RU" sz="1000" dirty="0" err="1">
                <a:latin typeface="Courier New" pitchFamily="49" charset="0"/>
              </a:rPr>
              <a:t>eps</a:t>
            </a:r>
            <a:r>
              <a:rPr lang="ru-RU" sz="1000" dirty="0">
                <a:latin typeface="Courier New" pitchFamily="49" charset="0"/>
              </a:rPr>
              <a:t> = 1.0E-5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погрешность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(4)</a:t>
            </a:r>
            <a:r>
              <a:rPr lang="ru-RU" sz="1000" dirty="0">
                <a:latin typeface="Courier New" pitchFamily="49" charset="0"/>
              </a:rPr>
              <a:t> x1,y1,x2,y2,x3,y3     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координаты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(4)</a:t>
            </a:r>
            <a:r>
              <a:rPr lang="ru-RU" sz="1000" dirty="0">
                <a:latin typeface="Courier New" pitchFamily="49" charset="0"/>
              </a:rPr>
              <a:t> </a:t>
            </a:r>
            <a:r>
              <a:rPr lang="ru-RU" sz="1000" dirty="0" err="1">
                <a:latin typeface="Courier New" pitchFamily="49" charset="0"/>
              </a:rPr>
              <a:t>a,b,c</a:t>
            </a:r>
            <a:r>
              <a:rPr lang="ru-RU" sz="1000" dirty="0">
                <a:latin typeface="Courier New" pitchFamily="49" charset="0"/>
              </a:rPr>
              <a:t>                 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стороны 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(4)</a:t>
            </a:r>
            <a:r>
              <a:rPr lang="ru-RU" sz="1000" dirty="0">
                <a:latin typeface="Courier New" pitchFamily="49" charset="0"/>
              </a:rPr>
              <a:t> </a:t>
            </a:r>
            <a:r>
              <a:rPr lang="ru-RU" sz="1000" dirty="0" err="1">
                <a:latin typeface="Courier New" pitchFamily="49" charset="0"/>
              </a:rPr>
              <a:t>alfa</a:t>
            </a:r>
            <a:r>
              <a:rPr lang="ru-RU" sz="1000" dirty="0">
                <a:latin typeface="Courier New" pitchFamily="49" charset="0"/>
              </a:rPr>
              <a:t>, </a:t>
            </a:r>
            <a:r>
              <a:rPr lang="ru-RU" sz="1000" dirty="0" err="1">
                <a:latin typeface="Courier New" pitchFamily="49" charset="0"/>
              </a:rPr>
              <a:t>betta</a:t>
            </a:r>
            <a:r>
              <a:rPr lang="ru-RU" sz="1000" dirty="0">
                <a:latin typeface="Courier New" pitchFamily="49" charset="0"/>
              </a:rPr>
              <a:t>, </a:t>
            </a:r>
            <a:r>
              <a:rPr lang="ru-RU" sz="1000" dirty="0" err="1">
                <a:latin typeface="Courier New" pitchFamily="49" charset="0"/>
              </a:rPr>
              <a:t>gamma</a:t>
            </a:r>
            <a:r>
              <a:rPr lang="ru-RU" sz="1000" dirty="0">
                <a:latin typeface="Courier New" pitchFamily="49" charset="0"/>
              </a:rPr>
              <a:t>    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углы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real</a:t>
            </a:r>
            <a:r>
              <a:rPr lang="ru-RU" sz="1000" dirty="0">
                <a:solidFill>
                  <a:srgbClr val="0000FF"/>
                </a:solidFill>
                <a:latin typeface="Courier New" pitchFamily="49" charset="0"/>
              </a:rPr>
              <a:t>(4)</a:t>
            </a:r>
            <a:r>
              <a:rPr lang="ru-RU" sz="1000" dirty="0">
                <a:latin typeface="Courier New" pitchFamily="49" charset="0"/>
              </a:rPr>
              <a:t> S, P                  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площадь, периметр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ru-RU" sz="1000" dirty="0">
                <a:latin typeface="Courier New" pitchFamily="49" charset="0"/>
              </a:rPr>
              <a:t> NRV 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проверка неравенства треугольника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ru-RU" sz="1000" dirty="0">
                <a:latin typeface="Courier New" pitchFamily="49" charset="0"/>
              </a:rPr>
              <a:t> TSIN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проверка теоремы синусов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logical</a:t>
            </a:r>
            <a:r>
              <a:rPr lang="ru-RU" sz="1000" dirty="0">
                <a:latin typeface="Courier New" pitchFamily="49" charset="0"/>
              </a:rPr>
              <a:t> SUM 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проверка суммы углов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ввод</a:t>
            </a:r>
            <a:r>
              <a:rPr lang="en-US" sz="10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координат</a:t>
            </a:r>
            <a:endParaRPr lang="en-US" sz="1000" dirty="0">
              <a:latin typeface="Courier New" pitchFamily="49" charset="0"/>
            </a:endParaRPr>
          </a:p>
          <a:p>
            <a:pPr algn="l" eaLnBrk="1" hangingPunct="1"/>
            <a:r>
              <a:rPr lang="en-US" sz="1000" dirty="0"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dirty="0">
                <a:latin typeface="Courier New" pitchFamily="49" charset="0"/>
              </a:rPr>
              <a:t>(*,</a:t>
            </a:r>
            <a:r>
              <a:rPr lang="en-US" sz="10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en-US" sz="1000" dirty="0">
                <a:latin typeface="Courier New" pitchFamily="49" charset="0"/>
              </a:rPr>
              <a:t>) </a:t>
            </a:r>
            <a:r>
              <a:rPr lang="en-US" sz="1000" dirty="0">
                <a:solidFill>
                  <a:srgbClr val="800000"/>
                </a:solidFill>
                <a:latin typeface="Courier New" pitchFamily="49" charset="0"/>
              </a:rPr>
              <a:t>"1 point...."</a:t>
            </a:r>
            <a:r>
              <a:rPr lang="en-US" sz="1000" dirty="0">
                <a:latin typeface="Courier New" pitchFamily="49" charset="0"/>
              </a:rPr>
              <a:t>;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000" dirty="0">
                <a:latin typeface="Courier New" pitchFamily="49" charset="0"/>
              </a:rPr>
              <a:t>(*,*) x1, y1</a:t>
            </a:r>
          </a:p>
          <a:p>
            <a:pPr algn="l" eaLnBrk="1" hangingPunct="1"/>
            <a:r>
              <a:rPr lang="en-US" sz="1000" dirty="0"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dirty="0">
                <a:latin typeface="Courier New" pitchFamily="49" charset="0"/>
              </a:rPr>
              <a:t>(*,</a:t>
            </a:r>
            <a:r>
              <a:rPr lang="en-US" sz="10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en-US" sz="1000" dirty="0">
                <a:latin typeface="Courier New" pitchFamily="49" charset="0"/>
              </a:rPr>
              <a:t>) </a:t>
            </a:r>
            <a:r>
              <a:rPr lang="en-US" sz="1000" dirty="0">
                <a:solidFill>
                  <a:srgbClr val="800000"/>
                </a:solidFill>
                <a:latin typeface="Courier New" pitchFamily="49" charset="0"/>
              </a:rPr>
              <a:t>"2 point...."</a:t>
            </a:r>
            <a:r>
              <a:rPr lang="en-US" sz="1000" dirty="0">
                <a:latin typeface="Courier New" pitchFamily="49" charset="0"/>
              </a:rPr>
              <a:t>;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000" dirty="0">
                <a:latin typeface="Courier New" pitchFamily="49" charset="0"/>
              </a:rPr>
              <a:t>(*,*) x2, y2</a:t>
            </a:r>
          </a:p>
          <a:p>
            <a:pPr algn="l" eaLnBrk="1" hangingPunct="1"/>
            <a:r>
              <a:rPr lang="en-US" sz="1000" dirty="0">
                <a:latin typeface="Courier New" pitchFamily="49" charset="0"/>
              </a:rPr>
              <a:t>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1000" dirty="0">
                <a:latin typeface="Courier New" pitchFamily="49" charset="0"/>
              </a:rPr>
              <a:t>(*,</a:t>
            </a:r>
            <a:r>
              <a:rPr lang="en-US" sz="1000" dirty="0">
                <a:solidFill>
                  <a:srgbClr val="800000"/>
                </a:solidFill>
                <a:latin typeface="Courier New" pitchFamily="49" charset="0"/>
              </a:rPr>
              <a:t>"(A,\)"</a:t>
            </a:r>
            <a:r>
              <a:rPr lang="en-US" sz="1000" dirty="0">
                <a:latin typeface="Courier New" pitchFamily="49" charset="0"/>
              </a:rPr>
              <a:t>) </a:t>
            </a:r>
            <a:r>
              <a:rPr lang="en-US" sz="1000" dirty="0">
                <a:solidFill>
                  <a:srgbClr val="800000"/>
                </a:solidFill>
                <a:latin typeface="Courier New" pitchFamily="49" charset="0"/>
              </a:rPr>
              <a:t>"3 point...."</a:t>
            </a:r>
            <a:r>
              <a:rPr lang="en-US" sz="1000" dirty="0">
                <a:latin typeface="Courier New" pitchFamily="49" charset="0"/>
              </a:rPr>
              <a:t>;  </a:t>
            </a:r>
            <a:r>
              <a:rPr lang="en-US" sz="1000" dirty="0">
                <a:solidFill>
                  <a:srgbClr val="0000FF"/>
                </a:solidFill>
                <a:latin typeface="Courier New" pitchFamily="49" charset="0"/>
              </a:rPr>
              <a:t>read</a:t>
            </a:r>
            <a:r>
              <a:rPr lang="en-US" sz="1000" dirty="0">
                <a:latin typeface="Courier New" pitchFamily="49" charset="0"/>
              </a:rPr>
              <a:t>(*,*) x3, y3</a:t>
            </a:r>
          </a:p>
          <a:p>
            <a:pPr algn="l" eaLnBrk="1" hangingPunct="1"/>
            <a:endParaRPr lang="en-US" sz="1000" dirty="0">
              <a:latin typeface="Courier New" pitchFamily="49" charset="0"/>
            </a:endParaRPr>
          </a:p>
          <a:p>
            <a:pPr algn="l" eaLnBrk="1" hangingPunct="1"/>
            <a:r>
              <a:rPr lang="en-US" sz="1000" dirty="0">
                <a:latin typeface="Courier New" pitchFamily="49" charset="0"/>
              </a:rPr>
              <a:t>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вычисление площади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S=0.5*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abs</a:t>
            </a:r>
            <a:r>
              <a:rPr lang="ru-RU" sz="1000" dirty="0">
                <a:latin typeface="Courier New" pitchFamily="49" charset="0"/>
              </a:rPr>
              <a:t>((x2-x1)*(y3-y1)-(x3-x1)*(y2-y1))</a:t>
            </a:r>
          </a:p>
          <a:p>
            <a:pPr algn="l" eaLnBrk="1" hangingPunct="1"/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нахождение сторон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a=</a:t>
            </a:r>
            <a:r>
              <a:rPr lang="ru-RU" sz="1000" dirty="0" err="1">
                <a:solidFill>
                  <a:srgbClr val="0000FF"/>
                </a:solidFill>
                <a:latin typeface="Courier New" pitchFamily="49" charset="0"/>
              </a:rPr>
              <a:t>sqrt</a:t>
            </a:r>
            <a:r>
              <a:rPr lang="ru-RU" sz="1000" dirty="0">
                <a:latin typeface="Courier New" pitchFamily="49" charset="0"/>
              </a:rPr>
              <a:t>((x1-x2)**2+(y1-y2)**2)</a:t>
            </a: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en-US" sz="1000" dirty="0">
                <a:latin typeface="Courier New" pitchFamily="49" charset="0"/>
              </a:rPr>
              <a:t>b=</a:t>
            </a:r>
            <a:r>
              <a:rPr lang="en-US" sz="1000" dirty="0" err="1">
                <a:solidFill>
                  <a:srgbClr val="0000FF"/>
                </a:solidFill>
                <a:latin typeface="Courier New" pitchFamily="49" charset="0"/>
              </a:rPr>
              <a:t>sqrt</a:t>
            </a:r>
            <a:r>
              <a:rPr lang="en-US" sz="1000" dirty="0">
                <a:latin typeface="Courier New" pitchFamily="49" charset="0"/>
              </a:rPr>
              <a:t>((x3-x2)**2+(y3-y2)**2)</a:t>
            </a:r>
          </a:p>
          <a:p>
            <a:pPr algn="l" eaLnBrk="1" hangingPunct="1"/>
            <a:r>
              <a:rPr lang="en-US" sz="1000" dirty="0">
                <a:latin typeface="Courier New" pitchFamily="49" charset="0"/>
              </a:rPr>
              <a:t>  c=</a:t>
            </a:r>
            <a:r>
              <a:rPr lang="en-US" sz="1000" dirty="0" err="1">
                <a:solidFill>
                  <a:srgbClr val="0000FF"/>
                </a:solidFill>
                <a:latin typeface="Courier New" pitchFamily="49" charset="0"/>
              </a:rPr>
              <a:t>sqrt</a:t>
            </a:r>
            <a:r>
              <a:rPr lang="en-US" sz="1000" dirty="0">
                <a:latin typeface="Courier New" pitchFamily="49" charset="0"/>
              </a:rPr>
              <a:t>((x1-x3)**2+(y1-y3)**2)</a:t>
            </a:r>
          </a:p>
          <a:p>
            <a:pPr algn="l" eaLnBrk="1" hangingPunct="1"/>
            <a:endParaRPr lang="en-US" sz="1000" dirty="0">
              <a:latin typeface="Courier New" pitchFamily="49" charset="0"/>
            </a:endParaRPr>
          </a:p>
          <a:p>
            <a:pPr algn="l" eaLnBrk="1" hangingPunct="1"/>
            <a:r>
              <a:rPr lang="en-US" sz="1000" dirty="0">
                <a:latin typeface="Courier New" pitchFamily="49" charset="0"/>
              </a:rPr>
              <a:t>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вычисление периметра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P=</a:t>
            </a:r>
            <a:r>
              <a:rPr lang="ru-RU" sz="1000" dirty="0" err="1">
                <a:latin typeface="Courier New" pitchFamily="49" charset="0"/>
              </a:rPr>
              <a:t>a+b+c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! проверка неравенства треугольника</a:t>
            </a:r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NRV=(a&lt;</a:t>
            </a:r>
            <a:r>
              <a:rPr lang="ru-RU" sz="1000" dirty="0" err="1">
                <a:latin typeface="Courier New" pitchFamily="49" charset="0"/>
              </a:rPr>
              <a:t>b+c</a:t>
            </a:r>
            <a:r>
              <a:rPr lang="ru-RU" sz="1000" dirty="0">
                <a:latin typeface="Courier New" pitchFamily="49" charset="0"/>
              </a:rPr>
              <a:t>).AND.(b&lt;</a:t>
            </a:r>
            <a:r>
              <a:rPr lang="ru-RU" sz="1000" dirty="0" err="1">
                <a:latin typeface="Courier New" pitchFamily="49" charset="0"/>
              </a:rPr>
              <a:t>a+c</a:t>
            </a:r>
            <a:r>
              <a:rPr lang="ru-RU" sz="1000" dirty="0">
                <a:latin typeface="Courier New" pitchFamily="49" charset="0"/>
              </a:rPr>
              <a:t>).AND.(c&lt;</a:t>
            </a:r>
            <a:r>
              <a:rPr lang="ru-RU" sz="1000" dirty="0" err="1">
                <a:latin typeface="Courier New" pitchFamily="49" charset="0"/>
              </a:rPr>
              <a:t>a+b</a:t>
            </a:r>
            <a:r>
              <a:rPr lang="ru-RU" sz="1000" dirty="0">
                <a:latin typeface="Courier New" pitchFamily="49" charset="0"/>
              </a:rPr>
              <a:t>)</a:t>
            </a:r>
          </a:p>
          <a:p>
            <a:pPr algn="l" eaLnBrk="1" hangingPunct="1"/>
            <a:endParaRPr lang="ru-RU" sz="1000" dirty="0">
              <a:latin typeface="Courier New" pitchFamily="49" charset="0"/>
            </a:endParaRPr>
          </a:p>
          <a:p>
            <a:pPr algn="l" eaLnBrk="1" hangingPunct="1"/>
            <a:r>
              <a:rPr lang="ru-RU" sz="1000" dirty="0">
                <a:latin typeface="Courier New" pitchFamily="49" charset="0"/>
              </a:rPr>
              <a:t>  </a:t>
            </a:r>
            <a:r>
              <a:rPr lang="pt-BR" sz="10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нахождение</a:t>
            </a:r>
            <a:r>
              <a:rPr lang="pt-BR" sz="10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углов</a:t>
            </a:r>
            <a:endParaRPr lang="pt-BR" sz="1000" dirty="0">
              <a:latin typeface="Courier New" pitchFamily="49" charset="0"/>
            </a:endParaRPr>
          </a:p>
          <a:p>
            <a:pPr algn="l" eaLnBrk="1" hangingPunct="1"/>
            <a:r>
              <a:rPr lang="pt-BR" sz="1000" dirty="0">
                <a:latin typeface="Courier New" pitchFamily="49" charset="0"/>
              </a:rPr>
              <a:t>  alfa =</a:t>
            </a:r>
            <a:r>
              <a:rPr lang="pt-BR" sz="1000" dirty="0">
                <a:solidFill>
                  <a:srgbClr val="0000FF"/>
                </a:solidFill>
                <a:latin typeface="Courier New" pitchFamily="49" charset="0"/>
              </a:rPr>
              <a:t>acos</a:t>
            </a:r>
            <a:r>
              <a:rPr lang="pt-BR" sz="1000" dirty="0">
                <a:latin typeface="Courier New" pitchFamily="49" charset="0"/>
              </a:rPr>
              <a:t>((a*a-c*c-b*b)/(-2*c*b))</a:t>
            </a:r>
          </a:p>
          <a:p>
            <a:pPr algn="l" eaLnBrk="1" hangingPunct="1"/>
            <a:r>
              <a:rPr lang="pt-BR" sz="1000" dirty="0">
                <a:latin typeface="Courier New" pitchFamily="49" charset="0"/>
              </a:rPr>
              <a:t>  betta=</a:t>
            </a:r>
            <a:r>
              <a:rPr lang="pt-BR" sz="1000" dirty="0">
                <a:solidFill>
                  <a:srgbClr val="0000FF"/>
                </a:solidFill>
                <a:latin typeface="Courier New" pitchFamily="49" charset="0"/>
              </a:rPr>
              <a:t>acos</a:t>
            </a:r>
            <a:r>
              <a:rPr lang="pt-BR" sz="1000" dirty="0">
                <a:latin typeface="Courier New" pitchFamily="49" charset="0"/>
              </a:rPr>
              <a:t>((b*b-a*a-c*c)/(-2*a*c))</a:t>
            </a:r>
          </a:p>
          <a:p>
            <a:pPr algn="l" eaLnBrk="1" hangingPunct="1"/>
            <a:r>
              <a:rPr lang="pt-BR" sz="1000" dirty="0">
                <a:latin typeface="Courier New" pitchFamily="49" charset="0"/>
              </a:rPr>
              <a:t>  gamma=</a:t>
            </a:r>
            <a:r>
              <a:rPr lang="pt-BR" sz="1000" dirty="0">
                <a:solidFill>
                  <a:srgbClr val="0000FF"/>
                </a:solidFill>
                <a:latin typeface="Courier New" pitchFamily="49" charset="0"/>
              </a:rPr>
              <a:t>acos</a:t>
            </a:r>
            <a:r>
              <a:rPr lang="pt-BR" sz="1000" dirty="0">
                <a:latin typeface="Courier New" pitchFamily="49" charset="0"/>
              </a:rPr>
              <a:t>((c*c-a*a-b*b)/(-2*a*b))</a:t>
            </a:r>
          </a:p>
          <a:p>
            <a:pPr algn="l" eaLnBrk="1" hangingPunct="1"/>
            <a:endParaRPr lang="pt-BR" sz="1000" dirty="0">
              <a:latin typeface="Courier New" pitchFamily="49" charset="0"/>
            </a:endParaRPr>
          </a:p>
          <a:p>
            <a:pPr algn="l" eaLnBrk="1" hangingPunct="1"/>
            <a:r>
              <a:rPr lang="pt-BR" sz="1000" dirty="0">
                <a:latin typeface="Courier New" pitchFamily="49" charset="0"/>
              </a:rPr>
              <a:t>  </a:t>
            </a:r>
            <a:r>
              <a:rPr lang="pt-BR" sz="1000" dirty="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проверка</a:t>
            </a:r>
            <a:r>
              <a:rPr lang="pt-BR" sz="10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суммы</a:t>
            </a:r>
            <a:r>
              <a:rPr lang="pt-BR" sz="10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углов</a:t>
            </a:r>
            <a:r>
              <a:rPr lang="pt-BR" sz="1000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1000" dirty="0">
                <a:solidFill>
                  <a:srgbClr val="008000"/>
                </a:solidFill>
                <a:latin typeface="Courier New" pitchFamily="49" charset="0"/>
              </a:rPr>
              <a:t>треугольника</a:t>
            </a:r>
            <a:endParaRPr lang="pt-BR" sz="1000" dirty="0">
              <a:latin typeface="Courier New" pitchFamily="49" charset="0"/>
            </a:endParaRPr>
          </a:p>
          <a:p>
            <a:pPr algn="l" eaLnBrk="1" hangingPunct="1"/>
            <a:r>
              <a:rPr lang="pt-BR" sz="1000" dirty="0">
                <a:latin typeface="Courier New" pitchFamily="49" charset="0"/>
              </a:rPr>
              <a:t>  SUM=</a:t>
            </a:r>
            <a:r>
              <a:rPr lang="pt-BR" sz="1000" dirty="0">
                <a:solidFill>
                  <a:srgbClr val="0000FF"/>
                </a:solidFill>
                <a:latin typeface="Courier New" pitchFamily="49" charset="0"/>
              </a:rPr>
              <a:t>abs</a:t>
            </a:r>
            <a:r>
              <a:rPr lang="pt-BR" sz="1000" dirty="0">
                <a:latin typeface="Courier New" pitchFamily="49" charset="0"/>
              </a:rPr>
              <a:t>(alfa+betta+gamma-2*</a:t>
            </a:r>
            <a:r>
              <a:rPr lang="pt-BR" sz="1000" dirty="0">
                <a:solidFill>
                  <a:srgbClr val="0000FF"/>
                </a:solidFill>
                <a:latin typeface="Courier New" pitchFamily="49" charset="0"/>
              </a:rPr>
              <a:t>acos</a:t>
            </a:r>
            <a:r>
              <a:rPr lang="pt-BR" sz="1000" dirty="0">
                <a:latin typeface="Courier New" pitchFamily="49" charset="0"/>
              </a:rPr>
              <a:t>(0.0))&lt;eps</a:t>
            </a:r>
          </a:p>
          <a:p>
            <a:pPr algn="l" eaLnBrk="1" hangingPunct="1"/>
            <a:r>
              <a:rPr lang="pt-BR" sz="1000" dirty="0">
                <a:latin typeface="Courier New" pitchFamily="49" charset="0"/>
              </a:rPr>
              <a:t>  </a:t>
            </a:r>
            <a:endParaRPr lang="ru-RU" sz="1000" dirty="0">
              <a:latin typeface="Courier New" pitchFamily="49" charset="0"/>
            </a:endParaRPr>
          </a:p>
        </p:txBody>
      </p:sp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4724400" y="685800"/>
            <a:ext cx="4267200" cy="2438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pt-BR" sz="900">
                <a:latin typeface="Courier New" pitchFamily="49" charset="0"/>
              </a:rPr>
              <a:t>  </a:t>
            </a:r>
            <a:endParaRPr lang="ru-RU" sz="900">
              <a:latin typeface="Courier New" pitchFamily="49" charset="0"/>
            </a:endParaRPr>
          </a:p>
          <a:p>
            <a:pPr algn="l" eaLnBrk="1" hangingPunct="1"/>
            <a:r>
              <a:rPr lang="ru-RU" sz="900">
                <a:latin typeface="Courier New" pitchFamily="49" charset="0"/>
              </a:rPr>
              <a:t>  </a:t>
            </a:r>
            <a:r>
              <a:rPr lang="pt-BR" sz="90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проверка</a:t>
            </a:r>
            <a:r>
              <a:rPr lang="pt-BR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суммы</a:t>
            </a:r>
            <a:r>
              <a:rPr lang="pt-BR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углов</a:t>
            </a:r>
            <a:r>
              <a:rPr lang="pt-BR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треугольника</a:t>
            </a:r>
            <a:endParaRPr lang="pt-BR" sz="900">
              <a:latin typeface="Courier New" pitchFamily="49" charset="0"/>
            </a:endParaRPr>
          </a:p>
          <a:p>
            <a:pPr algn="l" eaLnBrk="1" hangingPunct="1"/>
            <a:r>
              <a:rPr lang="pt-BR" sz="900">
                <a:latin typeface="Courier New" pitchFamily="49" charset="0"/>
              </a:rPr>
              <a:t>  SUM=</a:t>
            </a:r>
            <a:r>
              <a:rPr lang="pt-BR" sz="900">
                <a:solidFill>
                  <a:srgbClr val="0000FF"/>
                </a:solidFill>
                <a:latin typeface="Courier New" pitchFamily="49" charset="0"/>
              </a:rPr>
              <a:t>abs</a:t>
            </a:r>
            <a:r>
              <a:rPr lang="pt-BR" sz="900">
                <a:latin typeface="Courier New" pitchFamily="49" charset="0"/>
              </a:rPr>
              <a:t>(alfa+betta+gamma-2*</a:t>
            </a:r>
            <a:r>
              <a:rPr lang="pt-BR" sz="900">
                <a:solidFill>
                  <a:srgbClr val="0000FF"/>
                </a:solidFill>
                <a:latin typeface="Courier New" pitchFamily="49" charset="0"/>
              </a:rPr>
              <a:t>acos</a:t>
            </a:r>
            <a:r>
              <a:rPr lang="pt-BR" sz="900">
                <a:latin typeface="Courier New" pitchFamily="49" charset="0"/>
              </a:rPr>
              <a:t>(0.0))&lt;eps</a:t>
            </a:r>
          </a:p>
          <a:p>
            <a:pPr algn="l" eaLnBrk="1" hangingPunct="1"/>
            <a:r>
              <a:rPr lang="pt-BR" sz="900">
                <a:latin typeface="Courier New" pitchFamily="49" charset="0"/>
              </a:rPr>
              <a:t>  </a:t>
            </a:r>
          </a:p>
          <a:p>
            <a:pPr algn="l" eaLnBrk="1" hangingPunct="1"/>
            <a:r>
              <a:rPr lang="pt-BR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проверка</a:t>
            </a:r>
            <a:r>
              <a:rPr lang="en-US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теоремы</a:t>
            </a:r>
            <a:r>
              <a:rPr lang="en-US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синусов</a:t>
            </a:r>
            <a:r>
              <a:rPr lang="en-US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endParaRPr lang="en-US" sz="900">
              <a:latin typeface="Courier New" pitchFamily="49" charset="0"/>
            </a:endParaRP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TSIN=( (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abs</a:t>
            </a:r>
            <a:r>
              <a:rPr lang="en-US" sz="900">
                <a:latin typeface="Courier New" pitchFamily="49" charset="0"/>
              </a:rPr>
              <a:t>(a/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sin</a:t>
            </a:r>
            <a:r>
              <a:rPr lang="en-US" sz="900">
                <a:latin typeface="Courier New" pitchFamily="49" charset="0"/>
              </a:rPr>
              <a:t>(alfa )-b/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sin</a:t>
            </a:r>
            <a:r>
              <a:rPr lang="en-US" sz="900">
                <a:latin typeface="Courier New" pitchFamily="49" charset="0"/>
              </a:rPr>
              <a:t>(betta))&lt;eps).AND. &amp;</a:t>
            </a: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       (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abs</a:t>
            </a:r>
            <a:r>
              <a:rPr lang="en-US" sz="900">
                <a:latin typeface="Courier New" pitchFamily="49" charset="0"/>
              </a:rPr>
              <a:t>(b/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sin</a:t>
            </a:r>
            <a:r>
              <a:rPr lang="en-US" sz="900">
                <a:latin typeface="Courier New" pitchFamily="49" charset="0"/>
              </a:rPr>
              <a:t>(betta)-c/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sin</a:t>
            </a:r>
            <a:r>
              <a:rPr lang="en-US" sz="900">
                <a:latin typeface="Courier New" pitchFamily="49" charset="0"/>
              </a:rPr>
              <a:t>(gamma))&lt;eps)     )</a:t>
            </a:r>
          </a:p>
          <a:p>
            <a:pPr algn="l" eaLnBrk="1" hangingPunct="1"/>
            <a:endParaRPr lang="en-US" sz="900">
              <a:latin typeface="Courier New" pitchFamily="49" charset="0"/>
            </a:endParaRP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8000"/>
                </a:solidFill>
                <a:latin typeface="Courier New" pitchFamily="49" charset="0"/>
              </a:rPr>
              <a:t>!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вывод</a:t>
            </a:r>
            <a:r>
              <a:rPr lang="en-US" sz="90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lang="ru-RU" sz="900">
                <a:solidFill>
                  <a:srgbClr val="008000"/>
                </a:solidFill>
                <a:latin typeface="Courier New" pitchFamily="49" charset="0"/>
              </a:rPr>
              <a:t>результатов</a:t>
            </a:r>
            <a:endParaRPr lang="en-US" sz="900">
              <a:latin typeface="Courier New" pitchFamily="49" charset="0"/>
            </a:endParaRP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900">
                <a:latin typeface="Courier New" pitchFamily="49" charset="0"/>
              </a:rPr>
              <a:t>(*,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"(A,F10.5)"</a:t>
            </a:r>
            <a:r>
              <a:rPr lang="en-US" sz="900">
                <a:latin typeface="Courier New" pitchFamily="49" charset="0"/>
              </a:rPr>
              <a:t>) 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"Square    = "</a:t>
            </a:r>
            <a:r>
              <a:rPr lang="en-US" sz="900">
                <a:latin typeface="Courier New" pitchFamily="49" charset="0"/>
              </a:rPr>
              <a:t>, S</a:t>
            </a: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900">
                <a:latin typeface="Courier New" pitchFamily="49" charset="0"/>
              </a:rPr>
              <a:t>(*,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"(A,F10.5)"</a:t>
            </a:r>
            <a:r>
              <a:rPr lang="en-US" sz="900">
                <a:latin typeface="Courier New" pitchFamily="49" charset="0"/>
              </a:rPr>
              <a:t>) 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"Perimeter = "</a:t>
            </a:r>
            <a:r>
              <a:rPr lang="en-US" sz="900">
                <a:latin typeface="Courier New" pitchFamily="49" charset="0"/>
              </a:rPr>
              <a:t>, P</a:t>
            </a:r>
          </a:p>
          <a:p>
            <a:pPr algn="l" eaLnBrk="1" hangingPunct="1"/>
            <a:endParaRPr lang="en-US" sz="900">
              <a:latin typeface="Courier New" pitchFamily="49" charset="0"/>
            </a:endParaRP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900">
                <a:latin typeface="Courier New" pitchFamily="49" charset="0"/>
              </a:rPr>
              <a:t>(*,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"(A,L)"</a:t>
            </a:r>
            <a:r>
              <a:rPr lang="en-US" sz="900">
                <a:latin typeface="Courier New" pitchFamily="49" charset="0"/>
              </a:rPr>
              <a:t>) 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"Sum of corners      = "</a:t>
            </a:r>
            <a:r>
              <a:rPr lang="en-US" sz="900">
                <a:latin typeface="Courier New" pitchFamily="49" charset="0"/>
              </a:rPr>
              <a:t>, SUM</a:t>
            </a: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900">
                <a:latin typeface="Courier New" pitchFamily="49" charset="0"/>
              </a:rPr>
              <a:t>(*,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"(A,L)"</a:t>
            </a:r>
            <a:r>
              <a:rPr lang="en-US" sz="900">
                <a:latin typeface="Courier New" pitchFamily="49" charset="0"/>
              </a:rPr>
              <a:t>) 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"Triangle inequality = "</a:t>
            </a:r>
            <a:r>
              <a:rPr lang="en-US" sz="900">
                <a:latin typeface="Courier New" pitchFamily="49" charset="0"/>
              </a:rPr>
              <a:t>, NRV</a:t>
            </a:r>
          </a:p>
          <a:p>
            <a:pPr algn="l" eaLnBrk="1" hangingPunct="1"/>
            <a:r>
              <a:rPr lang="en-US" sz="900">
                <a:latin typeface="Courier New" pitchFamily="49" charset="0"/>
              </a:rPr>
              <a:t>  </a:t>
            </a:r>
            <a:r>
              <a:rPr lang="en-US" sz="900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en-US" sz="900">
                <a:latin typeface="Courier New" pitchFamily="49" charset="0"/>
              </a:rPr>
              <a:t>(*,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"(A,L)"</a:t>
            </a:r>
            <a:r>
              <a:rPr lang="en-US" sz="900">
                <a:latin typeface="Courier New" pitchFamily="49" charset="0"/>
              </a:rPr>
              <a:t>) </a:t>
            </a:r>
            <a:r>
              <a:rPr lang="en-US" sz="900">
                <a:solidFill>
                  <a:srgbClr val="800000"/>
                </a:solidFill>
                <a:latin typeface="Courier New" pitchFamily="49" charset="0"/>
              </a:rPr>
              <a:t>"Theorem of sine     = "</a:t>
            </a:r>
            <a:r>
              <a:rPr lang="en-US" sz="900">
                <a:latin typeface="Courier New" pitchFamily="49" charset="0"/>
              </a:rPr>
              <a:t>, TSIN</a:t>
            </a:r>
          </a:p>
          <a:p>
            <a:pPr algn="l" eaLnBrk="1" hangingPunct="1"/>
            <a:endParaRPr lang="en-US" sz="900">
              <a:latin typeface="Courier New" pitchFamily="49" charset="0"/>
            </a:endParaRPr>
          </a:p>
          <a:p>
            <a:pPr algn="l" eaLnBrk="1" hangingPunct="1"/>
            <a:r>
              <a:rPr lang="ru-RU" sz="90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700">
              <a:latin typeface="Courier New" pitchFamily="49" charset="0"/>
            </a:endParaRPr>
          </a:p>
        </p:txBody>
      </p:sp>
      <p:sp>
        <p:nvSpPr>
          <p:cNvPr id="57349" name="Text Box 7"/>
          <p:cNvSpPr txBox="1">
            <a:spLocks noChangeArrowheads="1"/>
          </p:cNvSpPr>
          <p:nvPr/>
        </p:nvSpPr>
        <p:spPr bwMode="auto">
          <a:xfrm>
            <a:off x="4724400" y="3962400"/>
            <a:ext cx="4267200" cy="17605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200" b="0" dirty="0">
                <a:latin typeface="Courier New" pitchFamily="49" charset="0"/>
              </a:rPr>
              <a:t>1 </a:t>
            </a:r>
            <a:r>
              <a:rPr lang="ru-RU" sz="1200" b="0" dirty="0" err="1">
                <a:latin typeface="Courier New" pitchFamily="49" charset="0"/>
              </a:rPr>
              <a:t>point</a:t>
            </a:r>
            <a:r>
              <a:rPr lang="ru-RU" sz="1200" b="0" dirty="0">
                <a:latin typeface="Courier New" pitchFamily="49" charset="0"/>
              </a:rPr>
              <a:t>....2 3</a:t>
            </a:r>
          </a:p>
          <a:p>
            <a:pPr algn="l" eaLnBrk="1" hangingPunct="1"/>
            <a:r>
              <a:rPr lang="ru-RU" sz="1200" b="0" dirty="0">
                <a:latin typeface="Courier New" pitchFamily="49" charset="0"/>
              </a:rPr>
              <a:t>2 </a:t>
            </a:r>
            <a:r>
              <a:rPr lang="ru-RU" sz="1200" b="0" dirty="0" err="1">
                <a:latin typeface="Courier New" pitchFamily="49" charset="0"/>
              </a:rPr>
              <a:t>point</a:t>
            </a:r>
            <a:r>
              <a:rPr lang="ru-RU" sz="1200" b="0" dirty="0">
                <a:latin typeface="Courier New" pitchFamily="49" charset="0"/>
              </a:rPr>
              <a:t>....4 5</a:t>
            </a:r>
          </a:p>
          <a:p>
            <a:pPr algn="l" eaLnBrk="1" hangingPunct="1"/>
            <a:r>
              <a:rPr lang="ru-RU" sz="1200" b="0" dirty="0">
                <a:latin typeface="Courier New" pitchFamily="49" charset="0"/>
              </a:rPr>
              <a:t>3 </a:t>
            </a:r>
            <a:r>
              <a:rPr lang="ru-RU" sz="1200" b="0" dirty="0" err="1">
                <a:latin typeface="Courier New" pitchFamily="49" charset="0"/>
              </a:rPr>
              <a:t>point</a:t>
            </a:r>
            <a:r>
              <a:rPr lang="ru-RU" sz="1200" b="0" dirty="0">
                <a:latin typeface="Courier New" pitchFamily="49" charset="0"/>
              </a:rPr>
              <a:t>....3 7</a:t>
            </a:r>
          </a:p>
          <a:p>
            <a:pPr algn="l" eaLnBrk="1" hangingPunct="1"/>
            <a:r>
              <a:rPr lang="ru-RU" sz="1200" b="0" dirty="0" err="1">
                <a:latin typeface="Courier New" pitchFamily="49" charset="0"/>
              </a:rPr>
              <a:t>Square</a:t>
            </a:r>
            <a:r>
              <a:rPr lang="ru-RU" sz="1200" b="0" dirty="0">
                <a:latin typeface="Courier New" pitchFamily="49" charset="0"/>
              </a:rPr>
              <a:t>    =    3.00000</a:t>
            </a:r>
          </a:p>
          <a:p>
            <a:pPr algn="l" eaLnBrk="1" hangingPunct="1"/>
            <a:r>
              <a:rPr lang="ru-RU" sz="1200" b="0" dirty="0" err="1">
                <a:latin typeface="Courier New" pitchFamily="49" charset="0"/>
              </a:rPr>
              <a:t>Perimeter</a:t>
            </a:r>
            <a:r>
              <a:rPr lang="ru-RU" sz="1200" b="0" dirty="0">
                <a:latin typeface="Courier New" pitchFamily="49" charset="0"/>
              </a:rPr>
              <a:t> =    9.18760</a:t>
            </a:r>
          </a:p>
          <a:p>
            <a:pPr algn="l" eaLnBrk="1" hangingPunct="1"/>
            <a:r>
              <a:rPr lang="ru-RU" sz="1200" b="0" dirty="0" err="1">
                <a:latin typeface="Courier New" pitchFamily="49" charset="0"/>
              </a:rPr>
              <a:t>Sum</a:t>
            </a:r>
            <a:r>
              <a:rPr lang="ru-RU" sz="1200" b="0" dirty="0">
                <a:latin typeface="Courier New" pitchFamily="49" charset="0"/>
              </a:rPr>
              <a:t> </a:t>
            </a:r>
            <a:r>
              <a:rPr lang="ru-RU" sz="1200" b="0" dirty="0" err="1">
                <a:latin typeface="Courier New" pitchFamily="49" charset="0"/>
              </a:rPr>
              <a:t>of</a:t>
            </a:r>
            <a:r>
              <a:rPr lang="ru-RU" sz="1200" b="0" dirty="0">
                <a:latin typeface="Courier New" pitchFamily="49" charset="0"/>
              </a:rPr>
              <a:t> </a:t>
            </a:r>
            <a:r>
              <a:rPr lang="ru-RU" sz="1200" b="0" dirty="0" err="1">
                <a:latin typeface="Courier New" pitchFamily="49" charset="0"/>
              </a:rPr>
              <a:t>corners</a:t>
            </a:r>
            <a:r>
              <a:rPr lang="ru-RU" sz="1200" b="0" dirty="0">
                <a:latin typeface="Courier New" pitchFamily="49" charset="0"/>
              </a:rPr>
              <a:t>      =  T</a:t>
            </a:r>
          </a:p>
          <a:p>
            <a:pPr algn="l" eaLnBrk="1" hangingPunct="1"/>
            <a:r>
              <a:rPr lang="ru-RU" sz="1200" b="0" dirty="0" err="1">
                <a:latin typeface="Courier New" pitchFamily="49" charset="0"/>
              </a:rPr>
              <a:t>Triangle</a:t>
            </a:r>
            <a:r>
              <a:rPr lang="ru-RU" sz="1200" b="0" dirty="0">
                <a:latin typeface="Courier New" pitchFamily="49" charset="0"/>
              </a:rPr>
              <a:t> </a:t>
            </a:r>
            <a:r>
              <a:rPr lang="ru-RU" sz="1200" b="0" dirty="0" err="1">
                <a:latin typeface="Courier New" pitchFamily="49" charset="0"/>
              </a:rPr>
              <a:t>inequality</a:t>
            </a:r>
            <a:r>
              <a:rPr lang="ru-RU" sz="1200" b="0" dirty="0">
                <a:latin typeface="Courier New" pitchFamily="49" charset="0"/>
              </a:rPr>
              <a:t> =  T</a:t>
            </a:r>
          </a:p>
          <a:p>
            <a:pPr algn="l" eaLnBrk="1" hangingPunct="1"/>
            <a:r>
              <a:rPr lang="ru-RU" sz="1200" b="0" dirty="0" err="1">
                <a:latin typeface="Courier New" pitchFamily="49" charset="0"/>
              </a:rPr>
              <a:t>Theorem</a:t>
            </a:r>
            <a:r>
              <a:rPr lang="ru-RU" sz="1200" b="0" dirty="0">
                <a:latin typeface="Courier New" pitchFamily="49" charset="0"/>
              </a:rPr>
              <a:t> </a:t>
            </a:r>
            <a:r>
              <a:rPr lang="ru-RU" sz="1200" b="0" dirty="0" err="1">
                <a:latin typeface="Courier New" pitchFamily="49" charset="0"/>
              </a:rPr>
              <a:t>of</a:t>
            </a:r>
            <a:r>
              <a:rPr lang="ru-RU" sz="1200" b="0" dirty="0">
                <a:latin typeface="Courier New" pitchFamily="49" charset="0"/>
              </a:rPr>
              <a:t> </a:t>
            </a:r>
            <a:r>
              <a:rPr lang="ru-RU" sz="1200" b="0" dirty="0" err="1">
                <a:latin typeface="Courier New" pitchFamily="49" charset="0"/>
              </a:rPr>
              <a:t>sine</a:t>
            </a:r>
            <a:r>
              <a:rPr lang="ru-RU" sz="1200" b="0" dirty="0">
                <a:latin typeface="Courier New" pitchFamily="49" charset="0"/>
              </a:rPr>
              <a:t>     =  T</a:t>
            </a:r>
          </a:p>
          <a:p>
            <a:pPr algn="l" eaLnBrk="1" hangingPunct="1"/>
            <a:r>
              <a:rPr lang="ru-RU" sz="1200" b="0" dirty="0">
                <a:latin typeface="Courier New" pitchFamily="49" charset="0"/>
              </a:rPr>
              <a:t>Для продолжения нажмите любую клавишу . . .</a:t>
            </a:r>
          </a:p>
        </p:txBody>
      </p:sp>
      <p:sp>
        <p:nvSpPr>
          <p:cNvPr id="57350" name="Text Box 9"/>
          <p:cNvSpPr txBox="1">
            <a:spLocks noChangeArrowheads="1"/>
          </p:cNvSpPr>
          <p:nvPr/>
        </p:nvSpPr>
        <p:spPr bwMode="auto">
          <a:xfrm>
            <a:off x="4625975" y="3505200"/>
            <a:ext cx="43656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Результат работы программы</a:t>
            </a:r>
            <a:r>
              <a:rPr lang="en-US" sz="18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.</a:t>
            </a:r>
            <a:endParaRPr lang="ru-RU" sz="1800" b="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57351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* </a:t>
            </a: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З а д а н и е</a:t>
            </a:r>
            <a:r>
              <a:rPr lang="en-US" dirty="0">
                <a:solidFill>
                  <a:schemeClr val="accent6"/>
                </a:solidFill>
                <a:latin typeface="Verdana" pitchFamily="34" charset="0"/>
              </a:rPr>
              <a:t> *</a:t>
            </a:r>
            <a:endParaRPr lang="ru-RU" dirty="0">
              <a:solidFill>
                <a:schemeClr val="accent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0" y="873125"/>
            <a:ext cx="9143999" cy="43846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ru-RU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---------------------- переменные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integer(1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a5 </a:t>
            </a: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integer(4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nomer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index </a:t>
            </a: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integer*2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b2 </a:t>
            </a:r>
          </a:p>
          <a:p>
            <a:pPr algn="l"/>
            <a:r>
              <a:rPr lang="ru-RU" sz="18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---------------------- константы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T0 = 500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integer(2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fact = 10100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integer(8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QW = 3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**20</a:t>
            </a:r>
          </a:p>
          <a:p>
            <a:pPr algn="l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index = 1000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переменным присвоили значения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a5 = B'1000101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двоичное представление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b2 = O'347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восьмеричное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c7 = Z'AAB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     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шестнадцатеричное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Целочисленный тип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0" y="291147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1">
                    <a:lumMod val="10000"/>
                  </a:schemeClr>
                </a:solidFill>
                <a:latin typeface="Verdana" pitchFamily="34" charset="0"/>
              </a:rPr>
              <a:t>Инициализация переменной – </a:t>
            </a:r>
          </a:p>
          <a:p>
            <a:pPr eaLnBrk="1" hangingPunct="1"/>
            <a:r>
              <a:rPr lang="ru-RU" sz="2400" b="0">
                <a:solidFill>
                  <a:schemeClr val="accent1">
                    <a:lumMod val="10000"/>
                  </a:schemeClr>
                </a:solidFill>
                <a:latin typeface="Verdana" pitchFamily="34" charset="0"/>
              </a:rPr>
              <a:t>объявление + присваивание значения.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50825" y="990600"/>
            <a:ext cx="3505200" cy="1200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program</a:t>
            </a:r>
            <a:r>
              <a:rPr lang="en-US" sz="1800" dirty="0">
                <a:latin typeface="Courier New" pitchFamily="49" charset="0"/>
              </a:rPr>
              <a:t> unknown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err="1">
                <a:latin typeface="Courier New" pitchFamily="49" charset="0"/>
              </a:rPr>
              <a:t>koef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write</a:t>
            </a:r>
            <a:r>
              <a:rPr lang="ru-RU" sz="1800" dirty="0">
                <a:latin typeface="Courier New" pitchFamily="49" charset="0"/>
              </a:rPr>
              <a:t>(*,*) </a:t>
            </a:r>
            <a:r>
              <a:rPr lang="ru-RU" sz="1800" dirty="0" err="1">
                <a:latin typeface="Courier New" pitchFamily="49" charset="0"/>
              </a:rPr>
              <a:t>koef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en-US" sz="1800" dirty="0">
                <a:solidFill>
                  <a:srgbClr val="0000FF"/>
                </a:solidFill>
                <a:latin typeface="Courier New" pitchFamily="49" charset="0"/>
              </a:rPr>
              <a:t>end</a:t>
            </a:r>
            <a:endParaRPr lang="ru-RU" sz="1800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876800" y="1127125"/>
            <a:ext cx="335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0" dirty="0">
                <a:solidFill>
                  <a:schemeClr val="accent1">
                    <a:lumMod val="10000"/>
                  </a:schemeClr>
                </a:solidFill>
                <a:latin typeface="Verdana" pitchFamily="34" charset="0"/>
              </a:rPr>
              <a:t>Какой результат будет выведен на экран ?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Инициализация переменных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8199" name="AutoShape 8"/>
          <p:cNvSpPr>
            <a:spLocks noChangeArrowheads="1"/>
          </p:cNvSpPr>
          <p:nvPr/>
        </p:nvSpPr>
        <p:spPr bwMode="auto">
          <a:xfrm>
            <a:off x="4419599" y="761999"/>
            <a:ext cx="4468813" cy="1565275"/>
          </a:xfrm>
          <a:prstGeom prst="cloudCallout">
            <a:avLst>
              <a:gd name="adj1" fmla="val -55440"/>
              <a:gd name="adj2" fmla="val 81981"/>
            </a:avLst>
          </a:prstGeom>
          <a:noFill/>
          <a:ln w="3810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800"/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0" y="3886200"/>
            <a:ext cx="9143999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:: </a:t>
            </a:r>
            <a:r>
              <a:rPr lang="ru-RU" sz="1800" dirty="0" smtClean="0">
                <a:latin typeface="Courier New" pitchFamily="49" charset="0"/>
              </a:rPr>
              <a:t>a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инициализация переменной</a:t>
            </a:r>
            <a:endParaRPr lang="ru-RU" sz="1800" dirty="0">
              <a:latin typeface="Courier New" pitchFamily="49" charset="0"/>
            </a:endParaRPr>
          </a:p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:: </a:t>
            </a:r>
            <a:r>
              <a:rPr lang="ru-RU" sz="1800" dirty="0" smtClean="0">
                <a:latin typeface="Courier New" pitchFamily="49" charset="0"/>
              </a:rPr>
              <a:t>s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2</a:t>
            </a:r>
            <a:r>
              <a:rPr lang="en-US" sz="1800" dirty="0">
                <a:latin typeface="Courier New" pitchFamily="49" charset="0"/>
              </a:rPr>
              <a:t>**8+3**7+4**6 </a:t>
            </a:r>
            <a:r>
              <a:rPr lang="ru-RU" sz="1800" dirty="0">
                <a:solidFill>
                  <a:srgbClr val="008000"/>
                </a:solidFill>
                <a:latin typeface="Courier New" pitchFamily="49" charset="0"/>
              </a:rPr>
              <a:t>! арифметические операции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1066800" y="5715000"/>
            <a:ext cx="2617788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:: </a:t>
            </a:r>
            <a:r>
              <a:rPr lang="ru-RU" sz="1800" dirty="0" smtClean="0">
                <a:latin typeface="Courier New" pitchFamily="49" charset="0"/>
              </a:rPr>
              <a:t>a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</a:t>
            </a:r>
            <a:endParaRPr lang="ru-RU" sz="1800" dirty="0">
              <a:solidFill>
                <a:srgbClr val="008000"/>
              </a:solidFill>
              <a:latin typeface="Courier New" pitchFamily="49" charset="0"/>
            </a:endParaRP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5002213" y="5638800"/>
            <a:ext cx="2617787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800" dirty="0" err="1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ru-RU" sz="1800" dirty="0">
                <a:latin typeface="Courier New" pitchFamily="49" charset="0"/>
              </a:rPr>
              <a:t> a</a:t>
            </a:r>
          </a:p>
          <a:p>
            <a:pPr algn="l" eaLnBrk="1" hangingPunct="1"/>
            <a:r>
              <a:rPr lang="ru-RU" sz="1800" dirty="0" smtClean="0">
                <a:latin typeface="Courier New" pitchFamily="49" charset="0"/>
              </a:rPr>
              <a:t>а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10</a:t>
            </a:r>
            <a:endParaRPr lang="ru-RU" sz="1800" dirty="0">
              <a:solidFill>
                <a:srgbClr val="008000"/>
              </a:solidFill>
              <a:latin typeface="Courier New" pitchFamily="49" charset="0"/>
            </a:endParaRPr>
          </a:p>
        </p:txBody>
      </p:sp>
      <p:sp>
        <p:nvSpPr>
          <p:cNvPr id="8203" name="Text Box 13"/>
          <p:cNvSpPr txBox="1">
            <a:spLocks noChangeArrowheads="1"/>
          </p:cNvSpPr>
          <p:nvPr/>
        </p:nvSpPr>
        <p:spPr bwMode="auto">
          <a:xfrm>
            <a:off x="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>
                <a:solidFill>
                  <a:schemeClr val="accent1">
                    <a:lumMod val="10000"/>
                  </a:schemeClr>
                </a:solidFill>
                <a:latin typeface="Verdana" pitchFamily="34" charset="0"/>
              </a:rPr>
              <a:t>Всегда ли есть соответствие ?</a:t>
            </a:r>
          </a:p>
        </p:txBody>
      </p:sp>
      <p:sp>
        <p:nvSpPr>
          <p:cNvPr id="8204" name="Line 14"/>
          <p:cNvSpPr>
            <a:spLocks noChangeShapeType="1"/>
          </p:cNvSpPr>
          <p:nvPr/>
        </p:nvSpPr>
        <p:spPr bwMode="auto">
          <a:xfrm flipH="1">
            <a:off x="3886200" y="5943600"/>
            <a:ext cx="838200" cy="0"/>
          </a:xfrm>
          <a:prstGeom prst="line">
            <a:avLst/>
          </a:prstGeom>
          <a:noFill/>
          <a:ln w="38100">
            <a:solidFill>
              <a:schemeClr val="accent2">
                <a:lumMod val="50000"/>
              </a:schemeClr>
            </a:solidFill>
            <a:round/>
            <a:headEnd type="arrow" w="lg" len="lg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944" name="Group 9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277429278"/>
              </p:ext>
            </p:extLst>
          </p:nvPr>
        </p:nvGraphicFramePr>
        <p:xfrm>
          <a:off x="228600" y="990600"/>
          <a:ext cx="8686800" cy="4352928"/>
        </p:xfrm>
        <a:graphic>
          <a:graphicData uri="http://schemas.openxmlformats.org/drawingml/2006/table">
            <a:tbl>
              <a:tblPr/>
              <a:tblGrid>
                <a:gridCol w="2133600"/>
                <a:gridCol w="1295400"/>
                <a:gridCol w="2209800"/>
                <a:gridCol w="3048000"/>
              </a:tblGrid>
              <a:tr h="822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тип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длина (байт)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точность (знаков)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диапазон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real(4)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1.2*10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-38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..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3.4*10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+38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97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real(8)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или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double precision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2.3*10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-308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..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1.7*10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+308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urier New" pitchFamily="49" charset="0"/>
                        </a:rPr>
                        <a:t>real(16)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16</a:t>
                      </a: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3.4*10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-4932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.. 1.1*10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+4932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6" name="Text Box 7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Вещественный тип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9247" name="Text Box 82"/>
          <p:cNvSpPr txBox="1">
            <a:spLocks noChangeArrowheads="1"/>
          </p:cNvSpPr>
          <p:nvPr/>
        </p:nvSpPr>
        <p:spPr bwMode="auto">
          <a:xfrm>
            <a:off x="0" y="5722203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0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Переменные используемые для математических вычислений.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0" y="873125"/>
            <a:ext cx="9143999" cy="4232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---------------------- переменные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p = 3.14159 </a:t>
            </a:r>
            <a:r>
              <a:rPr lang="en-US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3.14159_4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pt-BR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pt-BR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s = 0.00001 </a:t>
            </a:r>
            <a:r>
              <a:rPr lang="pt-BR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.00001  или  1E-5 </a:t>
            </a:r>
            <a:endParaRPr lang="pt-BR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:: A = 6.79E+15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real(4)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:: B = -9.0E-10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real(8)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:: q = 123456789D+5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precision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f = +2.7843D0</a:t>
            </a:r>
          </a:p>
          <a:p>
            <a:pPr algn="just"/>
            <a:r>
              <a:rPr lang="ru-RU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real(16)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p1 = 123456789Q4000</a:t>
            </a: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real(16)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p2 = -1.23Q-400</a:t>
            </a:r>
          </a:p>
          <a:p>
            <a:pPr algn="just"/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ru-RU" sz="1800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! ---------------------- константа</a:t>
            </a:r>
            <a:endParaRPr lang="ru-RU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</a:t>
            </a:r>
            <a:r>
              <a:rPr lang="en-US" sz="18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:: pressure = 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1e+10</a:t>
            </a:r>
            <a:endParaRPr lang="en-US" sz="18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6"/>
                </a:solidFill>
                <a:latin typeface="Verdana" pitchFamily="34" charset="0"/>
              </a:rPr>
              <a:t>Вещественный тип</a:t>
            </a:r>
            <a:endParaRPr lang="ru-RU" dirty="0">
              <a:solidFill>
                <a:schemeClr val="accent6"/>
              </a:solidFill>
              <a:latin typeface="Courier New" pitchFamily="49" charset="0"/>
            </a:endParaRP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1066800" y="60198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5281</TotalTime>
  <Words>3810</Words>
  <Application>Microsoft Office PowerPoint</Application>
  <PresentationFormat>Экран (4:3)</PresentationFormat>
  <Paragraphs>855</Paragraphs>
  <Slides>55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7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899</cp:revision>
  <cp:lastPrinted>1601-01-01T00:00:00Z</cp:lastPrinted>
  <dcterms:created xsi:type="dcterms:W3CDTF">1601-01-01T00:00:00Z</dcterms:created>
  <dcterms:modified xsi:type="dcterms:W3CDTF">2012-09-12T17:56:16Z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