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19"/>
  </p:notesMasterIdLst>
  <p:handoutMasterIdLst>
    <p:handoutMasterId r:id="rId20"/>
  </p:handoutMasterIdLst>
  <p:sldIdLst>
    <p:sldId id="382" r:id="rId6"/>
    <p:sldId id="405" r:id="rId7"/>
    <p:sldId id="392" r:id="rId8"/>
    <p:sldId id="394" r:id="rId9"/>
    <p:sldId id="395" r:id="rId10"/>
    <p:sldId id="393" r:id="rId11"/>
    <p:sldId id="397" r:id="rId12"/>
    <p:sldId id="398" r:id="rId13"/>
    <p:sldId id="399" r:id="rId14"/>
    <p:sldId id="400" r:id="rId15"/>
    <p:sldId id="401" r:id="rId16"/>
    <p:sldId id="402" r:id="rId17"/>
    <p:sldId id="384" r:id="rId18"/>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198F"/>
    <a:srgbClr val="575757"/>
    <a:srgbClr val="4C4C4C"/>
    <a:srgbClr val="9B4F96"/>
    <a:srgbClr val="F472D0"/>
    <a:srgbClr val="00188F"/>
    <a:srgbClr val="7FBA00"/>
    <a:srgbClr val="E81123"/>
    <a:srgbClr val="BAD80A"/>
    <a:srgbClr val="6821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88" autoAdjust="0"/>
    <p:restoredTop sz="95101" autoAdjust="0"/>
  </p:normalViewPr>
  <p:slideViewPr>
    <p:cSldViewPr snapToGrid="0">
      <p:cViewPr varScale="1">
        <p:scale>
          <a:sx n="78" d="100"/>
          <a:sy n="78" d="100"/>
        </p:scale>
        <p:origin x="414" y="66"/>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3/28/2013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3/28/2013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3/28/2013 12:10 PM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13</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Section Header">
    <p:spTree>
      <p:nvGrpSpPr>
        <p:cNvPr id="1" name=""/>
        <p:cNvGrpSpPr/>
        <p:nvPr/>
      </p:nvGrpSpPr>
      <p:grpSpPr>
        <a:xfrm>
          <a:off x="0" y="0"/>
          <a:ext cx="0" cy="0"/>
          <a:chOff x="0" y="0"/>
          <a:chExt cx="0" cy="0"/>
        </a:xfrm>
      </p:grpSpPr>
      <p:sp>
        <p:nvSpPr>
          <p:cNvPr id="8" name="Rectangle 7"/>
          <p:cNvSpPr/>
          <p:nvPr userDrawn="1"/>
        </p:nvSpPr>
        <p:spPr>
          <a:xfrm>
            <a:off x="0" y="0"/>
            <a:ext cx="12188825"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hasCustomPrompt="1"/>
          </p:nvPr>
        </p:nvSpPr>
        <p:spPr>
          <a:xfrm>
            <a:off x="711014" y="970219"/>
            <a:ext cx="6919698" cy="4901688"/>
          </a:xfrm>
        </p:spPr>
        <p:txBody>
          <a:bodyPr anchor="ctr" anchorCtr="0">
            <a:noAutofit/>
          </a:bodyPr>
          <a:lstStyle>
            <a:lvl1pPr algn="l">
              <a:defRPr sz="7998" b="0" cap="none" baseline="0">
                <a:solidFill>
                  <a:srgbClr val="FFFFFF"/>
                </a:solidFill>
              </a:defRPr>
            </a:lvl1pPr>
          </a:lstStyle>
          <a:p>
            <a:r>
              <a:rPr lang="en-US" dirty="0" smtClean="0"/>
              <a:t>Click to edit section title</a:t>
            </a:r>
            <a:endParaRPr lang="en-US" dirty="0"/>
          </a:p>
        </p:txBody>
      </p:sp>
      <p:sp>
        <p:nvSpPr>
          <p:cNvPr id="4" name="Rectangle 3"/>
          <p:cNvSpPr/>
          <p:nvPr userDrawn="1"/>
        </p:nvSpPr>
        <p:spPr>
          <a:xfrm>
            <a:off x="8037007" y="0"/>
            <a:ext cx="4132773"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128" dirty="0" smtClean="0">
                <a:solidFill>
                  <a:srgbClr val="FFFFFF"/>
                </a:solidFill>
                <a:sym typeface="Wingdings" pitchFamily="2" charset="2"/>
              </a:rPr>
              <a:t></a:t>
            </a:r>
            <a:endParaRPr lang="en-US" sz="38257" dirty="0">
              <a:solidFill>
                <a:srgbClr val="FFFFFF"/>
              </a:solidFill>
            </a:endParaRPr>
          </a:p>
        </p:txBody>
      </p:sp>
    </p:spTree>
    <p:extLst>
      <p:ext uri="{BB962C8B-B14F-4D97-AF65-F5344CB8AC3E}">
        <p14:creationId xmlns:p14="http://schemas.microsoft.com/office/powerpoint/2010/main" val="20337658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 id="2147483790" r:id="rId13"/>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1637" y="2105174"/>
            <a:ext cx="9715135" cy="2346796"/>
          </a:xfrm>
        </p:spPr>
        <p:txBody>
          <a:bodyPr/>
          <a:lstStyle/>
          <a:p>
            <a:pPr>
              <a:lnSpc>
                <a:spcPts val="6080"/>
              </a:lnSpc>
            </a:pPr>
            <a:r>
              <a:rPr lang="ru-RU" sz="4400" b="1" dirty="0" smtClean="0"/>
              <a:t>Дизайн никогда не заканчивается.</a:t>
            </a:r>
            <a:br>
              <a:rPr lang="ru-RU" sz="4400" b="1" dirty="0" smtClean="0"/>
            </a:br>
            <a:r>
              <a:rPr lang="ru-RU" sz="4400" b="1" dirty="0" smtClean="0"/>
              <a:t>Анализируйте поведение пользователей и продолжайте улучшать дизайн.</a:t>
            </a:r>
            <a:endParaRPr lang="en-US" sz="4400" b="1" dirty="0"/>
          </a:p>
        </p:txBody>
      </p:sp>
      <p:sp>
        <p:nvSpPr>
          <p:cNvPr id="4" name="Rectangle 3"/>
          <p:cNvSpPr/>
          <p:nvPr/>
        </p:nvSpPr>
        <p:spPr bwMode="auto">
          <a:xfrm>
            <a:off x="0" y="591274"/>
            <a:ext cx="106564"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4" name="Rectangle 13"/>
          <p:cNvSpPr/>
          <p:nvPr/>
        </p:nvSpPr>
        <p:spPr bwMode="auto">
          <a:xfrm>
            <a:off x="0" y="1759167"/>
            <a:ext cx="119265"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Rectangle 14"/>
          <p:cNvSpPr/>
          <p:nvPr/>
        </p:nvSpPr>
        <p:spPr bwMode="auto">
          <a:xfrm>
            <a:off x="0" y="2955152"/>
            <a:ext cx="119265"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6" name="Rectangle 15"/>
          <p:cNvSpPr/>
          <p:nvPr/>
        </p:nvSpPr>
        <p:spPr bwMode="auto">
          <a:xfrm>
            <a:off x="2482" y="4151137"/>
            <a:ext cx="588068"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7" name="Rectangle 16"/>
          <p:cNvSpPr/>
          <p:nvPr/>
        </p:nvSpPr>
        <p:spPr bwMode="auto">
          <a:xfrm>
            <a:off x="-1" y="5347122"/>
            <a:ext cx="106565"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Title 1"/>
          <p:cNvSpPr txBox="1">
            <a:spLocks/>
          </p:cNvSpPr>
          <p:nvPr/>
        </p:nvSpPr>
        <p:spPr>
          <a:xfrm>
            <a:off x="106565" y="4233011"/>
            <a:ext cx="3307944" cy="782265"/>
          </a:xfrm>
          <a:prstGeom prst="rect">
            <a:avLst/>
          </a:prstGeom>
        </p:spPr>
        <p:txBody>
          <a:bodyPr vert="horz" wrap="square" lIns="0" tIns="0" rIns="0" bIns="0" rtlCol="0" anchor="t">
            <a:spAutoFit/>
          </a:bodyPr>
          <a:lst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a:lstStyle>
          <a:p>
            <a:pPr>
              <a:lnSpc>
                <a:spcPts val="6080"/>
              </a:lnSpc>
            </a:pPr>
            <a:r>
              <a:rPr lang="ru-RU" b="1" dirty="0" smtClean="0">
                <a:solidFill>
                  <a:schemeClr val="bg1"/>
                </a:solidFill>
                <a:latin typeface="+mj-lt"/>
              </a:rPr>
              <a:t>4</a:t>
            </a:r>
            <a:endParaRPr lang="ru-RU" b="1" dirty="0">
              <a:solidFill>
                <a:schemeClr val="bg1"/>
              </a:solidFill>
              <a:latin typeface="+mj-lt"/>
            </a:endParaRPr>
          </a:p>
        </p:txBody>
      </p:sp>
    </p:spTree>
    <p:extLst>
      <p:ext uri="{BB962C8B-B14F-4D97-AF65-F5344CB8AC3E}">
        <p14:creationId xmlns:p14="http://schemas.microsoft.com/office/powerpoint/2010/main" val="296044476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6237" y="2540081"/>
            <a:ext cx="9715135" cy="1496756"/>
          </a:xfrm>
        </p:spPr>
        <p:txBody>
          <a:bodyPr/>
          <a:lstStyle/>
          <a:p>
            <a:pPr>
              <a:lnSpc>
                <a:spcPts val="6080"/>
              </a:lnSpc>
            </a:pPr>
            <a:r>
              <a:rPr lang="ru-RU" sz="4400" b="1" dirty="0" smtClean="0"/>
              <a:t>Знайте платформу и ее ограничения.</a:t>
            </a:r>
            <a:br>
              <a:rPr lang="ru-RU" sz="4400" b="1" dirty="0" smtClean="0"/>
            </a:br>
            <a:r>
              <a:rPr lang="ru-RU" sz="4400" b="1" dirty="0" smtClean="0"/>
              <a:t>Общайтесь внутри команды.</a:t>
            </a:r>
            <a:endParaRPr lang="en-US" sz="4400" b="1" dirty="0"/>
          </a:p>
        </p:txBody>
      </p:sp>
      <p:sp>
        <p:nvSpPr>
          <p:cNvPr id="4" name="Rectangle 3"/>
          <p:cNvSpPr/>
          <p:nvPr/>
        </p:nvSpPr>
        <p:spPr bwMode="auto">
          <a:xfrm>
            <a:off x="0" y="591274"/>
            <a:ext cx="106564"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4" name="Rectangle 13"/>
          <p:cNvSpPr/>
          <p:nvPr/>
        </p:nvSpPr>
        <p:spPr bwMode="auto">
          <a:xfrm>
            <a:off x="0" y="1759167"/>
            <a:ext cx="119265"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Rectangle 14"/>
          <p:cNvSpPr/>
          <p:nvPr/>
        </p:nvSpPr>
        <p:spPr bwMode="auto">
          <a:xfrm>
            <a:off x="0" y="2955152"/>
            <a:ext cx="119265"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6" name="Rectangle 15"/>
          <p:cNvSpPr/>
          <p:nvPr/>
        </p:nvSpPr>
        <p:spPr bwMode="auto">
          <a:xfrm>
            <a:off x="2482" y="4151137"/>
            <a:ext cx="104082"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7" name="Rectangle 16"/>
          <p:cNvSpPr/>
          <p:nvPr/>
        </p:nvSpPr>
        <p:spPr bwMode="auto">
          <a:xfrm>
            <a:off x="-1" y="5347122"/>
            <a:ext cx="590551"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Title 1"/>
          <p:cNvSpPr txBox="1">
            <a:spLocks/>
          </p:cNvSpPr>
          <p:nvPr/>
        </p:nvSpPr>
        <p:spPr>
          <a:xfrm>
            <a:off x="106565" y="5460072"/>
            <a:ext cx="3307944" cy="782265"/>
          </a:xfrm>
          <a:prstGeom prst="rect">
            <a:avLst/>
          </a:prstGeom>
        </p:spPr>
        <p:txBody>
          <a:bodyPr vert="horz" wrap="square" lIns="0" tIns="0" rIns="0" bIns="0" rtlCol="0" anchor="t">
            <a:spAutoFit/>
          </a:bodyPr>
          <a:lst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a:lstStyle>
          <a:p>
            <a:pPr>
              <a:lnSpc>
                <a:spcPts val="6080"/>
              </a:lnSpc>
            </a:pPr>
            <a:r>
              <a:rPr lang="ru-RU" b="1" dirty="0" smtClean="0">
                <a:solidFill>
                  <a:schemeClr val="bg1"/>
                </a:solidFill>
                <a:latin typeface="+mj-lt"/>
              </a:rPr>
              <a:t>5</a:t>
            </a:r>
            <a:endParaRPr lang="ru-RU" b="1" dirty="0">
              <a:solidFill>
                <a:schemeClr val="bg1"/>
              </a:solidFill>
              <a:latin typeface="+mj-lt"/>
            </a:endParaRPr>
          </a:p>
        </p:txBody>
      </p:sp>
    </p:spTree>
    <p:extLst>
      <p:ext uri="{BB962C8B-B14F-4D97-AF65-F5344CB8AC3E}">
        <p14:creationId xmlns:p14="http://schemas.microsoft.com/office/powerpoint/2010/main" val="214218709"/>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9413" y="2019300"/>
            <a:ext cx="11149012" cy="664797"/>
          </a:xfrm>
        </p:spPr>
        <p:txBody>
          <a:bodyPr/>
          <a:lstStyle/>
          <a:p>
            <a:r>
              <a:rPr lang="ru-RU" sz="4800" dirty="0" smtClean="0">
                <a:solidFill>
                  <a:schemeClr val="bg1">
                    <a:lumMod val="75000"/>
                  </a:schemeClr>
                </a:solidFill>
              </a:rPr>
              <a:t>Главный инструмент дизайнера:</a:t>
            </a:r>
            <a:endParaRPr lang="en-US" sz="4800" dirty="0">
              <a:solidFill>
                <a:schemeClr val="bg1">
                  <a:lumMod val="75000"/>
                </a:schemeClr>
              </a:solidFill>
            </a:endParaRPr>
          </a:p>
        </p:txBody>
      </p:sp>
      <p:sp>
        <p:nvSpPr>
          <p:cNvPr id="3" name="Title 1"/>
          <p:cNvSpPr txBox="1">
            <a:spLocks/>
          </p:cNvSpPr>
          <p:nvPr/>
        </p:nvSpPr>
        <p:spPr>
          <a:xfrm>
            <a:off x="1649413" y="2946400"/>
            <a:ext cx="11149012" cy="1218795"/>
          </a:xfrm>
          <a:prstGeom prst="rect">
            <a:avLst/>
          </a:prstGeom>
        </p:spPr>
        <p:txBody>
          <a:bodyPr vert="horz" wrap="square" lIns="0" tIns="0" rIns="0" bIns="0" rtlCol="0" anchor="t">
            <a:spAutoFit/>
          </a:bodyPr>
          <a:lst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a:lstStyle>
          <a:p>
            <a:r>
              <a:rPr lang="ru-RU" sz="8800" dirty="0" smtClean="0"/>
              <a:t>Здравый смысл</a:t>
            </a:r>
            <a:endParaRPr lang="ru-RU" sz="8800" dirty="0"/>
          </a:p>
        </p:txBody>
      </p:sp>
    </p:spTree>
    <p:extLst>
      <p:ext uri="{BB962C8B-B14F-4D97-AF65-F5344CB8AC3E}">
        <p14:creationId xmlns:p14="http://schemas.microsoft.com/office/powerpoint/2010/main" val="67218679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42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960385" y="1926940"/>
            <a:ext cx="11228440" cy="1218795"/>
          </a:xfrm>
        </p:spPr>
        <p:txBody>
          <a:bodyPr/>
          <a:lstStyle/>
          <a:p>
            <a:r>
              <a:rPr lang="ru-RU" dirty="0" smtClean="0"/>
              <a:t>Зачем нужен дизайн</a:t>
            </a:r>
            <a:endParaRPr lang="en-US" dirty="0"/>
          </a:p>
        </p:txBody>
      </p:sp>
      <p:sp>
        <p:nvSpPr>
          <p:cNvPr id="5" name="Text Placeholder 4"/>
          <p:cNvSpPr>
            <a:spLocks noGrp="1"/>
          </p:cNvSpPr>
          <p:nvPr>
            <p:ph type="body" sz="quarter" idx="11"/>
          </p:nvPr>
        </p:nvSpPr>
        <p:spPr>
          <a:xfrm>
            <a:off x="960385" y="5467065"/>
            <a:ext cx="7513637" cy="443198"/>
          </a:xfrm>
        </p:spPr>
        <p:txBody>
          <a:bodyPr/>
          <a:lstStyle/>
          <a:p>
            <a:r>
              <a:rPr lang="ru-RU" dirty="0" smtClean="0"/>
              <a:t>Алёна </a:t>
            </a:r>
            <a:r>
              <a:rPr lang="ru-RU" dirty="0" err="1" smtClean="0"/>
              <a:t>Гилевская</a:t>
            </a:r>
            <a:endParaRPr lang="en-US" dirty="0"/>
          </a:p>
        </p:txBody>
      </p:sp>
    </p:spTree>
    <p:extLst>
      <p:ext uri="{BB962C8B-B14F-4D97-AF65-F5344CB8AC3E}">
        <p14:creationId xmlns:p14="http://schemas.microsoft.com/office/powerpoint/2010/main" val="165737227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Дизайн?</a:t>
            </a:r>
            <a:br>
              <a:rPr lang="ru-RU" dirty="0" smtClean="0"/>
            </a:br>
            <a:r>
              <a:rPr lang="ru-RU" dirty="0" smtClean="0"/>
              <a:t>Зачем?</a:t>
            </a:r>
            <a:endParaRPr lang="en-US" dirty="0"/>
          </a:p>
        </p:txBody>
      </p:sp>
    </p:spTree>
    <p:extLst>
      <p:ext uri="{BB962C8B-B14F-4D97-AF65-F5344CB8AC3E}">
        <p14:creationId xmlns:p14="http://schemas.microsoft.com/office/powerpoint/2010/main" val="11652142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39813" y="1133565"/>
            <a:ext cx="8811758" cy="4487382"/>
          </a:xfrm>
        </p:spPr>
        <p:txBody>
          <a:bodyPr/>
          <a:lstStyle/>
          <a:p>
            <a:r>
              <a:rPr lang="ru-RU" b="1" dirty="0" smtClean="0"/>
              <a:t>Дизайн </a:t>
            </a:r>
            <a:r>
              <a:rPr lang="ru-RU" dirty="0" smtClean="0"/>
              <a:t/>
            </a:r>
            <a:br>
              <a:rPr lang="ru-RU" dirty="0" smtClean="0"/>
            </a:br>
            <a:r>
              <a:rPr lang="ru-RU" dirty="0" smtClean="0"/>
              <a:t>— </a:t>
            </a:r>
            <a:r>
              <a:rPr lang="ru-RU" dirty="0" smtClean="0"/>
              <a:t>это художественное конструирование изделий</a:t>
            </a:r>
            <a:br>
              <a:rPr lang="ru-RU" dirty="0" smtClean="0"/>
            </a:br>
            <a:r>
              <a:rPr lang="ru-RU" dirty="0"/>
              <a:t/>
            </a:r>
            <a:br>
              <a:rPr lang="ru-RU" dirty="0"/>
            </a:br>
            <a:r>
              <a:rPr lang="ru-RU" sz="3600" dirty="0" smtClean="0">
                <a:solidFill>
                  <a:schemeClr val="bg2">
                    <a:lumMod val="75000"/>
                  </a:schemeClr>
                </a:solidFill>
              </a:rPr>
              <a:t>«творческая </a:t>
            </a:r>
            <a:r>
              <a:rPr lang="ru-RU" sz="3600" dirty="0">
                <a:solidFill>
                  <a:schemeClr val="bg2">
                    <a:lumMod val="75000"/>
                  </a:schemeClr>
                </a:solidFill>
              </a:rPr>
              <a:t>проектная деятельность, направленная на совершенствование окружающей человека </a:t>
            </a:r>
            <a:r>
              <a:rPr lang="ru-RU" sz="3600" dirty="0" smtClean="0">
                <a:solidFill>
                  <a:schemeClr val="bg2">
                    <a:lumMod val="75000"/>
                  </a:schemeClr>
                </a:solidFill>
              </a:rPr>
              <a:t>среды»</a:t>
            </a:r>
            <a:endParaRPr lang="en-US" sz="3600" dirty="0">
              <a:solidFill>
                <a:schemeClr val="bg2">
                  <a:lumMod val="75000"/>
                </a:schemeClr>
              </a:solidFill>
            </a:endParaRPr>
          </a:p>
        </p:txBody>
      </p:sp>
    </p:spTree>
    <p:extLst>
      <p:ext uri="{BB962C8B-B14F-4D97-AF65-F5344CB8AC3E}">
        <p14:creationId xmlns:p14="http://schemas.microsoft.com/office/powerpoint/2010/main" val="1019512709"/>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0149" y="1122218"/>
            <a:ext cx="8799751" cy="3911327"/>
          </a:xfrm>
        </p:spPr>
        <p:txBody>
          <a:bodyPr/>
          <a:lstStyle/>
          <a:p>
            <a:pPr>
              <a:lnSpc>
                <a:spcPts val="6080"/>
              </a:lnSpc>
            </a:pPr>
            <a:r>
              <a:rPr lang="ru-RU" sz="4400" dirty="0" smtClean="0"/>
              <a:t>Вопросы о </a:t>
            </a:r>
            <a:r>
              <a:rPr lang="ru-RU" sz="4400" dirty="0" smtClean="0"/>
              <a:t>том</a:t>
            </a:r>
            <a:r>
              <a:rPr lang="en-US" sz="4400" dirty="0"/>
              <a:t>,</a:t>
            </a:r>
            <a:r>
              <a:rPr lang="ru-RU" sz="4400" dirty="0" smtClean="0"/>
              <a:t> </a:t>
            </a:r>
            <a:r>
              <a:rPr lang="ru-RU" sz="4400" dirty="0" smtClean="0"/>
              <a:t>так ли необходим дизайн и есть ли на него </a:t>
            </a:r>
            <a:r>
              <a:rPr lang="ru-RU" sz="4400" dirty="0" smtClean="0"/>
              <a:t>ресурсы</a:t>
            </a:r>
            <a:r>
              <a:rPr lang="en-US" sz="4400" dirty="0" smtClean="0"/>
              <a:t>,</a:t>
            </a:r>
            <a:r>
              <a:rPr lang="ru-RU" sz="4400" dirty="0" smtClean="0"/>
              <a:t> </a:t>
            </a:r>
            <a:r>
              <a:rPr lang="ru-RU" sz="4400" dirty="0" smtClean="0"/>
              <a:t>бессмысленны: дизайн неизбежен.</a:t>
            </a:r>
            <a:br>
              <a:rPr lang="ru-RU" sz="4400" dirty="0" smtClean="0"/>
            </a:br>
            <a:r>
              <a:rPr lang="ru-RU" sz="4400" b="1" dirty="0" smtClean="0"/>
              <a:t>Альтернатива хорошему дизайну </a:t>
            </a:r>
            <a:r>
              <a:rPr lang="ru-RU" sz="4400" b="1" dirty="0" smtClean="0"/>
              <a:t>—плохой </a:t>
            </a:r>
            <a:r>
              <a:rPr lang="ru-RU" sz="4400" b="1" dirty="0" smtClean="0"/>
              <a:t>дизайн, но не его отсутствие.</a:t>
            </a:r>
            <a:endParaRPr lang="en-US" sz="4400" b="1" dirty="0"/>
          </a:p>
        </p:txBody>
      </p:sp>
      <p:sp>
        <p:nvSpPr>
          <p:cNvPr id="3" name="Title 1"/>
          <p:cNvSpPr txBox="1">
            <a:spLocks/>
          </p:cNvSpPr>
          <p:nvPr/>
        </p:nvSpPr>
        <p:spPr>
          <a:xfrm>
            <a:off x="7664857" y="5360440"/>
            <a:ext cx="3307944" cy="782265"/>
          </a:xfrm>
          <a:prstGeom prst="rect">
            <a:avLst/>
          </a:prstGeom>
        </p:spPr>
        <p:txBody>
          <a:bodyPr vert="horz" wrap="square" lIns="0" tIns="0" rIns="0" bIns="0" rtlCol="0" anchor="t">
            <a:spAutoFit/>
          </a:bodyPr>
          <a:lst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a:lstStyle>
          <a:p>
            <a:pPr>
              <a:lnSpc>
                <a:spcPts val="6080"/>
              </a:lnSpc>
            </a:pPr>
            <a:r>
              <a:rPr lang="ru-RU" sz="3200" i="1" dirty="0" smtClean="0"/>
              <a:t>Дуглас Мартин</a:t>
            </a:r>
            <a:endParaRPr lang="ru-RU" sz="3200" b="1" i="1" dirty="0"/>
          </a:p>
        </p:txBody>
      </p:sp>
    </p:spTree>
    <p:extLst>
      <p:ext uri="{BB962C8B-B14F-4D97-AF65-F5344CB8AC3E}">
        <p14:creationId xmlns:p14="http://schemas.microsoft.com/office/powerpoint/2010/main" val="265076179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Хорошо,</a:t>
            </a:r>
            <a:br>
              <a:rPr lang="ru-RU" dirty="0" smtClean="0"/>
            </a:br>
            <a:r>
              <a:rPr lang="ru-RU" dirty="0" smtClean="0"/>
              <a:t>что нужно делать?</a:t>
            </a:r>
            <a:endParaRPr lang="en-US" dirty="0"/>
          </a:p>
        </p:txBody>
      </p:sp>
    </p:spTree>
    <p:extLst>
      <p:ext uri="{BB962C8B-B14F-4D97-AF65-F5344CB8AC3E}">
        <p14:creationId xmlns:p14="http://schemas.microsoft.com/office/powerpoint/2010/main" val="35480304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8637" y="2654382"/>
            <a:ext cx="8799751" cy="1564531"/>
          </a:xfrm>
        </p:spPr>
        <p:txBody>
          <a:bodyPr/>
          <a:lstStyle/>
          <a:p>
            <a:pPr>
              <a:lnSpc>
                <a:spcPts val="6080"/>
              </a:lnSpc>
            </a:pPr>
            <a:r>
              <a:rPr lang="ru-RU" sz="4400" b="1" dirty="0" smtClean="0"/>
              <a:t>Всё в деталях. </a:t>
            </a:r>
            <a:br>
              <a:rPr lang="ru-RU" sz="4400" b="1" dirty="0" smtClean="0"/>
            </a:br>
            <a:r>
              <a:rPr lang="ru-RU" sz="4400" b="1" dirty="0" smtClean="0"/>
              <a:t>Но не теряйте общую концепцию.</a:t>
            </a:r>
            <a:endParaRPr lang="en-US" sz="4400" b="1" dirty="0"/>
          </a:p>
        </p:txBody>
      </p:sp>
      <p:sp>
        <p:nvSpPr>
          <p:cNvPr id="4" name="Rectangle 3"/>
          <p:cNvSpPr/>
          <p:nvPr/>
        </p:nvSpPr>
        <p:spPr bwMode="auto">
          <a:xfrm>
            <a:off x="0" y="591274"/>
            <a:ext cx="590550"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Title 1"/>
          <p:cNvSpPr txBox="1">
            <a:spLocks/>
          </p:cNvSpPr>
          <p:nvPr/>
        </p:nvSpPr>
        <p:spPr>
          <a:xfrm>
            <a:off x="144665" y="684503"/>
            <a:ext cx="3307944" cy="782265"/>
          </a:xfrm>
          <a:prstGeom prst="rect">
            <a:avLst/>
          </a:prstGeom>
        </p:spPr>
        <p:txBody>
          <a:bodyPr vert="horz" wrap="square" lIns="0" tIns="0" rIns="0" bIns="0" rtlCol="0" anchor="t">
            <a:spAutoFit/>
          </a:bodyPr>
          <a:lst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a:lstStyle>
          <a:p>
            <a:pPr>
              <a:lnSpc>
                <a:spcPts val="6080"/>
              </a:lnSpc>
            </a:pPr>
            <a:r>
              <a:rPr lang="ru-RU" b="1" dirty="0" smtClean="0">
                <a:solidFill>
                  <a:schemeClr val="bg1"/>
                </a:solidFill>
                <a:latin typeface="+mj-lt"/>
              </a:rPr>
              <a:t>1</a:t>
            </a:r>
            <a:endParaRPr lang="ru-RU" b="1" dirty="0">
              <a:solidFill>
                <a:schemeClr val="bg1"/>
              </a:solidFill>
              <a:latin typeface="+mj-lt"/>
            </a:endParaRPr>
          </a:p>
        </p:txBody>
      </p:sp>
      <p:sp>
        <p:nvSpPr>
          <p:cNvPr id="14" name="Rectangle 13"/>
          <p:cNvSpPr/>
          <p:nvPr/>
        </p:nvSpPr>
        <p:spPr bwMode="auto">
          <a:xfrm>
            <a:off x="0" y="1759167"/>
            <a:ext cx="106565"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Rectangle 14"/>
          <p:cNvSpPr/>
          <p:nvPr/>
        </p:nvSpPr>
        <p:spPr bwMode="auto">
          <a:xfrm>
            <a:off x="0" y="2955152"/>
            <a:ext cx="106565"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6" name="Rectangle 15"/>
          <p:cNvSpPr/>
          <p:nvPr/>
        </p:nvSpPr>
        <p:spPr bwMode="auto">
          <a:xfrm>
            <a:off x="2482" y="4151137"/>
            <a:ext cx="106565"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7" name="Rectangle 16"/>
          <p:cNvSpPr/>
          <p:nvPr/>
        </p:nvSpPr>
        <p:spPr bwMode="auto">
          <a:xfrm>
            <a:off x="-1" y="5347122"/>
            <a:ext cx="106565"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586726831"/>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0537" y="2206774"/>
            <a:ext cx="9715135" cy="2346796"/>
          </a:xfrm>
        </p:spPr>
        <p:txBody>
          <a:bodyPr/>
          <a:lstStyle/>
          <a:p>
            <a:pPr>
              <a:lnSpc>
                <a:spcPts val="6080"/>
              </a:lnSpc>
            </a:pPr>
            <a:r>
              <a:rPr lang="ru-RU" sz="4400" b="1" dirty="0"/>
              <a:t>Дизайн для человека.</a:t>
            </a:r>
            <a:br>
              <a:rPr lang="ru-RU" sz="4400" b="1" dirty="0"/>
            </a:br>
            <a:r>
              <a:rPr lang="ru-RU" sz="4400" b="1" dirty="0" smtClean="0"/>
              <a:t>Поймите</a:t>
            </a:r>
            <a:r>
              <a:rPr lang="en-US" sz="4400" b="1" dirty="0" smtClean="0"/>
              <a:t>,</a:t>
            </a:r>
            <a:r>
              <a:rPr lang="ru-RU" sz="4400" b="1" dirty="0" smtClean="0"/>
              <a:t> </a:t>
            </a:r>
            <a:r>
              <a:rPr lang="ru-RU" sz="4400" b="1" dirty="0"/>
              <a:t>кто </a:t>
            </a:r>
            <a:r>
              <a:rPr lang="ru-RU" sz="4400" b="1" dirty="0" smtClean="0"/>
              <a:t>ваш </a:t>
            </a:r>
            <a:r>
              <a:rPr lang="ru-RU" sz="4400" b="1" dirty="0" smtClean="0"/>
              <a:t>пользователь</a:t>
            </a:r>
            <a:r>
              <a:rPr lang="en-US" sz="4400" b="1" smtClean="0"/>
              <a:t>,</a:t>
            </a:r>
            <a:r>
              <a:rPr lang="ru-RU" sz="4400" b="1" smtClean="0"/>
              <a:t> </a:t>
            </a:r>
            <a:r>
              <a:rPr lang="ru-RU" sz="4400" b="1" dirty="0" smtClean="0"/>
              <a:t/>
            </a:r>
            <a:br>
              <a:rPr lang="ru-RU" sz="4400" b="1" dirty="0" smtClean="0"/>
            </a:br>
            <a:r>
              <a:rPr lang="ru-RU" sz="4400" b="1" dirty="0" smtClean="0"/>
              <a:t>и прислушайтесь к нему.</a:t>
            </a:r>
            <a:endParaRPr lang="en-US" sz="4400" b="1" dirty="0"/>
          </a:p>
        </p:txBody>
      </p:sp>
      <p:sp>
        <p:nvSpPr>
          <p:cNvPr id="4" name="Rectangle 3"/>
          <p:cNvSpPr/>
          <p:nvPr/>
        </p:nvSpPr>
        <p:spPr bwMode="auto">
          <a:xfrm>
            <a:off x="0" y="591274"/>
            <a:ext cx="106564"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4" name="Rectangle 13"/>
          <p:cNvSpPr/>
          <p:nvPr/>
        </p:nvSpPr>
        <p:spPr bwMode="auto">
          <a:xfrm>
            <a:off x="0" y="1759167"/>
            <a:ext cx="590550"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Rectangle 14"/>
          <p:cNvSpPr/>
          <p:nvPr/>
        </p:nvSpPr>
        <p:spPr bwMode="auto">
          <a:xfrm>
            <a:off x="0" y="2955152"/>
            <a:ext cx="106565"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6" name="Rectangle 15"/>
          <p:cNvSpPr/>
          <p:nvPr/>
        </p:nvSpPr>
        <p:spPr bwMode="auto">
          <a:xfrm>
            <a:off x="2482" y="4151137"/>
            <a:ext cx="106565"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7" name="Rectangle 16"/>
          <p:cNvSpPr/>
          <p:nvPr/>
        </p:nvSpPr>
        <p:spPr bwMode="auto">
          <a:xfrm>
            <a:off x="-1" y="5347122"/>
            <a:ext cx="106565"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Title 1"/>
          <p:cNvSpPr txBox="1">
            <a:spLocks/>
          </p:cNvSpPr>
          <p:nvPr/>
        </p:nvSpPr>
        <p:spPr>
          <a:xfrm>
            <a:off x="106565" y="1834017"/>
            <a:ext cx="3307944" cy="782265"/>
          </a:xfrm>
          <a:prstGeom prst="rect">
            <a:avLst/>
          </a:prstGeom>
        </p:spPr>
        <p:txBody>
          <a:bodyPr vert="horz" wrap="square" lIns="0" tIns="0" rIns="0" bIns="0" rtlCol="0" anchor="t">
            <a:spAutoFit/>
          </a:bodyPr>
          <a:lst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a:lstStyle>
          <a:p>
            <a:pPr>
              <a:lnSpc>
                <a:spcPts val="6080"/>
              </a:lnSpc>
            </a:pPr>
            <a:r>
              <a:rPr lang="ru-RU" b="1" dirty="0">
                <a:solidFill>
                  <a:schemeClr val="bg1"/>
                </a:solidFill>
                <a:latin typeface="+mj-lt"/>
              </a:rPr>
              <a:t>2</a:t>
            </a:r>
          </a:p>
        </p:txBody>
      </p:sp>
    </p:spTree>
    <p:extLst>
      <p:ext uri="{BB962C8B-B14F-4D97-AF65-F5344CB8AC3E}">
        <p14:creationId xmlns:p14="http://schemas.microsoft.com/office/powerpoint/2010/main" val="4073886093"/>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837" y="2616281"/>
            <a:ext cx="9715135" cy="1496756"/>
          </a:xfrm>
        </p:spPr>
        <p:txBody>
          <a:bodyPr/>
          <a:lstStyle/>
          <a:p>
            <a:pPr>
              <a:lnSpc>
                <a:spcPts val="6080"/>
              </a:lnSpc>
            </a:pPr>
            <a:r>
              <a:rPr lang="ru-RU" sz="4400" b="1" dirty="0" smtClean="0"/>
              <a:t>Дизайн требует времени, но того стоит.</a:t>
            </a:r>
            <a:br>
              <a:rPr lang="ru-RU" sz="4400" b="1" dirty="0" smtClean="0"/>
            </a:br>
            <a:r>
              <a:rPr lang="ru-RU" sz="4400" b="1" dirty="0" smtClean="0"/>
              <a:t>Не ленитесь прорисовывать до конца.</a:t>
            </a:r>
            <a:endParaRPr lang="en-US" sz="4400" b="1" dirty="0"/>
          </a:p>
        </p:txBody>
      </p:sp>
      <p:sp>
        <p:nvSpPr>
          <p:cNvPr id="4" name="Rectangle 3"/>
          <p:cNvSpPr/>
          <p:nvPr/>
        </p:nvSpPr>
        <p:spPr bwMode="auto">
          <a:xfrm>
            <a:off x="0" y="591274"/>
            <a:ext cx="106564"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4" name="Rectangle 13"/>
          <p:cNvSpPr/>
          <p:nvPr/>
        </p:nvSpPr>
        <p:spPr bwMode="auto">
          <a:xfrm>
            <a:off x="0" y="1759167"/>
            <a:ext cx="119265"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Rectangle 14"/>
          <p:cNvSpPr/>
          <p:nvPr/>
        </p:nvSpPr>
        <p:spPr bwMode="auto">
          <a:xfrm>
            <a:off x="0" y="2955152"/>
            <a:ext cx="590550"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6" name="Rectangle 15"/>
          <p:cNvSpPr/>
          <p:nvPr/>
        </p:nvSpPr>
        <p:spPr bwMode="auto">
          <a:xfrm>
            <a:off x="2482" y="4151137"/>
            <a:ext cx="106565"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7" name="Rectangle 16"/>
          <p:cNvSpPr/>
          <p:nvPr/>
        </p:nvSpPr>
        <p:spPr bwMode="auto">
          <a:xfrm>
            <a:off x="-1" y="5347122"/>
            <a:ext cx="106565" cy="895215"/>
          </a:xfrm>
          <a:prstGeom prst="rect">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Title 1"/>
          <p:cNvSpPr txBox="1">
            <a:spLocks/>
          </p:cNvSpPr>
          <p:nvPr/>
        </p:nvSpPr>
        <p:spPr>
          <a:xfrm>
            <a:off x="119265" y="3024326"/>
            <a:ext cx="3307944" cy="782265"/>
          </a:xfrm>
          <a:prstGeom prst="rect">
            <a:avLst/>
          </a:prstGeom>
        </p:spPr>
        <p:txBody>
          <a:bodyPr vert="horz" wrap="square" lIns="0" tIns="0" rIns="0" bIns="0" rtlCol="0" anchor="t">
            <a:spAutoFit/>
          </a:bodyPr>
          <a:lst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a:lstStyle>
          <a:p>
            <a:pPr>
              <a:lnSpc>
                <a:spcPts val="6080"/>
              </a:lnSpc>
            </a:pPr>
            <a:r>
              <a:rPr lang="ru-RU" b="1" dirty="0" smtClean="0">
                <a:solidFill>
                  <a:schemeClr val="bg1"/>
                </a:solidFill>
                <a:latin typeface="+mj-lt"/>
              </a:rPr>
              <a:t>3</a:t>
            </a:r>
            <a:endParaRPr lang="ru-RU" b="1" dirty="0">
              <a:solidFill>
                <a:schemeClr val="bg1"/>
              </a:solidFill>
              <a:latin typeface="+mj-lt"/>
            </a:endParaRPr>
          </a:p>
        </p:txBody>
      </p:sp>
    </p:spTree>
    <p:extLst>
      <p:ext uri="{BB962C8B-B14F-4D97-AF65-F5344CB8AC3E}">
        <p14:creationId xmlns:p14="http://schemas.microsoft.com/office/powerpoint/2010/main" val="3175368207"/>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586</TotalTime>
  <Words>299</Words>
  <Application>Microsoft Office PowerPoint</Application>
  <PresentationFormat>Произвольный</PresentationFormat>
  <Paragraphs>29</Paragraphs>
  <Slides>13</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13</vt:i4>
      </vt:variant>
    </vt:vector>
  </HeadingPairs>
  <TitlesOfParts>
    <vt:vector size="21" baseType="lpstr">
      <vt:lpstr>Arial</vt:lpstr>
      <vt:lpstr>Calibri</vt:lpstr>
      <vt:lpstr>Consolas</vt:lpstr>
      <vt:lpstr>Segoe UI</vt:lpstr>
      <vt:lpstr>Segoe UI Light</vt:lpstr>
      <vt:lpstr>Wingdings</vt:lpstr>
      <vt:lpstr>Metro Template Light 16x9</vt:lpstr>
      <vt:lpstr>Metro Template Colored Titles Segoe UI 16x9</vt:lpstr>
      <vt:lpstr>Презентация PowerPoint</vt:lpstr>
      <vt:lpstr>Презентация PowerPoint</vt:lpstr>
      <vt:lpstr>Дизайн? Зачем?</vt:lpstr>
      <vt:lpstr>Дизайн  — это художественное конструирование изделий  «творческая проектная деятельность, направленная на совершенствование окружающей человека среды»</vt:lpstr>
      <vt:lpstr>Вопросы о том, так ли необходим дизайн и есть ли на него ресурсы, бессмысленны: дизайн неизбежен. Альтернатива хорошему дизайну —плохой дизайн, но не его отсутствие.</vt:lpstr>
      <vt:lpstr>Хорошо, что нужно делать?</vt:lpstr>
      <vt:lpstr>Всё в деталях.  Но не теряйте общую концепцию.</vt:lpstr>
      <vt:lpstr>Дизайн для человека. Поймите, кто ваш пользователь,  и прислушайтесь к нему.</vt:lpstr>
      <vt:lpstr>Дизайн требует времени, но того стоит. Не ленитесь прорисовывать до конца.</vt:lpstr>
      <vt:lpstr>Дизайн никогда не заканчивается. Анализируйте поведение пользователей и продолжайте улучшать дизайн.</vt:lpstr>
      <vt:lpstr>Знайте платформу и ее ограничения. Общайтесь внутри команды.</vt:lpstr>
      <vt:lpstr>Главный инструмент дизайнера:</vt:lpstr>
      <vt:lpstr>Презентация PowerPoint</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Константин Кичинский</cp:lastModifiedBy>
  <cp:revision>81</cp:revision>
  <dcterms:created xsi:type="dcterms:W3CDTF">2012-01-14T00:09:53Z</dcterms:created>
  <dcterms:modified xsi:type="dcterms:W3CDTF">2013-03-28T08:11:45Z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