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25"/>
  </p:notesMasterIdLst>
  <p:handoutMasterIdLst>
    <p:handoutMasterId r:id="rId26"/>
  </p:handoutMasterIdLst>
  <p:sldIdLst>
    <p:sldId id="382" r:id="rId6"/>
    <p:sldId id="383" r:id="rId7"/>
    <p:sldId id="385" r:id="rId8"/>
    <p:sldId id="386" r:id="rId9"/>
    <p:sldId id="387" r:id="rId10"/>
    <p:sldId id="388" r:id="rId11"/>
    <p:sldId id="389" r:id="rId12"/>
    <p:sldId id="398" r:id="rId13"/>
    <p:sldId id="400" r:id="rId14"/>
    <p:sldId id="399" r:id="rId15"/>
    <p:sldId id="390" r:id="rId16"/>
    <p:sldId id="391" r:id="rId17"/>
    <p:sldId id="392" r:id="rId18"/>
    <p:sldId id="393" r:id="rId19"/>
    <p:sldId id="394" r:id="rId20"/>
    <p:sldId id="395" r:id="rId21"/>
    <p:sldId id="396" r:id="rId22"/>
    <p:sldId id="397" r:id="rId23"/>
    <p:sldId id="384" r:id="rId24"/>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434" autoAdjust="0"/>
  </p:normalViewPr>
  <p:slideViewPr>
    <p:cSldViewPr snapToGrid="0">
      <p:cViewPr varScale="1">
        <p:scale>
          <a:sx n="67" d="100"/>
          <a:sy n="67" d="100"/>
        </p:scale>
        <p:origin x="858" y="60"/>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4/10/2013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4/10/2013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microsoft.com/typography/links"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3 minutes</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 </a:t>
            </a:r>
            <a:endParaRPr lang="en-US" sz="900" b="0" kern="1200" dirty="0" smtClean="0">
              <a:solidFill>
                <a:schemeClr val="tx1"/>
              </a:solidFill>
              <a:effectLst/>
              <a:latin typeface="Segoe UI" pitchFamily="34" charset="0"/>
              <a:ea typeface="+mn-ea"/>
              <a:cs typeface="+mn-cs"/>
            </a:endParaRPr>
          </a:p>
          <a:p>
            <a:pPr marL="171450" indent="-171450">
              <a:buFont typeface="Arial" pitchFamily="34" charset="0"/>
              <a:buChar char="•"/>
            </a:pPr>
            <a:r>
              <a:rPr lang="en-US" dirty="0" smtClean="0"/>
              <a:t>Windows is founded on clean, beautiful typography</a:t>
            </a:r>
          </a:p>
          <a:p>
            <a:pPr marL="171450" indent="-171450">
              <a:buFont typeface="Arial" pitchFamily="34" charset="0"/>
              <a:buChar char="•"/>
            </a:pPr>
            <a:r>
              <a:rPr lang="en-US" dirty="0" smtClean="0"/>
              <a:t>Typography creates a sense of structure and rhythm</a:t>
            </a:r>
          </a:p>
          <a:p>
            <a:pPr marL="171450" indent="-171450">
              <a:buFont typeface="Arial" pitchFamily="34" charset="0"/>
              <a:buChar char="•"/>
            </a:pPr>
            <a:r>
              <a:rPr lang="en-US" dirty="0" smtClean="0"/>
              <a:t>Establishes an information hierarchy:</a:t>
            </a:r>
          </a:p>
          <a:p>
            <a:pPr marL="346075" lvl="1" indent="0">
              <a:buNone/>
            </a:pPr>
            <a:r>
              <a:rPr lang="en-US" dirty="0" smtClean="0"/>
              <a:t>Small set of fonts, optimized for your app and scenarios</a:t>
            </a:r>
          </a:p>
          <a:p>
            <a:pPr marL="346075" lvl="1" indent="0">
              <a:buNone/>
            </a:pPr>
            <a:r>
              <a:rPr lang="en-US" dirty="0" smtClean="0"/>
              <a:t>Consistent set of sizes/weights/colors provides structure</a:t>
            </a:r>
          </a:p>
          <a:p>
            <a:r>
              <a:rPr lang="en-US" sz="900" kern="1200" dirty="0" smtClean="0">
                <a:solidFill>
                  <a:schemeClr val="tx1"/>
                </a:solidFill>
                <a:effectLst/>
                <a:latin typeface="Segoe UI" pitchFamily="34" charset="0"/>
                <a:ea typeface="+mn-ea"/>
                <a:cs typeface="+mn-cs"/>
              </a:rPr>
              <a:t> </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Script: </a:t>
            </a:r>
            <a:endParaRPr lang="en-US" dirty="0" smtClean="0"/>
          </a:p>
          <a:p>
            <a:r>
              <a:rPr lang="en-US" dirty="0" smtClean="0"/>
              <a:t>Windows Store apps were founded on clean, beautiful typography.</a:t>
            </a:r>
            <a:r>
              <a:rPr lang="en-US" baseline="0" dirty="0" smtClean="0"/>
              <a:t> It</a:t>
            </a:r>
            <a:r>
              <a:rPr lang="en-US" dirty="0" smtClean="0"/>
              <a:t> creates a sense of structure and rhythm in the content. Consistent use of a small set of size/weight establishes an information</a:t>
            </a:r>
            <a:r>
              <a:rPr lang="en-US" baseline="0" dirty="0" smtClean="0"/>
              <a:t> hierarchy.</a:t>
            </a:r>
            <a:endParaRPr lang="en-US" sz="900" b="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Next, Segoe UI type ramp.]</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36058166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1 minute</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 </a:t>
            </a:r>
            <a:endParaRPr lang="en-US" sz="900" b="0" kern="1200" dirty="0" smtClean="0">
              <a:solidFill>
                <a:schemeClr val="tx1"/>
              </a:solidFill>
              <a:effectLst/>
              <a:latin typeface="Segoe UI" pitchFamily="34" charset="0"/>
              <a:ea typeface="+mn-ea"/>
              <a:cs typeface="+mn-cs"/>
            </a:endParaRPr>
          </a:p>
          <a:p>
            <a:r>
              <a:rPr lang="en-US" sz="900" b="0" kern="1200" dirty="0" smtClean="0">
                <a:solidFill>
                  <a:schemeClr val="tx1"/>
                </a:solidFill>
                <a:effectLst/>
                <a:latin typeface="Segoe UI" pitchFamily="34" charset="0"/>
                <a:ea typeface="+mn-ea"/>
                <a:cs typeface="+mn-cs"/>
              </a:rPr>
              <a:t>Title</a:t>
            </a:r>
            <a:r>
              <a:rPr lang="en-US" sz="900" b="0" kern="1200" baseline="0" dirty="0" smtClean="0">
                <a:solidFill>
                  <a:schemeClr val="tx1"/>
                </a:solidFill>
                <a:effectLst/>
                <a:latin typeface="Segoe UI" pitchFamily="34" charset="0"/>
                <a:ea typeface="+mn-ea"/>
                <a:cs typeface="+mn-cs"/>
              </a:rPr>
              <a:t> slide N/A</a:t>
            </a:r>
            <a:endParaRPr lang="en-US" sz="900" b="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 </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Script: </a:t>
            </a:r>
            <a:endParaRPr lang="en-US" sz="900" b="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b="0" kern="1200" dirty="0" smtClean="0">
                <a:solidFill>
                  <a:schemeClr val="tx1"/>
                </a:solidFill>
                <a:effectLst/>
                <a:latin typeface="Segoe UI" pitchFamily="34" charset="0"/>
                <a:ea typeface="+mn-ea"/>
                <a:cs typeface="+mn-cs"/>
              </a:rPr>
              <a:t>Why should you consider using the included native fonts?</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Transition: [</a:t>
            </a:r>
            <a:r>
              <a:rPr lang="en-US" dirty="0" smtClean="0"/>
              <a:t>Benefits of native fonts]</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40619310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3 minutes</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 </a:t>
            </a:r>
            <a:endParaRPr lang="en-US" sz="900" b="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These fonts are optimized for screen display.</a:t>
            </a:r>
          </a:p>
          <a:p>
            <a:r>
              <a:rPr lang="en-US" sz="900" kern="1200" dirty="0" smtClean="0">
                <a:solidFill>
                  <a:schemeClr val="tx1"/>
                </a:solidFill>
                <a:effectLst/>
                <a:latin typeface="Segoe UI" pitchFamily="34" charset="0"/>
                <a:ea typeface="+mn-ea"/>
                <a:cs typeface="+mn-cs"/>
              </a:rPr>
              <a:t> </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Script: </a:t>
            </a:r>
            <a:endParaRPr lang="en-US" sz="900" b="0" kern="1200" dirty="0" smtClean="0">
              <a:solidFill>
                <a:schemeClr val="tx1"/>
              </a:solidFill>
              <a:effectLst/>
              <a:latin typeface="Segoe UI" pitchFamily="34" charset="0"/>
              <a:ea typeface="+mn-ea"/>
              <a:cs typeface="+mn-cs"/>
            </a:endParaRPr>
          </a:p>
          <a:p>
            <a:pPr>
              <a:spcBef>
                <a:spcPts val="2000"/>
              </a:spcBef>
            </a:pPr>
            <a:r>
              <a:rPr lang="en-US" sz="900" kern="1200" dirty="0" smtClean="0">
                <a:solidFill>
                  <a:schemeClr val="tx1"/>
                </a:solidFill>
                <a:effectLst/>
                <a:latin typeface="Segoe UI" pitchFamily="34" charset="0"/>
                <a:ea typeface="+mn-ea"/>
                <a:cs typeface="+mn-cs"/>
              </a:rPr>
              <a:t>Segoe UI and Cambria</a:t>
            </a:r>
            <a:r>
              <a:rPr lang="en-US" sz="900" kern="1200" baseline="0" dirty="0" smtClean="0">
                <a:solidFill>
                  <a:schemeClr val="tx1"/>
                </a:solidFill>
                <a:effectLst/>
                <a:latin typeface="Segoe UI" pitchFamily="34" charset="0"/>
                <a:ea typeface="+mn-ea"/>
                <a:cs typeface="+mn-cs"/>
              </a:rPr>
              <a:t> are both </a:t>
            </a:r>
            <a:r>
              <a:rPr lang="en-US" sz="900" kern="1200" dirty="0" smtClean="0">
                <a:solidFill>
                  <a:schemeClr val="tx1"/>
                </a:solidFill>
                <a:effectLst/>
                <a:latin typeface="Segoe UI" pitchFamily="34" charset="0"/>
                <a:ea typeface="+mn-ea"/>
                <a:cs typeface="+mn-cs"/>
              </a:rPr>
              <a:t>optimized for screen display in Windows Store apps. </a:t>
            </a:r>
            <a:r>
              <a:rPr lang="en-US" dirty="0" smtClean="0"/>
              <a:t/>
            </a:r>
            <a:br>
              <a:rPr lang="en-US" dirty="0" smtClean="0"/>
            </a:br>
            <a:r>
              <a:rPr lang="en-US" dirty="0" smtClean="0"/>
              <a:t>These characters were created</a:t>
            </a:r>
            <a:r>
              <a:rPr lang="en-US" baseline="0" dirty="0" smtClean="0"/>
              <a:t> by font designers and include advanced features such as </a:t>
            </a:r>
            <a:r>
              <a:rPr lang="en-US" sz="900" dirty="0" smtClean="0"/>
              <a:t>re-hinting, short descenders, ascenders and open counters.</a:t>
            </a:r>
          </a:p>
          <a:p>
            <a:pPr>
              <a:spcBef>
                <a:spcPts val="2000"/>
              </a:spcBef>
            </a:pPr>
            <a:r>
              <a:rPr lang="en-US" sz="900" dirty="0" smtClean="0"/>
              <a:t>They</a:t>
            </a:r>
            <a:r>
              <a:rPr lang="en-US" sz="900" baseline="0" dirty="0" smtClean="0"/>
              <a:t> also scale to different screen sizes and resolutions consistently.</a:t>
            </a:r>
            <a:endParaRPr lang="en-US" sz="900"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There</a:t>
            </a:r>
            <a:r>
              <a:rPr lang="en-US" sz="900" b="0" kern="1200" baseline="0" dirty="0" smtClean="0">
                <a:solidFill>
                  <a:schemeClr val="tx1"/>
                </a:solidFill>
                <a:effectLst/>
                <a:latin typeface="Segoe UI" pitchFamily="34" charset="0"/>
                <a:ea typeface="+mn-ea"/>
                <a:cs typeface="+mn-cs"/>
              </a:rPr>
              <a:t> are a</a:t>
            </a:r>
            <a:r>
              <a:rPr lang="en-US" sz="900" b="0" kern="1200" dirty="0" smtClean="0">
                <a:solidFill>
                  <a:schemeClr val="tx1"/>
                </a:solidFill>
                <a:effectLst/>
                <a:latin typeface="Segoe UI" pitchFamily="34" charset="0"/>
                <a:ea typeface="+mn-ea"/>
                <a:cs typeface="+mn-cs"/>
              </a:rPr>
              <a:t>dditional</a:t>
            </a:r>
            <a:r>
              <a:rPr lang="en-US" sz="900" b="0" kern="1200" baseline="0" dirty="0" smtClean="0">
                <a:solidFill>
                  <a:schemeClr val="tx1"/>
                </a:solidFill>
                <a:effectLst/>
                <a:latin typeface="Segoe UI" pitchFamily="34" charset="0"/>
                <a:ea typeface="+mn-ea"/>
                <a:cs typeface="+mn-cs"/>
              </a:rPr>
              <a:t> benefits of native fonts.</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extLst>
      <p:ext uri="{BB962C8B-B14F-4D97-AF65-F5344CB8AC3E}">
        <p14:creationId xmlns:p14="http://schemas.microsoft.com/office/powerpoint/2010/main" val="1310257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3 minutes</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 </a:t>
            </a:r>
            <a:endParaRPr lang="en-US" sz="900" b="0" kern="1200" dirty="0" smtClean="0">
              <a:solidFill>
                <a:schemeClr val="tx1"/>
              </a:solidFill>
              <a:effectLst/>
              <a:latin typeface="Segoe UI" pitchFamily="34" charset="0"/>
              <a:ea typeface="+mn-ea"/>
              <a:cs typeface="+mn-cs"/>
            </a:endParaRPr>
          </a:p>
          <a:p>
            <a:pPr marL="171450" indent="-171450">
              <a:spcBef>
                <a:spcPts val="2000"/>
              </a:spcBef>
              <a:buFont typeface="Arial" pitchFamily="34" charset="0"/>
              <a:buChar char="•"/>
            </a:pPr>
            <a:r>
              <a:rPr lang="en-US" dirty="0" smtClean="0"/>
              <a:t>Segoe UI is</a:t>
            </a:r>
            <a:r>
              <a:rPr lang="en-US" baseline="0" dirty="0" smtClean="0"/>
              <a:t> optimized for localization</a:t>
            </a:r>
            <a:endParaRPr lang="en-US" dirty="0" smtClean="0"/>
          </a:p>
          <a:p>
            <a:pPr marL="171450" indent="-171450">
              <a:spcBef>
                <a:spcPts val="2000"/>
              </a:spcBef>
              <a:buFont typeface="Arial" pitchFamily="34" charset="0"/>
              <a:buChar char="•"/>
            </a:pPr>
            <a:r>
              <a:rPr lang="en-US" dirty="0" smtClean="0"/>
              <a:t>Licensed with Windows 8</a:t>
            </a:r>
          </a:p>
          <a:p>
            <a:pPr marL="171450" lvl="0" indent="-171450">
              <a:spcBef>
                <a:spcPts val="2000"/>
              </a:spcBef>
              <a:buFont typeface="Arial" pitchFamily="34" charset="0"/>
              <a:buChar char="•"/>
            </a:pPr>
            <a:r>
              <a:rPr lang="en-US" dirty="0" err="1" smtClean="0"/>
              <a:t>OpenType</a:t>
            </a:r>
            <a:r>
              <a:rPr lang="en-US" dirty="0" smtClean="0"/>
              <a:t> features such as kerning, discretionary ligatures and stylistic sets</a:t>
            </a:r>
          </a:p>
          <a:p>
            <a:pPr marL="0" indent="0">
              <a:buFont typeface="Arial" pitchFamily="34" charset="0"/>
              <a:buNone/>
            </a:pPr>
            <a:r>
              <a:rPr lang="en-US" sz="900" kern="1200" dirty="0" smtClean="0">
                <a:solidFill>
                  <a:schemeClr val="tx1"/>
                </a:solidFill>
                <a:effectLst/>
                <a:latin typeface="Segoe UI" pitchFamily="34" charset="0"/>
                <a:ea typeface="+mn-ea"/>
                <a:cs typeface="+mn-cs"/>
              </a:rPr>
              <a:t> </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Script: </a:t>
            </a:r>
            <a:endParaRPr lang="en-US" sz="900" b="0" kern="1200" dirty="0" smtClean="0">
              <a:solidFill>
                <a:schemeClr val="tx1"/>
              </a:solidFill>
              <a:effectLst/>
              <a:latin typeface="Segoe UI" pitchFamily="34" charset="0"/>
              <a:ea typeface="+mn-ea"/>
              <a:cs typeface="+mn-cs"/>
            </a:endParaRPr>
          </a:p>
          <a:p>
            <a:pPr marL="0" marR="0" lvl="0" indent="0" algn="l" defTabSz="914363" rtl="0" eaLnBrk="1" fontAlgn="auto" latinLnBrk="0" hangingPunct="1">
              <a:lnSpc>
                <a:spcPct val="90000"/>
              </a:lnSpc>
              <a:spcBef>
                <a:spcPts val="2000"/>
              </a:spcBef>
              <a:spcAft>
                <a:spcPts val="333"/>
              </a:spcAft>
              <a:buClrTx/>
              <a:buSzTx/>
              <a:buFontTx/>
              <a:buNone/>
              <a:tabLst/>
              <a:defRPr/>
            </a:pPr>
            <a:r>
              <a:rPr lang="en-US" sz="900" kern="1200" dirty="0" smtClean="0">
                <a:solidFill>
                  <a:schemeClr val="tx1"/>
                </a:solidFill>
                <a:effectLst/>
                <a:latin typeface="Segoe UI" pitchFamily="34" charset="0"/>
                <a:ea typeface="+mn-ea"/>
                <a:cs typeface="+mn-cs"/>
              </a:rPr>
              <a:t>There</a:t>
            </a:r>
            <a:r>
              <a:rPr lang="en-US" sz="900" kern="1200" baseline="0" dirty="0" smtClean="0">
                <a:solidFill>
                  <a:schemeClr val="tx1"/>
                </a:solidFill>
                <a:effectLst/>
                <a:latin typeface="Segoe UI" pitchFamily="34" charset="0"/>
                <a:ea typeface="+mn-ea"/>
                <a:cs typeface="+mn-cs"/>
              </a:rPr>
              <a:t> are multiple advantages to using native fonts in your app. Not only are these fonts optimized for localization, they include sophisticated typographical features such as kerning, ligatures and stylistic sets. </a:t>
            </a:r>
            <a:r>
              <a:rPr lang="en-US" sz="900" kern="1200" dirty="0" smtClean="0">
                <a:solidFill>
                  <a:schemeClr val="tx1"/>
                </a:solidFill>
                <a:effectLst/>
                <a:latin typeface="Segoe UI" pitchFamily="34" charset="0"/>
                <a:ea typeface="+mn-ea"/>
                <a:cs typeface="+mn-cs"/>
              </a:rPr>
              <a:t>A wide range of font weights are available, and they are all licensed properly</a:t>
            </a:r>
            <a:r>
              <a:rPr lang="en-US" sz="900" kern="1200" baseline="0" dirty="0" smtClean="0">
                <a:solidFill>
                  <a:schemeClr val="tx1"/>
                </a:solidFill>
                <a:effectLst/>
                <a:latin typeface="Segoe UI" pitchFamily="34" charset="0"/>
                <a:ea typeface="+mn-ea"/>
                <a:cs typeface="+mn-cs"/>
              </a:rPr>
              <a:t> with Windows 8.</a:t>
            </a:r>
          </a:p>
          <a:p>
            <a:pPr marL="0" marR="0" lvl="0" indent="0" algn="l" defTabSz="914363" rtl="0" eaLnBrk="1" fontAlgn="auto" latinLnBrk="0" hangingPunct="1">
              <a:lnSpc>
                <a:spcPct val="90000"/>
              </a:lnSpc>
              <a:spcBef>
                <a:spcPts val="2000"/>
              </a:spcBef>
              <a:spcAft>
                <a:spcPts val="333"/>
              </a:spcAft>
              <a:buClrTx/>
              <a:buSzTx/>
              <a:buFontTx/>
              <a:buNone/>
              <a:tabLst/>
              <a:defRPr/>
            </a:pPr>
            <a:endParaRPr lang="en-US" sz="900" b="1" kern="1200" baseline="0" dirty="0" smtClean="0">
              <a:solidFill>
                <a:schemeClr val="tx1"/>
              </a:solidFill>
              <a:effectLst/>
              <a:latin typeface="Segoe UI" pitchFamily="34" charset="0"/>
              <a:ea typeface="+mn-ea"/>
              <a:cs typeface="+mn-cs"/>
            </a:endParaRPr>
          </a:p>
          <a:p>
            <a:pPr marL="0" marR="0" lvl="0" indent="0" algn="l" defTabSz="914363" rtl="0" eaLnBrk="1" fontAlgn="auto" latinLnBrk="0" hangingPunct="1">
              <a:lnSpc>
                <a:spcPct val="90000"/>
              </a:lnSpc>
              <a:spcBef>
                <a:spcPts val="200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Next, </a:t>
            </a:r>
            <a:r>
              <a:rPr lang="en-US" dirty="0" smtClean="0"/>
              <a:t>Using alternate fonts.]</a:t>
            </a:r>
          </a:p>
          <a:p>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25036838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3 minutes</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 </a:t>
            </a:r>
            <a:endParaRPr lang="en-US" sz="900" b="0" kern="1200" dirty="0" smtClean="0">
              <a:solidFill>
                <a:schemeClr val="tx1"/>
              </a:solidFill>
              <a:effectLst/>
              <a:latin typeface="Segoe UI" pitchFamily="34" charset="0"/>
              <a:ea typeface="+mn-ea"/>
              <a:cs typeface="+mn-cs"/>
            </a:endParaRPr>
          </a:p>
          <a:p>
            <a:pPr marL="171450" lvl="0" indent="-171450">
              <a:buFont typeface="Arial" pitchFamily="34" charset="0"/>
              <a:buChar char="•"/>
            </a:pPr>
            <a:r>
              <a:rPr lang="en-US" dirty="0" smtClean="0"/>
              <a:t>Always use a consistent type ramp</a:t>
            </a:r>
          </a:p>
          <a:p>
            <a:pPr marL="171450" lvl="0" indent="-171450">
              <a:buFont typeface="Arial" pitchFamily="34" charset="0"/>
              <a:buChar char="•"/>
            </a:pPr>
            <a:r>
              <a:rPr lang="en-US" dirty="0" smtClean="0"/>
              <a:t>Always use a small set of font sizes, weights and colors</a:t>
            </a:r>
          </a:p>
          <a:p>
            <a:pPr marL="171450" lvl="0" indent="-171450">
              <a:buFont typeface="Arial" pitchFamily="34" charset="0"/>
              <a:buChar char="•"/>
            </a:pPr>
            <a:r>
              <a:rPr lang="en-US" dirty="0" smtClean="0"/>
              <a:t>Choose a font that is optimized for screen display</a:t>
            </a:r>
          </a:p>
          <a:p>
            <a:pPr marL="171450" lvl="0" indent="-171450">
              <a:buFont typeface="Arial" pitchFamily="34" charset="0"/>
              <a:buChar char="•"/>
            </a:pPr>
            <a:r>
              <a:rPr lang="en-US" dirty="0" smtClean="0"/>
              <a:t>Ensure that the font is licensed for embedding/redistribution</a:t>
            </a:r>
            <a:br>
              <a:rPr lang="en-US" dirty="0" smtClean="0"/>
            </a:br>
            <a:r>
              <a:rPr lang="en-US" dirty="0" smtClean="0"/>
              <a:t>See vendor information at: </a:t>
            </a:r>
            <a:r>
              <a:rPr lang="en-US" dirty="0" smtClean="0">
                <a:hlinkClick r:id="rId3"/>
              </a:rPr>
              <a:t>http://www.microsoft.com/typography/links</a:t>
            </a:r>
            <a:endParaRPr lang="en-US" sz="900" b="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 </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Script: </a:t>
            </a:r>
          </a:p>
          <a:p>
            <a:pPr marL="0" indent="0">
              <a:buFont typeface="Arial" pitchFamily="34" charset="0"/>
              <a:buNone/>
            </a:pPr>
            <a:r>
              <a:rPr lang="en-US" dirty="0" smtClean="0"/>
              <a:t>If you are wondering if you can use custom</a:t>
            </a:r>
            <a:r>
              <a:rPr lang="en-US" baseline="0" dirty="0" smtClean="0"/>
              <a:t> fonts, the answer is yes, with the following considerations:</a:t>
            </a:r>
          </a:p>
          <a:p>
            <a:pPr marL="171450" indent="-171450">
              <a:buFont typeface="Arial" pitchFamily="34" charset="0"/>
              <a:buChar char="•"/>
            </a:pPr>
            <a:r>
              <a:rPr lang="en-US" dirty="0" smtClean="0"/>
              <a:t>If type is a part of the brand’s identity</a:t>
            </a:r>
            <a:endParaRPr lang="en-US" baseline="0" dirty="0" smtClean="0"/>
          </a:p>
          <a:p>
            <a:pPr marL="171450" indent="-171450">
              <a:buFont typeface="Arial" pitchFamily="34" charset="0"/>
              <a:buChar char="•"/>
            </a:pPr>
            <a:r>
              <a:rPr lang="en-US" baseline="0" dirty="0" smtClean="0"/>
              <a:t>Take a look at the brand’s current properties: apps on different platforms/websites. Is there a single font that is used throughout? </a:t>
            </a:r>
          </a:p>
          <a:p>
            <a:pPr marL="171450" indent="-171450">
              <a:buFont typeface="Arial" pitchFamily="34" charset="0"/>
              <a:buChar char="•"/>
            </a:pPr>
            <a:r>
              <a:rPr lang="en-US" dirty="0" smtClean="0">
                <a:solidFill>
                  <a:srgbClr val="FF0000">
                    <a:alpha val="99000"/>
                  </a:srgbClr>
                </a:solidFill>
              </a:rPr>
              <a:t>Establish and follow a consistent type ramp</a:t>
            </a:r>
          </a:p>
          <a:p>
            <a:pPr marL="0" marR="0" indent="0" algn="l" defTabSz="914363" rtl="0" eaLnBrk="1" fontAlgn="auto" latinLnBrk="0" hangingPunct="1">
              <a:lnSpc>
                <a:spcPct val="90000"/>
              </a:lnSpc>
              <a:spcBef>
                <a:spcPts val="0"/>
              </a:spcBef>
              <a:spcAft>
                <a:spcPts val="333"/>
              </a:spcAft>
              <a:buClrTx/>
              <a:buSzTx/>
              <a:buFontTx/>
              <a:buNone/>
              <a:tabLst/>
              <a:defRPr/>
            </a:pPr>
            <a:r>
              <a:rPr lang="en-US" baseline="0" dirty="0" smtClean="0"/>
              <a:t>For example: The New York Times has a unique serif font that is used as brand identity.</a:t>
            </a:r>
            <a:endParaRPr lang="en-US" sz="900" kern="1200" dirty="0" smtClean="0">
              <a:solidFill>
                <a:schemeClr val="tx1"/>
              </a:solidFill>
              <a:effectLst/>
              <a:latin typeface="Segoe UI" pitchFamily="34" charset="0"/>
              <a:ea typeface="+mn-ea"/>
              <a:cs typeface="+mn-cs"/>
            </a:endParaRPr>
          </a:p>
          <a:p>
            <a:pPr lvl="0"/>
            <a:endParaRPr lang="en-US" sz="900" kern="1200" dirty="0" smtClean="0">
              <a:solidFill>
                <a:schemeClr val="tx1"/>
              </a:solidFill>
              <a:effectLst/>
              <a:latin typeface="Segoe UI" pitchFamily="34" charset="0"/>
              <a:ea typeface="+mn-ea"/>
              <a:cs typeface="+mn-cs"/>
            </a:endParaRPr>
          </a:p>
          <a:p>
            <a:pPr lvl="0"/>
            <a:r>
              <a:rPr lang="en-US" sz="900" kern="1200" dirty="0" smtClean="0">
                <a:solidFill>
                  <a:schemeClr val="tx1"/>
                </a:solidFill>
                <a:effectLst/>
                <a:latin typeface="Segoe UI" pitchFamily="34" charset="0"/>
                <a:ea typeface="+mn-ea"/>
                <a:cs typeface="+mn-cs"/>
              </a:rPr>
              <a:t>Choose a font that is optimized for screen display. Common choices include Georgia for body text and Arial or Verdana for headings.</a:t>
            </a:r>
            <a:r>
              <a:rPr lang="en-US" sz="900" kern="1200" baseline="0" dirty="0" smtClean="0">
                <a:solidFill>
                  <a:schemeClr val="tx1"/>
                </a:solidFill>
                <a:effectLst/>
                <a:latin typeface="Segoe UI" pitchFamily="34" charset="0"/>
                <a:ea typeface="+mn-ea"/>
                <a:cs typeface="+mn-cs"/>
              </a:rPr>
              <a:t> </a:t>
            </a:r>
            <a:r>
              <a:rPr lang="en-US" sz="900" kern="1200" dirty="0" smtClean="0">
                <a:solidFill>
                  <a:schemeClr val="tx1"/>
                </a:solidFill>
                <a:effectLst/>
                <a:latin typeface="Segoe UI" pitchFamily="34" charset="0"/>
                <a:ea typeface="+mn-ea"/>
                <a:cs typeface="+mn-cs"/>
              </a:rPr>
              <a:t>Choose a small (3-5) set of size and weight combinations. See vendor information at: http://www.microsoft.com/typography/links/</a:t>
            </a:r>
          </a:p>
          <a:p>
            <a:pPr marL="0" marR="0" indent="0" algn="l" defTabSz="914363" rtl="0" eaLnBrk="1" fontAlgn="auto" latinLnBrk="0" hangingPunct="1">
              <a:lnSpc>
                <a:spcPct val="90000"/>
              </a:lnSpc>
              <a:spcBef>
                <a:spcPts val="0"/>
              </a:spcBef>
              <a:spcAft>
                <a:spcPts val="333"/>
              </a:spcAft>
              <a:buClrTx/>
              <a:buSzTx/>
              <a:buFontTx/>
              <a:buNone/>
              <a:tabLst/>
              <a:defRPr/>
            </a:pPr>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Next, Branding.]</a:t>
            </a:r>
            <a:endParaRPr lang="en-US" dirty="0" smtClean="0"/>
          </a:p>
          <a:p>
            <a:pPr lvl="0"/>
            <a:endParaRPr lang="en-US" sz="900" kern="1200" dirty="0" smtClean="0">
              <a:solidFill>
                <a:schemeClr val="tx1"/>
              </a:solidFill>
              <a:effectLst/>
              <a:latin typeface="Segoe UI" pitchFamily="34" charset="0"/>
              <a:ea typeface="+mn-ea"/>
              <a:cs typeface="+mn-cs"/>
            </a:endParaRPr>
          </a:p>
          <a:p>
            <a:pPr lvl="0"/>
            <a:r>
              <a:rPr lang="en-US" sz="900" b="1" kern="1200" dirty="0" smtClean="0">
                <a:solidFill>
                  <a:schemeClr val="tx1"/>
                </a:solidFill>
                <a:effectLst/>
                <a:latin typeface="Segoe UI" pitchFamily="34" charset="0"/>
                <a:ea typeface="+mn-ea"/>
                <a:cs typeface="+mn-cs"/>
              </a:rPr>
              <a:t>Important!</a:t>
            </a:r>
          </a:p>
          <a:p>
            <a:pPr lvl="0"/>
            <a:r>
              <a:rPr lang="en-US" sz="900" i="1" kern="1200" dirty="0" smtClean="0">
                <a:solidFill>
                  <a:schemeClr val="tx1"/>
                </a:solidFill>
                <a:effectLst/>
                <a:latin typeface="Segoe UI" pitchFamily="34" charset="0"/>
                <a:ea typeface="+mn-ea"/>
                <a:cs typeface="+mn-cs"/>
              </a:rPr>
              <a:t>A font is supposed to be installed on 1 to 5 computers and not on possibly millions of devices of the users who use your app. As with most types of software, font files are licensed, rather than sold. Licenses that govern the use of fonts vary from vendor to vendor but in general most licenses, including those covering the fonts Microsoft supplies with applications and Windows, do not allow the fonts to be embedded within applications or otherwise redistributed. Therefore, as a developer it is your responsibility to ensure that you have the required license rights for any font you embed within an application or otherwise redistribute.</a:t>
            </a:r>
            <a:endParaRPr lang="en-US" sz="900" kern="1200" dirty="0" smtClean="0">
              <a:solidFill>
                <a:schemeClr val="tx1"/>
              </a:solidFill>
              <a:effectLst/>
              <a:latin typeface="Segoe UI"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extLst>
      <p:ext uri="{BB962C8B-B14F-4D97-AF65-F5344CB8AC3E}">
        <p14:creationId xmlns:p14="http://schemas.microsoft.com/office/powerpoint/2010/main" val="1719401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4/10/2013 8:31 AM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19</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3 minutes</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 </a:t>
            </a:r>
            <a:endParaRPr lang="en-US" sz="900" b="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Segoe UI is the default Windows 8 font</a:t>
            </a:r>
          </a:p>
          <a:p>
            <a:r>
              <a:rPr lang="en-US" sz="900" kern="1200" dirty="0" smtClean="0">
                <a:solidFill>
                  <a:schemeClr val="tx1"/>
                </a:solidFill>
                <a:effectLst/>
                <a:latin typeface="Segoe UI" pitchFamily="34" charset="0"/>
                <a:ea typeface="+mn-ea"/>
                <a:cs typeface="+mn-cs"/>
              </a:rPr>
              <a:t>You can replace Segoe UI for your brand</a:t>
            </a:r>
          </a:p>
          <a:p>
            <a:r>
              <a:rPr lang="en-US" sz="900" kern="1200" dirty="0" smtClean="0">
                <a:solidFill>
                  <a:schemeClr val="tx1"/>
                </a:solidFill>
                <a:effectLst/>
                <a:latin typeface="Segoe UI" pitchFamily="34" charset="0"/>
                <a:ea typeface="+mn-ea"/>
                <a:cs typeface="+mn-cs"/>
              </a:rPr>
              <a:t>Type ramp for Windows 8</a:t>
            </a:r>
            <a:r>
              <a:rPr lang="en-US" sz="900" kern="1200" baseline="0" dirty="0" smtClean="0">
                <a:solidFill>
                  <a:schemeClr val="tx1"/>
                </a:solidFill>
                <a:effectLst/>
                <a:latin typeface="Segoe UI" pitchFamily="34" charset="0"/>
                <a:ea typeface="+mn-ea"/>
                <a:cs typeface="+mn-cs"/>
              </a:rPr>
              <a:t> is 9pt, 11pt, 20pt, 42pt</a:t>
            </a:r>
            <a:r>
              <a:rPr lang="en-US" sz="900" kern="1200" dirty="0" smtClean="0">
                <a:solidFill>
                  <a:schemeClr val="tx1"/>
                </a:solidFill>
                <a:effectLst/>
                <a:latin typeface="Segoe UI" pitchFamily="34" charset="0"/>
                <a:ea typeface="+mn-ea"/>
                <a:cs typeface="+mn-cs"/>
              </a:rPr>
              <a:t> </a:t>
            </a:r>
          </a:p>
          <a:p>
            <a:endParaRPr lang="en-US" sz="90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Script: </a:t>
            </a:r>
          </a:p>
          <a:p>
            <a:pPr marL="0" marR="0" lvl="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effectLst/>
                <a:latin typeface="Segoe UI" pitchFamily="34" charset="0"/>
                <a:ea typeface="+mn-ea"/>
                <a:cs typeface="+mn-cs"/>
              </a:rPr>
              <a:t>Segoe</a:t>
            </a:r>
            <a:r>
              <a:rPr lang="en-US" sz="900" kern="1200" baseline="0" dirty="0" smtClean="0">
                <a:solidFill>
                  <a:schemeClr val="tx1"/>
                </a:solidFill>
                <a:effectLst/>
                <a:latin typeface="Segoe UI" pitchFamily="34" charset="0"/>
                <a:ea typeface="+mn-ea"/>
                <a:cs typeface="+mn-cs"/>
              </a:rPr>
              <a:t> UI is the default font for Windows 8, and is included with the OS. It is the most recognizable font in the system and is the font most closely associated with new Windows UI. Use it for all user-interface elements, such as buttons and date pickers.</a:t>
            </a:r>
            <a:br>
              <a:rPr lang="en-US" sz="900" kern="1200" baseline="0" dirty="0" smtClean="0">
                <a:solidFill>
                  <a:schemeClr val="tx1"/>
                </a:solidFill>
                <a:effectLst/>
                <a:latin typeface="Segoe UI" pitchFamily="34" charset="0"/>
                <a:ea typeface="+mn-ea"/>
                <a:cs typeface="+mn-cs"/>
              </a:rPr>
            </a:br>
            <a:r>
              <a:rPr lang="en-US" sz="900" kern="1200" baseline="0" dirty="0" smtClean="0">
                <a:solidFill>
                  <a:schemeClr val="tx1"/>
                </a:solidFill>
                <a:effectLst/>
                <a:latin typeface="Segoe UI" pitchFamily="34" charset="0"/>
                <a:ea typeface="+mn-ea"/>
                <a:cs typeface="+mn-cs"/>
              </a:rPr>
              <a:t/>
            </a:r>
            <a:br>
              <a:rPr lang="en-US" sz="900" kern="1200" baseline="0" dirty="0" smtClean="0">
                <a:solidFill>
                  <a:schemeClr val="tx1"/>
                </a:solidFill>
                <a:effectLst/>
                <a:latin typeface="Segoe UI" pitchFamily="34" charset="0"/>
                <a:ea typeface="+mn-ea"/>
                <a:cs typeface="+mn-cs"/>
              </a:rPr>
            </a:br>
            <a:r>
              <a:rPr lang="en-US" sz="900" kern="1200" baseline="0" dirty="0" smtClean="0">
                <a:solidFill>
                  <a:schemeClr val="tx1"/>
                </a:solidFill>
                <a:effectLst/>
                <a:latin typeface="Segoe UI" pitchFamily="34" charset="0"/>
                <a:ea typeface="+mn-ea"/>
                <a:cs typeface="+mn-cs"/>
              </a:rPr>
              <a:t>Although Segoe UI is the default font, you can replace it in your app if something else works better for your branding. Note that users will be used to seeing commands in Segoe UI so make sure your case for changing it is solid.</a:t>
            </a:r>
            <a:endParaRPr lang="en-US" sz="900" kern="1200" dirty="0" smtClean="0">
              <a:solidFill>
                <a:schemeClr val="tx1"/>
              </a:solidFill>
              <a:effectLst/>
              <a:latin typeface="Segoe UI" pitchFamily="34" charset="0"/>
              <a:ea typeface="+mn-ea"/>
              <a:cs typeface="+mn-cs"/>
            </a:endParaRPr>
          </a:p>
          <a:p>
            <a:pPr lvl="0"/>
            <a:endParaRPr lang="en-US" sz="900" kern="1200" dirty="0" smtClean="0">
              <a:solidFill>
                <a:schemeClr val="tx1"/>
              </a:solidFill>
              <a:effectLst/>
              <a:latin typeface="Segoe UI" pitchFamily="34" charset="0"/>
              <a:ea typeface="+mn-ea"/>
              <a:cs typeface="+mn-cs"/>
            </a:endParaRPr>
          </a:p>
          <a:p>
            <a:pPr lvl="0"/>
            <a:r>
              <a:rPr lang="en-US" sz="900" kern="1200" dirty="0" smtClean="0">
                <a:solidFill>
                  <a:schemeClr val="tx1"/>
                </a:solidFill>
                <a:effectLst/>
                <a:latin typeface="Segoe UI" pitchFamily="34" charset="0"/>
                <a:ea typeface="+mn-ea"/>
                <a:cs typeface="+mn-cs"/>
              </a:rPr>
              <a:t>In the default type ramp for Windows 8, text uses one of these four sizes: 9pt, 11pt, 20pt and 42pt. </a:t>
            </a:r>
          </a:p>
          <a:p>
            <a:pPr lvl="0"/>
            <a:r>
              <a:rPr lang="en-US" sz="900" kern="1200" dirty="0" smtClean="0">
                <a:solidFill>
                  <a:schemeClr val="tx1"/>
                </a:solidFill>
                <a:effectLst/>
                <a:latin typeface="Segoe UI" pitchFamily="34" charset="0"/>
                <a:ea typeface="+mn-ea"/>
                <a:cs typeface="+mn-cs"/>
              </a:rPr>
              <a:t>Each font size also has different styles or font families. For example the Segoe UI 9pt size is available in regular, </a:t>
            </a:r>
            <a:r>
              <a:rPr lang="en-US" sz="900" kern="1200" dirty="0" err="1" smtClean="0">
                <a:solidFill>
                  <a:schemeClr val="tx1"/>
                </a:solidFill>
                <a:effectLst/>
                <a:latin typeface="Segoe UI" pitchFamily="34" charset="0"/>
                <a:ea typeface="+mn-ea"/>
                <a:cs typeface="+mn-cs"/>
              </a:rPr>
              <a:t>semibold</a:t>
            </a:r>
            <a:r>
              <a:rPr lang="en-US" sz="900" kern="1200" dirty="0" smtClean="0">
                <a:solidFill>
                  <a:schemeClr val="tx1"/>
                </a:solidFill>
                <a:effectLst/>
                <a:latin typeface="Segoe UI" pitchFamily="34" charset="0"/>
                <a:ea typeface="+mn-ea"/>
                <a:cs typeface="+mn-cs"/>
              </a:rPr>
              <a:t> and bold but the 42 </a:t>
            </a:r>
            <a:r>
              <a:rPr lang="en-US" sz="900" kern="1200" dirty="0" err="1" smtClean="0">
                <a:solidFill>
                  <a:schemeClr val="tx1"/>
                </a:solidFill>
                <a:effectLst/>
                <a:latin typeface="Segoe UI" pitchFamily="34" charset="0"/>
                <a:ea typeface="+mn-ea"/>
                <a:cs typeface="+mn-cs"/>
              </a:rPr>
              <a:t>pt</a:t>
            </a:r>
            <a:r>
              <a:rPr lang="en-US" sz="900" kern="1200" dirty="0" smtClean="0">
                <a:solidFill>
                  <a:schemeClr val="tx1"/>
                </a:solidFill>
                <a:effectLst/>
                <a:latin typeface="Segoe UI" pitchFamily="34" charset="0"/>
                <a:ea typeface="+mn-ea"/>
                <a:cs typeface="+mn-cs"/>
              </a:rPr>
              <a:t> size is only available in Light.</a:t>
            </a:r>
          </a:p>
          <a:p>
            <a:pPr lvl="0"/>
            <a:r>
              <a:rPr lang="en-US" sz="900" kern="1200" dirty="0" smtClean="0">
                <a:solidFill>
                  <a:schemeClr val="tx1"/>
                </a:solidFill>
                <a:effectLst/>
                <a:latin typeface="Segoe UI" pitchFamily="34" charset="0"/>
                <a:ea typeface="+mn-ea"/>
                <a:cs typeface="+mn-cs"/>
              </a:rPr>
              <a:t>Font size and style choices are not arbitrary.</a:t>
            </a:r>
            <a:r>
              <a:rPr lang="en-US" sz="900" kern="1200" baseline="0" dirty="0" smtClean="0">
                <a:solidFill>
                  <a:schemeClr val="tx1"/>
                </a:solidFill>
                <a:effectLst/>
                <a:latin typeface="Segoe UI" pitchFamily="34" charset="0"/>
                <a:ea typeface="+mn-ea"/>
                <a:cs typeface="+mn-cs"/>
              </a:rPr>
              <a:t> </a:t>
            </a:r>
            <a:r>
              <a:rPr lang="en-US" sz="900" kern="1200" dirty="0" smtClean="0">
                <a:solidFill>
                  <a:schemeClr val="tx1"/>
                </a:solidFill>
                <a:effectLst/>
                <a:latin typeface="Segoe UI" pitchFamily="34" charset="0"/>
                <a:ea typeface="+mn-ea"/>
                <a:cs typeface="+mn-cs"/>
              </a:rPr>
              <a:t>These font-sizes and styles form a hierarchy wherein the largest size (42 </a:t>
            </a:r>
            <a:r>
              <a:rPr lang="en-US" sz="900" kern="1200" dirty="0" err="1" smtClean="0">
                <a:solidFill>
                  <a:schemeClr val="tx1"/>
                </a:solidFill>
                <a:effectLst/>
                <a:latin typeface="Segoe UI" pitchFamily="34" charset="0"/>
                <a:ea typeface="+mn-ea"/>
                <a:cs typeface="+mn-cs"/>
              </a:rPr>
              <a:t>pt</a:t>
            </a:r>
            <a:r>
              <a:rPr lang="en-US" sz="900" kern="1200" dirty="0" smtClean="0">
                <a:solidFill>
                  <a:schemeClr val="tx1"/>
                </a:solidFill>
                <a:effectLst/>
                <a:latin typeface="Segoe UI" pitchFamily="34" charset="0"/>
                <a:ea typeface="+mn-ea"/>
                <a:cs typeface="+mn-cs"/>
              </a:rPr>
              <a:t>) is the most important content on your app’s page and the other font-sizes play accompanying roles. </a:t>
            </a:r>
            <a:endParaRPr lang="en-US" sz="900" b="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Segoe UI was</a:t>
            </a:r>
            <a:r>
              <a:rPr lang="en-US" sz="900" b="0" kern="1200" baseline="0" dirty="0" smtClean="0">
                <a:solidFill>
                  <a:schemeClr val="tx1"/>
                </a:solidFill>
                <a:effectLst/>
                <a:latin typeface="Segoe UI" pitchFamily="34" charset="0"/>
                <a:ea typeface="+mn-ea"/>
                <a:cs typeface="+mn-cs"/>
              </a:rPr>
              <a:t> chosen for a reason…</a:t>
            </a:r>
            <a:endParaRPr lang="en-US" sz="900" kern="1200" dirty="0" smtClean="0">
              <a:solidFill>
                <a:schemeClr val="tx1"/>
              </a:solidFill>
              <a:effectLst/>
              <a:latin typeface="Segoe UI" pitchFamily="34" charset="0"/>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1584409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3 minutes</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 </a:t>
            </a:r>
            <a:endParaRPr lang="en-US" sz="900" b="0" kern="1200" dirty="0" smtClean="0">
              <a:solidFill>
                <a:schemeClr val="tx1"/>
              </a:solidFill>
              <a:effectLst/>
              <a:latin typeface="Segoe UI" pitchFamily="34" charset="0"/>
              <a:ea typeface="+mn-ea"/>
              <a:cs typeface="+mn-cs"/>
            </a:endParaRPr>
          </a:p>
          <a:p>
            <a:pPr marL="171450" indent="-171450">
              <a:buFont typeface="Arial" pitchFamily="34" charset="0"/>
              <a:buChar char="•"/>
            </a:pPr>
            <a:r>
              <a:rPr lang="en-US" sz="900" b="0" kern="1200" dirty="0" smtClean="0">
                <a:solidFill>
                  <a:schemeClr val="tx1"/>
                </a:solidFill>
                <a:effectLst/>
                <a:latin typeface="Segoe UI" pitchFamily="34" charset="0"/>
                <a:ea typeface="+mn-ea"/>
                <a:cs typeface="+mn-cs"/>
              </a:rPr>
              <a:t>If text is not aligned to a grid, it can appear fuzzy.</a:t>
            </a:r>
          </a:p>
          <a:p>
            <a:pPr marL="171450" indent="-171450">
              <a:buFont typeface="Arial" pitchFamily="34" charset="0"/>
              <a:buChar char="•"/>
            </a:pPr>
            <a:r>
              <a:rPr lang="en-US" sz="900" b="0" kern="1200" dirty="0" smtClean="0">
                <a:solidFill>
                  <a:schemeClr val="tx1"/>
                </a:solidFill>
                <a:effectLst/>
                <a:latin typeface="Segoe UI" pitchFamily="34" charset="0"/>
                <a:ea typeface="+mn-ea"/>
                <a:cs typeface="+mn-cs"/>
              </a:rPr>
              <a:t>Use four recommended sizes.</a:t>
            </a:r>
          </a:p>
          <a:p>
            <a:pPr marL="171450" indent="-171450">
              <a:buFont typeface="Arial" pitchFamily="34" charset="0"/>
              <a:buChar char="•"/>
            </a:pPr>
            <a:r>
              <a:rPr lang="en-US" sz="900" b="0" kern="1200" dirty="0" smtClean="0">
                <a:solidFill>
                  <a:schemeClr val="tx1"/>
                </a:solidFill>
                <a:effectLst/>
                <a:latin typeface="Segoe UI" pitchFamily="34" charset="0"/>
                <a:ea typeface="+mn-ea"/>
                <a:cs typeface="+mn-cs"/>
              </a:rPr>
              <a:t>Note, on the grid, that each one is twice a big as the previous size.</a:t>
            </a:r>
          </a:p>
          <a:p>
            <a:r>
              <a:rPr lang="en-US" sz="900" kern="1200" dirty="0" smtClean="0">
                <a:solidFill>
                  <a:schemeClr val="tx1"/>
                </a:solidFill>
                <a:effectLst/>
                <a:latin typeface="Segoe UI" pitchFamily="34" charset="0"/>
                <a:ea typeface="+mn-ea"/>
                <a:cs typeface="+mn-cs"/>
              </a:rPr>
              <a:t> </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Script: </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Why use Segoe?</a:t>
            </a:r>
            <a:endParaRPr lang="en-US" sz="900" b="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effectLst/>
                <a:latin typeface="Segoe UI" pitchFamily="34" charset="0"/>
                <a:ea typeface="+mn-ea"/>
                <a:cs typeface="+mn-cs"/>
              </a:rPr>
              <a:t>The traditional dilemma when creating layouts for different screens is that content, such as images and type, do not align exactly to the pixel grid and can appear slightly fuzzy. </a:t>
            </a:r>
            <a:r>
              <a:rPr lang="en-US" sz="900" b="0" kern="1200" dirty="0" smtClean="0">
                <a:solidFill>
                  <a:schemeClr val="tx1"/>
                </a:solidFill>
                <a:effectLst/>
                <a:latin typeface="Segoe UI" pitchFamily="34" charset="0"/>
                <a:ea typeface="+mn-ea"/>
                <a:cs typeface="+mn-cs"/>
              </a:rPr>
              <a:t>Segoe UI aligns perfectly to the pixel grid.</a:t>
            </a:r>
          </a:p>
          <a:p>
            <a:pPr lvl="0"/>
            <a:endParaRPr lang="en-US" sz="900" kern="1200" dirty="0" smtClean="0">
              <a:solidFill>
                <a:schemeClr val="tx1"/>
              </a:solidFill>
              <a:effectLst/>
              <a:latin typeface="Segoe UI" pitchFamily="34" charset="0"/>
              <a:ea typeface="+mn-ea"/>
              <a:cs typeface="+mn-cs"/>
            </a:endParaRPr>
          </a:p>
          <a:p>
            <a:pPr lvl="0"/>
            <a:r>
              <a:rPr lang="en-US" sz="900" kern="1200" dirty="0" smtClean="0">
                <a:solidFill>
                  <a:schemeClr val="tx1"/>
                </a:solidFill>
                <a:effectLst/>
                <a:latin typeface="Segoe UI" pitchFamily="34" charset="0"/>
                <a:ea typeface="+mn-ea"/>
                <a:cs typeface="+mn-cs"/>
              </a:rPr>
              <a:t>This problem can be avoided in Windows Store apps by using any of the four recommended font sizes in Segoe</a:t>
            </a:r>
            <a:r>
              <a:rPr lang="en-US" sz="900" kern="1200" baseline="0" dirty="0" smtClean="0">
                <a:solidFill>
                  <a:schemeClr val="tx1"/>
                </a:solidFill>
                <a:effectLst/>
                <a:latin typeface="Segoe UI" pitchFamily="34" charset="0"/>
                <a:ea typeface="+mn-ea"/>
                <a:cs typeface="+mn-cs"/>
              </a:rPr>
              <a:t> UI</a:t>
            </a:r>
            <a:r>
              <a:rPr lang="en-US" sz="900" kern="1200" dirty="0" smtClean="0">
                <a:solidFill>
                  <a:schemeClr val="tx1"/>
                </a:solidFill>
                <a:effectLst/>
                <a:latin typeface="Segoe UI" pitchFamily="34" charset="0"/>
                <a:ea typeface="+mn-ea"/>
                <a:cs typeface="+mn-cs"/>
              </a:rPr>
              <a:t>. They are aligned precisely to the screen’s pixel grid.</a:t>
            </a:r>
          </a:p>
          <a:p>
            <a:pPr lvl="0"/>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Relationship between the sizes is clear </a:t>
            </a:r>
          </a:p>
          <a:p>
            <a:pPr lvl="0"/>
            <a:r>
              <a:rPr lang="en-US" sz="900" kern="1200" dirty="0" smtClean="0">
                <a:solidFill>
                  <a:schemeClr val="tx1"/>
                </a:solidFill>
                <a:effectLst/>
                <a:latin typeface="Segoe UI" pitchFamily="34" charset="0"/>
                <a:ea typeface="+mn-ea"/>
                <a:cs typeface="+mn-cs"/>
              </a:rPr>
              <a:t>The 42 </a:t>
            </a:r>
            <a:r>
              <a:rPr lang="en-US" sz="900" kern="1200" dirty="0" err="1" smtClean="0">
                <a:solidFill>
                  <a:schemeClr val="tx1"/>
                </a:solidFill>
                <a:effectLst/>
                <a:latin typeface="Segoe UI" pitchFamily="34" charset="0"/>
                <a:ea typeface="+mn-ea"/>
                <a:cs typeface="+mn-cs"/>
              </a:rPr>
              <a:t>pt</a:t>
            </a:r>
            <a:r>
              <a:rPr lang="en-US" sz="900" kern="1200" dirty="0" smtClean="0">
                <a:solidFill>
                  <a:schemeClr val="tx1"/>
                </a:solidFill>
                <a:effectLst/>
                <a:latin typeface="Segoe UI" pitchFamily="34" charset="0"/>
                <a:ea typeface="+mn-ea"/>
                <a:cs typeface="+mn-cs"/>
              </a:rPr>
              <a:t> header is exactly twice the size of the 20 </a:t>
            </a:r>
            <a:r>
              <a:rPr lang="en-US" sz="900" kern="1200" dirty="0" err="1" smtClean="0">
                <a:solidFill>
                  <a:schemeClr val="tx1"/>
                </a:solidFill>
                <a:effectLst/>
                <a:latin typeface="Segoe UI" pitchFamily="34" charset="0"/>
                <a:ea typeface="+mn-ea"/>
                <a:cs typeface="+mn-cs"/>
              </a:rPr>
              <a:t>pt</a:t>
            </a:r>
            <a:r>
              <a:rPr lang="en-US" sz="900" kern="1200" dirty="0" smtClean="0">
                <a:solidFill>
                  <a:schemeClr val="tx1"/>
                </a:solidFill>
                <a:effectLst/>
                <a:latin typeface="Segoe UI" pitchFamily="34" charset="0"/>
                <a:ea typeface="+mn-ea"/>
                <a:cs typeface="+mn-cs"/>
              </a:rPr>
              <a:t> </a:t>
            </a:r>
            <a:r>
              <a:rPr lang="en-US" sz="900" kern="1200" dirty="0" err="1" smtClean="0">
                <a:solidFill>
                  <a:schemeClr val="tx1"/>
                </a:solidFill>
                <a:effectLst/>
                <a:latin typeface="Segoe UI" pitchFamily="34" charset="0"/>
                <a:ea typeface="+mn-ea"/>
                <a:cs typeface="+mn-cs"/>
              </a:rPr>
              <a:t>subheader</a:t>
            </a:r>
            <a:r>
              <a:rPr lang="en-US" sz="900" kern="1200" dirty="0" smtClean="0">
                <a:solidFill>
                  <a:schemeClr val="tx1"/>
                </a:solidFill>
                <a:effectLst/>
                <a:latin typeface="Segoe UI" pitchFamily="34" charset="0"/>
                <a:ea typeface="+mn-ea"/>
                <a:cs typeface="+mn-cs"/>
              </a:rPr>
              <a:t>. </a:t>
            </a:r>
          </a:p>
          <a:p>
            <a:pPr lvl="0"/>
            <a:r>
              <a:rPr lang="en-US" sz="900" kern="1200" dirty="0" smtClean="0">
                <a:solidFill>
                  <a:schemeClr val="tx1"/>
                </a:solidFill>
                <a:effectLst/>
                <a:latin typeface="Segoe UI" pitchFamily="34" charset="0"/>
                <a:ea typeface="+mn-ea"/>
                <a:cs typeface="+mn-cs"/>
              </a:rPr>
              <a:t>The 20 </a:t>
            </a:r>
            <a:r>
              <a:rPr lang="en-US" sz="900" kern="1200" dirty="0" err="1" smtClean="0">
                <a:solidFill>
                  <a:schemeClr val="tx1"/>
                </a:solidFill>
                <a:effectLst/>
                <a:latin typeface="Segoe UI" pitchFamily="34" charset="0"/>
                <a:ea typeface="+mn-ea"/>
                <a:cs typeface="+mn-cs"/>
              </a:rPr>
              <a:t>pt</a:t>
            </a:r>
            <a:r>
              <a:rPr lang="en-US" sz="900" kern="1200" dirty="0" smtClean="0">
                <a:solidFill>
                  <a:schemeClr val="tx1"/>
                </a:solidFill>
                <a:effectLst/>
                <a:latin typeface="Segoe UI" pitchFamily="34" charset="0"/>
                <a:ea typeface="+mn-ea"/>
                <a:cs typeface="+mn-cs"/>
              </a:rPr>
              <a:t> </a:t>
            </a:r>
            <a:r>
              <a:rPr lang="en-US" sz="900" kern="1200" dirty="0" err="1" smtClean="0">
                <a:solidFill>
                  <a:schemeClr val="tx1"/>
                </a:solidFill>
                <a:effectLst/>
                <a:latin typeface="Segoe UI" pitchFamily="34" charset="0"/>
                <a:ea typeface="+mn-ea"/>
                <a:cs typeface="+mn-cs"/>
              </a:rPr>
              <a:t>subheader</a:t>
            </a:r>
            <a:r>
              <a:rPr lang="en-US" sz="900" kern="1200" dirty="0" smtClean="0">
                <a:solidFill>
                  <a:schemeClr val="tx1"/>
                </a:solidFill>
                <a:effectLst/>
                <a:latin typeface="Segoe UI" pitchFamily="34" charset="0"/>
                <a:ea typeface="+mn-ea"/>
                <a:cs typeface="+mn-cs"/>
              </a:rPr>
              <a:t> is exactly twice the size of the 11 </a:t>
            </a:r>
            <a:r>
              <a:rPr lang="en-US" sz="900" kern="1200" dirty="0" err="1" smtClean="0">
                <a:solidFill>
                  <a:schemeClr val="tx1"/>
                </a:solidFill>
                <a:effectLst/>
                <a:latin typeface="Segoe UI" pitchFamily="34" charset="0"/>
                <a:ea typeface="+mn-ea"/>
                <a:cs typeface="+mn-cs"/>
              </a:rPr>
              <a:t>pt</a:t>
            </a:r>
            <a:r>
              <a:rPr lang="en-US" sz="900" kern="1200" dirty="0" smtClean="0">
                <a:solidFill>
                  <a:schemeClr val="tx1"/>
                </a:solidFill>
                <a:effectLst/>
                <a:latin typeface="Segoe UI" pitchFamily="34" charset="0"/>
                <a:ea typeface="+mn-ea"/>
                <a:cs typeface="+mn-cs"/>
              </a:rPr>
              <a:t> body text</a:t>
            </a:r>
          </a:p>
          <a:p>
            <a:pPr lvl="0"/>
            <a:r>
              <a:rPr lang="en-US" sz="900" kern="1200" dirty="0" smtClean="0">
                <a:solidFill>
                  <a:schemeClr val="tx1"/>
                </a:solidFill>
                <a:effectLst/>
                <a:latin typeface="Segoe UI" pitchFamily="34" charset="0"/>
                <a:ea typeface="+mn-ea"/>
                <a:cs typeface="+mn-cs"/>
              </a:rPr>
              <a:t>These relationships will take on greater importance when you begin to explore other layout such as images.</a:t>
            </a:r>
          </a:p>
          <a:p>
            <a:pPr lvl="0"/>
            <a:endParaRPr lang="en-US" sz="900" kern="1200" dirty="0" smtClean="0">
              <a:solidFill>
                <a:schemeClr val="tx1"/>
              </a:solidFill>
              <a:effectLst/>
              <a:latin typeface="Segoe UI" pitchFamily="34" charset="0"/>
              <a:ea typeface="+mn-ea"/>
              <a:cs typeface="+mn-cs"/>
            </a:endParaRPr>
          </a:p>
          <a:p>
            <a:pPr lvl="0"/>
            <a:r>
              <a:rPr lang="en-US" sz="900" b="1" i="1" kern="1200" dirty="0" smtClean="0">
                <a:solidFill>
                  <a:schemeClr val="tx1"/>
                </a:solidFill>
                <a:effectLst/>
                <a:latin typeface="Segoe UI" pitchFamily="34" charset="0"/>
                <a:ea typeface="+mn-ea"/>
                <a:cs typeface="+mn-cs"/>
              </a:rPr>
              <a:t>Note:</a:t>
            </a:r>
            <a:r>
              <a:rPr lang="en-US" sz="900" b="0" i="1" kern="1200" baseline="0" dirty="0" smtClean="0">
                <a:solidFill>
                  <a:schemeClr val="tx1"/>
                </a:solidFill>
                <a:effectLst/>
                <a:latin typeface="Segoe UI" pitchFamily="34" charset="0"/>
                <a:ea typeface="+mn-ea"/>
                <a:cs typeface="+mn-cs"/>
              </a:rPr>
              <a:t> The second number refers to recommended leading.</a:t>
            </a:r>
            <a:endParaRPr lang="en-US" sz="900" b="1" i="1"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Template</a:t>
            </a:r>
            <a:r>
              <a:rPr lang="en-US" sz="900" b="0" kern="1200" baseline="0" dirty="0" smtClean="0">
                <a:solidFill>
                  <a:schemeClr val="tx1"/>
                </a:solidFill>
                <a:effectLst/>
                <a:latin typeface="Segoe UI" pitchFamily="34" charset="0"/>
                <a:ea typeface="+mn-ea"/>
                <a:cs typeface="+mn-cs"/>
              </a:rPr>
              <a:t> example: Type ramp forms a visible hierarchy.]</a:t>
            </a:r>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824389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2 minutes</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 </a:t>
            </a:r>
            <a:endParaRPr lang="en-US" sz="900" b="0" kern="1200" dirty="0" smtClean="0">
              <a:solidFill>
                <a:schemeClr val="tx1"/>
              </a:solidFill>
              <a:effectLst/>
              <a:latin typeface="Segoe UI" pitchFamily="34" charset="0"/>
              <a:ea typeface="+mn-ea"/>
              <a:cs typeface="+mn-cs"/>
            </a:endParaRPr>
          </a:p>
          <a:p>
            <a:pPr marL="171450" indent="-171450">
              <a:buFont typeface="Arial" pitchFamily="34" charset="0"/>
              <a:buChar char="•"/>
            </a:pPr>
            <a:r>
              <a:rPr lang="en-US" sz="900" b="0" kern="1200" dirty="0" smtClean="0">
                <a:solidFill>
                  <a:schemeClr val="tx1"/>
                </a:solidFill>
                <a:effectLst/>
                <a:latin typeface="Segoe UI" pitchFamily="34" charset="0"/>
                <a:ea typeface="+mn-ea"/>
                <a:cs typeface="+mn-cs"/>
              </a:rPr>
              <a:t>Type ramp applied to text.</a:t>
            </a:r>
          </a:p>
          <a:p>
            <a:pPr marL="171450" indent="-171450">
              <a:buFont typeface="Arial" pitchFamily="34" charset="0"/>
              <a:buChar char="•"/>
            </a:pPr>
            <a:r>
              <a:rPr lang="en-US" sz="900" b="0" kern="1200" dirty="0" smtClean="0">
                <a:solidFill>
                  <a:schemeClr val="tx1"/>
                </a:solidFill>
                <a:effectLst/>
                <a:latin typeface="Segoe UI" pitchFamily="34" charset="0"/>
                <a:ea typeface="+mn-ea"/>
                <a:cs typeface="+mn-cs"/>
              </a:rPr>
              <a:t>The hierarchy of the content is clear.</a:t>
            </a:r>
          </a:p>
          <a:p>
            <a:pPr marL="171450" indent="-171450">
              <a:buFont typeface="Arial" pitchFamily="34" charset="0"/>
              <a:buChar char="•"/>
            </a:pPr>
            <a:r>
              <a:rPr lang="en-US" sz="900" b="0" kern="1200" dirty="0" smtClean="0">
                <a:solidFill>
                  <a:schemeClr val="tx1"/>
                </a:solidFill>
                <a:effectLst/>
                <a:latin typeface="Segoe UI" pitchFamily="34" charset="0"/>
                <a:ea typeface="+mn-ea"/>
                <a:cs typeface="+mn-cs"/>
              </a:rPr>
              <a:t>Optimized</a:t>
            </a:r>
            <a:r>
              <a:rPr lang="en-US" sz="900" b="0" kern="1200" baseline="0" dirty="0" smtClean="0">
                <a:solidFill>
                  <a:schemeClr val="tx1"/>
                </a:solidFill>
                <a:effectLst/>
                <a:latin typeface="Segoe UI" pitchFamily="34" charset="0"/>
                <a:ea typeface="+mn-ea"/>
                <a:cs typeface="+mn-cs"/>
              </a:rPr>
              <a:t> for a dark background.</a:t>
            </a:r>
            <a:endParaRPr lang="en-US" sz="900" b="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 </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Script: </a:t>
            </a:r>
            <a:endParaRPr lang="en-US" sz="900" b="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Here is an example of how the type ramp is applied to the basic grid. Notice how the size of the text makes it clear what the hierarchy of the </a:t>
            </a:r>
            <a:r>
              <a:rPr lang="en-US" baseline="0" dirty="0" smtClean="0"/>
              <a:t>content is.</a:t>
            </a:r>
            <a:br>
              <a:rPr lang="en-US" baseline="0" dirty="0" smtClean="0"/>
            </a:br>
            <a:r>
              <a:rPr lang="en-US" baseline="0" dirty="0" smtClean="0"/>
              <a:t/>
            </a:r>
            <a:br>
              <a:rPr lang="en-US" baseline="0" dirty="0" smtClean="0"/>
            </a:br>
            <a:r>
              <a:rPr lang="en-US" baseline="0" dirty="0" smtClean="0"/>
              <a:t>The Windows 8 type ramp is optimized for light text on dark backgrounds. If your app has a light background, it may be more appropriate to use Regular or </a:t>
            </a:r>
            <a:r>
              <a:rPr lang="en-US" baseline="0" dirty="0" err="1" smtClean="0"/>
              <a:t>Semibold</a:t>
            </a:r>
            <a:r>
              <a:rPr lang="en-US" baseline="0" dirty="0" smtClean="0"/>
              <a:t> font weights. If you diverge from the Windows 8 type ramp, keep the range of sizes and styles to a minimum. </a:t>
            </a:r>
            <a:endParaRPr lang="en-US" sz="900" b="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The Contoso</a:t>
            </a:r>
            <a:r>
              <a:rPr lang="en-US" sz="900" b="0" kern="1200" baseline="0" dirty="0" smtClean="0">
                <a:solidFill>
                  <a:schemeClr val="tx1"/>
                </a:solidFill>
                <a:effectLst/>
                <a:latin typeface="Segoe UI" pitchFamily="34" charset="0"/>
                <a:ea typeface="+mn-ea"/>
                <a:cs typeface="+mn-cs"/>
              </a:rPr>
              <a:t> Cookbook recipe detail shows an obvious type ramp.</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2519276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2 minutes</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 </a:t>
            </a:r>
            <a:endParaRPr lang="en-US" sz="900" b="0" kern="1200" dirty="0" smtClean="0">
              <a:solidFill>
                <a:schemeClr val="tx1"/>
              </a:solidFill>
              <a:effectLst/>
              <a:latin typeface="Segoe UI" pitchFamily="34" charset="0"/>
              <a:ea typeface="+mn-ea"/>
              <a:cs typeface="+mn-cs"/>
            </a:endParaRPr>
          </a:p>
          <a:p>
            <a:pPr marL="171450" indent="-171450">
              <a:buFont typeface="Arial" pitchFamily="34" charset="0"/>
              <a:buChar char="•"/>
            </a:pPr>
            <a:r>
              <a:rPr lang="en-US" sz="900" b="0" kern="1200" dirty="0" smtClean="0">
                <a:solidFill>
                  <a:schemeClr val="tx1"/>
                </a:solidFill>
                <a:effectLst/>
                <a:latin typeface="Segoe UI" pitchFamily="34" charset="0"/>
                <a:ea typeface="+mn-ea"/>
                <a:cs typeface="+mn-cs"/>
              </a:rPr>
              <a:t>Type ramp creates hierarchy</a:t>
            </a:r>
          </a:p>
          <a:p>
            <a:pPr marL="171450" indent="-171450">
              <a:buFont typeface="Arial" pitchFamily="34" charset="0"/>
              <a:buChar char="•"/>
            </a:pPr>
            <a:r>
              <a:rPr lang="en-US" sz="900" b="0" kern="1200" dirty="0" smtClean="0">
                <a:solidFill>
                  <a:schemeClr val="tx1"/>
                </a:solidFill>
                <a:effectLst/>
                <a:latin typeface="Segoe UI" pitchFamily="34" charset="0"/>
                <a:ea typeface="+mn-ea"/>
                <a:cs typeface="+mn-cs"/>
              </a:rPr>
              <a:t>Creates visual interest</a:t>
            </a:r>
          </a:p>
          <a:p>
            <a:pPr marL="171450" indent="-171450">
              <a:buFont typeface="Arial" pitchFamily="34" charset="0"/>
              <a:buChar char="•"/>
            </a:pPr>
            <a:r>
              <a:rPr lang="en-US" sz="900" b="0" kern="1200" dirty="0" smtClean="0">
                <a:solidFill>
                  <a:schemeClr val="tx1"/>
                </a:solidFill>
                <a:effectLst/>
                <a:latin typeface="Segoe UI" pitchFamily="34" charset="0"/>
                <a:ea typeface="+mn-ea"/>
                <a:cs typeface="+mn-cs"/>
              </a:rPr>
              <a:t>Pushed the interpretation</a:t>
            </a:r>
            <a:r>
              <a:rPr lang="en-US" sz="900" b="0" kern="1200" baseline="0" dirty="0" smtClean="0">
                <a:solidFill>
                  <a:schemeClr val="tx1"/>
                </a:solidFill>
                <a:effectLst/>
                <a:latin typeface="Segoe UI" pitchFamily="34" charset="0"/>
                <a:ea typeface="+mn-ea"/>
                <a:cs typeface="+mn-cs"/>
              </a:rPr>
              <a:t> of the grid and flipped section headers on side</a:t>
            </a:r>
          </a:p>
          <a:p>
            <a:pPr marL="171450" indent="-171450">
              <a:buFont typeface="Arial" pitchFamily="34" charset="0"/>
              <a:buChar char="•"/>
            </a:pPr>
            <a:r>
              <a:rPr lang="en-US" sz="900" b="0" kern="1200" baseline="0" dirty="0" smtClean="0">
                <a:solidFill>
                  <a:schemeClr val="tx1"/>
                </a:solidFill>
                <a:effectLst/>
                <a:latin typeface="Segoe UI" pitchFamily="34" charset="0"/>
                <a:ea typeface="+mn-ea"/>
                <a:cs typeface="+mn-cs"/>
              </a:rPr>
              <a:t>Maintained respect for guidance</a:t>
            </a:r>
            <a:endParaRPr lang="en-US" sz="900" b="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 </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Script: </a:t>
            </a:r>
            <a:endParaRPr lang="en-US" sz="900" b="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In the Contoso Cookbook app we</a:t>
            </a:r>
            <a:r>
              <a:rPr lang="en-US" baseline="0" dirty="0" smtClean="0"/>
              <a:t> used the type ramp to create a hierarchy, as well as visual interest. We pushed the envelope a bit to distinguish the layout, and put the section headlines on side tabs that mimic recipe cards. But we maintained respect for the guidance by following a clear type ramp.</a:t>
            </a:r>
            <a:endParaRPr lang="en-US" sz="900" b="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Transition:</a:t>
            </a:r>
            <a:r>
              <a:rPr lang="en-US" sz="900" b="1" kern="1200" baseline="0" dirty="0" smtClean="0">
                <a:solidFill>
                  <a:schemeClr val="tx1"/>
                </a:solidFill>
                <a:effectLst/>
                <a:latin typeface="Segoe UI" pitchFamily="34" charset="0"/>
                <a:ea typeface="+mn-ea"/>
                <a:cs typeface="+mn-cs"/>
              </a:rPr>
              <a:t> </a:t>
            </a:r>
            <a:r>
              <a:rPr lang="en-US" sz="900" b="0" kern="1200" baseline="0" dirty="0" smtClean="0">
                <a:solidFill>
                  <a:schemeClr val="tx1"/>
                </a:solidFill>
                <a:effectLst/>
                <a:latin typeface="Segoe UI" pitchFamily="34" charset="0"/>
                <a:ea typeface="+mn-ea"/>
                <a:cs typeface="+mn-cs"/>
              </a:rPr>
              <a:t>More system fonts are available to use. [Calibri…]</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1035163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1 minute</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 </a:t>
            </a:r>
            <a:endParaRPr lang="en-US" sz="900" b="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Calibri is for text</a:t>
            </a:r>
            <a:r>
              <a:rPr lang="en-US" sz="900" kern="1200" baseline="0" dirty="0" smtClean="0">
                <a:solidFill>
                  <a:schemeClr val="tx1"/>
                </a:solidFill>
                <a:effectLst/>
                <a:latin typeface="Segoe UI" pitchFamily="34" charset="0"/>
                <a:ea typeface="+mn-ea"/>
                <a:cs typeface="+mn-cs"/>
              </a:rPr>
              <a:t> that is read and written</a:t>
            </a:r>
          </a:p>
          <a:p>
            <a:r>
              <a:rPr lang="en-US" sz="900" kern="1200" baseline="0" dirty="0" smtClean="0">
                <a:solidFill>
                  <a:schemeClr val="tx1"/>
                </a:solidFill>
                <a:effectLst/>
                <a:latin typeface="Segoe UI" pitchFamily="34" charset="0"/>
                <a:ea typeface="+mn-ea"/>
                <a:cs typeface="+mn-cs"/>
              </a:rPr>
              <a:t>Examples include email and chat</a:t>
            </a:r>
            <a:r>
              <a:rPr lang="en-US" sz="900" kern="1200" dirty="0" smtClean="0">
                <a:solidFill>
                  <a:schemeClr val="tx1"/>
                </a:solidFill>
                <a:effectLst/>
                <a:latin typeface="Segoe UI" pitchFamily="34" charset="0"/>
                <a:ea typeface="+mn-ea"/>
                <a:cs typeface="+mn-cs"/>
              </a:rPr>
              <a:t> </a:t>
            </a:r>
          </a:p>
          <a:p>
            <a:r>
              <a:rPr lang="en-US" sz="900" kern="1200" dirty="0" smtClean="0">
                <a:solidFill>
                  <a:schemeClr val="tx1"/>
                </a:solidFill>
                <a:effectLst/>
                <a:latin typeface="Segoe UI" pitchFamily="34" charset="0"/>
                <a:ea typeface="+mn-ea"/>
                <a:cs typeface="+mn-cs"/>
              </a:rPr>
              <a:t>Use 13pt</a:t>
            </a:r>
            <a:r>
              <a:rPr lang="en-US" sz="900" kern="1200" baseline="0" dirty="0" smtClean="0">
                <a:solidFill>
                  <a:schemeClr val="tx1"/>
                </a:solidFill>
                <a:effectLst/>
                <a:latin typeface="Segoe UI" pitchFamily="34" charset="0"/>
                <a:ea typeface="+mn-ea"/>
                <a:cs typeface="+mn-cs"/>
              </a:rPr>
              <a:t> Calibri normal</a:t>
            </a:r>
          </a:p>
          <a:p>
            <a:r>
              <a:rPr lang="en-US" sz="900" kern="1200" baseline="0" dirty="0" smtClean="0">
                <a:solidFill>
                  <a:schemeClr val="tx1"/>
                </a:solidFill>
                <a:effectLst/>
                <a:latin typeface="Segoe UI" pitchFamily="34" charset="0"/>
                <a:ea typeface="+mn-ea"/>
                <a:cs typeface="+mn-cs"/>
              </a:rPr>
              <a:t>13pt is the same x-height as 11pt Segoe UI</a:t>
            </a:r>
            <a:endParaRPr lang="en-US" sz="900" kern="1200" dirty="0" smtClean="0">
              <a:solidFill>
                <a:schemeClr val="tx1"/>
              </a:solidFill>
              <a:effectLst/>
              <a:latin typeface="Segoe UI" pitchFamily="34" charset="0"/>
              <a:ea typeface="+mn-ea"/>
              <a:cs typeface="+mn-cs"/>
            </a:endParaRPr>
          </a:p>
          <a:p>
            <a:endParaRPr lang="en-US" sz="90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Script: </a:t>
            </a:r>
          </a:p>
          <a:p>
            <a:pPr marL="0" lvl="0" indent="0">
              <a:buFont typeface="Arial" panose="020B0604020202020204" pitchFamily="34" charset="0"/>
              <a:buNone/>
            </a:pPr>
            <a:r>
              <a:rPr lang="en-US" sz="900" kern="1200" dirty="0" smtClean="0">
                <a:solidFill>
                  <a:schemeClr val="tx1"/>
                </a:solidFill>
                <a:effectLst/>
                <a:latin typeface="Segoe UI" pitchFamily="34" charset="0"/>
                <a:ea typeface="+mn-ea"/>
                <a:cs typeface="+mn-cs"/>
              </a:rPr>
              <a:t>Use Calibri for text that the user both reads and writes, such as email and chat.</a:t>
            </a:r>
            <a:r>
              <a:rPr lang="en-US" sz="900" kern="1200" baseline="0" dirty="0" smtClean="0">
                <a:solidFill>
                  <a:schemeClr val="tx1"/>
                </a:solidFill>
                <a:effectLst/>
                <a:latin typeface="Segoe UI" pitchFamily="34" charset="0"/>
                <a:ea typeface="+mn-ea"/>
                <a:cs typeface="+mn-cs"/>
              </a:rPr>
              <a:t> It is the default font in Microsoft Outlook, Microsoft Word, and Microsoft PowerPoint.</a:t>
            </a:r>
          </a:p>
          <a:p>
            <a:pPr lvl="0"/>
            <a:endParaRPr lang="en-US" sz="900" kern="1200" baseline="0" dirty="0" smtClean="0">
              <a:solidFill>
                <a:schemeClr val="tx1"/>
              </a:solidFill>
              <a:effectLst/>
              <a:latin typeface="Segoe UI" pitchFamily="34" charset="0"/>
              <a:ea typeface="+mn-ea"/>
              <a:cs typeface="+mn-cs"/>
            </a:endParaRPr>
          </a:p>
          <a:p>
            <a:pPr lvl="0"/>
            <a:r>
              <a:rPr lang="en-US" sz="900" kern="1200" baseline="0" dirty="0" smtClean="0">
                <a:solidFill>
                  <a:schemeClr val="tx1"/>
                </a:solidFill>
                <a:effectLst/>
                <a:latin typeface="Segoe UI" pitchFamily="34" charset="0"/>
                <a:ea typeface="+mn-ea"/>
                <a:cs typeface="+mn-cs"/>
              </a:rPr>
              <a:t>When using Calibri, set its font-size to 13 and its weight to normal. 13pt Calibri has the same x-height as 11pt Segoe UI, so their sizes appear consistent when used together in the same line.</a:t>
            </a:r>
            <a:endParaRPr lang="en-US" sz="900" kern="1200" dirty="0" smtClean="0">
              <a:solidFill>
                <a:schemeClr val="tx1"/>
              </a:solidFill>
              <a:effectLst/>
              <a:latin typeface="Segoe UI" pitchFamily="34" charset="0"/>
              <a:ea typeface="+mn-ea"/>
              <a:cs typeface="+mn-cs"/>
            </a:endParaRPr>
          </a:p>
          <a:p>
            <a:pPr lvl="0"/>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Next, Cambria Type ramp.]</a:t>
            </a:r>
            <a:endParaRPr lang="en-US" dirty="0" smtClean="0"/>
          </a:p>
          <a:p>
            <a:pPr lvl="0"/>
            <a:endParaRPr lang="en-US" sz="900" kern="1200" dirty="0" smtClean="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2592619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1 minute</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 </a:t>
            </a:r>
            <a:endParaRPr lang="en-US" sz="900" b="0" kern="1200" dirty="0" smtClean="0">
              <a:solidFill>
                <a:schemeClr val="tx1"/>
              </a:solidFill>
              <a:effectLst/>
              <a:latin typeface="Segoe UI" pitchFamily="34" charset="0"/>
              <a:ea typeface="+mn-ea"/>
              <a:cs typeface="+mn-cs"/>
            </a:endParaRPr>
          </a:p>
          <a:p>
            <a:r>
              <a:rPr lang="en-US" sz="900" b="0" kern="1200" dirty="0" smtClean="0">
                <a:solidFill>
                  <a:schemeClr val="tx1"/>
                </a:solidFill>
                <a:effectLst/>
                <a:latin typeface="Segoe UI" pitchFamily="34" charset="0"/>
                <a:ea typeface="+mn-ea"/>
                <a:cs typeface="+mn-cs"/>
              </a:rPr>
              <a:t>Cambria was specifically</a:t>
            </a:r>
            <a:r>
              <a:rPr lang="en-US" sz="900" b="0" kern="1200" baseline="0" dirty="0" smtClean="0">
                <a:solidFill>
                  <a:schemeClr val="tx1"/>
                </a:solidFill>
                <a:effectLst/>
                <a:latin typeface="Segoe UI" pitchFamily="34" charset="0"/>
                <a:ea typeface="+mn-ea"/>
                <a:cs typeface="+mn-cs"/>
              </a:rPr>
              <a:t> designed </a:t>
            </a:r>
            <a:r>
              <a:rPr lang="en-US" sz="900" b="0" kern="1200" dirty="0" smtClean="0">
                <a:solidFill>
                  <a:schemeClr val="tx1"/>
                </a:solidFill>
                <a:effectLst/>
                <a:latin typeface="Segoe UI" pitchFamily="34" charset="0"/>
                <a:ea typeface="+mn-ea"/>
                <a:cs typeface="+mn-cs"/>
              </a:rPr>
              <a:t>for reading large amounts of text.</a:t>
            </a:r>
          </a:p>
          <a:p>
            <a:r>
              <a:rPr lang="en-US" sz="900" kern="1200" dirty="0" smtClean="0">
                <a:solidFill>
                  <a:schemeClr val="tx1"/>
                </a:solidFill>
                <a:effectLst/>
                <a:latin typeface="Segoe UI" pitchFamily="34" charset="0"/>
                <a:ea typeface="+mn-ea"/>
                <a:cs typeface="+mn-cs"/>
              </a:rPr>
              <a:t> </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Script: </a:t>
            </a:r>
            <a:endParaRPr lang="en-US" sz="900" b="0" kern="1200" dirty="0" smtClean="0">
              <a:solidFill>
                <a:schemeClr val="tx1"/>
              </a:solidFill>
              <a:effectLst/>
              <a:latin typeface="Segoe UI" pitchFamily="34" charset="0"/>
              <a:ea typeface="+mn-ea"/>
              <a:cs typeface="+mn-cs"/>
            </a:endParaRPr>
          </a:p>
          <a:p>
            <a:pPr marL="0" indent="0">
              <a:buFont typeface="Arial" pitchFamily="34" charset="0"/>
              <a:buNone/>
            </a:pPr>
            <a:r>
              <a:rPr lang="en-US" dirty="0" smtClean="0"/>
              <a:t>Cambria is a font family that was designed specifically for reading large amounts</a:t>
            </a:r>
            <a:r>
              <a:rPr lang="en-US" baseline="0" dirty="0" smtClean="0"/>
              <a:t> of </a:t>
            </a:r>
            <a:r>
              <a:rPr lang="en-US" dirty="0" smtClean="0"/>
              <a:t>text, such</a:t>
            </a:r>
            <a:r>
              <a:rPr lang="en-US" baseline="0" dirty="0" smtClean="0"/>
              <a:t> as magazines, eBooks or RSS feeds</a:t>
            </a:r>
            <a:r>
              <a:rPr lang="en-US" dirty="0" smtClean="0"/>
              <a:t>. Here is its type ramp</a:t>
            </a:r>
            <a:r>
              <a:rPr lang="en-US" baseline="0" dirty="0" smtClean="0"/>
              <a:t> with </a:t>
            </a:r>
            <a:r>
              <a:rPr lang="en-US" dirty="0" smtClean="0"/>
              <a:t>only 3 sizes. Many news apps use this font for articles,</a:t>
            </a:r>
            <a:r>
              <a:rPr lang="en-US" baseline="0" dirty="0" smtClean="0"/>
              <a:t> however NY Times uses a custom font, because their typeface is an important part of their brand.</a:t>
            </a:r>
            <a:endParaRPr lang="en-US" dirty="0" smtClean="0"/>
          </a:p>
          <a:p>
            <a:pPr marL="0" marR="0" indent="0" algn="l" defTabSz="914363" rtl="0" eaLnBrk="1" fontAlgn="auto" latinLnBrk="0" hangingPunct="1">
              <a:lnSpc>
                <a:spcPct val="90000"/>
              </a:lnSpc>
              <a:spcBef>
                <a:spcPts val="0"/>
              </a:spcBef>
              <a:spcAft>
                <a:spcPts val="333"/>
              </a:spcAft>
              <a:buClrTx/>
              <a:buSzTx/>
              <a:buFontTx/>
              <a:buNone/>
              <a:tabLst/>
              <a:defRPr/>
            </a:pPr>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Next, </a:t>
            </a:r>
            <a:r>
              <a:rPr lang="en-US" sz="900" b="0" kern="1200" dirty="0" err="1" smtClean="0">
                <a:solidFill>
                  <a:schemeClr val="tx1"/>
                </a:solidFill>
                <a:effectLst/>
                <a:latin typeface="Segoe UI" pitchFamily="34" charset="0"/>
                <a:ea typeface="+mn-ea"/>
                <a:cs typeface="+mn-cs"/>
              </a:rPr>
              <a:t>Meiryo</a:t>
            </a:r>
            <a:r>
              <a:rPr lang="en-US" sz="900" b="0" kern="1200" baseline="0" dirty="0" smtClean="0">
                <a:solidFill>
                  <a:schemeClr val="tx1"/>
                </a:solidFill>
                <a:effectLst/>
                <a:latin typeface="Segoe UI" pitchFamily="34" charset="0"/>
                <a:ea typeface="+mn-ea"/>
                <a:cs typeface="+mn-cs"/>
              </a:rPr>
              <a:t> UI type ramp.]</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11999587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1 minute</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 </a:t>
            </a:r>
            <a:endParaRPr lang="en-US" sz="900" b="0" kern="1200" dirty="0" smtClean="0">
              <a:solidFill>
                <a:schemeClr val="tx1"/>
              </a:solidFill>
              <a:effectLst/>
              <a:latin typeface="Segoe UI" pitchFamily="34" charset="0"/>
              <a:ea typeface="+mn-ea"/>
              <a:cs typeface="+mn-cs"/>
            </a:endParaRPr>
          </a:p>
          <a:p>
            <a:r>
              <a:rPr lang="en-US" sz="900" b="0" kern="1200" dirty="0" smtClean="0">
                <a:solidFill>
                  <a:schemeClr val="tx1"/>
                </a:solidFill>
                <a:effectLst/>
                <a:latin typeface="Segoe UI" pitchFamily="34" charset="0"/>
                <a:ea typeface="+mn-ea"/>
                <a:cs typeface="+mn-cs"/>
              </a:rPr>
              <a:t>Windows</a:t>
            </a:r>
            <a:r>
              <a:rPr lang="en-US" sz="900" b="0" kern="1200" baseline="0" dirty="0" smtClean="0">
                <a:solidFill>
                  <a:schemeClr val="tx1"/>
                </a:solidFill>
                <a:effectLst/>
                <a:latin typeface="Segoe UI" pitchFamily="34" charset="0"/>
                <a:ea typeface="+mn-ea"/>
                <a:cs typeface="+mn-cs"/>
              </a:rPr>
              <a:t> 8 includes alternate characters for other languages.</a:t>
            </a:r>
            <a:endParaRPr lang="en-US" sz="900" b="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 </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Script: </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0" kern="1200" dirty="0" smtClean="0">
                <a:solidFill>
                  <a:schemeClr val="tx1"/>
                </a:solidFill>
                <a:effectLst/>
                <a:latin typeface="Segoe UI" pitchFamily="34" charset="0"/>
                <a:ea typeface="+mn-ea"/>
                <a:cs typeface="+mn-cs"/>
              </a:rPr>
              <a:t>Windows</a:t>
            </a:r>
            <a:r>
              <a:rPr lang="en-US" sz="900" b="0" kern="1200" baseline="0" dirty="0" smtClean="0">
                <a:solidFill>
                  <a:schemeClr val="tx1"/>
                </a:solidFill>
                <a:effectLst/>
                <a:latin typeface="Segoe UI" pitchFamily="34" charset="0"/>
                <a:ea typeface="+mn-ea"/>
                <a:cs typeface="+mn-cs"/>
              </a:rPr>
              <a:t> 8 includes alternate characters for many different languages, including Japanese as shown here with the </a:t>
            </a:r>
            <a:r>
              <a:rPr lang="en-US" sz="900" b="0" kern="1200" baseline="0" dirty="0" err="1" smtClean="0">
                <a:solidFill>
                  <a:schemeClr val="tx1"/>
                </a:solidFill>
                <a:effectLst/>
                <a:latin typeface="Segoe UI" pitchFamily="34" charset="0"/>
                <a:ea typeface="+mn-ea"/>
                <a:cs typeface="+mn-cs"/>
              </a:rPr>
              <a:t>Meiryo</a:t>
            </a:r>
            <a:r>
              <a:rPr lang="en-US" sz="900" b="0" kern="1200" baseline="0" dirty="0" smtClean="0">
                <a:solidFill>
                  <a:schemeClr val="tx1"/>
                </a:solidFill>
                <a:effectLst/>
                <a:latin typeface="Segoe UI" pitchFamily="34" charset="0"/>
                <a:ea typeface="+mn-ea"/>
                <a:cs typeface="+mn-cs"/>
              </a:rPr>
              <a:t> UI type ramp. Notice that it’s the same type ramp as Segoe UI. That is on purpose, as much care has gone into creating international typefaces.</a:t>
            </a:r>
            <a:endParaRPr lang="en-US" sz="900" b="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Next, </a:t>
            </a:r>
            <a:r>
              <a:rPr lang="en-US" sz="900" b="0" kern="1200" dirty="0" err="1" smtClean="0">
                <a:solidFill>
                  <a:schemeClr val="tx1"/>
                </a:solidFill>
                <a:effectLst/>
                <a:latin typeface="Segoe UI" pitchFamily="34" charset="0"/>
                <a:ea typeface="+mn-ea"/>
                <a:cs typeface="+mn-cs"/>
              </a:rPr>
              <a:t>Malgun</a:t>
            </a:r>
            <a:r>
              <a:rPr lang="en-US" sz="900" b="0" kern="1200" dirty="0" smtClean="0">
                <a:solidFill>
                  <a:schemeClr val="tx1"/>
                </a:solidFill>
                <a:effectLst/>
                <a:latin typeface="Segoe UI" pitchFamily="34" charset="0"/>
                <a:ea typeface="+mn-ea"/>
                <a:cs typeface="+mn-cs"/>
              </a:rPr>
              <a:t> Gothic.]</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3218081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1 minute</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 </a:t>
            </a:r>
          </a:p>
          <a:p>
            <a:r>
              <a:rPr lang="en-US" sz="900" b="0" kern="1200" dirty="0" smtClean="0">
                <a:solidFill>
                  <a:schemeClr val="tx1"/>
                </a:solidFill>
                <a:effectLst/>
                <a:latin typeface="Segoe UI" pitchFamily="34" charset="0"/>
                <a:ea typeface="+mn-ea"/>
                <a:cs typeface="+mn-cs"/>
              </a:rPr>
              <a:t>Windows</a:t>
            </a:r>
            <a:r>
              <a:rPr lang="en-US" sz="900" b="0" kern="1200" baseline="0" dirty="0" smtClean="0">
                <a:solidFill>
                  <a:schemeClr val="tx1"/>
                </a:solidFill>
                <a:effectLst/>
                <a:latin typeface="Segoe UI" pitchFamily="34" charset="0"/>
                <a:ea typeface="+mn-ea"/>
                <a:cs typeface="+mn-cs"/>
              </a:rPr>
              <a:t> 8 includes alternate characters for other languages.</a:t>
            </a:r>
            <a:endParaRPr lang="en-US" sz="900" b="0" kern="1200" dirty="0" smtClean="0">
              <a:solidFill>
                <a:schemeClr val="tx1"/>
              </a:solidFill>
              <a:effectLst/>
              <a:latin typeface="Segoe UI" pitchFamily="34" charset="0"/>
              <a:ea typeface="+mn-ea"/>
              <a:cs typeface="+mn-cs"/>
            </a:endParaRPr>
          </a:p>
          <a:p>
            <a:r>
              <a:rPr lang="en-US" sz="900" kern="1200" dirty="0" smtClean="0">
                <a:solidFill>
                  <a:schemeClr val="tx1"/>
                </a:solidFill>
                <a:effectLst/>
                <a:latin typeface="Segoe UI" pitchFamily="34" charset="0"/>
                <a:ea typeface="+mn-ea"/>
                <a:cs typeface="+mn-cs"/>
              </a:rPr>
              <a:t> </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Script: </a:t>
            </a:r>
          </a:p>
          <a:p>
            <a:pPr marL="0" marR="0" indent="0" algn="l" defTabSz="914363" rtl="0" eaLnBrk="1" fontAlgn="auto" latinLnBrk="0" hangingPunct="1">
              <a:lnSpc>
                <a:spcPct val="90000"/>
              </a:lnSpc>
              <a:spcBef>
                <a:spcPts val="0"/>
              </a:spcBef>
              <a:spcAft>
                <a:spcPts val="333"/>
              </a:spcAft>
              <a:buClrTx/>
              <a:buSzTx/>
              <a:buFontTx/>
              <a:buNone/>
              <a:tabLst/>
              <a:defRPr/>
            </a:pPr>
            <a:r>
              <a:rPr lang="en-US" sz="900" b="0" kern="1200" dirty="0" smtClean="0">
                <a:solidFill>
                  <a:schemeClr val="tx1"/>
                </a:solidFill>
                <a:effectLst/>
                <a:latin typeface="Segoe UI" pitchFamily="34" charset="0"/>
                <a:ea typeface="+mn-ea"/>
                <a:cs typeface="+mn-cs"/>
              </a:rPr>
              <a:t>Here is the type ramp for </a:t>
            </a:r>
            <a:r>
              <a:rPr lang="en-US" sz="900" b="0" kern="1200" dirty="0" err="1" smtClean="0">
                <a:solidFill>
                  <a:schemeClr val="tx1"/>
                </a:solidFill>
                <a:effectLst/>
                <a:latin typeface="Segoe UI" pitchFamily="34" charset="0"/>
                <a:ea typeface="+mn-ea"/>
                <a:cs typeface="+mn-cs"/>
              </a:rPr>
              <a:t>Malgun</a:t>
            </a:r>
            <a:r>
              <a:rPr lang="en-US" sz="900" b="0" kern="1200" dirty="0" smtClean="0">
                <a:solidFill>
                  <a:schemeClr val="tx1"/>
                </a:solidFill>
                <a:effectLst/>
                <a:latin typeface="Segoe UI" pitchFamily="34" charset="0"/>
                <a:ea typeface="+mn-ea"/>
                <a:cs typeface="+mn-cs"/>
              </a:rPr>
              <a:t> Gothic, which includes alternate characters</a:t>
            </a:r>
            <a:r>
              <a:rPr lang="en-US" sz="900" b="0" kern="1200" baseline="0" dirty="0" smtClean="0">
                <a:solidFill>
                  <a:schemeClr val="tx1"/>
                </a:solidFill>
                <a:effectLst/>
                <a:latin typeface="Segoe UI" pitchFamily="34" charset="0"/>
                <a:ea typeface="+mn-ea"/>
                <a:cs typeface="+mn-cs"/>
              </a:rPr>
              <a:t> for the Korean language.</a:t>
            </a:r>
            <a:endParaRPr lang="en-US" sz="900" b="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effectLst/>
                <a:latin typeface="Segoe UI" pitchFamily="34" charset="0"/>
                <a:ea typeface="+mn-ea"/>
                <a:cs typeface="+mn-cs"/>
              </a:rPr>
              <a:t> </a:t>
            </a:r>
          </a:p>
          <a:p>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Next, why you</a:t>
            </a:r>
            <a:r>
              <a:rPr lang="en-US" sz="900" b="0" kern="1200" baseline="0" dirty="0" smtClean="0">
                <a:solidFill>
                  <a:schemeClr val="tx1"/>
                </a:solidFill>
                <a:effectLst/>
                <a:latin typeface="Segoe UI" pitchFamily="34" charset="0"/>
                <a:ea typeface="+mn-ea"/>
                <a:cs typeface="+mn-cs"/>
              </a:rPr>
              <a:t> should use native fonts.]</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1918359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3427569177"/>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192917938"/>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358983340"/>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3751468"/>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12571971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 Type="http://schemas.openxmlformats.org/officeDocument/2006/relationships/slideLayout" Target="../slideLayouts/slideLayout10.xml"/><Relationship Id="rId16" Type="http://schemas.openxmlformats.org/officeDocument/2006/relationships/slideLayout" Target="../slideLayouts/slideLayout24.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 id="2147483790" r:id="rId13"/>
    <p:sldLayoutId id="2147483791" r:id="rId14"/>
    <p:sldLayoutId id="2147483792" r:id="rId15"/>
    <p:sldLayoutId id="2147483793" r:id="rId16"/>
    <p:sldLayoutId id="2147483794" r:id="rId17"/>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0" y="0"/>
            <a:ext cx="12184083" cy="6858000"/>
          </a:xfrm>
          <a:prstGeom prst="rect">
            <a:avLst/>
          </a:prstGeom>
        </p:spPr>
      </p:pic>
    </p:spTree>
    <p:extLst>
      <p:ext uri="{BB962C8B-B14F-4D97-AF65-F5344CB8AC3E}">
        <p14:creationId xmlns:p14="http://schemas.microsoft.com/office/powerpoint/2010/main" val="43938044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373821" y="1986455"/>
            <a:ext cx="7346731" cy="3279228"/>
          </a:xfrm>
          <a:prstGeom prst="rect">
            <a:avLst/>
          </a:prstGeom>
          <a:solidFill>
            <a:schemeClr val="bg1"/>
          </a:solidFill>
          <a:ln>
            <a:solidFill>
              <a:schemeClr val="bg1">
                <a:lumMod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Calibri</a:t>
            </a:r>
            <a:endParaRPr lang="en-US" dirty="0"/>
          </a:p>
        </p:txBody>
      </p:sp>
      <p:sp>
        <p:nvSpPr>
          <p:cNvPr id="6" name="Rectangle 5"/>
          <p:cNvSpPr/>
          <p:nvPr/>
        </p:nvSpPr>
        <p:spPr>
          <a:xfrm>
            <a:off x="1123125" y="4554737"/>
            <a:ext cx="1426527" cy="276999"/>
          </a:xfrm>
          <a:prstGeom prst="rect">
            <a:avLst/>
          </a:prstGeom>
        </p:spPr>
        <p:txBody>
          <a:bodyPr wrap="square">
            <a:spAutoFit/>
          </a:bodyPr>
          <a:lstStyle/>
          <a:p>
            <a:pPr lvl="0"/>
            <a:r>
              <a:rPr lang="en-US" sz="1200" dirty="0" smtClean="0">
                <a:solidFill>
                  <a:schemeClr val="tx1">
                    <a:alpha val="99000"/>
                  </a:schemeClr>
                </a:solidFill>
                <a:latin typeface="+mj-lt"/>
                <a:cs typeface="Segoe UI Semilight" pitchFamily="34" charset="0"/>
              </a:rPr>
              <a:t>Body copy</a:t>
            </a:r>
          </a:p>
        </p:txBody>
      </p:sp>
      <p:sp>
        <p:nvSpPr>
          <p:cNvPr id="10" name="TextBox 9"/>
          <p:cNvSpPr txBox="1"/>
          <p:nvPr/>
        </p:nvSpPr>
        <p:spPr>
          <a:xfrm>
            <a:off x="1139845" y="2894911"/>
            <a:ext cx="835485" cy="1492716"/>
          </a:xfrm>
          <a:prstGeom prst="rect">
            <a:avLst/>
          </a:prstGeom>
          <a:noFill/>
        </p:spPr>
        <p:txBody>
          <a:bodyPr wrap="none" rtlCol="0">
            <a:spAutoFit/>
          </a:bodyPr>
          <a:lstStyle/>
          <a:p>
            <a:r>
              <a:rPr lang="en-US" sz="1300" dirty="0" smtClean="0">
                <a:solidFill>
                  <a:schemeClr val="tx1">
                    <a:lumMod val="75000"/>
                    <a:lumOff val="25000"/>
                  </a:schemeClr>
                </a:solidFill>
                <a:latin typeface="Calibri" panose="020F0502020204030204" pitchFamily="34" charset="0"/>
                <a:ea typeface="Segoe UI" pitchFamily="34" charset="0"/>
                <a:cs typeface="Segoe UI" pitchFamily="34" charset="0"/>
              </a:rPr>
              <a:t>13pt</a:t>
            </a:r>
            <a:endParaRPr lang="en-US" sz="1300" dirty="0">
              <a:solidFill>
                <a:schemeClr val="tx1">
                  <a:lumMod val="75000"/>
                  <a:lumOff val="25000"/>
                </a:schemeClr>
              </a:solidFill>
              <a:latin typeface="Calibri" panose="020F0502020204030204" pitchFamily="34" charset="0"/>
              <a:ea typeface="Segoe UI" pitchFamily="34" charset="0"/>
              <a:cs typeface="Segoe UI" pitchFamily="34" charset="0"/>
            </a:endParaRPr>
          </a:p>
          <a:p>
            <a:endParaRPr lang="en-US" sz="1300" dirty="0" smtClean="0">
              <a:solidFill>
                <a:schemeClr val="tx1">
                  <a:lumMod val="75000"/>
                  <a:lumOff val="25000"/>
                </a:schemeClr>
              </a:solidFill>
              <a:latin typeface="Calibri" panose="020F0502020204030204" pitchFamily="34" charset="0"/>
              <a:ea typeface="Segoe UI" pitchFamily="34" charset="0"/>
              <a:cs typeface="Segoe UI Semilight" pitchFamily="34" charset="0"/>
            </a:endParaRPr>
          </a:p>
          <a:p>
            <a:endParaRPr lang="en-US" sz="1300" dirty="0">
              <a:solidFill>
                <a:schemeClr val="tx1">
                  <a:lumMod val="75000"/>
                  <a:lumOff val="25000"/>
                </a:schemeClr>
              </a:solidFill>
              <a:latin typeface="Calibri" panose="020F0502020204030204" pitchFamily="34" charset="0"/>
              <a:ea typeface="Segoe UI" pitchFamily="34" charset="0"/>
              <a:cs typeface="Segoe UI Semilight" pitchFamily="34" charset="0"/>
            </a:endParaRPr>
          </a:p>
          <a:p>
            <a:endParaRPr lang="en-US" sz="1300" dirty="0" smtClean="0">
              <a:solidFill>
                <a:schemeClr val="tx1">
                  <a:lumMod val="75000"/>
                  <a:lumOff val="25000"/>
                </a:schemeClr>
              </a:solidFill>
              <a:latin typeface="Calibri" panose="020F0502020204030204" pitchFamily="34" charset="0"/>
              <a:ea typeface="Segoe UI" pitchFamily="34" charset="0"/>
              <a:cs typeface="Segoe UI Semilight" pitchFamily="34" charset="0"/>
            </a:endParaRPr>
          </a:p>
          <a:p>
            <a:r>
              <a:rPr lang="en-US" sz="1300" dirty="0" smtClean="0">
                <a:solidFill>
                  <a:schemeClr val="tx1">
                    <a:lumMod val="75000"/>
                    <a:lumOff val="25000"/>
                  </a:schemeClr>
                </a:solidFill>
                <a:latin typeface="Calibri" panose="020F0502020204030204" pitchFamily="34" charset="0"/>
                <a:ea typeface="Segoe UI" pitchFamily="34" charset="0"/>
                <a:cs typeface="Segoe UI Semilight" pitchFamily="34" charset="0"/>
              </a:rPr>
              <a:t>Semilight</a:t>
            </a:r>
          </a:p>
          <a:p>
            <a:r>
              <a:rPr lang="en-US" sz="1300" dirty="0" smtClean="0">
                <a:solidFill>
                  <a:schemeClr val="tx1">
                    <a:lumMod val="75000"/>
                    <a:lumOff val="25000"/>
                  </a:schemeClr>
                </a:solidFill>
                <a:latin typeface="Calibri" panose="020F0502020204030204" pitchFamily="34" charset="0"/>
                <a:ea typeface="Segoe UI" pitchFamily="34" charset="0"/>
                <a:cs typeface="Segoe UI" pitchFamily="34" charset="0"/>
              </a:rPr>
              <a:t>Regular</a:t>
            </a:r>
          </a:p>
          <a:p>
            <a:r>
              <a:rPr lang="en-US" sz="1300" b="1" dirty="0" smtClean="0">
                <a:solidFill>
                  <a:schemeClr val="tx1">
                    <a:lumMod val="75000"/>
                    <a:lumOff val="25000"/>
                  </a:schemeClr>
                </a:solidFill>
                <a:latin typeface="Calibri" panose="020F0502020204030204" pitchFamily="34" charset="0"/>
                <a:ea typeface="Segoe UI" pitchFamily="34" charset="0"/>
                <a:cs typeface="Segoe UI Semibold" pitchFamily="34" charset="0"/>
              </a:rPr>
              <a:t>Semibold</a:t>
            </a:r>
            <a:endParaRPr lang="en-US" sz="1300" b="1" dirty="0">
              <a:solidFill>
                <a:schemeClr val="tx1">
                  <a:lumMod val="75000"/>
                  <a:lumOff val="25000"/>
                </a:schemeClr>
              </a:solidFill>
              <a:latin typeface="Calibri" panose="020F0502020204030204" pitchFamily="34" charset="0"/>
              <a:ea typeface="Segoe UI" pitchFamily="34" charset="0"/>
              <a:cs typeface="Segoe UI Semibold" pitchFamily="34" charset="0"/>
            </a:endParaRPr>
          </a:p>
        </p:txBody>
      </p:sp>
      <p:sp>
        <p:nvSpPr>
          <p:cNvPr id="3" name="TextBox 2"/>
          <p:cNvSpPr txBox="1"/>
          <p:nvPr/>
        </p:nvSpPr>
        <p:spPr>
          <a:xfrm>
            <a:off x="3547241" y="2156247"/>
            <a:ext cx="2302105" cy="738664"/>
          </a:xfrm>
          <a:prstGeom prst="rect">
            <a:avLst/>
          </a:prstGeom>
          <a:noFill/>
        </p:spPr>
        <p:txBody>
          <a:bodyPr wrap="none" lIns="0" tIns="0" rIns="0" bIns="0" rtlCol="0">
            <a:spAutoFit/>
          </a:bodyPr>
          <a:lstStyle/>
          <a:p>
            <a:r>
              <a:rPr lang="en-US" sz="1600" dirty="0" smtClean="0">
                <a:latin typeface="Calibri" panose="020F0502020204030204" pitchFamily="34" charset="0"/>
              </a:rPr>
              <a:t>Dominik </a:t>
            </a:r>
            <a:r>
              <a:rPr lang="en-US" sz="1600" dirty="0" err="1" smtClean="0">
                <a:latin typeface="Calibri" panose="020F0502020204030204" pitchFamily="34" charset="0"/>
              </a:rPr>
              <a:t>Paiha</a:t>
            </a:r>
            <a:endParaRPr lang="en-US" sz="1600" dirty="0" smtClean="0">
              <a:latin typeface="Calibri" panose="020F0502020204030204" pitchFamily="34" charset="0"/>
            </a:endParaRPr>
          </a:p>
          <a:p>
            <a:r>
              <a:rPr lang="en-US" sz="1600" dirty="0" smtClean="0">
                <a:solidFill>
                  <a:schemeClr val="bg1">
                    <a:lumMod val="50000"/>
                  </a:schemeClr>
                </a:solidFill>
                <a:latin typeface="Calibri" panose="020F0502020204030204" pitchFamily="34" charset="0"/>
              </a:rPr>
              <a:t>March 12, 2013    10:41 AM</a:t>
            </a:r>
          </a:p>
          <a:p>
            <a:r>
              <a:rPr lang="en-US" sz="1600" dirty="0" smtClean="0">
                <a:solidFill>
                  <a:schemeClr val="bg1">
                    <a:lumMod val="50000"/>
                  </a:schemeClr>
                </a:solidFill>
                <a:latin typeface="Calibri" panose="020F0502020204030204" pitchFamily="34" charset="0"/>
              </a:rPr>
              <a:t>To: Belinda Newman</a:t>
            </a:r>
          </a:p>
        </p:txBody>
      </p:sp>
      <p:sp>
        <p:nvSpPr>
          <p:cNvPr id="7" name="TextBox 6"/>
          <p:cNvSpPr txBox="1"/>
          <p:nvPr/>
        </p:nvSpPr>
        <p:spPr>
          <a:xfrm>
            <a:off x="3547240" y="3074471"/>
            <a:ext cx="2351285" cy="307777"/>
          </a:xfrm>
          <a:prstGeom prst="rect">
            <a:avLst/>
          </a:prstGeom>
          <a:noFill/>
        </p:spPr>
        <p:txBody>
          <a:bodyPr wrap="none" lIns="0" tIns="0" rIns="0" bIns="0" rtlCol="0">
            <a:spAutoFit/>
          </a:bodyPr>
          <a:lstStyle/>
          <a:p>
            <a:r>
              <a:rPr lang="en-US" sz="2000" dirty="0" smtClean="0">
                <a:solidFill>
                  <a:srgbClr val="00B0F0"/>
                </a:solidFill>
                <a:latin typeface="Calibri" panose="020F0502020204030204" pitchFamily="34" charset="0"/>
              </a:rPr>
              <a:t>Handmade birdhouses</a:t>
            </a:r>
          </a:p>
        </p:txBody>
      </p:sp>
      <p:sp>
        <p:nvSpPr>
          <p:cNvPr id="8" name="TextBox 7"/>
          <p:cNvSpPr txBox="1"/>
          <p:nvPr/>
        </p:nvSpPr>
        <p:spPr>
          <a:xfrm>
            <a:off x="3547240" y="3640562"/>
            <a:ext cx="6921063" cy="1292662"/>
          </a:xfrm>
          <a:prstGeom prst="rect">
            <a:avLst/>
          </a:prstGeom>
          <a:noFill/>
        </p:spPr>
        <p:txBody>
          <a:bodyPr wrap="square" lIns="0" tIns="0" rIns="0" bIns="0" rtlCol="0">
            <a:spAutoFit/>
          </a:bodyPr>
          <a:lstStyle/>
          <a:p>
            <a:r>
              <a:rPr lang="en-US" sz="1400" dirty="0" smtClean="0">
                <a:latin typeface="Calibri" panose="020F0502020204030204" pitchFamily="34" charset="0"/>
              </a:rPr>
              <a:t>Hi Belinda, the name of the artist who created the birdhouse you were admiring is Diane Forsyth. She works out of a studio in Miami. You should visit some time, it’s pretty neat!</a:t>
            </a:r>
          </a:p>
          <a:p>
            <a:endParaRPr lang="en-US" sz="1400" dirty="0">
              <a:latin typeface="Calibri" panose="020F0502020204030204" pitchFamily="34" charset="0"/>
            </a:endParaRPr>
          </a:p>
          <a:p>
            <a:r>
              <a:rPr lang="en-US" sz="1400" dirty="0" smtClean="0">
                <a:latin typeface="Calibri" panose="020F0502020204030204" pitchFamily="34" charset="0"/>
              </a:rPr>
              <a:t>Talk to you soon,</a:t>
            </a:r>
          </a:p>
          <a:p>
            <a:endParaRPr lang="en-US" sz="1400" dirty="0">
              <a:latin typeface="Calibri" panose="020F0502020204030204" pitchFamily="34" charset="0"/>
            </a:endParaRPr>
          </a:p>
          <a:p>
            <a:r>
              <a:rPr lang="en-US" sz="1400" dirty="0" smtClean="0">
                <a:latin typeface="Calibri" panose="020F0502020204030204" pitchFamily="34" charset="0"/>
              </a:rPr>
              <a:t>Dom</a:t>
            </a:r>
          </a:p>
        </p:txBody>
      </p:sp>
    </p:spTree>
    <p:extLst>
      <p:ext uri="{BB962C8B-B14F-4D97-AF65-F5344CB8AC3E}">
        <p14:creationId xmlns:p14="http://schemas.microsoft.com/office/powerpoint/2010/main" val="119484348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pitchFamily="18" charset="0"/>
              </a:rPr>
              <a:t>Cambria</a:t>
            </a:r>
            <a:r>
              <a:rPr lang="en-US" dirty="0" smtClean="0"/>
              <a:t> </a:t>
            </a:r>
            <a:r>
              <a:rPr lang="en-US" sz="2000" dirty="0">
                <a:solidFill>
                  <a:srgbClr val="000000">
                    <a:lumMod val="50000"/>
                    <a:lumOff val="50000"/>
                    <a:alpha val="99000"/>
                  </a:srgbClr>
                </a:solidFill>
                <a:latin typeface="Meiryo UI" pitchFamily="34" charset="-128"/>
                <a:ea typeface="Meiryo UI" pitchFamily="34" charset="-128"/>
                <a:cs typeface="Segoe UI Semilight" pitchFamily="34" charset="0"/>
              </a:rPr>
              <a:t>Type ramp</a:t>
            </a:r>
            <a:endParaRPr lang="en-US" dirty="0"/>
          </a:p>
        </p:txBody>
      </p:sp>
      <p:sp>
        <p:nvSpPr>
          <p:cNvPr id="6" name="Rectangle 5"/>
          <p:cNvSpPr/>
          <p:nvPr/>
        </p:nvSpPr>
        <p:spPr>
          <a:xfrm>
            <a:off x="4029393" y="4554737"/>
            <a:ext cx="1251267" cy="276999"/>
          </a:xfrm>
          <a:prstGeom prst="rect">
            <a:avLst/>
          </a:prstGeom>
        </p:spPr>
        <p:txBody>
          <a:bodyPr wrap="square">
            <a:spAutoFit/>
          </a:bodyPr>
          <a:lstStyle/>
          <a:p>
            <a:pPr lvl="0"/>
            <a:r>
              <a:rPr lang="en-US" sz="1200" dirty="0" smtClean="0">
                <a:solidFill>
                  <a:schemeClr val="tx1">
                    <a:alpha val="99000"/>
                  </a:schemeClr>
                </a:solidFill>
                <a:latin typeface="Cambria" pitchFamily="18" charset="0"/>
                <a:cs typeface="Segoe UI Semilight" pitchFamily="34" charset="0"/>
              </a:rPr>
              <a:t>Sub-headers</a:t>
            </a:r>
          </a:p>
        </p:txBody>
      </p:sp>
      <p:sp>
        <p:nvSpPr>
          <p:cNvPr id="7" name="Rectangle 6"/>
          <p:cNvSpPr/>
          <p:nvPr/>
        </p:nvSpPr>
        <p:spPr>
          <a:xfrm>
            <a:off x="2421573" y="4554737"/>
            <a:ext cx="1426527" cy="276999"/>
          </a:xfrm>
          <a:prstGeom prst="rect">
            <a:avLst/>
          </a:prstGeom>
        </p:spPr>
        <p:txBody>
          <a:bodyPr wrap="square">
            <a:spAutoFit/>
          </a:bodyPr>
          <a:lstStyle/>
          <a:p>
            <a:pPr lvl="0"/>
            <a:r>
              <a:rPr lang="en-US" sz="1200" dirty="0" smtClean="0">
                <a:solidFill>
                  <a:schemeClr val="tx1">
                    <a:alpha val="99000"/>
                  </a:schemeClr>
                </a:solidFill>
                <a:latin typeface="Cambria" pitchFamily="18" charset="0"/>
                <a:cs typeface="Segoe UI Semilight" pitchFamily="34" charset="0"/>
              </a:rPr>
              <a:t>Body copy</a:t>
            </a:r>
          </a:p>
        </p:txBody>
      </p:sp>
      <p:sp>
        <p:nvSpPr>
          <p:cNvPr id="8" name="Rectangle 7"/>
          <p:cNvSpPr/>
          <p:nvPr/>
        </p:nvSpPr>
        <p:spPr>
          <a:xfrm>
            <a:off x="966153" y="4554737"/>
            <a:ext cx="1426527" cy="276999"/>
          </a:xfrm>
          <a:prstGeom prst="rect">
            <a:avLst/>
          </a:prstGeom>
        </p:spPr>
        <p:txBody>
          <a:bodyPr wrap="square">
            <a:spAutoFit/>
          </a:bodyPr>
          <a:lstStyle/>
          <a:p>
            <a:pPr lvl="0"/>
            <a:r>
              <a:rPr lang="en-US" sz="1200" dirty="0" smtClean="0">
                <a:solidFill>
                  <a:schemeClr val="tx1">
                    <a:alpha val="99000"/>
                  </a:schemeClr>
                </a:solidFill>
                <a:latin typeface="Cambria" pitchFamily="18" charset="0"/>
                <a:cs typeface="Segoe UI Semilight" pitchFamily="34" charset="0"/>
              </a:rPr>
              <a:t>Tertiary info</a:t>
            </a:r>
          </a:p>
        </p:txBody>
      </p:sp>
      <p:sp>
        <p:nvSpPr>
          <p:cNvPr id="10" name="TextBox 9"/>
          <p:cNvSpPr txBox="1"/>
          <p:nvPr/>
        </p:nvSpPr>
        <p:spPr>
          <a:xfrm>
            <a:off x="4028305" y="2787821"/>
            <a:ext cx="1031244" cy="1323439"/>
          </a:xfrm>
          <a:prstGeom prst="rect">
            <a:avLst/>
          </a:prstGeom>
          <a:noFill/>
        </p:spPr>
        <p:txBody>
          <a:bodyPr wrap="none" rtlCol="0">
            <a:spAutoFit/>
          </a:bodyPr>
          <a:lstStyle/>
          <a:p>
            <a:r>
              <a:rPr lang="en-US" sz="2000" dirty="0">
                <a:solidFill>
                  <a:schemeClr val="tx1">
                    <a:lumMod val="75000"/>
                    <a:lumOff val="25000"/>
                  </a:schemeClr>
                </a:solidFill>
                <a:latin typeface="Cambria" pitchFamily="18" charset="0"/>
                <a:ea typeface="Segoe UI" pitchFamily="34" charset="0"/>
                <a:cs typeface="Segoe UI" pitchFamily="34" charset="0"/>
              </a:rPr>
              <a:t>20pt</a:t>
            </a:r>
          </a:p>
          <a:p>
            <a:endParaRPr lang="en-US" sz="2000" dirty="0" smtClean="0">
              <a:solidFill>
                <a:schemeClr val="tx1">
                  <a:lumMod val="75000"/>
                  <a:lumOff val="25000"/>
                </a:schemeClr>
              </a:solidFill>
              <a:latin typeface="Cambria" pitchFamily="18" charset="0"/>
              <a:ea typeface="Segoe UI" pitchFamily="34" charset="0"/>
              <a:cs typeface="Segoe UI Light" pitchFamily="34" charset="0"/>
            </a:endParaRPr>
          </a:p>
          <a:p>
            <a:r>
              <a:rPr lang="en-US" sz="2000" dirty="0" smtClean="0">
                <a:solidFill>
                  <a:schemeClr val="tx1">
                    <a:lumMod val="75000"/>
                    <a:lumOff val="25000"/>
                  </a:schemeClr>
                </a:solidFill>
                <a:latin typeface="Cambria" pitchFamily="18" charset="0"/>
                <a:ea typeface="Segoe UI" pitchFamily="34" charset="0"/>
                <a:cs typeface="Segoe UI" pitchFamily="34" charset="0"/>
              </a:rPr>
              <a:t>Regular</a:t>
            </a:r>
          </a:p>
          <a:p>
            <a:r>
              <a:rPr lang="en-US" sz="2000" b="1" dirty="0" smtClean="0">
                <a:solidFill>
                  <a:schemeClr val="tx1">
                    <a:lumMod val="75000"/>
                    <a:lumOff val="25000"/>
                  </a:schemeClr>
                </a:solidFill>
                <a:latin typeface="Cambria" pitchFamily="18" charset="0"/>
                <a:ea typeface="Segoe UI" pitchFamily="34" charset="0"/>
                <a:cs typeface="Segoe UI" pitchFamily="34" charset="0"/>
              </a:rPr>
              <a:t>Bold</a:t>
            </a:r>
            <a:endParaRPr lang="en-US" sz="2000" b="1" dirty="0">
              <a:solidFill>
                <a:schemeClr val="tx1">
                  <a:lumMod val="75000"/>
                  <a:lumOff val="25000"/>
                </a:schemeClr>
              </a:solidFill>
              <a:latin typeface="Cambria" pitchFamily="18" charset="0"/>
              <a:ea typeface="Segoe UI" pitchFamily="34" charset="0"/>
              <a:cs typeface="Segoe UI" pitchFamily="34" charset="0"/>
            </a:endParaRPr>
          </a:p>
        </p:txBody>
      </p:sp>
      <p:sp>
        <p:nvSpPr>
          <p:cNvPr id="11" name="TextBox 10"/>
          <p:cNvSpPr txBox="1"/>
          <p:nvPr/>
        </p:nvSpPr>
        <p:spPr>
          <a:xfrm>
            <a:off x="2438293" y="2894911"/>
            <a:ext cx="654346" cy="1077218"/>
          </a:xfrm>
          <a:prstGeom prst="rect">
            <a:avLst/>
          </a:prstGeom>
          <a:noFill/>
        </p:spPr>
        <p:txBody>
          <a:bodyPr wrap="none" rtlCol="0">
            <a:spAutoFit/>
          </a:bodyPr>
          <a:lstStyle/>
          <a:p>
            <a:r>
              <a:rPr lang="en-US" sz="1100" dirty="0" smtClean="0">
                <a:solidFill>
                  <a:schemeClr val="tx1">
                    <a:lumMod val="75000"/>
                    <a:lumOff val="25000"/>
                  </a:schemeClr>
                </a:solidFill>
                <a:latin typeface="Cambria" pitchFamily="18" charset="0"/>
                <a:ea typeface="Segoe UI" pitchFamily="34" charset="0"/>
                <a:cs typeface="Segoe UI" pitchFamily="34" charset="0"/>
              </a:rPr>
              <a:t>11pt</a:t>
            </a:r>
            <a:endParaRPr lang="en-US" sz="1100" dirty="0">
              <a:solidFill>
                <a:schemeClr val="tx1">
                  <a:lumMod val="75000"/>
                  <a:lumOff val="25000"/>
                </a:schemeClr>
              </a:solidFill>
              <a:latin typeface="Cambria" pitchFamily="18" charset="0"/>
              <a:ea typeface="Segoe UI" pitchFamily="34" charset="0"/>
              <a:cs typeface="Segoe UI" pitchFamily="34" charset="0"/>
            </a:endParaRPr>
          </a:p>
          <a:p>
            <a:endParaRPr lang="en-US" sz="1100" dirty="0" smtClean="0">
              <a:solidFill>
                <a:schemeClr val="tx1">
                  <a:lumMod val="75000"/>
                  <a:lumOff val="25000"/>
                </a:schemeClr>
              </a:solidFill>
              <a:latin typeface="Cambria" pitchFamily="18" charset="0"/>
              <a:ea typeface="Segoe UI" pitchFamily="34" charset="0"/>
              <a:cs typeface="Segoe UI Semilight" pitchFamily="34" charset="0"/>
            </a:endParaRPr>
          </a:p>
          <a:p>
            <a:endParaRPr lang="en-US" sz="1100" dirty="0">
              <a:solidFill>
                <a:schemeClr val="tx1">
                  <a:lumMod val="75000"/>
                  <a:lumOff val="25000"/>
                </a:schemeClr>
              </a:solidFill>
              <a:latin typeface="Cambria" pitchFamily="18" charset="0"/>
              <a:ea typeface="Segoe UI" pitchFamily="34" charset="0"/>
              <a:cs typeface="Segoe UI Semilight" pitchFamily="34" charset="0"/>
            </a:endParaRPr>
          </a:p>
          <a:p>
            <a:endParaRPr lang="en-US" sz="900" dirty="0" smtClean="0">
              <a:solidFill>
                <a:schemeClr val="tx1">
                  <a:lumMod val="75000"/>
                  <a:lumOff val="25000"/>
                </a:schemeClr>
              </a:solidFill>
              <a:latin typeface="Cambria" pitchFamily="18" charset="0"/>
              <a:ea typeface="Segoe UI" pitchFamily="34" charset="0"/>
              <a:cs typeface="Segoe UI Semilight" pitchFamily="34" charset="0"/>
            </a:endParaRPr>
          </a:p>
          <a:p>
            <a:r>
              <a:rPr lang="en-US" sz="1100" dirty="0">
                <a:solidFill>
                  <a:schemeClr val="tx1">
                    <a:lumMod val="75000"/>
                    <a:lumOff val="25000"/>
                  </a:schemeClr>
                </a:solidFill>
                <a:latin typeface="Cambria" pitchFamily="18" charset="0"/>
                <a:ea typeface="Segoe UI" pitchFamily="34" charset="0"/>
                <a:cs typeface="Segoe UI" pitchFamily="34" charset="0"/>
              </a:rPr>
              <a:t>Regular</a:t>
            </a:r>
          </a:p>
          <a:p>
            <a:r>
              <a:rPr lang="en-US" sz="1100" b="1" dirty="0">
                <a:solidFill>
                  <a:schemeClr val="tx1">
                    <a:lumMod val="75000"/>
                    <a:lumOff val="25000"/>
                  </a:schemeClr>
                </a:solidFill>
                <a:latin typeface="Cambria" pitchFamily="18" charset="0"/>
                <a:ea typeface="Segoe UI" pitchFamily="34" charset="0"/>
                <a:cs typeface="Segoe UI" pitchFamily="34" charset="0"/>
              </a:rPr>
              <a:t>Bold</a:t>
            </a:r>
          </a:p>
        </p:txBody>
      </p:sp>
      <p:sp>
        <p:nvSpPr>
          <p:cNvPr id="12" name="TextBox 11"/>
          <p:cNvSpPr txBox="1"/>
          <p:nvPr/>
        </p:nvSpPr>
        <p:spPr>
          <a:xfrm>
            <a:off x="960490" y="2924095"/>
            <a:ext cx="570990" cy="1000274"/>
          </a:xfrm>
          <a:prstGeom prst="rect">
            <a:avLst/>
          </a:prstGeom>
          <a:noFill/>
        </p:spPr>
        <p:txBody>
          <a:bodyPr wrap="none" rtlCol="0">
            <a:spAutoFit/>
          </a:bodyPr>
          <a:lstStyle/>
          <a:p>
            <a:r>
              <a:rPr lang="en-US" sz="900" dirty="0" smtClean="0">
                <a:solidFill>
                  <a:schemeClr val="tx1">
                    <a:lumMod val="75000"/>
                    <a:lumOff val="25000"/>
                  </a:schemeClr>
                </a:solidFill>
                <a:latin typeface="Cambria" pitchFamily="18" charset="0"/>
                <a:ea typeface="Segoe UI" pitchFamily="34" charset="0"/>
                <a:cs typeface="Segoe UI" pitchFamily="34" charset="0"/>
              </a:rPr>
              <a:t>9pt</a:t>
            </a:r>
            <a:endParaRPr lang="en-US" sz="900" dirty="0">
              <a:solidFill>
                <a:schemeClr val="tx1">
                  <a:lumMod val="75000"/>
                  <a:lumOff val="25000"/>
                </a:schemeClr>
              </a:solidFill>
              <a:latin typeface="Cambria" pitchFamily="18" charset="0"/>
              <a:ea typeface="Segoe UI" pitchFamily="34" charset="0"/>
              <a:cs typeface="Segoe UI" pitchFamily="34" charset="0"/>
            </a:endParaRPr>
          </a:p>
          <a:p>
            <a:endParaRPr lang="en-US" sz="900" dirty="0" smtClean="0">
              <a:solidFill>
                <a:schemeClr val="tx1">
                  <a:lumMod val="75000"/>
                  <a:lumOff val="25000"/>
                </a:schemeClr>
              </a:solidFill>
              <a:latin typeface="Cambria" pitchFamily="18" charset="0"/>
              <a:ea typeface="Segoe UI" pitchFamily="34" charset="0"/>
              <a:cs typeface="Segoe UI" pitchFamily="34" charset="0"/>
            </a:endParaRPr>
          </a:p>
          <a:p>
            <a:endParaRPr lang="en-US" sz="900" dirty="0">
              <a:solidFill>
                <a:schemeClr val="tx1">
                  <a:lumMod val="75000"/>
                  <a:lumOff val="25000"/>
                </a:schemeClr>
              </a:solidFill>
              <a:latin typeface="Cambria" pitchFamily="18" charset="0"/>
              <a:ea typeface="Segoe UI" pitchFamily="34" charset="0"/>
              <a:cs typeface="Segoe UI" pitchFamily="34" charset="0"/>
            </a:endParaRPr>
          </a:p>
          <a:p>
            <a:endParaRPr lang="en-US" sz="900" dirty="0" smtClean="0">
              <a:solidFill>
                <a:schemeClr val="tx1">
                  <a:lumMod val="75000"/>
                  <a:lumOff val="25000"/>
                </a:schemeClr>
              </a:solidFill>
              <a:latin typeface="Cambria" pitchFamily="18" charset="0"/>
              <a:ea typeface="Segoe UI" pitchFamily="34" charset="0"/>
              <a:cs typeface="Segoe UI" pitchFamily="34" charset="0"/>
            </a:endParaRPr>
          </a:p>
          <a:p>
            <a:endParaRPr lang="en-US" sz="500" dirty="0">
              <a:solidFill>
                <a:schemeClr val="tx1">
                  <a:lumMod val="75000"/>
                  <a:lumOff val="25000"/>
                </a:schemeClr>
              </a:solidFill>
              <a:latin typeface="Cambria" pitchFamily="18" charset="0"/>
              <a:ea typeface="Segoe UI" pitchFamily="34" charset="0"/>
              <a:cs typeface="Segoe UI" pitchFamily="34" charset="0"/>
            </a:endParaRPr>
          </a:p>
          <a:p>
            <a:r>
              <a:rPr lang="en-US" sz="900" dirty="0">
                <a:solidFill>
                  <a:schemeClr val="tx1">
                    <a:lumMod val="75000"/>
                    <a:lumOff val="25000"/>
                  </a:schemeClr>
                </a:solidFill>
                <a:latin typeface="Cambria" pitchFamily="18" charset="0"/>
                <a:ea typeface="Segoe UI" pitchFamily="34" charset="0"/>
                <a:cs typeface="Segoe UI" pitchFamily="34" charset="0"/>
              </a:rPr>
              <a:t>Regular</a:t>
            </a:r>
          </a:p>
          <a:p>
            <a:r>
              <a:rPr lang="en-US" sz="900" b="1" dirty="0">
                <a:solidFill>
                  <a:schemeClr val="tx1">
                    <a:lumMod val="75000"/>
                    <a:lumOff val="25000"/>
                  </a:schemeClr>
                </a:solidFill>
                <a:latin typeface="Cambria" pitchFamily="18" charset="0"/>
                <a:ea typeface="Segoe UI" pitchFamily="34" charset="0"/>
                <a:cs typeface="Segoe UI" pitchFamily="34" charset="0"/>
              </a:rPr>
              <a:t>Bold</a:t>
            </a:r>
          </a:p>
        </p:txBody>
      </p:sp>
    </p:spTree>
    <p:extLst>
      <p:ext uri="{BB962C8B-B14F-4D97-AF65-F5344CB8AC3E}">
        <p14:creationId xmlns:p14="http://schemas.microsoft.com/office/powerpoint/2010/main" val="353998651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p:cNvSpPr>
            <a:spLocks noGrp="1"/>
          </p:cNvSpPr>
          <p:nvPr>
            <p:ph type="title"/>
          </p:nvPr>
        </p:nvSpPr>
        <p:spPr/>
        <p:txBody>
          <a:bodyPr/>
          <a:lstStyle/>
          <a:p>
            <a:r>
              <a:rPr lang="en-US" dirty="0" err="1" smtClean="0">
                <a:latin typeface="Meiryo UI" pitchFamily="34" charset="-128"/>
                <a:ea typeface="Meiryo UI" pitchFamily="34" charset="-128"/>
              </a:rPr>
              <a:t>Meiryo</a:t>
            </a:r>
            <a:r>
              <a:rPr lang="en-US" dirty="0" smtClean="0">
                <a:latin typeface="Meiryo UI" pitchFamily="34" charset="-128"/>
                <a:ea typeface="Meiryo UI" pitchFamily="34" charset="-128"/>
              </a:rPr>
              <a:t> UI </a:t>
            </a:r>
            <a:r>
              <a:rPr lang="en-US" sz="2000" dirty="0" smtClean="0">
                <a:solidFill>
                  <a:schemeClr val="tx1">
                    <a:lumMod val="50000"/>
                    <a:lumOff val="50000"/>
                    <a:alpha val="99000"/>
                  </a:schemeClr>
                </a:solidFill>
                <a:latin typeface="Meiryo UI" pitchFamily="34" charset="-128"/>
                <a:ea typeface="Meiryo UI" pitchFamily="34" charset="-128"/>
                <a:cs typeface="Segoe UI Semilight" pitchFamily="34" charset="0"/>
              </a:rPr>
              <a:t>Type ramp</a:t>
            </a:r>
            <a:endParaRPr lang="en-US" sz="2000" dirty="0">
              <a:solidFill>
                <a:schemeClr val="tx1">
                  <a:lumMod val="50000"/>
                  <a:lumOff val="50000"/>
                  <a:alpha val="99000"/>
                </a:schemeClr>
              </a:solidFill>
              <a:latin typeface="Meiryo UI" pitchFamily="34" charset="-128"/>
              <a:ea typeface="Meiryo UI" pitchFamily="34" charset="-128"/>
              <a:cs typeface="Segoe UI Semilight" pitchFamily="34" charset="0"/>
            </a:endParaRPr>
          </a:p>
        </p:txBody>
      </p:sp>
      <p:sp>
        <p:nvSpPr>
          <p:cNvPr id="2" name="Текст 1"/>
          <p:cNvSpPr>
            <a:spLocks noGrp="1"/>
          </p:cNvSpPr>
          <p:nvPr>
            <p:ph type="body" sz="quarter" idx="10"/>
          </p:nvPr>
        </p:nvSpPr>
        <p:spPr/>
        <p:txBody>
          <a:bodyPr/>
          <a:lstStyle/>
          <a:p>
            <a:endParaRPr lang="ru-RU"/>
          </a:p>
        </p:txBody>
      </p:sp>
      <p:sp>
        <p:nvSpPr>
          <p:cNvPr id="33" name="Rectangle 32"/>
          <p:cNvSpPr/>
          <p:nvPr/>
        </p:nvSpPr>
        <p:spPr>
          <a:xfrm>
            <a:off x="5987733" y="5066729"/>
            <a:ext cx="1182687" cy="276999"/>
          </a:xfrm>
          <a:prstGeom prst="rect">
            <a:avLst/>
          </a:prstGeom>
        </p:spPr>
        <p:txBody>
          <a:bodyPr wrap="square">
            <a:spAutoFit/>
          </a:bodyPr>
          <a:lstStyle/>
          <a:p>
            <a:pPr lvl="0"/>
            <a:r>
              <a:rPr lang="en-US" sz="1200" dirty="0" smtClean="0">
                <a:solidFill>
                  <a:schemeClr val="tx1">
                    <a:alpha val="99000"/>
                  </a:schemeClr>
                </a:solidFill>
                <a:latin typeface="+mj-lt"/>
                <a:cs typeface="Segoe UI Semilight" pitchFamily="34" charset="0"/>
              </a:rPr>
              <a:t>Page headers</a:t>
            </a:r>
          </a:p>
        </p:txBody>
      </p:sp>
      <p:sp>
        <p:nvSpPr>
          <p:cNvPr id="34" name="Rectangle 33"/>
          <p:cNvSpPr/>
          <p:nvPr/>
        </p:nvSpPr>
        <p:spPr>
          <a:xfrm>
            <a:off x="4029393" y="5066729"/>
            <a:ext cx="1251267" cy="276999"/>
          </a:xfrm>
          <a:prstGeom prst="rect">
            <a:avLst/>
          </a:prstGeom>
        </p:spPr>
        <p:txBody>
          <a:bodyPr wrap="square">
            <a:spAutoFit/>
          </a:bodyPr>
          <a:lstStyle/>
          <a:p>
            <a:pPr lvl="0"/>
            <a:r>
              <a:rPr lang="en-US" sz="1200" dirty="0" smtClean="0">
                <a:solidFill>
                  <a:schemeClr val="tx1">
                    <a:alpha val="99000"/>
                  </a:schemeClr>
                </a:solidFill>
                <a:latin typeface="+mj-lt"/>
                <a:cs typeface="Segoe UI Semilight" pitchFamily="34" charset="0"/>
              </a:rPr>
              <a:t>Sub-headers</a:t>
            </a:r>
          </a:p>
        </p:txBody>
      </p:sp>
      <p:sp>
        <p:nvSpPr>
          <p:cNvPr id="35" name="Rectangle 34"/>
          <p:cNvSpPr/>
          <p:nvPr/>
        </p:nvSpPr>
        <p:spPr>
          <a:xfrm>
            <a:off x="2421573" y="5066729"/>
            <a:ext cx="1426527" cy="276999"/>
          </a:xfrm>
          <a:prstGeom prst="rect">
            <a:avLst/>
          </a:prstGeom>
        </p:spPr>
        <p:txBody>
          <a:bodyPr wrap="square">
            <a:spAutoFit/>
          </a:bodyPr>
          <a:lstStyle/>
          <a:p>
            <a:pPr lvl="0"/>
            <a:r>
              <a:rPr lang="en-US" sz="1200" dirty="0" smtClean="0">
                <a:solidFill>
                  <a:schemeClr val="tx1">
                    <a:alpha val="99000"/>
                  </a:schemeClr>
                </a:solidFill>
                <a:latin typeface="+mj-lt"/>
                <a:cs typeface="Segoe UI Semilight" pitchFamily="34" charset="0"/>
              </a:rPr>
              <a:t>Body copy</a:t>
            </a:r>
          </a:p>
        </p:txBody>
      </p:sp>
      <p:sp>
        <p:nvSpPr>
          <p:cNvPr id="36" name="Rectangle 35"/>
          <p:cNvSpPr/>
          <p:nvPr/>
        </p:nvSpPr>
        <p:spPr>
          <a:xfrm>
            <a:off x="966153" y="5066729"/>
            <a:ext cx="1426527" cy="276999"/>
          </a:xfrm>
          <a:prstGeom prst="rect">
            <a:avLst/>
          </a:prstGeom>
        </p:spPr>
        <p:txBody>
          <a:bodyPr wrap="square">
            <a:spAutoFit/>
          </a:bodyPr>
          <a:lstStyle/>
          <a:p>
            <a:pPr lvl="0"/>
            <a:r>
              <a:rPr lang="en-US" sz="1200" dirty="0" smtClean="0">
                <a:solidFill>
                  <a:schemeClr val="tx1">
                    <a:alpha val="99000"/>
                  </a:schemeClr>
                </a:solidFill>
                <a:latin typeface="+mj-lt"/>
                <a:cs typeface="Segoe UI Semilight" pitchFamily="34" charset="0"/>
              </a:rPr>
              <a:t>Tertiary info</a:t>
            </a:r>
          </a:p>
        </p:txBody>
      </p:sp>
      <p:sp>
        <p:nvSpPr>
          <p:cNvPr id="13" name="TextBox 12"/>
          <p:cNvSpPr txBox="1"/>
          <p:nvPr/>
        </p:nvSpPr>
        <p:spPr>
          <a:xfrm>
            <a:off x="5987733" y="2501720"/>
            <a:ext cx="1385316" cy="738664"/>
          </a:xfrm>
          <a:prstGeom prst="rect">
            <a:avLst/>
          </a:prstGeom>
          <a:noFill/>
        </p:spPr>
        <p:txBody>
          <a:bodyPr wrap="none" rtlCol="0">
            <a:spAutoFit/>
          </a:bodyPr>
          <a:lstStyle/>
          <a:p>
            <a:r>
              <a:rPr lang="en-US" sz="4200" dirty="0" smtClean="0">
                <a:solidFill>
                  <a:schemeClr val="tx1">
                    <a:lumMod val="75000"/>
                    <a:lumOff val="25000"/>
                  </a:schemeClr>
                </a:solidFill>
                <a:latin typeface="Meiryo UI" pitchFamily="34" charset="-128"/>
                <a:ea typeface="Meiryo UI" pitchFamily="34" charset="-128"/>
                <a:cs typeface="Segoe UI" pitchFamily="34" charset="0"/>
              </a:rPr>
              <a:t>42pt</a:t>
            </a:r>
          </a:p>
        </p:txBody>
      </p:sp>
      <p:sp>
        <p:nvSpPr>
          <p:cNvPr id="14" name="TextBox 13"/>
          <p:cNvSpPr txBox="1"/>
          <p:nvPr/>
        </p:nvSpPr>
        <p:spPr>
          <a:xfrm>
            <a:off x="4028305" y="2787821"/>
            <a:ext cx="755335" cy="400110"/>
          </a:xfrm>
          <a:prstGeom prst="rect">
            <a:avLst/>
          </a:prstGeom>
          <a:noFill/>
        </p:spPr>
        <p:txBody>
          <a:bodyPr wrap="none" rtlCol="0">
            <a:spAutoFit/>
          </a:bodyPr>
          <a:lstStyle/>
          <a:p>
            <a:r>
              <a:rPr lang="en-US" sz="2000" dirty="0" smtClean="0">
                <a:solidFill>
                  <a:schemeClr val="tx1">
                    <a:lumMod val="75000"/>
                    <a:lumOff val="25000"/>
                  </a:schemeClr>
                </a:solidFill>
                <a:latin typeface="Meiryo UI" pitchFamily="34" charset="-128"/>
                <a:ea typeface="Meiryo UI" pitchFamily="34" charset="-128"/>
                <a:cs typeface="Segoe UI" pitchFamily="34" charset="0"/>
              </a:rPr>
              <a:t>20pt</a:t>
            </a:r>
            <a:endParaRPr lang="en-US" sz="2000" dirty="0">
              <a:solidFill>
                <a:schemeClr val="tx1">
                  <a:lumMod val="75000"/>
                  <a:lumOff val="25000"/>
                </a:schemeClr>
              </a:solidFill>
              <a:latin typeface="Meiryo UI" pitchFamily="34" charset="-128"/>
              <a:ea typeface="Meiryo UI" pitchFamily="34" charset="-128"/>
              <a:cs typeface="Segoe UI" pitchFamily="34" charset="0"/>
            </a:endParaRPr>
          </a:p>
        </p:txBody>
      </p:sp>
      <p:sp>
        <p:nvSpPr>
          <p:cNvPr id="15" name="TextBox 14"/>
          <p:cNvSpPr txBox="1"/>
          <p:nvPr/>
        </p:nvSpPr>
        <p:spPr>
          <a:xfrm>
            <a:off x="2438293" y="2894911"/>
            <a:ext cx="500458" cy="261610"/>
          </a:xfrm>
          <a:prstGeom prst="rect">
            <a:avLst/>
          </a:prstGeom>
          <a:noFill/>
        </p:spPr>
        <p:txBody>
          <a:bodyPr wrap="none" rtlCol="0">
            <a:spAutoFit/>
          </a:bodyPr>
          <a:lstStyle/>
          <a:p>
            <a:r>
              <a:rPr lang="en-US" sz="1100" dirty="0" smtClean="0">
                <a:solidFill>
                  <a:schemeClr val="tx1">
                    <a:lumMod val="75000"/>
                    <a:lumOff val="25000"/>
                  </a:schemeClr>
                </a:solidFill>
                <a:latin typeface="Meiryo UI" pitchFamily="34" charset="-128"/>
                <a:ea typeface="Meiryo UI" pitchFamily="34" charset="-128"/>
                <a:cs typeface="Segoe UI" pitchFamily="34" charset="0"/>
              </a:rPr>
              <a:t>11pt</a:t>
            </a:r>
            <a:endParaRPr lang="en-US" sz="1100" dirty="0">
              <a:solidFill>
                <a:schemeClr val="tx1">
                  <a:lumMod val="75000"/>
                  <a:lumOff val="25000"/>
                </a:schemeClr>
              </a:solidFill>
              <a:latin typeface="Meiryo UI" pitchFamily="34" charset="-128"/>
              <a:ea typeface="Meiryo UI" pitchFamily="34" charset="-128"/>
              <a:cs typeface="Segoe UI" pitchFamily="34" charset="0"/>
            </a:endParaRPr>
          </a:p>
        </p:txBody>
      </p:sp>
      <p:sp>
        <p:nvSpPr>
          <p:cNvPr id="16" name="TextBox 15"/>
          <p:cNvSpPr txBox="1"/>
          <p:nvPr/>
        </p:nvSpPr>
        <p:spPr>
          <a:xfrm>
            <a:off x="960490" y="2924095"/>
            <a:ext cx="370614" cy="230832"/>
          </a:xfrm>
          <a:prstGeom prst="rect">
            <a:avLst/>
          </a:prstGeom>
          <a:noFill/>
        </p:spPr>
        <p:txBody>
          <a:bodyPr wrap="none" rtlCol="0">
            <a:spAutoFit/>
          </a:bodyPr>
          <a:lstStyle/>
          <a:p>
            <a:r>
              <a:rPr lang="en-US" sz="900" dirty="0" smtClean="0">
                <a:solidFill>
                  <a:schemeClr val="tx1">
                    <a:lumMod val="75000"/>
                    <a:lumOff val="25000"/>
                  </a:schemeClr>
                </a:solidFill>
                <a:latin typeface="Meiryo UI" pitchFamily="34" charset="-128"/>
                <a:ea typeface="Meiryo UI" pitchFamily="34" charset="-128"/>
                <a:cs typeface="Segoe UI" pitchFamily="34" charset="0"/>
              </a:rPr>
              <a:t>9pt</a:t>
            </a:r>
            <a:endParaRPr lang="en-US" sz="900" dirty="0">
              <a:solidFill>
                <a:schemeClr val="tx1">
                  <a:lumMod val="75000"/>
                  <a:lumOff val="25000"/>
                </a:schemeClr>
              </a:solidFill>
              <a:latin typeface="Meiryo UI" pitchFamily="34" charset="-128"/>
              <a:ea typeface="Meiryo UI" pitchFamily="34" charset="-128"/>
              <a:cs typeface="Segoe UI" pitchFamily="34" charset="0"/>
            </a:endParaRPr>
          </a:p>
        </p:txBody>
      </p:sp>
      <p:sp>
        <p:nvSpPr>
          <p:cNvPr id="4" name="TextBox 3"/>
          <p:cNvSpPr txBox="1"/>
          <p:nvPr/>
        </p:nvSpPr>
        <p:spPr>
          <a:xfrm>
            <a:off x="1060170" y="3900661"/>
            <a:ext cx="923330" cy="553998"/>
          </a:xfrm>
          <a:prstGeom prst="rect">
            <a:avLst/>
          </a:prstGeom>
          <a:noFill/>
        </p:spPr>
        <p:txBody>
          <a:bodyPr wrap="none" lIns="0" tIns="0" rIns="0" bIns="0" rtlCol="0">
            <a:spAutoFit/>
          </a:bodyPr>
          <a:lstStyle/>
          <a:p>
            <a:r>
              <a:rPr lang="en-US" sz="900" dirty="0" smtClean="0">
                <a:solidFill>
                  <a:schemeClr val="tx1">
                    <a:lumMod val="75000"/>
                    <a:lumOff val="25000"/>
                  </a:schemeClr>
                </a:solidFill>
                <a:latin typeface="Meiryo UI" pitchFamily="34" charset="-128"/>
                <a:ea typeface="Meiryo UI" pitchFamily="34" charset="-128"/>
              </a:rPr>
              <a:t>メイリオ</a:t>
            </a:r>
          </a:p>
          <a:p>
            <a:endParaRPr lang="en-US" sz="900" dirty="0" smtClean="0">
              <a:solidFill>
                <a:schemeClr val="tx1">
                  <a:lumMod val="75000"/>
                  <a:lumOff val="25000"/>
                </a:schemeClr>
              </a:solidFill>
              <a:latin typeface="Meiryo UI" pitchFamily="34" charset="-128"/>
              <a:ea typeface="Meiryo UI" pitchFamily="34" charset="-128"/>
            </a:endParaRPr>
          </a:p>
          <a:p>
            <a:r>
              <a:rPr lang="en-US" sz="900" b="1" dirty="0" smtClean="0">
                <a:solidFill>
                  <a:schemeClr val="tx1">
                    <a:lumMod val="75000"/>
                    <a:lumOff val="25000"/>
                  </a:schemeClr>
                </a:solidFill>
                <a:latin typeface="Meiryo UI" pitchFamily="34" charset="-128"/>
                <a:ea typeface="Meiryo UI" pitchFamily="34" charset="-128"/>
              </a:rPr>
              <a:t>メイリオ</a:t>
            </a:r>
            <a:endParaRPr lang="en-US" sz="900" b="1" dirty="0">
              <a:solidFill>
                <a:schemeClr val="tx1">
                  <a:lumMod val="75000"/>
                  <a:lumOff val="25000"/>
                </a:schemeClr>
              </a:solidFill>
              <a:latin typeface="Meiryo UI" pitchFamily="34" charset="-128"/>
              <a:ea typeface="Meiryo UI" pitchFamily="34" charset="-128"/>
            </a:endParaRPr>
          </a:p>
          <a:p>
            <a:r>
              <a:rPr lang="en-US" sz="900" dirty="0">
                <a:solidFill>
                  <a:schemeClr val="tx1">
                    <a:lumMod val="75000"/>
                    <a:lumOff val="25000"/>
                  </a:schemeClr>
                </a:solidFill>
                <a:latin typeface="Meiryo UI" pitchFamily="34" charset="-128"/>
                <a:ea typeface="Meiryo UI" pitchFamily="34" charset="-128"/>
              </a:rPr>
              <a:t>	</a:t>
            </a:r>
            <a:endParaRPr lang="en-US" sz="900" dirty="0" smtClean="0">
              <a:solidFill>
                <a:schemeClr val="tx1">
                  <a:lumMod val="75000"/>
                  <a:lumOff val="25000"/>
                </a:schemeClr>
              </a:solidFill>
              <a:latin typeface="Meiryo UI" pitchFamily="34" charset="-128"/>
              <a:ea typeface="Meiryo UI" pitchFamily="34" charset="-128"/>
            </a:endParaRPr>
          </a:p>
        </p:txBody>
      </p:sp>
      <p:sp>
        <p:nvSpPr>
          <p:cNvPr id="21" name="TextBox 20"/>
          <p:cNvSpPr txBox="1"/>
          <p:nvPr/>
        </p:nvSpPr>
        <p:spPr>
          <a:xfrm>
            <a:off x="2545155" y="3878716"/>
            <a:ext cx="923330" cy="677108"/>
          </a:xfrm>
          <a:prstGeom prst="rect">
            <a:avLst/>
          </a:prstGeom>
          <a:noFill/>
        </p:spPr>
        <p:txBody>
          <a:bodyPr wrap="none" lIns="0" tIns="0" rIns="0" bIns="0" rtlCol="0">
            <a:spAutoFit/>
          </a:bodyPr>
          <a:lstStyle/>
          <a:p>
            <a:r>
              <a:rPr lang="en-US" sz="1100" dirty="0" smtClean="0">
                <a:solidFill>
                  <a:schemeClr val="tx1">
                    <a:lumMod val="75000"/>
                    <a:lumOff val="25000"/>
                  </a:schemeClr>
                </a:solidFill>
                <a:latin typeface="Meiryo UI" pitchFamily="34" charset="-128"/>
                <a:ea typeface="Meiryo UI" pitchFamily="34" charset="-128"/>
              </a:rPr>
              <a:t>メイリオ</a:t>
            </a:r>
          </a:p>
          <a:p>
            <a:endParaRPr lang="en-US" sz="1100" dirty="0" smtClean="0">
              <a:solidFill>
                <a:schemeClr val="tx1">
                  <a:lumMod val="75000"/>
                  <a:lumOff val="25000"/>
                </a:schemeClr>
              </a:solidFill>
              <a:latin typeface="Meiryo UI" pitchFamily="34" charset="-128"/>
              <a:ea typeface="Meiryo UI" pitchFamily="34" charset="-128"/>
            </a:endParaRPr>
          </a:p>
          <a:p>
            <a:r>
              <a:rPr lang="en-US" sz="1100" b="1" dirty="0" smtClean="0">
                <a:solidFill>
                  <a:schemeClr val="tx1">
                    <a:lumMod val="75000"/>
                    <a:lumOff val="25000"/>
                  </a:schemeClr>
                </a:solidFill>
                <a:latin typeface="Meiryo UI" pitchFamily="34" charset="-128"/>
                <a:ea typeface="Meiryo UI" pitchFamily="34" charset="-128"/>
              </a:rPr>
              <a:t>メイリオ</a:t>
            </a:r>
            <a:endParaRPr lang="en-US" sz="1100" b="1" dirty="0">
              <a:solidFill>
                <a:schemeClr val="tx1">
                  <a:lumMod val="75000"/>
                  <a:lumOff val="25000"/>
                </a:schemeClr>
              </a:solidFill>
              <a:latin typeface="Meiryo UI" pitchFamily="34" charset="-128"/>
              <a:ea typeface="Meiryo UI" pitchFamily="34" charset="-128"/>
            </a:endParaRPr>
          </a:p>
          <a:p>
            <a:r>
              <a:rPr lang="en-US" sz="1100" dirty="0">
                <a:solidFill>
                  <a:schemeClr val="tx1">
                    <a:lumMod val="75000"/>
                    <a:lumOff val="25000"/>
                  </a:schemeClr>
                </a:solidFill>
                <a:latin typeface="Meiryo UI" pitchFamily="34" charset="-128"/>
                <a:ea typeface="Meiryo UI" pitchFamily="34" charset="-128"/>
              </a:rPr>
              <a:t>	</a:t>
            </a:r>
            <a:endParaRPr lang="en-US" sz="1100" dirty="0" smtClean="0">
              <a:solidFill>
                <a:schemeClr val="tx1">
                  <a:lumMod val="75000"/>
                  <a:lumOff val="25000"/>
                </a:schemeClr>
              </a:solidFill>
              <a:latin typeface="Meiryo UI" pitchFamily="34" charset="-128"/>
              <a:ea typeface="Meiryo UI" pitchFamily="34" charset="-128"/>
            </a:endParaRPr>
          </a:p>
        </p:txBody>
      </p:sp>
      <p:sp>
        <p:nvSpPr>
          <p:cNvPr id="22" name="TextBox 21"/>
          <p:cNvSpPr txBox="1"/>
          <p:nvPr/>
        </p:nvSpPr>
        <p:spPr>
          <a:xfrm>
            <a:off x="4132553" y="3760316"/>
            <a:ext cx="923330" cy="615553"/>
          </a:xfrm>
          <a:prstGeom prst="rect">
            <a:avLst/>
          </a:prstGeom>
          <a:noFill/>
        </p:spPr>
        <p:txBody>
          <a:bodyPr wrap="none" lIns="0" tIns="0" rIns="0" bIns="0" rtlCol="0">
            <a:spAutoFit/>
          </a:bodyPr>
          <a:lstStyle/>
          <a:p>
            <a:r>
              <a:rPr lang="en-US" sz="2000" dirty="0" smtClean="0">
                <a:solidFill>
                  <a:schemeClr val="tx1">
                    <a:lumMod val="75000"/>
                    <a:lumOff val="25000"/>
                  </a:schemeClr>
                </a:solidFill>
                <a:latin typeface="Meiryo UI" pitchFamily="34" charset="-128"/>
                <a:ea typeface="Meiryo UI" pitchFamily="34" charset="-128"/>
              </a:rPr>
              <a:t>メイリオ</a:t>
            </a:r>
            <a:endParaRPr lang="en-US" sz="2000" b="1" dirty="0">
              <a:solidFill>
                <a:schemeClr val="tx1">
                  <a:lumMod val="75000"/>
                  <a:lumOff val="25000"/>
                </a:schemeClr>
              </a:solidFill>
              <a:latin typeface="Meiryo UI" pitchFamily="34" charset="-128"/>
              <a:ea typeface="Meiryo UI" pitchFamily="34" charset="-128"/>
            </a:endParaRPr>
          </a:p>
          <a:p>
            <a:r>
              <a:rPr lang="en-US" sz="2000" dirty="0">
                <a:solidFill>
                  <a:schemeClr val="tx1">
                    <a:lumMod val="75000"/>
                    <a:lumOff val="25000"/>
                  </a:schemeClr>
                </a:solidFill>
                <a:latin typeface="Meiryo UI" pitchFamily="34" charset="-128"/>
                <a:ea typeface="Meiryo UI" pitchFamily="34" charset="-128"/>
              </a:rPr>
              <a:t>	</a:t>
            </a:r>
            <a:endParaRPr lang="en-US" sz="2000" dirty="0" smtClean="0">
              <a:solidFill>
                <a:schemeClr val="tx1">
                  <a:lumMod val="75000"/>
                  <a:lumOff val="25000"/>
                </a:schemeClr>
              </a:solidFill>
              <a:latin typeface="Meiryo UI" pitchFamily="34" charset="-128"/>
              <a:ea typeface="Meiryo UI" pitchFamily="34" charset="-128"/>
            </a:endParaRPr>
          </a:p>
        </p:txBody>
      </p:sp>
      <p:sp>
        <p:nvSpPr>
          <p:cNvPr id="25" name="TextBox 24"/>
          <p:cNvSpPr txBox="1"/>
          <p:nvPr/>
        </p:nvSpPr>
        <p:spPr>
          <a:xfrm>
            <a:off x="6063766" y="3474486"/>
            <a:ext cx="1489190" cy="1292662"/>
          </a:xfrm>
          <a:prstGeom prst="rect">
            <a:avLst/>
          </a:prstGeom>
          <a:noFill/>
        </p:spPr>
        <p:txBody>
          <a:bodyPr wrap="none" lIns="0" tIns="0" rIns="0" bIns="0" rtlCol="0">
            <a:spAutoFit/>
          </a:bodyPr>
          <a:lstStyle/>
          <a:p>
            <a:r>
              <a:rPr lang="en-US" sz="4200" dirty="0" err="1" smtClean="0">
                <a:solidFill>
                  <a:schemeClr val="tx1">
                    <a:lumMod val="75000"/>
                    <a:lumOff val="25000"/>
                  </a:schemeClr>
                </a:solidFill>
                <a:latin typeface="Meiryo UI" pitchFamily="34" charset="-128"/>
                <a:ea typeface="Meiryo UI" pitchFamily="34" charset="-128"/>
              </a:rPr>
              <a:t>メイリオ</a:t>
            </a:r>
            <a:endParaRPr lang="en-US" sz="4200" b="1" dirty="0">
              <a:solidFill>
                <a:schemeClr val="tx1">
                  <a:lumMod val="75000"/>
                  <a:lumOff val="25000"/>
                </a:schemeClr>
              </a:solidFill>
              <a:latin typeface="Meiryo UI" pitchFamily="34" charset="-128"/>
              <a:ea typeface="Meiryo UI" pitchFamily="34" charset="-128"/>
            </a:endParaRPr>
          </a:p>
          <a:p>
            <a:r>
              <a:rPr lang="en-US" sz="4200" dirty="0">
                <a:solidFill>
                  <a:schemeClr val="tx1">
                    <a:lumMod val="75000"/>
                    <a:lumOff val="25000"/>
                  </a:schemeClr>
                </a:solidFill>
                <a:latin typeface="Meiryo UI" pitchFamily="34" charset="-128"/>
                <a:ea typeface="Meiryo UI" pitchFamily="34" charset="-128"/>
              </a:rPr>
              <a:t>	</a:t>
            </a:r>
            <a:endParaRPr lang="en-US" sz="4200" dirty="0" smtClean="0">
              <a:solidFill>
                <a:schemeClr val="tx1">
                  <a:lumMod val="75000"/>
                  <a:lumOff val="25000"/>
                </a:schemeClr>
              </a:solidFill>
              <a:latin typeface="Meiryo UI" pitchFamily="34" charset="-128"/>
              <a:ea typeface="Meiryo UI" pitchFamily="34" charset="-128"/>
            </a:endParaRPr>
          </a:p>
        </p:txBody>
      </p:sp>
    </p:spTree>
    <p:extLst>
      <p:ext uri="{BB962C8B-B14F-4D97-AF65-F5344CB8AC3E}">
        <p14:creationId xmlns:p14="http://schemas.microsoft.com/office/powerpoint/2010/main" val="340554006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p:cNvSpPr>
            <a:spLocks noGrp="1"/>
          </p:cNvSpPr>
          <p:nvPr>
            <p:ph type="title"/>
          </p:nvPr>
        </p:nvSpPr>
        <p:spPr/>
        <p:txBody>
          <a:bodyPr/>
          <a:lstStyle/>
          <a:p>
            <a:r>
              <a:rPr lang="en-US" dirty="0" err="1">
                <a:latin typeface="Malgun Gothic" pitchFamily="34" charset="-127"/>
                <a:ea typeface="Malgun Gothic" pitchFamily="34" charset="-127"/>
              </a:rPr>
              <a:t>Malgun</a:t>
            </a:r>
            <a:r>
              <a:rPr lang="en-US" dirty="0">
                <a:latin typeface="Malgun Gothic" pitchFamily="34" charset="-127"/>
                <a:ea typeface="Malgun Gothic" pitchFamily="34" charset="-127"/>
              </a:rPr>
              <a:t> Gothic </a:t>
            </a:r>
            <a:r>
              <a:rPr lang="en-US" sz="2000" dirty="0" smtClean="0">
                <a:solidFill>
                  <a:schemeClr val="tx1">
                    <a:lumMod val="50000"/>
                    <a:lumOff val="50000"/>
                    <a:alpha val="99000"/>
                  </a:schemeClr>
                </a:solidFill>
                <a:cs typeface="Segoe UI Semilight" pitchFamily="34" charset="0"/>
              </a:rPr>
              <a:t>Type ramp</a:t>
            </a:r>
            <a:endParaRPr lang="en-US" sz="2000" dirty="0">
              <a:solidFill>
                <a:schemeClr val="tx1">
                  <a:lumMod val="50000"/>
                  <a:lumOff val="50000"/>
                  <a:alpha val="99000"/>
                </a:schemeClr>
              </a:solidFill>
              <a:cs typeface="Segoe UI Semilight" pitchFamily="34" charset="0"/>
            </a:endParaRPr>
          </a:p>
        </p:txBody>
      </p:sp>
      <p:sp>
        <p:nvSpPr>
          <p:cNvPr id="2" name="Текст 1"/>
          <p:cNvSpPr>
            <a:spLocks noGrp="1"/>
          </p:cNvSpPr>
          <p:nvPr>
            <p:ph type="body" sz="quarter" idx="10"/>
          </p:nvPr>
        </p:nvSpPr>
        <p:spPr/>
        <p:txBody>
          <a:bodyPr/>
          <a:lstStyle/>
          <a:p>
            <a:endParaRPr lang="ru-RU"/>
          </a:p>
        </p:txBody>
      </p:sp>
      <p:sp>
        <p:nvSpPr>
          <p:cNvPr id="33" name="Rectangle 32"/>
          <p:cNvSpPr/>
          <p:nvPr/>
        </p:nvSpPr>
        <p:spPr>
          <a:xfrm>
            <a:off x="5987733" y="5057669"/>
            <a:ext cx="1182687" cy="276999"/>
          </a:xfrm>
          <a:prstGeom prst="rect">
            <a:avLst/>
          </a:prstGeom>
        </p:spPr>
        <p:txBody>
          <a:bodyPr wrap="square">
            <a:spAutoFit/>
          </a:bodyPr>
          <a:lstStyle/>
          <a:p>
            <a:pPr lvl="0"/>
            <a:r>
              <a:rPr lang="en-US" sz="1200" dirty="0" smtClean="0">
                <a:solidFill>
                  <a:schemeClr val="tx1">
                    <a:alpha val="99000"/>
                  </a:schemeClr>
                </a:solidFill>
                <a:latin typeface="+mj-lt"/>
                <a:cs typeface="Segoe UI Semilight" pitchFamily="34" charset="0"/>
              </a:rPr>
              <a:t>Page headers</a:t>
            </a:r>
          </a:p>
        </p:txBody>
      </p:sp>
      <p:sp>
        <p:nvSpPr>
          <p:cNvPr id="34" name="Rectangle 33"/>
          <p:cNvSpPr/>
          <p:nvPr/>
        </p:nvSpPr>
        <p:spPr>
          <a:xfrm>
            <a:off x="4029393" y="5057669"/>
            <a:ext cx="1251267" cy="276999"/>
          </a:xfrm>
          <a:prstGeom prst="rect">
            <a:avLst/>
          </a:prstGeom>
        </p:spPr>
        <p:txBody>
          <a:bodyPr wrap="square">
            <a:spAutoFit/>
          </a:bodyPr>
          <a:lstStyle/>
          <a:p>
            <a:pPr lvl="0"/>
            <a:r>
              <a:rPr lang="en-US" sz="1200" dirty="0" smtClean="0">
                <a:solidFill>
                  <a:schemeClr val="tx1">
                    <a:alpha val="99000"/>
                  </a:schemeClr>
                </a:solidFill>
                <a:latin typeface="+mj-lt"/>
                <a:cs typeface="Segoe UI Semilight" pitchFamily="34" charset="0"/>
              </a:rPr>
              <a:t>Sub-headers</a:t>
            </a:r>
          </a:p>
        </p:txBody>
      </p:sp>
      <p:sp>
        <p:nvSpPr>
          <p:cNvPr id="35" name="Rectangle 34"/>
          <p:cNvSpPr/>
          <p:nvPr/>
        </p:nvSpPr>
        <p:spPr>
          <a:xfrm>
            <a:off x="2421573" y="5057669"/>
            <a:ext cx="1426527" cy="276999"/>
          </a:xfrm>
          <a:prstGeom prst="rect">
            <a:avLst/>
          </a:prstGeom>
        </p:spPr>
        <p:txBody>
          <a:bodyPr wrap="square">
            <a:spAutoFit/>
          </a:bodyPr>
          <a:lstStyle/>
          <a:p>
            <a:pPr lvl="0"/>
            <a:r>
              <a:rPr lang="en-US" sz="1200" dirty="0" smtClean="0">
                <a:solidFill>
                  <a:schemeClr val="tx1">
                    <a:alpha val="99000"/>
                  </a:schemeClr>
                </a:solidFill>
                <a:latin typeface="+mj-lt"/>
                <a:cs typeface="Segoe UI Semilight" pitchFamily="34" charset="0"/>
              </a:rPr>
              <a:t>Body copy</a:t>
            </a:r>
          </a:p>
        </p:txBody>
      </p:sp>
      <p:sp>
        <p:nvSpPr>
          <p:cNvPr id="36" name="Rectangle 35"/>
          <p:cNvSpPr/>
          <p:nvPr/>
        </p:nvSpPr>
        <p:spPr>
          <a:xfrm>
            <a:off x="966153" y="5057669"/>
            <a:ext cx="1426527" cy="276999"/>
          </a:xfrm>
          <a:prstGeom prst="rect">
            <a:avLst/>
          </a:prstGeom>
        </p:spPr>
        <p:txBody>
          <a:bodyPr wrap="square">
            <a:spAutoFit/>
          </a:bodyPr>
          <a:lstStyle/>
          <a:p>
            <a:pPr lvl="0"/>
            <a:r>
              <a:rPr lang="en-US" sz="1200" dirty="0" smtClean="0">
                <a:solidFill>
                  <a:schemeClr val="tx1">
                    <a:alpha val="99000"/>
                  </a:schemeClr>
                </a:solidFill>
                <a:latin typeface="+mj-lt"/>
                <a:cs typeface="Segoe UI Semilight" pitchFamily="34" charset="0"/>
              </a:rPr>
              <a:t>Tertiary info</a:t>
            </a:r>
          </a:p>
        </p:txBody>
      </p:sp>
      <p:sp>
        <p:nvSpPr>
          <p:cNvPr id="13" name="TextBox 12"/>
          <p:cNvSpPr txBox="1"/>
          <p:nvPr/>
        </p:nvSpPr>
        <p:spPr>
          <a:xfrm>
            <a:off x="5987733" y="2501720"/>
            <a:ext cx="1287532" cy="738664"/>
          </a:xfrm>
          <a:prstGeom prst="rect">
            <a:avLst/>
          </a:prstGeom>
          <a:noFill/>
        </p:spPr>
        <p:txBody>
          <a:bodyPr wrap="none" rtlCol="0">
            <a:spAutoFit/>
          </a:bodyPr>
          <a:lstStyle/>
          <a:p>
            <a:r>
              <a:rPr lang="en-US" sz="4200" dirty="0" smtClean="0">
                <a:solidFill>
                  <a:schemeClr val="tx1">
                    <a:lumMod val="75000"/>
                    <a:lumOff val="25000"/>
                  </a:schemeClr>
                </a:solidFill>
                <a:latin typeface="Malgun Gothic" pitchFamily="34" charset="-127"/>
                <a:ea typeface="Malgun Gothic" pitchFamily="34" charset="-127"/>
                <a:cs typeface="Segoe UI" pitchFamily="34" charset="0"/>
              </a:rPr>
              <a:t>42pt</a:t>
            </a:r>
          </a:p>
        </p:txBody>
      </p:sp>
      <p:sp>
        <p:nvSpPr>
          <p:cNvPr id="14" name="TextBox 13"/>
          <p:cNvSpPr txBox="1"/>
          <p:nvPr/>
        </p:nvSpPr>
        <p:spPr>
          <a:xfrm>
            <a:off x="4028305" y="2787821"/>
            <a:ext cx="708848" cy="400110"/>
          </a:xfrm>
          <a:prstGeom prst="rect">
            <a:avLst/>
          </a:prstGeom>
          <a:noFill/>
        </p:spPr>
        <p:txBody>
          <a:bodyPr wrap="none" rtlCol="0">
            <a:spAutoFit/>
          </a:bodyPr>
          <a:lstStyle/>
          <a:p>
            <a:r>
              <a:rPr lang="en-US" sz="2000" dirty="0" smtClean="0">
                <a:solidFill>
                  <a:schemeClr val="tx1">
                    <a:lumMod val="75000"/>
                    <a:lumOff val="25000"/>
                  </a:schemeClr>
                </a:solidFill>
                <a:latin typeface="Malgun Gothic" pitchFamily="34" charset="-127"/>
                <a:ea typeface="Malgun Gothic" pitchFamily="34" charset="-127"/>
                <a:cs typeface="Segoe UI" pitchFamily="34" charset="0"/>
              </a:rPr>
              <a:t>20pt</a:t>
            </a:r>
            <a:endParaRPr lang="en-US" sz="2000" dirty="0">
              <a:solidFill>
                <a:schemeClr val="tx1">
                  <a:lumMod val="75000"/>
                  <a:lumOff val="25000"/>
                </a:schemeClr>
              </a:solidFill>
              <a:latin typeface="Malgun Gothic" pitchFamily="34" charset="-127"/>
              <a:ea typeface="Malgun Gothic" pitchFamily="34" charset="-127"/>
              <a:cs typeface="Segoe UI" pitchFamily="34" charset="0"/>
            </a:endParaRPr>
          </a:p>
        </p:txBody>
      </p:sp>
      <p:sp>
        <p:nvSpPr>
          <p:cNvPr id="15" name="TextBox 14"/>
          <p:cNvSpPr txBox="1"/>
          <p:nvPr/>
        </p:nvSpPr>
        <p:spPr>
          <a:xfrm>
            <a:off x="2438293" y="2894911"/>
            <a:ext cx="471604" cy="261610"/>
          </a:xfrm>
          <a:prstGeom prst="rect">
            <a:avLst/>
          </a:prstGeom>
          <a:noFill/>
        </p:spPr>
        <p:txBody>
          <a:bodyPr wrap="none" rtlCol="0">
            <a:spAutoFit/>
          </a:bodyPr>
          <a:lstStyle/>
          <a:p>
            <a:r>
              <a:rPr lang="en-US" sz="1100" dirty="0" smtClean="0">
                <a:solidFill>
                  <a:schemeClr val="tx1">
                    <a:lumMod val="75000"/>
                    <a:lumOff val="25000"/>
                  </a:schemeClr>
                </a:solidFill>
                <a:latin typeface="Malgun Gothic" pitchFamily="34" charset="-127"/>
                <a:ea typeface="Malgun Gothic" pitchFamily="34" charset="-127"/>
                <a:cs typeface="Segoe UI" pitchFamily="34" charset="0"/>
              </a:rPr>
              <a:t>11pt</a:t>
            </a:r>
            <a:endParaRPr lang="en-US" sz="1100" dirty="0">
              <a:solidFill>
                <a:schemeClr val="tx1">
                  <a:lumMod val="75000"/>
                  <a:lumOff val="25000"/>
                </a:schemeClr>
              </a:solidFill>
              <a:latin typeface="Malgun Gothic" pitchFamily="34" charset="-127"/>
              <a:ea typeface="Malgun Gothic" pitchFamily="34" charset="-127"/>
              <a:cs typeface="Segoe UI" pitchFamily="34" charset="0"/>
            </a:endParaRPr>
          </a:p>
        </p:txBody>
      </p:sp>
      <p:sp>
        <p:nvSpPr>
          <p:cNvPr id="16" name="TextBox 15"/>
          <p:cNvSpPr txBox="1"/>
          <p:nvPr/>
        </p:nvSpPr>
        <p:spPr>
          <a:xfrm>
            <a:off x="960490" y="2924095"/>
            <a:ext cx="370614" cy="230832"/>
          </a:xfrm>
          <a:prstGeom prst="rect">
            <a:avLst/>
          </a:prstGeom>
          <a:noFill/>
        </p:spPr>
        <p:txBody>
          <a:bodyPr wrap="none" rtlCol="0">
            <a:spAutoFit/>
          </a:bodyPr>
          <a:lstStyle/>
          <a:p>
            <a:r>
              <a:rPr lang="en-US" sz="900" dirty="0" smtClean="0">
                <a:solidFill>
                  <a:schemeClr val="tx1">
                    <a:lumMod val="75000"/>
                    <a:lumOff val="25000"/>
                  </a:schemeClr>
                </a:solidFill>
                <a:latin typeface="Malgun Gothic" pitchFamily="34" charset="-127"/>
                <a:ea typeface="Malgun Gothic" pitchFamily="34" charset="-127"/>
                <a:cs typeface="Segoe UI" pitchFamily="34" charset="0"/>
              </a:rPr>
              <a:t>9pt</a:t>
            </a:r>
            <a:endParaRPr lang="en-US" sz="900" dirty="0">
              <a:solidFill>
                <a:schemeClr val="tx1">
                  <a:lumMod val="75000"/>
                  <a:lumOff val="25000"/>
                </a:schemeClr>
              </a:solidFill>
              <a:latin typeface="Malgun Gothic" pitchFamily="34" charset="-127"/>
              <a:ea typeface="Malgun Gothic" pitchFamily="34" charset="-127"/>
              <a:cs typeface="Segoe UI" pitchFamily="34" charset="0"/>
            </a:endParaRPr>
          </a:p>
        </p:txBody>
      </p:sp>
      <p:sp>
        <p:nvSpPr>
          <p:cNvPr id="4" name="TextBox 3"/>
          <p:cNvSpPr txBox="1"/>
          <p:nvPr/>
        </p:nvSpPr>
        <p:spPr>
          <a:xfrm>
            <a:off x="1060170" y="3944551"/>
            <a:ext cx="501740" cy="553998"/>
          </a:xfrm>
          <a:prstGeom prst="rect">
            <a:avLst/>
          </a:prstGeom>
          <a:noFill/>
        </p:spPr>
        <p:txBody>
          <a:bodyPr wrap="none" lIns="0" tIns="0" rIns="0" bIns="0" rtlCol="0">
            <a:spAutoFit/>
          </a:bodyPr>
          <a:lstStyle/>
          <a:p>
            <a:r>
              <a:rPr lang="en-US" sz="900" dirty="0">
                <a:solidFill>
                  <a:schemeClr val="tx1">
                    <a:lumMod val="75000"/>
                    <a:lumOff val="25000"/>
                  </a:schemeClr>
                </a:solidFill>
                <a:latin typeface="Malgun Gothic" pitchFamily="34" charset="-127"/>
                <a:ea typeface="Malgun Gothic" pitchFamily="34" charset="-127"/>
              </a:rPr>
              <a:t>맑은 </a:t>
            </a:r>
            <a:r>
              <a:rPr lang="en-US" sz="900" dirty="0" smtClean="0">
                <a:solidFill>
                  <a:schemeClr val="tx1">
                    <a:lumMod val="75000"/>
                    <a:lumOff val="25000"/>
                  </a:schemeClr>
                </a:solidFill>
                <a:latin typeface="Malgun Gothic" pitchFamily="34" charset="-127"/>
                <a:ea typeface="Malgun Gothic" pitchFamily="34" charset="-127"/>
              </a:rPr>
              <a:t>고딕</a:t>
            </a:r>
          </a:p>
          <a:p>
            <a:endParaRPr lang="en-US" sz="900" dirty="0">
              <a:solidFill>
                <a:schemeClr val="tx1">
                  <a:lumMod val="75000"/>
                  <a:lumOff val="25000"/>
                </a:schemeClr>
              </a:solidFill>
              <a:latin typeface="Malgun Gothic" pitchFamily="34" charset="-127"/>
              <a:ea typeface="Malgun Gothic" pitchFamily="34" charset="-127"/>
            </a:endParaRPr>
          </a:p>
          <a:p>
            <a:r>
              <a:rPr lang="en-US" sz="900" b="1" dirty="0">
                <a:solidFill>
                  <a:schemeClr val="tx1">
                    <a:lumMod val="75000"/>
                    <a:lumOff val="25000"/>
                  </a:schemeClr>
                </a:solidFill>
                <a:latin typeface="Malgun Gothic" pitchFamily="34" charset="-127"/>
                <a:ea typeface="Malgun Gothic" pitchFamily="34" charset="-127"/>
              </a:rPr>
              <a:t>맑은 고딕</a:t>
            </a:r>
            <a:endParaRPr lang="en-US" sz="900" b="1" dirty="0">
              <a:solidFill>
                <a:schemeClr val="tx1">
                  <a:lumMod val="75000"/>
                  <a:lumOff val="25000"/>
                </a:schemeClr>
              </a:solidFill>
              <a:latin typeface="Meiryo UI" pitchFamily="34" charset="-128"/>
              <a:ea typeface="Meiryo UI" pitchFamily="34" charset="-128"/>
            </a:endParaRPr>
          </a:p>
          <a:p>
            <a:endParaRPr lang="en-US" sz="900" dirty="0" smtClean="0">
              <a:solidFill>
                <a:schemeClr val="tx1">
                  <a:lumMod val="75000"/>
                  <a:lumOff val="25000"/>
                </a:schemeClr>
              </a:solidFill>
              <a:latin typeface="Meiryo UI" pitchFamily="34" charset="-128"/>
              <a:ea typeface="Meiryo UI" pitchFamily="34" charset="-128"/>
            </a:endParaRPr>
          </a:p>
        </p:txBody>
      </p:sp>
      <p:sp>
        <p:nvSpPr>
          <p:cNvPr id="21" name="TextBox 20"/>
          <p:cNvSpPr txBox="1"/>
          <p:nvPr/>
        </p:nvSpPr>
        <p:spPr>
          <a:xfrm>
            <a:off x="2545155" y="3915291"/>
            <a:ext cx="923330" cy="507831"/>
          </a:xfrm>
          <a:prstGeom prst="rect">
            <a:avLst/>
          </a:prstGeom>
          <a:noFill/>
        </p:spPr>
        <p:txBody>
          <a:bodyPr wrap="none" lIns="0" tIns="0" rIns="0" bIns="0" rtlCol="0">
            <a:spAutoFit/>
          </a:bodyPr>
          <a:lstStyle/>
          <a:p>
            <a:r>
              <a:rPr lang="en-US" sz="1100" dirty="0">
                <a:solidFill>
                  <a:schemeClr val="tx1">
                    <a:lumMod val="75000"/>
                    <a:lumOff val="25000"/>
                  </a:schemeClr>
                </a:solidFill>
                <a:latin typeface="Malgun Gothic" pitchFamily="34" charset="-127"/>
                <a:ea typeface="Malgun Gothic" pitchFamily="34" charset="-127"/>
              </a:rPr>
              <a:t>맑은 고딕 </a:t>
            </a:r>
            <a:endParaRPr lang="en-US" sz="1100" dirty="0" smtClean="0">
              <a:solidFill>
                <a:schemeClr val="tx1">
                  <a:lumMod val="75000"/>
                  <a:lumOff val="25000"/>
                </a:schemeClr>
              </a:solidFill>
              <a:latin typeface="Malgun Gothic" pitchFamily="34" charset="-127"/>
              <a:ea typeface="Malgun Gothic" pitchFamily="34" charset="-127"/>
            </a:endParaRPr>
          </a:p>
          <a:p>
            <a:endParaRPr lang="en-US" sz="1100" dirty="0" smtClean="0">
              <a:solidFill>
                <a:schemeClr val="tx1">
                  <a:lumMod val="75000"/>
                  <a:lumOff val="25000"/>
                </a:schemeClr>
              </a:solidFill>
              <a:latin typeface="Meiryo UI" pitchFamily="34" charset="-128"/>
              <a:ea typeface="Meiryo UI" pitchFamily="34" charset="-128"/>
            </a:endParaRPr>
          </a:p>
          <a:p>
            <a:r>
              <a:rPr lang="en-US" sz="1100" b="1" dirty="0">
                <a:solidFill>
                  <a:schemeClr val="tx1">
                    <a:lumMod val="75000"/>
                    <a:lumOff val="25000"/>
                  </a:schemeClr>
                </a:solidFill>
                <a:latin typeface="Malgun Gothic" pitchFamily="34" charset="-127"/>
                <a:ea typeface="Malgun Gothic" pitchFamily="34" charset="-127"/>
              </a:rPr>
              <a:t>맑은 고딕 </a:t>
            </a:r>
            <a:r>
              <a:rPr lang="en-US" sz="1100" dirty="0">
                <a:solidFill>
                  <a:schemeClr val="tx1">
                    <a:lumMod val="75000"/>
                    <a:lumOff val="25000"/>
                  </a:schemeClr>
                </a:solidFill>
                <a:latin typeface="Meiryo UI" pitchFamily="34" charset="-128"/>
                <a:ea typeface="Meiryo UI" pitchFamily="34" charset="-128"/>
              </a:rPr>
              <a:t>	</a:t>
            </a:r>
            <a:endParaRPr lang="en-US" sz="1100" dirty="0" smtClean="0">
              <a:solidFill>
                <a:schemeClr val="tx1">
                  <a:lumMod val="75000"/>
                  <a:lumOff val="25000"/>
                </a:schemeClr>
              </a:solidFill>
              <a:latin typeface="Meiryo UI" pitchFamily="34" charset="-128"/>
              <a:ea typeface="Meiryo UI" pitchFamily="34" charset="-128"/>
            </a:endParaRPr>
          </a:p>
        </p:txBody>
      </p:sp>
      <p:sp>
        <p:nvSpPr>
          <p:cNvPr id="22" name="TextBox 21"/>
          <p:cNvSpPr txBox="1"/>
          <p:nvPr/>
        </p:nvSpPr>
        <p:spPr>
          <a:xfrm>
            <a:off x="4132553" y="3796891"/>
            <a:ext cx="1846659" cy="307777"/>
          </a:xfrm>
          <a:prstGeom prst="rect">
            <a:avLst/>
          </a:prstGeom>
          <a:noFill/>
        </p:spPr>
        <p:txBody>
          <a:bodyPr wrap="none" lIns="0" tIns="0" rIns="0" bIns="0" rtlCol="0">
            <a:spAutoFit/>
          </a:bodyPr>
          <a:lstStyle/>
          <a:p>
            <a:r>
              <a:rPr lang="en-US" sz="2000" dirty="0">
                <a:solidFill>
                  <a:schemeClr val="tx1">
                    <a:lumMod val="75000"/>
                    <a:lumOff val="25000"/>
                  </a:schemeClr>
                </a:solidFill>
                <a:latin typeface="Malgun Gothic" pitchFamily="34" charset="-127"/>
                <a:ea typeface="Malgun Gothic" pitchFamily="34" charset="-127"/>
              </a:rPr>
              <a:t>맑은 고딕 </a:t>
            </a:r>
            <a:r>
              <a:rPr lang="en-US" sz="2000" dirty="0">
                <a:solidFill>
                  <a:schemeClr val="tx1">
                    <a:lumMod val="75000"/>
                    <a:lumOff val="25000"/>
                  </a:schemeClr>
                </a:solidFill>
                <a:latin typeface="Meiryo UI" pitchFamily="34" charset="-128"/>
                <a:ea typeface="Meiryo UI" pitchFamily="34" charset="-128"/>
              </a:rPr>
              <a:t>	</a:t>
            </a:r>
            <a:endParaRPr lang="en-US" sz="2000" dirty="0" smtClean="0">
              <a:solidFill>
                <a:schemeClr val="tx1">
                  <a:lumMod val="75000"/>
                  <a:lumOff val="25000"/>
                </a:schemeClr>
              </a:solidFill>
              <a:latin typeface="Meiryo UI" pitchFamily="34" charset="-128"/>
              <a:ea typeface="Meiryo UI" pitchFamily="34" charset="-128"/>
            </a:endParaRPr>
          </a:p>
        </p:txBody>
      </p:sp>
      <p:sp>
        <p:nvSpPr>
          <p:cNvPr id="25" name="TextBox 24"/>
          <p:cNvSpPr txBox="1"/>
          <p:nvPr/>
        </p:nvSpPr>
        <p:spPr>
          <a:xfrm>
            <a:off x="6063766" y="3474486"/>
            <a:ext cx="2455800" cy="1323439"/>
          </a:xfrm>
          <a:prstGeom prst="rect">
            <a:avLst/>
          </a:prstGeom>
          <a:noFill/>
        </p:spPr>
        <p:txBody>
          <a:bodyPr wrap="none" lIns="0" tIns="0" rIns="0" bIns="0" rtlCol="0">
            <a:spAutoFit/>
          </a:bodyPr>
          <a:lstStyle/>
          <a:p>
            <a:r>
              <a:rPr lang="en-US" sz="4400" dirty="0">
                <a:solidFill>
                  <a:schemeClr val="tx1">
                    <a:lumMod val="75000"/>
                    <a:lumOff val="25000"/>
                  </a:schemeClr>
                </a:solidFill>
                <a:latin typeface="Malgun Gothic" pitchFamily="34" charset="-127"/>
                <a:ea typeface="Malgun Gothic" pitchFamily="34" charset="-127"/>
              </a:rPr>
              <a:t>맑은 고딕</a:t>
            </a:r>
            <a:endParaRPr lang="en-US" sz="4200" spc="-200" dirty="0">
              <a:ln w="3175">
                <a:noFill/>
              </a:ln>
              <a:solidFill>
                <a:schemeClr val="tx1">
                  <a:lumMod val="75000"/>
                  <a:lumOff val="25000"/>
                </a:schemeClr>
              </a:solidFill>
              <a:latin typeface="Malgun Gothic" pitchFamily="34" charset="-127"/>
              <a:ea typeface="Malgun Gothic" pitchFamily="34" charset="-127"/>
              <a:cs typeface="Segoe UI Light" pitchFamily="34" charset="0"/>
            </a:endParaRPr>
          </a:p>
          <a:p>
            <a:r>
              <a:rPr lang="en-US" sz="4200" dirty="0">
                <a:solidFill>
                  <a:schemeClr val="tx1">
                    <a:lumMod val="75000"/>
                    <a:lumOff val="25000"/>
                  </a:schemeClr>
                </a:solidFill>
                <a:latin typeface="Meiryo UI" pitchFamily="34" charset="-128"/>
                <a:ea typeface="Meiryo UI" pitchFamily="34" charset="-128"/>
              </a:rPr>
              <a:t>	</a:t>
            </a:r>
            <a:endParaRPr lang="en-US" sz="4200" dirty="0" smtClean="0">
              <a:solidFill>
                <a:schemeClr val="tx1">
                  <a:lumMod val="75000"/>
                  <a:lumOff val="25000"/>
                </a:schemeClr>
              </a:solidFill>
              <a:latin typeface="Meiryo UI" pitchFamily="34" charset="-128"/>
              <a:ea typeface="Meiryo UI" pitchFamily="34" charset="-128"/>
            </a:endParaRPr>
          </a:p>
        </p:txBody>
      </p:sp>
    </p:spTree>
    <p:extLst>
      <p:ext uri="{BB962C8B-B14F-4D97-AF65-F5344CB8AC3E}">
        <p14:creationId xmlns:p14="http://schemas.microsoft.com/office/powerpoint/2010/main" val="395089570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ru-RU" dirty="0" smtClean="0"/>
              <a:t>Родные шрифты</a:t>
            </a:r>
            <a:endParaRPr lang="en-US" dirty="0"/>
          </a:p>
        </p:txBody>
      </p:sp>
      <p:sp>
        <p:nvSpPr>
          <p:cNvPr id="5" name="Text Placeholder 4"/>
          <p:cNvSpPr>
            <a:spLocks noGrp="1"/>
          </p:cNvSpPr>
          <p:nvPr>
            <p:ph type="body" sz="quarter" idx="11"/>
          </p:nvPr>
        </p:nvSpPr>
        <p:spPr/>
        <p:txBody>
          <a:bodyPr/>
          <a:lstStyle/>
          <a:p>
            <a:r>
              <a:rPr lang="ru-RU" dirty="0" smtClean="0"/>
              <a:t>В чем преимущества?</a:t>
            </a:r>
            <a:endParaRPr lang="en-US" dirty="0"/>
          </a:p>
        </p:txBody>
      </p:sp>
    </p:spTree>
    <p:extLst>
      <p:ext uri="{BB962C8B-B14F-4D97-AF65-F5344CB8AC3E}">
        <p14:creationId xmlns:p14="http://schemas.microsoft.com/office/powerpoint/2010/main" val="290307055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Преимущества родных шрифтов</a:t>
            </a:r>
            <a:endParaRPr lang="en-US" dirty="0"/>
          </a:p>
        </p:txBody>
      </p:sp>
      <p:pic>
        <p:nvPicPr>
          <p:cNvPr id="4" name="Content Placeholder 3"/>
          <p:cNvPicPr>
            <a:picLocks noChangeAspect="1"/>
          </p:cNvPicPr>
          <p:nvPr/>
        </p:nvPicPr>
        <p:blipFill rotWithShape="1">
          <a:blip r:embed="rId3">
            <a:extLst>
              <a:ext uri="{28A0092B-C50C-407E-A947-70E740481C1C}">
                <a14:useLocalDpi xmlns:a14="http://schemas.microsoft.com/office/drawing/2010/main" val="0"/>
              </a:ext>
            </a:extLst>
          </a:blip>
          <a:srcRect b="38863"/>
          <a:stretch/>
        </p:blipFill>
        <p:spPr>
          <a:xfrm>
            <a:off x="3247696" y="2175014"/>
            <a:ext cx="5606262" cy="4448673"/>
          </a:xfrm>
          <a:prstGeom prst="rect">
            <a:avLst/>
          </a:prstGeom>
        </p:spPr>
      </p:pic>
      <p:sp>
        <p:nvSpPr>
          <p:cNvPr id="5" name="TextBox 4"/>
          <p:cNvSpPr txBox="1"/>
          <p:nvPr/>
        </p:nvSpPr>
        <p:spPr>
          <a:xfrm>
            <a:off x="551792" y="1519516"/>
            <a:ext cx="8420758" cy="492443"/>
          </a:xfrm>
          <a:prstGeom prst="rect">
            <a:avLst/>
          </a:prstGeom>
          <a:noFill/>
        </p:spPr>
        <p:txBody>
          <a:bodyPr wrap="square" lIns="0" tIns="0" rIns="0" bIns="0" rtlCol="0">
            <a:spAutoFit/>
          </a:bodyPr>
          <a:lstStyle/>
          <a:p>
            <a:r>
              <a:rPr lang="ru-RU" sz="32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Оптимизированы для отображения на экране</a:t>
            </a:r>
            <a:endParaRPr lang="en-US" sz="32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6" name="TextBox 5"/>
          <p:cNvSpPr txBox="1"/>
          <p:nvPr/>
        </p:nvSpPr>
        <p:spPr>
          <a:xfrm>
            <a:off x="583308" y="5676360"/>
            <a:ext cx="2506718" cy="307777"/>
          </a:xfrm>
          <a:prstGeom prst="rect">
            <a:avLst/>
          </a:prstGeom>
          <a:noFill/>
        </p:spPr>
        <p:txBody>
          <a:bodyPr wrap="square" lIns="0" tIns="0" rIns="0" bIns="0" rtlCol="0">
            <a:spAutoFit/>
          </a:bodyPr>
          <a:lstStyle/>
          <a:p>
            <a:pPr algn="r"/>
            <a:r>
              <a:rPr lang="en-US" sz="2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Cambria</a:t>
            </a:r>
          </a:p>
        </p:txBody>
      </p:sp>
      <p:sp>
        <p:nvSpPr>
          <p:cNvPr id="7" name="TextBox 6"/>
          <p:cNvSpPr txBox="1"/>
          <p:nvPr/>
        </p:nvSpPr>
        <p:spPr>
          <a:xfrm>
            <a:off x="583308" y="3463929"/>
            <a:ext cx="2506718" cy="307777"/>
          </a:xfrm>
          <a:prstGeom prst="rect">
            <a:avLst/>
          </a:prstGeom>
          <a:noFill/>
        </p:spPr>
        <p:txBody>
          <a:bodyPr wrap="square" lIns="0" tIns="0" rIns="0" bIns="0" rtlCol="0">
            <a:spAutoFit/>
          </a:bodyPr>
          <a:lstStyle/>
          <a:p>
            <a:pPr algn="r"/>
            <a:r>
              <a:rPr lang="en-US" sz="20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Segoe UI</a:t>
            </a:r>
          </a:p>
        </p:txBody>
      </p:sp>
    </p:spTree>
    <p:extLst>
      <p:ext uri="{BB962C8B-B14F-4D97-AF65-F5344CB8AC3E}">
        <p14:creationId xmlns:p14="http://schemas.microsoft.com/office/powerpoint/2010/main" val="227741772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Преимущества родных шрифтов</a:t>
            </a:r>
            <a:endParaRPr lang="en-US" dirty="0"/>
          </a:p>
        </p:txBody>
      </p:sp>
      <p:sp>
        <p:nvSpPr>
          <p:cNvPr id="3" name="Content Placeholder 2"/>
          <p:cNvSpPr>
            <a:spLocks noGrp="1"/>
          </p:cNvSpPr>
          <p:nvPr>
            <p:ph type="body" sz="quarter" idx="10"/>
          </p:nvPr>
        </p:nvSpPr>
        <p:spPr>
          <a:xfrm>
            <a:off x="519112" y="1447799"/>
            <a:ext cx="11149013" cy="2677656"/>
          </a:xfrm>
        </p:spPr>
        <p:txBody>
          <a:bodyPr/>
          <a:lstStyle/>
          <a:p>
            <a:pPr marL="0" indent="0">
              <a:spcBef>
                <a:spcPts val="0"/>
              </a:spcBef>
              <a:buNone/>
            </a:pPr>
            <a:r>
              <a:rPr lang="en-US" dirty="0" smtClean="0"/>
              <a:t>Segoe UI </a:t>
            </a:r>
            <a:r>
              <a:rPr lang="ru-RU" dirty="0" smtClean="0"/>
              <a:t>оптимизирован для локализации</a:t>
            </a:r>
            <a:endParaRPr lang="en-US" dirty="0" smtClean="0"/>
          </a:p>
          <a:p>
            <a:pPr marL="0" indent="0">
              <a:spcBef>
                <a:spcPts val="0"/>
              </a:spcBef>
              <a:buNone/>
            </a:pPr>
            <a:endParaRPr lang="en-US" sz="2000" dirty="0"/>
          </a:p>
          <a:p>
            <a:pPr marL="0" indent="0">
              <a:spcBef>
                <a:spcPts val="0"/>
              </a:spcBef>
              <a:buNone/>
            </a:pPr>
            <a:r>
              <a:rPr lang="ru-RU" dirty="0" smtClean="0"/>
              <a:t>Лицензируются с </a:t>
            </a:r>
            <a:r>
              <a:rPr lang="en-US" dirty="0" smtClean="0"/>
              <a:t>Windows </a:t>
            </a:r>
            <a:r>
              <a:rPr lang="en-US" dirty="0" smtClean="0"/>
              <a:t>8</a:t>
            </a:r>
          </a:p>
          <a:p>
            <a:pPr marL="0" indent="0">
              <a:spcBef>
                <a:spcPts val="0"/>
              </a:spcBef>
              <a:buNone/>
            </a:pPr>
            <a:endParaRPr lang="en-US" sz="2000" dirty="0"/>
          </a:p>
          <a:p>
            <a:pPr marL="0" lvl="0" indent="0">
              <a:spcBef>
                <a:spcPts val="0"/>
              </a:spcBef>
              <a:buNone/>
            </a:pPr>
            <a:r>
              <a:rPr lang="ru-RU" dirty="0" smtClean="0"/>
              <a:t>Возможности </a:t>
            </a:r>
            <a:r>
              <a:rPr lang="en-US" dirty="0" err="1" smtClean="0"/>
              <a:t>OpenType</a:t>
            </a:r>
            <a:r>
              <a:rPr lang="ru-RU" dirty="0" smtClean="0"/>
              <a:t>: кернинг, лигатуры и т.п.</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461" y="4094929"/>
            <a:ext cx="11346030" cy="2053622"/>
          </a:xfrm>
          <a:prstGeom prst="rect">
            <a:avLst/>
          </a:prstGeom>
        </p:spPr>
      </p:pic>
    </p:spTree>
    <p:extLst>
      <p:ext uri="{BB962C8B-B14F-4D97-AF65-F5344CB8AC3E}">
        <p14:creationId xmlns:p14="http://schemas.microsoft.com/office/powerpoint/2010/main" val="257608993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Использование других шрифтов</a:t>
            </a:r>
            <a:endParaRPr lang="en-US" dirty="0"/>
          </a:p>
        </p:txBody>
      </p:sp>
      <p:sp>
        <p:nvSpPr>
          <p:cNvPr id="3" name="Text Placeholder 2"/>
          <p:cNvSpPr>
            <a:spLocks noGrp="1"/>
          </p:cNvSpPr>
          <p:nvPr>
            <p:ph type="body" sz="quarter" idx="10"/>
          </p:nvPr>
        </p:nvSpPr>
        <p:spPr>
          <a:xfrm>
            <a:off x="519112" y="1447799"/>
            <a:ext cx="11669713" cy="5516895"/>
          </a:xfrm>
        </p:spPr>
        <p:txBody>
          <a:bodyPr/>
          <a:lstStyle/>
          <a:p>
            <a:pPr marL="0" lvl="0" indent="0">
              <a:spcBef>
                <a:spcPts val="0"/>
              </a:spcBef>
              <a:buNone/>
            </a:pPr>
            <a:r>
              <a:rPr lang="ru-RU" sz="4000" dirty="0" smtClean="0"/>
              <a:t>Всегда используете шрифты консистентно и последовательно в приложении</a:t>
            </a:r>
            <a:endParaRPr lang="en-US" sz="4000" dirty="0" smtClean="0"/>
          </a:p>
          <a:p>
            <a:pPr marL="0" lvl="0" indent="0">
              <a:spcBef>
                <a:spcPts val="0"/>
              </a:spcBef>
              <a:buNone/>
            </a:pPr>
            <a:endParaRPr lang="en-US" sz="2000" dirty="0" smtClean="0"/>
          </a:p>
          <a:p>
            <a:pPr marL="0" lvl="0" indent="0">
              <a:spcBef>
                <a:spcPts val="0"/>
              </a:spcBef>
              <a:buNone/>
            </a:pPr>
            <a:r>
              <a:rPr lang="ru-RU" sz="4000" dirty="0" smtClean="0"/>
              <a:t>Всегда используйте небольшой набор размеров/</a:t>
            </a:r>
            <a:r>
              <a:rPr lang="ru-RU" sz="4000" dirty="0" err="1" smtClean="0"/>
              <a:t>насущенности</a:t>
            </a:r>
            <a:r>
              <a:rPr lang="ru-RU" sz="4000" dirty="0" smtClean="0"/>
              <a:t>/цветов и т.п.</a:t>
            </a:r>
            <a:endParaRPr lang="en-US" sz="4000" dirty="0" smtClean="0"/>
          </a:p>
          <a:p>
            <a:pPr marL="0" lvl="0" indent="0">
              <a:spcBef>
                <a:spcPts val="0"/>
              </a:spcBef>
              <a:buNone/>
            </a:pPr>
            <a:endParaRPr lang="en-US" sz="2000" dirty="0" smtClean="0"/>
          </a:p>
          <a:p>
            <a:pPr marL="0" lvl="0" indent="0">
              <a:spcBef>
                <a:spcPts val="0"/>
              </a:spcBef>
              <a:buNone/>
            </a:pPr>
            <a:r>
              <a:rPr lang="ru-RU" sz="4000" dirty="0" smtClean="0"/>
              <a:t>Используйте шрифты, оптимизированные для экрана</a:t>
            </a:r>
            <a:endParaRPr lang="en-US" sz="4000" dirty="0" smtClean="0"/>
          </a:p>
          <a:p>
            <a:pPr marL="0" lvl="0" indent="0">
              <a:spcBef>
                <a:spcPts val="0"/>
              </a:spcBef>
              <a:buNone/>
            </a:pPr>
            <a:endParaRPr lang="en-US" sz="2000" dirty="0" smtClean="0"/>
          </a:p>
          <a:p>
            <a:pPr marL="0" lvl="0" indent="0">
              <a:spcBef>
                <a:spcPts val="0"/>
              </a:spcBef>
              <a:buNone/>
            </a:pPr>
            <a:r>
              <a:rPr lang="ru-RU" sz="4000" dirty="0" smtClean="0"/>
              <a:t>Учитывайте лицензии на внедрение/распространение</a:t>
            </a:r>
            <a:endParaRPr lang="en-US" sz="2000" dirty="0" smtClean="0"/>
          </a:p>
          <a:p>
            <a:endParaRPr lang="en-US" dirty="0"/>
          </a:p>
        </p:txBody>
      </p:sp>
    </p:spTree>
    <p:extLst>
      <p:ext uri="{BB962C8B-B14F-4D97-AF65-F5344CB8AC3E}">
        <p14:creationId xmlns:p14="http://schemas.microsoft.com/office/powerpoint/2010/main" val="33037849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969496"/>
          </a:xfrm>
        </p:spPr>
        <p:txBody>
          <a:bodyPr/>
          <a:lstStyle/>
          <a:p>
            <a:pPr defTabSz="914363" fontAlgn="auto">
              <a:spcAft>
                <a:spcPts val="0"/>
              </a:spcAft>
              <a:defRPr/>
            </a:pPr>
            <a:r>
              <a:rPr lang="ru-RU" sz="7000" dirty="0" smtClean="0"/>
              <a:t>Типографика</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a:t>Константин </a:t>
            </a:r>
            <a:r>
              <a:rPr lang="ru-RU" dirty="0" err="1"/>
              <a:t>Кичинский</a:t>
            </a:r>
            <a:r>
              <a:rPr lang="ru-RU" dirty="0"/>
              <a:t>, </a:t>
            </a:r>
            <a:r>
              <a:rPr lang="en-US" dirty="0"/>
              <a:t>Microsoft</a:t>
            </a:r>
          </a:p>
          <a:p>
            <a:pPr defTabSz="914363" fontAlgn="auto">
              <a:spcAft>
                <a:spcPts val="0"/>
              </a:spcAft>
              <a:defRPr/>
            </a:pPr>
            <a:r>
              <a:rPr lang="en-US" dirty="0"/>
              <a:t>@</a:t>
            </a:r>
            <a:r>
              <a:rPr lang="en-US" dirty="0" err="1"/>
              <a:t>kichinsky</a:t>
            </a:r>
            <a:endParaRPr lang="en-US" dirty="0"/>
          </a:p>
        </p:txBody>
      </p:sp>
    </p:spTree>
    <p:extLst>
      <p:ext uri="{BB962C8B-B14F-4D97-AF65-F5344CB8AC3E}">
        <p14:creationId xmlns:p14="http://schemas.microsoft.com/office/powerpoint/2010/main" val="232979752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Типографика</a:t>
            </a:r>
            <a:endParaRPr lang="en-US" dirty="0"/>
          </a:p>
        </p:txBody>
      </p:sp>
      <p:sp>
        <p:nvSpPr>
          <p:cNvPr id="3" name="Text Placeholder 2"/>
          <p:cNvSpPr>
            <a:spLocks noGrp="1"/>
          </p:cNvSpPr>
          <p:nvPr>
            <p:ph type="body" sz="quarter" idx="10"/>
          </p:nvPr>
        </p:nvSpPr>
        <p:spPr>
          <a:xfrm>
            <a:off x="519112" y="1447799"/>
            <a:ext cx="11149013" cy="4016484"/>
          </a:xfrm>
        </p:spPr>
        <p:txBody>
          <a:bodyPr/>
          <a:lstStyle/>
          <a:p>
            <a:r>
              <a:rPr lang="ru-RU" dirty="0" smtClean="0"/>
              <a:t>В основе должна лежать простая и прекрасная работа со шрифтом.</a:t>
            </a:r>
            <a:endParaRPr lang="en-US" dirty="0" smtClean="0"/>
          </a:p>
          <a:p>
            <a:endParaRPr lang="en-US" sz="2000" dirty="0" smtClean="0"/>
          </a:p>
          <a:p>
            <a:r>
              <a:rPr lang="ru-RU" dirty="0" smtClean="0"/>
              <a:t>Набор шрифтов задает структуру и ритм</a:t>
            </a:r>
            <a:endParaRPr lang="en-US" dirty="0" smtClean="0"/>
          </a:p>
          <a:p>
            <a:endParaRPr lang="en-US" sz="2000" dirty="0" smtClean="0"/>
          </a:p>
          <a:p>
            <a:r>
              <a:rPr lang="ru-RU" dirty="0" smtClean="0"/>
              <a:t>Информационная иерархия</a:t>
            </a:r>
            <a:endParaRPr lang="en-US" dirty="0" smtClean="0"/>
          </a:p>
          <a:p>
            <a:r>
              <a:rPr lang="ru-RU" sz="2000" dirty="0" smtClean="0">
                <a:latin typeface="+mn-lt"/>
              </a:rPr>
              <a:t>Небольшой набор шрифтов, оптимизированный для ваших приложения и сценариев</a:t>
            </a:r>
          </a:p>
          <a:p>
            <a:r>
              <a:rPr lang="ru-RU" sz="2000" dirty="0" smtClean="0">
                <a:latin typeface="+mn-lt"/>
              </a:rPr>
              <a:t>Последовательный набор размеров/насыщенности/цветов задает структуру</a:t>
            </a:r>
            <a:endParaRPr lang="en-US" sz="2000" dirty="0">
              <a:latin typeface="+mn-lt"/>
            </a:endParaRPr>
          </a:p>
        </p:txBody>
      </p:sp>
    </p:spTree>
    <p:extLst>
      <p:ext uri="{BB962C8B-B14F-4D97-AF65-F5344CB8AC3E}">
        <p14:creationId xmlns:p14="http://schemas.microsoft.com/office/powerpoint/2010/main" val="425598482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p:cNvSpPr>
            <a:spLocks noGrp="1"/>
          </p:cNvSpPr>
          <p:nvPr>
            <p:ph type="title"/>
          </p:nvPr>
        </p:nvSpPr>
        <p:spPr/>
        <p:txBody>
          <a:bodyPr/>
          <a:lstStyle/>
          <a:p>
            <a:r>
              <a:rPr lang="en-US" dirty="0" smtClean="0"/>
              <a:t>Segoe UI </a:t>
            </a:r>
            <a:r>
              <a:rPr lang="en-US" sz="2000" dirty="0" smtClean="0">
                <a:solidFill>
                  <a:schemeClr val="tx1">
                    <a:lumMod val="50000"/>
                    <a:lumOff val="50000"/>
                    <a:alpha val="99000"/>
                  </a:schemeClr>
                </a:solidFill>
                <a:cs typeface="Segoe UI Semilight" pitchFamily="34" charset="0"/>
              </a:rPr>
              <a:t>Type ramp</a:t>
            </a:r>
            <a:endParaRPr lang="en-US" sz="2000" dirty="0">
              <a:solidFill>
                <a:schemeClr val="tx1">
                  <a:lumMod val="50000"/>
                  <a:lumOff val="50000"/>
                  <a:alpha val="99000"/>
                </a:schemeClr>
              </a:solidFill>
              <a:cs typeface="Segoe UI Semilight" pitchFamily="34" charset="0"/>
            </a:endParaRPr>
          </a:p>
        </p:txBody>
      </p:sp>
      <p:sp>
        <p:nvSpPr>
          <p:cNvPr id="2" name="Текст 1"/>
          <p:cNvSpPr>
            <a:spLocks noGrp="1"/>
          </p:cNvSpPr>
          <p:nvPr>
            <p:ph type="body" sz="quarter" idx="10"/>
          </p:nvPr>
        </p:nvSpPr>
        <p:spPr/>
        <p:txBody>
          <a:bodyPr/>
          <a:lstStyle/>
          <a:p>
            <a:endParaRPr lang="ru-RU"/>
          </a:p>
        </p:txBody>
      </p:sp>
      <p:sp>
        <p:nvSpPr>
          <p:cNvPr id="33" name="Rectangle 32"/>
          <p:cNvSpPr/>
          <p:nvPr/>
        </p:nvSpPr>
        <p:spPr>
          <a:xfrm>
            <a:off x="5987733" y="4554737"/>
            <a:ext cx="1182687" cy="276999"/>
          </a:xfrm>
          <a:prstGeom prst="rect">
            <a:avLst/>
          </a:prstGeom>
        </p:spPr>
        <p:txBody>
          <a:bodyPr wrap="square">
            <a:spAutoFit/>
          </a:bodyPr>
          <a:lstStyle/>
          <a:p>
            <a:pPr lvl="0"/>
            <a:r>
              <a:rPr lang="en-US" sz="1200" dirty="0" smtClean="0">
                <a:solidFill>
                  <a:schemeClr val="tx1">
                    <a:alpha val="99000"/>
                  </a:schemeClr>
                </a:solidFill>
                <a:latin typeface="+mj-lt"/>
                <a:cs typeface="Segoe UI Semilight" pitchFamily="34" charset="0"/>
              </a:rPr>
              <a:t>Page headers</a:t>
            </a:r>
          </a:p>
        </p:txBody>
      </p:sp>
      <p:sp>
        <p:nvSpPr>
          <p:cNvPr id="34" name="Rectangle 33"/>
          <p:cNvSpPr/>
          <p:nvPr/>
        </p:nvSpPr>
        <p:spPr>
          <a:xfrm>
            <a:off x="4029393" y="4554737"/>
            <a:ext cx="1251267" cy="276999"/>
          </a:xfrm>
          <a:prstGeom prst="rect">
            <a:avLst/>
          </a:prstGeom>
        </p:spPr>
        <p:txBody>
          <a:bodyPr wrap="square">
            <a:spAutoFit/>
          </a:bodyPr>
          <a:lstStyle/>
          <a:p>
            <a:pPr lvl="0"/>
            <a:r>
              <a:rPr lang="en-US" sz="1200" dirty="0" smtClean="0">
                <a:solidFill>
                  <a:schemeClr val="tx1">
                    <a:alpha val="99000"/>
                  </a:schemeClr>
                </a:solidFill>
                <a:latin typeface="+mj-lt"/>
                <a:cs typeface="Segoe UI Semilight" pitchFamily="34" charset="0"/>
              </a:rPr>
              <a:t>Sub-headers</a:t>
            </a:r>
          </a:p>
        </p:txBody>
      </p:sp>
      <p:sp>
        <p:nvSpPr>
          <p:cNvPr id="35" name="Rectangle 34"/>
          <p:cNvSpPr/>
          <p:nvPr/>
        </p:nvSpPr>
        <p:spPr>
          <a:xfrm>
            <a:off x="2421573" y="4554737"/>
            <a:ext cx="1426527" cy="276999"/>
          </a:xfrm>
          <a:prstGeom prst="rect">
            <a:avLst/>
          </a:prstGeom>
        </p:spPr>
        <p:txBody>
          <a:bodyPr wrap="square">
            <a:spAutoFit/>
          </a:bodyPr>
          <a:lstStyle/>
          <a:p>
            <a:pPr lvl="0"/>
            <a:r>
              <a:rPr lang="en-US" sz="1200" dirty="0" smtClean="0">
                <a:solidFill>
                  <a:schemeClr val="tx1">
                    <a:alpha val="99000"/>
                  </a:schemeClr>
                </a:solidFill>
                <a:latin typeface="+mj-lt"/>
                <a:cs typeface="Segoe UI Semilight" pitchFamily="34" charset="0"/>
              </a:rPr>
              <a:t>Body copy</a:t>
            </a:r>
          </a:p>
        </p:txBody>
      </p:sp>
      <p:sp>
        <p:nvSpPr>
          <p:cNvPr id="36" name="Rectangle 35"/>
          <p:cNvSpPr/>
          <p:nvPr/>
        </p:nvSpPr>
        <p:spPr>
          <a:xfrm>
            <a:off x="966153" y="4554737"/>
            <a:ext cx="1426527" cy="276999"/>
          </a:xfrm>
          <a:prstGeom prst="rect">
            <a:avLst/>
          </a:prstGeom>
        </p:spPr>
        <p:txBody>
          <a:bodyPr wrap="square">
            <a:spAutoFit/>
          </a:bodyPr>
          <a:lstStyle/>
          <a:p>
            <a:pPr lvl="0"/>
            <a:r>
              <a:rPr lang="en-US" sz="1200" dirty="0" smtClean="0">
                <a:solidFill>
                  <a:schemeClr val="tx1">
                    <a:alpha val="99000"/>
                  </a:schemeClr>
                </a:solidFill>
                <a:latin typeface="+mj-lt"/>
                <a:cs typeface="Segoe UI Semilight" pitchFamily="34" charset="0"/>
              </a:rPr>
              <a:t>Tertiary info</a:t>
            </a:r>
          </a:p>
        </p:txBody>
      </p:sp>
      <p:sp>
        <p:nvSpPr>
          <p:cNvPr id="13" name="TextBox 12"/>
          <p:cNvSpPr txBox="1"/>
          <p:nvPr/>
        </p:nvSpPr>
        <p:spPr>
          <a:xfrm>
            <a:off x="5987733" y="2501720"/>
            <a:ext cx="1292341" cy="1384995"/>
          </a:xfrm>
          <a:prstGeom prst="rect">
            <a:avLst/>
          </a:prstGeom>
          <a:noFill/>
        </p:spPr>
        <p:txBody>
          <a:bodyPr wrap="none" rtlCol="0">
            <a:spAutoFit/>
          </a:bodyPr>
          <a:lstStyle/>
          <a:p>
            <a:r>
              <a:rPr lang="en-US" sz="4200" dirty="0" smtClean="0">
                <a:solidFill>
                  <a:schemeClr val="tx1">
                    <a:lumMod val="75000"/>
                    <a:lumOff val="25000"/>
                  </a:schemeClr>
                </a:solidFill>
                <a:latin typeface="Segoe UI" pitchFamily="34" charset="0"/>
                <a:ea typeface="Segoe UI" pitchFamily="34" charset="0"/>
                <a:cs typeface="Segoe UI" pitchFamily="34" charset="0"/>
              </a:rPr>
              <a:t>42pt</a:t>
            </a:r>
          </a:p>
          <a:p>
            <a:r>
              <a:rPr lang="en-US" sz="4200" dirty="0" smtClean="0">
                <a:solidFill>
                  <a:schemeClr val="tx1">
                    <a:lumMod val="75000"/>
                    <a:lumOff val="25000"/>
                  </a:schemeClr>
                </a:solidFill>
                <a:latin typeface="Segoe UI Light" pitchFamily="34" charset="0"/>
                <a:ea typeface="Segoe UI" pitchFamily="34" charset="0"/>
                <a:cs typeface="Segoe UI Light" pitchFamily="34" charset="0"/>
              </a:rPr>
              <a:t>Light</a:t>
            </a:r>
            <a:endParaRPr lang="en-US" sz="4200" dirty="0">
              <a:solidFill>
                <a:schemeClr val="tx1">
                  <a:lumMod val="75000"/>
                  <a:lumOff val="25000"/>
                </a:schemeClr>
              </a:solidFill>
              <a:latin typeface="Segoe UI Light" pitchFamily="34" charset="0"/>
              <a:ea typeface="Segoe UI" pitchFamily="34" charset="0"/>
              <a:cs typeface="Segoe UI Light" pitchFamily="34" charset="0"/>
            </a:endParaRPr>
          </a:p>
        </p:txBody>
      </p:sp>
      <p:sp>
        <p:nvSpPr>
          <p:cNvPr id="14" name="TextBox 13"/>
          <p:cNvSpPr txBox="1"/>
          <p:nvPr/>
        </p:nvSpPr>
        <p:spPr>
          <a:xfrm>
            <a:off x="4028305" y="2787821"/>
            <a:ext cx="1207382" cy="1692771"/>
          </a:xfrm>
          <a:prstGeom prst="rect">
            <a:avLst/>
          </a:prstGeom>
          <a:noFill/>
        </p:spPr>
        <p:txBody>
          <a:bodyPr wrap="none" rtlCol="0">
            <a:spAutoFit/>
          </a:bodyPr>
          <a:lstStyle/>
          <a:p>
            <a:r>
              <a:rPr lang="en-US" sz="2000" dirty="0">
                <a:solidFill>
                  <a:schemeClr val="tx1">
                    <a:lumMod val="75000"/>
                    <a:lumOff val="25000"/>
                  </a:schemeClr>
                </a:solidFill>
                <a:latin typeface="Segoe UI" pitchFamily="34" charset="0"/>
                <a:ea typeface="Segoe UI" pitchFamily="34" charset="0"/>
                <a:cs typeface="Segoe UI" pitchFamily="34" charset="0"/>
              </a:rPr>
              <a:t>20pt</a:t>
            </a:r>
          </a:p>
          <a:p>
            <a:endParaRPr lang="en-US" sz="2000" dirty="0" smtClean="0">
              <a:solidFill>
                <a:schemeClr val="tx1">
                  <a:lumMod val="75000"/>
                  <a:lumOff val="25000"/>
                </a:schemeClr>
              </a:solidFill>
              <a:latin typeface="Segoe UI Light" pitchFamily="34" charset="0"/>
              <a:ea typeface="Segoe UI" pitchFamily="34" charset="0"/>
              <a:cs typeface="Segoe UI Light" pitchFamily="34" charset="0"/>
            </a:endParaRPr>
          </a:p>
          <a:p>
            <a:endParaRPr lang="en-US" sz="100" dirty="0" smtClean="0">
              <a:solidFill>
                <a:schemeClr val="tx1">
                  <a:lumMod val="75000"/>
                  <a:lumOff val="25000"/>
                </a:schemeClr>
              </a:solidFill>
              <a:latin typeface="Segoe UI Light" pitchFamily="34" charset="0"/>
              <a:ea typeface="Segoe UI" pitchFamily="34" charset="0"/>
              <a:cs typeface="Segoe UI Light" pitchFamily="34" charset="0"/>
            </a:endParaRPr>
          </a:p>
          <a:p>
            <a:r>
              <a:rPr lang="en-US" sz="2000" dirty="0" smtClean="0">
                <a:solidFill>
                  <a:schemeClr val="tx1">
                    <a:lumMod val="75000"/>
                    <a:lumOff val="25000"/>
                  </a:schemeClr>
                </a:solidFill>
                <a:latin typeface="Segoe UI Light" pitchFamily="34" charset="0"/>
                <a:ea typeface="Segoe UI" pitchFamily="34" charset="0"/>
                <a:cs typeface="Segoe UI Light" pitchFamily="34" charset="0"/>
              </a:rPr>
              <a:t>Light</a:t>
            </a:r>
          </a:p>
          <a:p>
            <a:r>
              <a:rPr lang="en-US" sz="2000" dirty="0" smtClean="0">
                <a:solidFill>
                  <a:schemeClr val="tx1">
                    <a:lumMod val="75000"/>
                    <a:lumOff val="25000"/>
                  </a:schemeClr>
                </a:solidFill>
                <a:latin typeface="Segoe UI Semilight" pitchFamily="34" charset="0"/>
                <a:ea typeface="Segoe UI" pitchFamily="34" charset="0"/>
                <a:cs typeface="Segoe UI Semilight" pitchFamily="34" charset="0"/>
              </a:rPr>
              <a:t>Semilight</a:t>
            </a:r>
          </a:p>
          <a:p>
            <a:r>
              <a:rPr lang="en-US" sz="2000" dirty="0" smtClean="0">
                <a:solidFill>
                  <a:schemeClr val="tx1">
                    <a:lumMod val="75000"/>
                    <a:lumOff val="25000"/>
                  </a:schemeClr>
                </a:solidFill>
                <a:latin typeface="Segoe UI" pitchFamily="34" charset="0"/>
                <a:ea typeface="Segoe UI" pitchFamily="34" charset="0"/>
                <a:cs typeface="Segoe UI" pitchFamily="34" charset="0"/>
              </a:rPr>
              <a:t>Regular</a:t>
            </a:r>
            <a:endParaRPr lang="en-US" sz="2000" dirty="0">
              <a:solidFill>
                <a:schemeClr val="tx1">
                  <a:lumMod val="75000"/>
                  <a:lumOff val="25000"/>
                </a:schemeClr>
              </a:solidFill>
              <a:latin typeface="Segoe UI" pitchFamily="34" charset="0"/>
              <a:ea typeface="Segoe UI" pitchFamily="34" charset="0"/>
              <a:cs typeface="Segoe UI" pitchFamily="34" charset="0"/>
            </a:endParaRPr>
          </a:p>
        </p:txBody>
      </p:sp>
      <p:sp>
        <p:nvSpPr>
          <p:cNvPr id="15" name="TextBox 14"/>
          <p:cNvSpPr txBox="1"/>
          <p:nvPr/>
        </p:nvSpPr>
        <p:spPr>
          <a:xfrm>
            <a:off x="2438293" y="2894911"/>
            <a:ext cx="790601" cy="1277273"/>
          </a:xfrm>
          <a:prstGeom prst="rect">
            <a:avLst/>
          </a:prstGeom>
          <a:noFill/>
        </p:spPr>
        <p:txBody>
          <a:bodyPr wrap="none" rtlCol="0">
            <a:spAutoFit/>
          </a:bodyPr>
          <a:lstStyle/>
          <a:p>
            <a:r>
              <a:rPr lang="en-US" sz="1100" dirty="0" smtClean="0">
                <a:solidFill>
                  <a:schemeClr val="tx1">
                    <a:lumMod val="75000"/>
                    <a:lumOff val="25000"/>
                  </a:schemeClr>
                </a:solidFill>
                <a:latin typeface="Segoe UI" pitchFamily="34" charset="0"/>
                <a:ea typeface="Segoe UI" pitchFamily="34" charset="0"/>
                <a:cs typeface="Segoe UI" pitchFamily="34" charset="0"/>
              </a:rPr>
              <a:t>11pt</a:t>
            </a:r>
            <a:endParaRPr lang="en-US" sz="1100" dirty="0">
              <a:solidFill>
                <a:schemeClr val="tx1">
                  <a:lumMod val="75000"/>
                  <a:lumOff val="25000"/>
                </a:schemeClr>
              </a:solidFill>
              <a:latin typeface="Segoe UI" pitchFamily="34" charset="0"/>
              <a:ea typeface="Segoe UI" pitchFamily="34" charset="0"/>
              <a:cs typeface="Segoe UI" pitchFamily="34" charset="0"/>
            </a:endParaRPr>
          </a:p>
          <a:p>
            <a:endParaRPr lang="en-US" sz="1100" dirty="0" smtClean="0">
              <a:solidFill>
                <a:schemeClr val="tx1">
                  <a:lumMod val="75000"/>
                  <a:lumOff val="25000"/>
                </a:schemeClr>
              </a:solidFill>
              <a:latin typeface="Segoe UI Semilight" pitchFamily="34" charset="0"/>
              <a:ea typeface="Segoe UI" pitchFamily="34" charset="0"/>
              <a:cs typeface="Segoe UI Semilight" pitchFamily="34" charset="0"/>
            </a:endParaRPr>
          </a:p>
          <a:p>
            <a:endParaRPr lang="en-US" sz="1100" dirty="0">
              <a:solidFill>
                <a:schemeClr val="tx1">
                  <a:lumMod val="75000"/>
                  <a:lumOff val="25000"/>
                </a:schemeClr>
              </a:solidFill>
              <a:latin typeface="Segoe UI Semilight" pitchFamily="34" charset="0"/>
              <a:ea typeface="Segoe UI" pitchFamily="34" charset="0"/>
              <a:cs typeface="Segoe UI Semilight" pitchFamily="34" charset="0"/>
            </a:endParaRPr>
          </a:p>
          <a:p>
            <a:endParaRPr lang="en-US" sz="900" dirty="0" smtClean="0">
              <a:solidFill>
                <a:schemeClr val="tx1">
                  <a:lumMod val="75000"/>
                  <a:lumOff val="25000"/>
                </a:schemeClr>
              </a:solidFill>
              <a:latin typeface="Segoe UI Semilight" pitchFamily="34" charset="0"/>
              <a:ea typeface="Segoe UI" pitchFamily="34" charset="0"/>
              <a:cs typeface="Segoe UI Semilight" pitchFamily="34" charset="0"/>
            </a:endParaRPr>
          </a:p>
          <a:p>
            <a:r>
              <a:rPr lang="en-US" sz="1100" dirty="0" smtClean="0">
                <a:solidFill>
                  <a:schemeClr val="tx1">
                    <a:lumMod val="75000"/>
                    <a:lumOff val="25000"/>
                  </a:schemeClr>
                </a:solidFill>
                <a:latin typeface="Segoe UI Semilight" pitchFamily="34" charset="0"/>
                <a:ea typeface="Segoe UI" pitchFamily="34" charset="0"/>
                <a:cs typeface="Segoe UI Semilight" pitchFamily="34" charset="0"/>
              </a:rPr>
              <a:t>Semilight</a:t>
            </a:r>
          </a:p>
          <a:p>
            <a:r>
              <a:rPr lang="en-US" sz="1100" dirty="0" smtClean="0">
                <a:solidFill>
                  <a:schemeClr val="tx1">
                    <a:lumMod val="75000"/>
                    <a:lumOff val="25000"/>
                  </a:schemeClr>
                </a:solidFill>
                <a:latin typeface="Segoe UI" pitchFamily="34" charset="0"/>
                <a:ea typeface="Segoe UI" pitchFamily="34" charset="0"/>
                <a:cs typeface="Segoe UI" pitchFamily="34" charset="0"/>
              </a:rPr>
              <a:t>Regular</a:t>
            </a:r>
          </a:p>
          <a:p>
            <a:r>
              <a:rPr lang="en-US" sz="1100" b="1" dirty="0" smtClean="0">
                <a:solidFill>
                  <a:schemeClr val="tx1">
                    <a:lumMod val="75000"/>
                    <a:lumOff val="25000"/>
                  </a:schemeClr>
                </a:solidFill>
                <a:latin typeface="Segoe UI Semibold" pitchFamily="34" charset="0"/>
                <a:ea typeface="Segoe UI" pitchFamily="34" charset="0"/>
                <a:cs typeface="Segoe UI Semibold" pitchFamily="34" charset="0"/>
              </a:rPr>
              <a:t>Semibold</a:t>
            </a:r>
            <a:endParaRPr lang="en-US" sz="1100" b="1" dirty="0">
              <a:solidFill>
                <a:schemeClr val="tx1">
                  <a:lumMod val="75000"/>
                  <a:lumOff val="25000"/>
                </a:schemeClr>
              </a:solidFill>
              <a:latin typeface="Segoe UI Semibold" pitchFamily="34" charset="0"/>
              <a:ea typeface="Segoe UI" pitchFamily="34" charset="0"/>
              <a:cs typeface="Segoe UI Semibold" pitchFamily="34" charset="0"/>
            </a:endParaRPr>
          </a:p>
        </p:txBody>
      </p:sp>
      <p:sp>
        <p:nvSpPr>
          <p:cNvPr id="16" name="TextBox 15"/>
          <p:cNvSpPr txBox="1"/>
          <p:nvPr/>
        </p:nvSpPr>
        <p:spPr>
          <a:xfrm>
            <a:off x="960490" y="2924095"/>
            <a:ext cx="678391" cy="1154162"/>
          </a:xfrm>
          <a:prstGeom prst="rect">
            <a:avLst/>
          </a:prstGeom>
          <a:noFill/>
        </p:spPr>
        <p:txBody>
          <a:bodyPr wrap="none" rtlCol="0">
            <a:spAutoFit/>
          </a:bodyPr>
          <a:lstStyle/>
          <a:p>
            <a:r>
              <a:rPr lang="en-US" sz="900" dirty="0" smtClean="0">
                <a:solidFill>
                  <a:schemeClr val="tx1">
                    <a:lumMod val="75000"/>
                    <a:lumOff val="25000"/>
                  </a:schemeClr>
                </a:solidFill>
                <a:latin typeface="Segoe UI" pitchFamily="34" charset="0"/>
                <a:ea typeface="Segoe UI" pitchFamily="34" charset="0"/>
                <a:cs typeface="Segoe UI" pitchFamily="34" charset="0"/>
              </a:rPr>
              <a:t>9pt</a:t>
            </a:r>
            <a:endParaRPr lang="en-US" sz="900" dirty="0">
              <a:solidFill>
                <a:schemeClr val="tx1">
                  <a:lumMod val="75000"/>
                  <a:lumOff val="25000"/>
                </a:schemeClr>
              </a:solidFill>
              <a:latin typeface="Segoe UI" pitchFamily="34" charset="0"/>
              <a:ea typeface="Segoe UI" pitchFamily="34" charset="0"/>
              <a:cs typeface="Segoe UI" pitchFamily="34" charset="0"/>
            </a:endParaRPr>
          </a:p>
          <a:p>
            <a:endParaRPr lang="en-US" sz="900" dirty="0" smtClean="0">
              <a:solidFill>
                <a:schemeClr val="tx1">
                  <a:lumMod val="75000"/>
                  <a:lumOff val="25000"/>
                </a:schemeClr>
              </a:solidFill>
              <a:latin typeface="Segoe UI" pitchFamily="34" charset="0"/>
              <a:ea typeface="Segoe UI" pitchFamily="34" charset="0"/>
              <a:cs typeface="Segoe UI" pitchFamily="34" charset="0"/>
            </a:endParaRPr>
          </a:p>
          <a:p>
            <a:endParaRPr lang="en-US" sz="900" dirty="0">
              <a:solidFill>
                <a:schemeClr val="tx1">
                  <a:lumMod val="75000"/>
                  <a:lumOff val="25000"/>
                </a:schemeClr>
              </a:solidFill>
              <a:latin typeface="Segoe UI" pitchFamily="34" charset="0"/>
              <a:ea typeface="Segoe UI" pitchFamily="34" charset="0"/>
              <a:cs typeface="Segoe UI" pitchFamily="34" charset="0"/>
            </a:endParaRPr>
          </a:p>
          <a:p>
            <a:endParaRPr lang="en-US" sz="900" dirty="0" smtClean="0">
              <a:solidFill>
                <a:schemeClr val="tx1">
                  <a:lumMod val="75000"/>
                  <a:lumOff val="25000"/>
                </a:schemeClr>
              </a:solidFill>
              <a:latin typeface="Segoe UI" pitchFamily="34" charset="0"/>
              <a:ea typeface="Segoe UI" pitchFamily="34" charset="0"/>
              <a:cs typeface="Segoe UI" pitchFamily="34" charset="0"/>
            </a:endParaRPr>
          </a:p>
          <a:p>
            <a:endParaRPr lang="en-US" sz="500" dirty="0">
              <a:solidFill>
                <a:schemeClr val="tx1">
                  <a:lumMod val="75000"/>
                  <a:lumOff val="25000"/>
                </a:schemeClr>
              </a:solidFill>
              <a:latin typeface="Segoe UI" pitchFamily="34" charset="0"/>
              <a:ea typeface="Segoe UI" pitchFamily="34" charset="0"/>
              <a:cs typeface="Segoe UI" pitchFamily="34" charset="0"/>
            </a:endParaRPr>
          </a:p>
          <a:p>
            <a:r>
              <a:rPr lang="en-US" sz="900" dirty="0" smtClean="0">
                <a:solidFill>
                  <a:schemeClr val="tx1">
                    <a:lumMod val="75000"/>
                    <a:lumOff val="25000"/>
                  </a:schemeClr>
                </a:solidFill>
                <a:latin typeface="Segoe UI" pitchFamily="34" charset="0"/>
                <a:ea typeface="Segoe UI" pitchFamily="34" charset="0"/>
                <a:cs typeface="Segoe UI" pitchFamily="34" charset="0"/>
              </a:rPr>
              <a:t>Regular</a:t>
            </a:r>
          </a:p>
          <a:p>
            <a:r>
              <a:rPr lang="en-US" sz="900" b="1" dirty="0" smtClean="0">
                <a:solidFill>
                  <a:schemeClr val="tx1">
                    <a:lumMod val="75000"/>
                    <a:lumOff val="25000"/>
                  </a:schemeClr>
                </a:solidFill>
                <a:latin typeface="Segoe UI Semibold" pitchFamily="34" charset="0"/>
                <a:ea typeface="Segoe UI" pitchFamily="34" charset="0"/>
                <a:cs typeface="Segoe UI Semibold" pitchFamily="34" charset="0"/>
              </a:rPr>
              <a:t>Semibold</a:t>
            </a:r>
          </a:p>
          <a:p>
            <a:r>
              <a:rPr lang="en-US" sz="900" b="1" dirty="0" smtClean="0">
                <a:solidFill>
                  <a:schemeClr val="tx1">
                    <a:lumMod val="75000"/>
                    <a:lumOff val="25000"/>
                  </a:schemeClr>
                </a:solidFill>
                <a:latin typeface="Segoe UI" pitchFamily="34" charset="0"/>
                <a:ea typeface="Segoe UI" pitchFamily="34" charset="0"/>
                <a:cs typeface="Segoe UI" pitchFamily="34" charset="0"/>
              </a:rPr>
              <a:t>Bold</a:t>
            </a:r>
            <a:endParaRPr lang="en-US" sz="900" b="1" dirty="0">
              <a:solidFill>
                <a:schemeClr val="tx1">
                  <a:lumMod val="75000"/>
                  <a:lumOff val="25000"/>
                </a:schemeClr>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4220594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Привязка к сетке</a:t>
            </a:r>
            <a:endParaRPr lang="en-US" dirty="0"/>
          </a:p>
        </p:txBody>
      </p:sp>
      <p:sp>
        <p:nvSpPr>
          <p:cNvPr id="3" name="Текст 2"/>
          <p:cNvSpPr>
            <a:spLocks noGrp="1"/>
          </p:cNvSpPr>
          <p:nvPr>
            <p:ph type="body" sz="quarter" idx="10"/>
          </p:nvPr>
        </p:nvSpPr>
        <p:spPr/>
        <p:txBody>
          <a:bodyPr/>
          <a:lstStyle/>
          <a:p>
            <a:endParaRPr lang="ru-RU"/>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2661" t="28822" r="36272" b="19557"/>
          <a:stretch/>
        </p:blipFill>
        <p:spPr>
          <a:xfrm>
            <a:off x="519112" y="1325334"/>
            <a:ext cx="11149013" cy="5122759"/>
          </a:xfrm>
          <a:prstGeom prst="rect">
            <a:avLst/>
          </a:prstGeom>
        </p:spPr>
      </p:pic>
    </p:spTree>
    <p:extLst>
      <p:ext uri="{BB962C8B-B14F-4D97-AF65-F5344CB8AC3E}">
        <p14:creationId xmlns:p14="http://schemas.microsoft.com/office/powerpoint/2010/main" val="384833038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2" y="-5562"/>
            <a:ext cx="12188824" cy="686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039402" y="594112"/>
            <a:ext cx="405213" cy="292361"/>
          </a:xfrm>
          <a:prstGeom prst="rect">
            <a:avLst/>
          </a:prstGeom>
          <a:solidFill>
            <a:srgbClr val="FF6600"/>
          </a:solidFill>
        </p:spPr>
        <p:txBody>
          <a:bodyPr wrap="none" lIns="60947" tIns="60947" rIns="60947" bIns="60947" rtlCol="0">
            <a:spAutoFit/>
          </a:bodyPr>
          <a:lstStyle/>
          <a:p>
            <a:r>
              <a:rPr lang="en-US" sz="1100" dirty="0">
                <a:solidFill>
                  <a:schemeClr val="bg1"/>
                </a:solidFill>
              </a:rPr>
              <a:t>42pt</a:t>
            </a:r>
          </a:p>
        </p:txBody>
      </p:sp>
      <p:sp>
        <p:nvSpPr>
          <p:cNvPr id="5" name="TextBox 4"/>
          <p:cNvSpPr txBox="1"/>
          <p:nvPr/>
        </p:nvSpPr>
        <p:spPr>
          <a:xfrm>
            <a:off x="4558991" y="1162191"/>
            <a:ext cx="405213" cy="292361"/>
          </a:xfrm>
          <a:prstGeom prst="rect">
            <a:avLst/>
          </a:prstGeom>
          <a:solidFill>
            <a:srgbClr val="FF6600"/>
          </a:solidFill>
        </p:spPr>
        <p:txBody>
          <a:bodyPr wrap="none" lIns="60947" tIns="60947" rIns="60947" bIns="60947" rtlCol="0">
            <a:spAutoFit/>
          </a:bodyPr>
          <a:lstStyle/>
          <a:p>
            <a:r>
              <a:rPr lang="en-US" sz="1100" dirty="0">
                <a:solidFill>
                  <a:schemeClr val="bg1"/>
                </a:solidFill>
              </a:rPr>
              <a:t>20pt</a:t>
            </a:r>
          </a:p>
        </p:txBody>
      </p:sp>
      <p:sp>
        <p:nvSpPr>
          <p:cNvPr id="6" name="TextBox 5"/>
          <p:cNvSpPr txBox="1"/>
          <p:nvPr/>
        </p:nvSpPr>
        <p:spPr>
          <a:xfrm>
            <a:off x="4873351" y="5590981"/>
            <a:ext cx="405213" cy="292361"/>
          </a:xfrm>
          <a:prstGeom prst="rect">
            <a:avLst/>
          </a:prstGeom>
          <a:solidFill>
            <a:srgbClr val="FF6600"/>
          </a:solidFill>
        </p:spPr>
        <p:txBody>
          <a:bodyPr wrap="none" lIns="60947" tIns="60947" rIns="60947" bIns="60947" rtlCol="0">
            <a:spAutoFit/>
          </a:bodyPr>
          <a:lstStyle/>
          <a:p>
            <a:r>
              <a:rPr lang="en-US" sz="1100" dirty="0">
                <a:solidFill>
                  <a:schemeClr val="bg1"/>
                </a:solidFill>
              </a:rPr>
              <a:t>11pt</a:t>
            </a:r>
          </a:p>
        </p:txBody>
      </p:sp>
      <p:sp>
        <p:nvSpPr>
          <p:cNvPr id="10" name="TextBox 9"/>
          <p:cNvSpPr txBox="1"/>
          <p:nvPr/>
        </p:nvSpPr>
        <p:spPr>
          <a:xfrm>
            <a:off x="9467122" y="1147676"/>
            <a:ext cx="405213" cy="292361"/>
          </a:xfrm>
          <a:prstGeom prst="rect">
            <a:avLst/>
          </a:prstGeom>
          <a:solidFill>
            <a:srgbClr val="FF6600"/>
          </a:solidFill>
        </p:spPr>
        <p:txBody>
          <a:bodyPr wrap="none" lIns="60947" tIns="60947" rIns="60947" bIns="60947" rtlCol="0">
            <a:spAutoFit/>
          </a:bodyPr>
          <a:lstStyle/>
          <a:p>
            <a:r>
              <a:rPr lang="en-US" sz="1100" dirty="0">
                <a:solidFill>
                  <a:schemeClr val="bg1"/>
                </a:solidFill>
              </a:rPr>
              <a:t>11pt</a:t>
            </a:r>
          </a:p>
        </p:txBody>
      </p:sp>
      <p:sp>
        <p:nvSpPr>
          <p:cNvPr id="11" name="TextBox 10"/>
          <p:cNvSpPr txBox="1"/>
          <p:nvPr/>
        </p:nvSpPr>
        <p:spPr>
          <a:xfrm>
            <a:off x="10134780" y="2042238"/>
            <a:ext cx="405213" cy="292361"/>
          </a:xfrm>
          <a:prstGeom prst="rect">
            <a:avLst/>
          </a:prstGeom>
          <a:solidFill>
            <a:srgbClr val="FF6600"/>
          </a:solidFill>
        </p:spPr>
        <p:txBody>
          <a:bodyPr wrap="none" lIns="60947" tIns="60947" rIns="60947" bIns="60947" rtlCol="0">
            <a:spAutoFit/>
          </a:bodyPr>
          <a:lstStyle/>
          <a:p>
            <a:r>
              <a:rPr lang="en-US" sz="1100" dirty="0">
                <a:solidFill>
                  <a:schemeClr val="bg1"/>
                </a:solidFill>
              </a:rPr>
              <a:t>11pt</a:t>
            </a:r>
          </a:p>
        </p:txBody>
      </p:sp>
      <p:sp>
        <p:nvSpPr>
          <p:cNvPr id="12" name="TextBox 11"/>
          <p:cNvSpPr txBox="1"/>
          <p:nvPr/>
        </p:nvSpPr>
        <p:spPr>
          <a:xfrm>
            <a:off x="8153580" y="3820238"/>
            <a:ext cx="329872" cy="292361"/>
          </a:xfrm>
          <a:prstGeom prst="rect">
            <a:avLst/>
          </a:prstGeom>
          <a:solidFill>
            <a:srgbClr val="FF6600"/>
          </a:solidFill>
        </p:spPr>
        <p:txBody>
          <a:bodyPr wrap="none" lIns="60947" tIns="60947" rIns="60947" bIns="60947" rtlCol="0">
            <a:spAutoFit/>
          </a:bodyPr>
          <a:lstStyle/>
          <a:p>
            <a:r>
              <a:rPr lang="en-US" sz="1100" dirty="0" smtClean="0">
                <a:solidFill>
                  <a:schemeClr val="bg1"/>
                </a:solidFill>
              </a:rPr>
              <a:t>9pt</a:t>
            </a:r>
            <a:endParaRPr lang="en-US" sz="1100" dirty="0">
              <a:solidFill>
                <a:schemeClr val="bg1"/>
              </a:solidFill>
            </a:endParaRPr>
          </a:p>
        </p:txBody>
      </p:sp>
    </p:spTree>
    <p:extLst>
      <p:ext uri="{BB962C8B-B14F-4D97-AF65-F5344CB8AC3E}">
        <p14:creationId xmlns:p14="http://schemas.microsoft.com/office/powerpoint/2010/main" val="261729238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750"/>
                                        <p:tgtEl>
                                          <p:spTgt spid="5"/>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0"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566"/>
            <a:ext cx="12164786" cy="6839352"/>
          </a:xfrm>
          <a:prstGeom prst="rect">
            <a:avLst/>
          </a:prstGeom>
        </p:spPr>
      </p:pic>
      <p:sp>
        <p:nvSpPr>
          <p:cNvPr id="3" name="TextBox 2"/>
          <p:cNvSpPr txBox="1"/>
          <p:nvPr/>
        </p:nvSpPr>
        <p:spPr>
          <a:xfrm>
            <a:off x="3784933" y="625643"/>
            <a:ext cx="405213" cy="292361"/>
          </a:xfrm>
          <a:prstGeom prst="rect">
            <a:avLst/>
          </a:prstGeom>
          <a:solidFill>
            <a:srgbClr val="00B0F0"/>
          </a:solidFill>
        </p:spPr>
        <p:txBody>
          <a:bodyPr wrap="none" lIns="60947" tIns="60947" rIns="60947" bIns="60947" rtlCol="0">
            <a:spAutoFit/>
          </a:bodyPr>
          <a:lstStyle/>
          <a:p>
            <a:r>
              <a:rPr lang="en-US" sz="1100" dirty="0">
                <a:solidFill>
                  <a:schemeClr val="bg1"/>
                </a:solidFill>
              </a:rPr>
              <a:t>42pt</a:t>
            </a:r>
          </a:p>
        </p:txBody>
      </p:sp>
      <p:sp>
        <p:nvSpPr>
          <p:cNvPr id="7" name="TextBox 6"/>
          <p:cNvSpPr txBox="1"/>
          <p:nvPr/>
        </p:nvSpPr>
        <p:spPr>
          <a:xfrm>
            <a:off x="1016803" y="1589111"/>
            <a:ext cx="405213" cy="292361"/>
          </a:xfrm>
          <a:prstGeom prst="rect">
            <a:avLst/>
          </a:prstGeom>
          <a:solidFill>
            <a:srgbClr val="00B0F0"/>
          </a:solidFill>
        </p:spPr>
        <p:txBody>
          <a:bodyPr wrap="none" lIns="60947" tIns="60947" rIns="60947" bIns="60947" rtlCol="0">
            <a:spAutoFit/>
          </a:bodyPr>
          <a:lstStyle/>
          <a:p>
            <a:r>
              <a:rPr lang="en-US" sz="1100" dirty="0" smtClean="0">
                <a:solidFill>
                  <a:schemeClr val="bg1"/>
                </a:solidFill>
              </a:rPr>
              <a:t>20pt</a:t>
            </a:r>
            <a:endParaRPr lang="en-US" sz="1100" dirty="0">
              <a:solidFill>
                <a:schemeClr val="bg1"/>
              </a:solidFill>
            </a:endParaRPr>
          </a:p>
        </p:txBody>
      </p:sp>
      <p:sp>
        <p:nvSpPr>
          <p:cNvPr id="8" name="TextBox 7"/>
          <p:cNvSpPr txBox="1"/>
          <p:nvPr/>
        </p:nvSpPr>
        <p:spPr>
          <a:xfrm>
            <a:off x="5876038" y="1364102"/>
            <a:ext cx="405213" cy="292361"/>
          </a:xfrm>
          <a:prstGeom prst="rect">
            <a:avLst/>
          </a:prstGeom>
          <a:solidFill>
            <a:srgbClr val="00B0F0"/>
          </a:solidFill>
        </p:spPr>
        <p:txBody>
          <a:bodyPr wrap="none" lIns="60947" tIns="60947" rIns="60947" bIns="60947" rtlCol="0">
            <a:spAutoFit/>
          </a:bodyPr>
          <a:lstStyle/>
          <a:p>
            <a:r>
              <a:rPr lang="en-US" sz="1100" dirty="0">
                <a:solidFill>
                  <a:schemeClr val="bg1"/>
                </a:solidFill>
              </a:rPr>
              <a:t>11pt</a:t>
            </a:r>
          </a:p>
        </p:txBody>
      </p:sp>
      <p:sp>
        <p:nvSpPr>
          <p:cNvPr id="10" name="TextBox 9"/>
          <p:cNvSpPr txBox="1"/>
          <p:nvPr/>
        </p:nvSpPr>
        <p:spPr>
          <a:xfrm>
            <a:off x="4357294" y="5126805"/>
            <a:ext cx="405213" cy="292361"/>
          </a:xfrm>
          <a:prstGeom prst="rect">
            <a:avLst/>
          </a:prstGeom>
          <a:solidFill>
            <a:srgbClr val="00B0F0"/>
          </a:solidFill>
        </p:spPr>
        <p:txBody>
          <a:bodyPr wrap="none" lIns="60947" tIns="60947" rIns="60947" bIns="60947" rtlCol="0">
            <a:spAutoFit/>
          </a:bodyPr>
          <a:lstStyle/>
          <a:p>
            <a:r>
              <a:rPr lang="en-US" sz="1100" dirty="0">
                <a:solidFill>
                  <a:schemeClr val="bg1"/>
                </a:solidFill>
              </a:rPr>
              <a:t>11pt</a:t>
            </a:r>
          </a:p>
        </p:txBody>
      </p:sp>
    </p:spTree>
    <p:extLst>
      <p:ext uri="{BB962C8B-B14F-4D97-AF65-F5344CB8AC3E}">
        <p14:creationId xmlns:p14="http://schemas.microsoft.com/office/powerpoint/2010/main" val="166870187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88825" cy="6860669"/>
          </a:xfrm>
          <a:prstGeom prst="rect">
            <a:avLst/>
          </a:prstGeom>
        </p:spPr>
      </p:pic>
    </p:spTree>
    <p:extLst>
      <p:ext uri="{BB962C8B-B14F-4D97-AF65-F5344CB8AC3E}">
        <p14:creationId xmlns:p14="http://schemas.microsoft.com/office/powerpoint/2010/main" val="395446014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84083" cy="6858000"/>
          </a:xfrm>
          <a:prstGeom prst="rect">
            <a:avLst/>
          </a:prstGeom>
        </p:spPr>
      </p:pic>
    </p:spTree>
    <p:extLst>
      <p:ext uri="{BB962C8B-B14F-4D97-AF65-F5344CB8AC3E}">
        <p14:creationId xmlns:p14="http://schemas.microsoft.com/office/powerpoint/2010/main" val="288267304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499</TotalTime>
  <Words>880</Words>
  <Application>Microsoft Office PowerPoint</Application>
  <PresentationFormat>Произвольный</PresentationFormat>
  <Paragraphs>335</Paragraphs>
  <Slides>19</Slides>
  <Notes>14</Notes>
  <HiddenSlides>0</HiddenSlides>
  <MMClips>0</MMClips>
  <ScaleCrop>false</ScaleCrop>
  <HeadingPairs>
    <vt:vector size="6" baseType="variant">
      <vt:variant>
        <vt:lpstr>Использованные шрифты</vt:lpstr>
      </vt:variant>
      <vt:variant>
        <vt:i4>11</vt:i4>
      </vt:variant>
      <vt:variant>
        <vt:lpstr>Тема</vt:lpstr>
      </vt:variant>
      <vt:variant>
        <vt:i4>2</vt:i4>
      </vt:variant>
      <vt:variant>
        <vt:lpstr>Заголовки слайдов</vt:lpstr>
      </vt:variant>
      <vt:variant>
        <vt:i4>19</vt:i4>
      </vt:variant>
    </vt:vector>
  </HeadingPairs>
  <TitlesOfParts>
    <vt:vector size="32" baseType="lpstr">
      <vt:lpstr>Malgun Gothic</vt:lpstr>
      <vt:lpstr>Meiryo UI</vt:lpstr>
      <vt:lpstr>Arial</vt:lpstr>
      <vt:lpstr>Calibri</vt:lpstr>
      <vt:lpstr>Cambria</vt:lpstr>
      <vt:lpstr>Consolas</vt:lpstr>
      <vt:lpstr>Segoe UI</vt:lpstr>
      <vt:lpstr>Segoe UI Light</vt:lpstr>
      <vt:lpstr>Segoe UI Semibold</vt:lpstr>
      <vt:lpstr>Segoe UI Semilight</vt:lpstr>
      <vt:lpstr>Wingdings</vt:lpstr>
      <vt:lpstr>Metro Template Light 16x9</vt:lpstr>
      <vt:lpstr>Metro Template Colored Titles Segoe UI 16x9</vt:lpstr>
      <vt:lpstr>Презентация PowerPoint</vt:lpstr>
      <vt:lpstr>Презентация PowerPoint</vt:lpstr>
      <vt:lpstr>Типографика</vt:lpstr>
      <vt:lpstr>Segoe UI Type ramp</vt:lpstr>
      <vt:lpstr>Привязка к сетке</vt:lpstr>
      <vt:lpstr>Презентация PowerPoint</vt:lpstr>
      <vt:lpstr>Презентация PowerPoint</vt:lpstr>
      <vt:lpstr>Презентация PowerPoint</vt:lpstr>
      <vt:lpstr>Презентация PowerPoint</vt:lpstr>
      <vt:lpstr>Презентация PowerPoint</vt:lpstr>
      <vt:lpstr>Calibri</vt:lpstr>
      <vt:lpstr>Cambria Type ramp</vt:lpstr>
      <vt:lpstr>Meiryo UI Type ramp</vt:lpstr>
      <vt:lpstr>Malgun Gothic Type ramp</vt:lpstr>
      <vt:lpstr>Презентация PowerPoint</vt:lpstr>
      <vt:lpstr>Преимущества родных шрифтов</vt:lpstr>
      <vt:lpstr>Преимущества родных шрифтов</vt:lpstr>
      <vt:lpstr>Использование других шрифтов</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71</cp:revision>
  <dcterms:created xsi:type="dcterms:W3CDTF">2012-01-14T00:09:53Z</dcterms:created>
  <dcterms:modified xsi:type="dcterms:W3CDTF">2013-04-10T07:15:22Z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