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9"/>
  </p:notesMasterIdLst>
  <p:handoutMasterIdLst>
    <p:handoutMasterId r:id="rId20"/>
  </p:handoutMasterIdLst>
  <p:sldIdLst>
    <p:sldId id="382" r:id="rId6"/>
    <p:sldId id="383" r:id="rId7"/>
    <p:sldId id="389" r:id="rId8"/>
    <p:sldId id="386" r:id="rId9"/>
    <p:sldId id="387" r:id="rId10"/>
    <p:sldId id="388" r:id="rId11"/>
    <p:sldId id="385" r:id="rId12"/>
    <p:sldId id="390" r:id="rId13"/>
    <p:sldId id="391" r:id="rId14"/>
    <p:sldId id="392" r:id="rId15"/>
    <p:sldId id="393" r:id="rId16"/>
    <p:sldId id="369" r:id="rId17"/>
    <p:sldId id="384" r:id="rId1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70" d="100"/>
          <a:sy n="70" d="100"/>
        </p:scale>
        <p:origin x="-504" y="-9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E6C1CF0-316C-4904-A0F9-3EEDE72BDC86}" type="slidenum">
              <a:rPr lang="en-US" smtClean="0"/>
              <a:t>4</a:t>
            </a:fld>
            <a:endParaRPr lang="en-US"/>
          </a:p>
        </p:txBody>
      </p:sp>
    </p:spTree>
    <p:extLst>
      <p:ext uri="{BB962C8B-B14F-4D97-AF65-F5344CB8AC3E}">
        <p14:creationId xmlns:p14="http://schemas.microsoft.com/office/powerpoint/2010/main" val="2685637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E6C1CF0-316C-4904-A0F9-3EEDE72BDC86}" type="slidenum">
              <a:rPr lang="en-US" smtClean="0"/>
              <a:t>5</a:t>
            </a:fld>
            <a:endParaRPr lang="en-US"/>
          </a:p>
        </p:txBody>
      </p:sp>
    </p:spTree>
    <p:extLst>
      <p:ext uri="{BB962C8B-B14F-4D97-AF65-F5344CB8AC3E}">
        <p14:creationId xmlns:p14="http://schemas.microsoft.com/office/powerpoint/2010/main" val="469900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E6C1CF0-316C-4904-A0F9-3EEDE72BDC86}" type="slidenum">
              <a:rPr lang="en-US" smtClean="0"/>
              <a:t>6</a:t>
            </a:fld>
            <a:endParaRPr lang="en-US"/>
          </a:p>
        </p:txBody>
      </p:sp>
    </p:spTree>
    <p:extLst>
      <p:ext uri="{BB962C8B-B14F-4D97-AF65-F5344CB8AC3E}">
        <p14:creationId xmlns:p14="http://schemas.microsoft.com/office/powerpoint/2010/main" val="670819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Мы</a:t>
            </a:r>
            <a:r>
              <a:rPr lang="ru-RU" baseline="0" dirty="0" smtClean="0"/>
              <a:t> периодически задаем себе этот вопрос – а что Майкрософт может сделать для студентов? Задаю этот вопрос вам:</a:t>
            </a:r>
          </a:p>
          <a:p>
            <a:r>
              <a:rPr lang="ru-RU" baseline="0" dirty="0" smtClean="0"/>
              <a:t>&lt;&lt;</a:t>
            </a:r>
            <a:r>
              <a:rPr lang="ru-RU" baseline="0" dirty="0" err="1" smtClean="0"/>
              <a:t>интерактив</a:t>
            </a:r>
            <a:r>
              <a:rPr lang="ru-RU" baseline="0" dirty="0" smtClean="0"/>
              <a:t> с аудиторией&gt;&gt;</a:t>
            </a:r>
          </a:p>
          <a:p>
            <a:r>
              <a:rPr lang="ru-RU" baseline="0" dirty="0" smtClean="0"/>
              <a:t>Некоторые, кстати, просят открыть исходные коды </a:t>
            </a:r>
            <a:r>
              <a:rPr lang="ru-RU" baseline="0" dirty="0" err="1" smtClean="0"/>
              <a:t>Windows</a:t>
            </a:r>
            <a:r>
              <a:rPr lang="ru-RU" baseline="0" dirty="0" smtClean="0"/>
              <a:t>. Мы это уже сделали в рамках </a:t>
            </a:r>
            <a:r>
              <a:rPr lang="ru-RU" baseline="0" dirty="0" err="1" smtClean="0"/>
              <a:t>Windows</a:t>
            </a:r>
            <a:r>
              <a:rPr lang="ru-RU" baseline="0" dirty="0" smtClean="0"/>
              <a:t> Academic Program.</a:t>
            </a:r>
          </a:p>
          <a:p>
            <a:r>
              <a:rPr lang="ru-RU" baseline="0" dirty="0" smtClean="0"/>
              <a:t>Но большинство студентов хотят хорошо устроиться в жизни.</a:t>
            </a:r>
            <a:endParaRPr lang="ru-RU" dirty="0"/>
          </a:p>
        </p:txBody>
      </p:sp>
      <p:sp>
        <p:nvSpPr>
          <p:cNvPr id="4" name="Номер слайда 3"/>
          <p:cNvSpPr>
            <a:spLocks noGrp="1"/>
          </p:cNvSpPr>
          <p:nvPr>
            <p:ph type="sldNum" sz="quarter" idx="10"/>
          </p:nvPr>
        </p:nvSpPr>
        <p:spPr/>
        <p:txBody>
          <a:bodyPr/>
          <a:lstStyle/>
          <a:p>
            <a:fld id="{3E6C1CF0-316C-4904-A0F9-3EEDE72BDC86}" type="slidenum">
              <a:rPr lang="en-US" smtClean="0"/>
              <a:t>7</a:t>
            </a:fld>
            <a:endParaRPr lang="en-US"/>
          </a:p>
        </p:txBody>
      </p:sp>
    </p:spTree>
    <p:extLst>
      <p:ext uri="{BB962C8B-B14F-4D97-AF65-F5344CB8AC3E}">
        <p14:creationId xmlns:p14="http://schemas.microsoft.com/office/powerpoint/2010/main" val="4162908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8:46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13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441" y="2326219"/>
            <a:ext cx="10969943" cy="1763560"/>
          </a:xfrm>
        </p:spPr>
        <p:txBody>
          <a:bodyPr/>
          <a:lstStyle>
            <a:lvl2pPr marL="766067" indent="-152367">
              <a:defRPr/>
            </a:lvl2pPr>
            <a:lvl3pPr marL="1371303" indent="-152367">
              <a:defRPr/>
            </a:lvl3pPr>
            <a:lvl4pPr marL="1985003" indent="-152367">
              <a:defRPr/>
            </a:lvl4pPr>
            <a:lvl5pPr marL="2590239" indent="-152367">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hasCustomPrompt="1"/>
          </p:nvPr>
        </p:nvSpPr>
        <p:spPr>
          <a:xfrm>
            <a:off x="609441" y="535941"/>
            <a:ext cx="10969943" cy="747897"/>
          </a:xfrm>
        </p:spPr>
        <p:txBody>
          <a:bodyPr/>
          <a:lstStyle/>
          <a:p>
            <a:r>
              <a:rPr lang="en-US" dirty="0" smtClean="0"/>
              <a:t>Click to edit title</a:t>
            </a:r>
            <a:endParaRPr lang="en-US" dirty="0"/>
          </a:p>
        </p:txBody>
      </p:sp>
      <p:sp>
        <p:nvSpPr>
          <p:cNvPr id="12" name="Text Placeholder 13"/>
          <p:cNvSpPr>
            <a:spLocks noGrp="1"/>
          </p:cNvSpPr>
          <p:nvPr>
            <p:ph type="body" sz="quarter" idx="17" hasCustomPrompt="1"/>
          </p:nvPr>
        </p:nvSpPr>
        <p:spPr>
          <a:xfrm>
            <a:off x="609441" y="1079502"/>
            <a:ext cx="10969943" cy="221599"/>
          </a:xfrm>
        </p:spPr>
        <p:txBody>
          <a:bodyPr/>
          <a:lstStyle>
            <a:lvl1pPr marL="0" indent="0">
              <a:buNone/>
              <a:defRPr sz="1600">
                <a:solidFill>
                  <a:schemeClr val="tx1"/>
                </a:solidFill>
              </a:defRPr>
            </a:lvl1pPr>
            <a:lvl2pPr marL="232783" indent="0">
              <a:buNone/>
              <a:defRPr sz="1600">
                <a:solidFill>
                  <a:schemeClr val="tx1"/>
                </a:solidFill>
              </a:defRPr>
            </a:lvl2pPr>
            <a:lvl3pPr marL="457101" indent="0">
              <a:buNone/>
              <a:defRPr sz="1600">
                <a:solidFill>
                  <a:schemeClr val="tx1"/>
                </a:solidFill>
              </a:defRPr>
            </a:lvl3pPr>
            <a:lvl4pPr marL="689885" indent="0">
              <a:buNone/>
              <a:defRPr sz="1600">
                <a:solidFill>
                  <a:schemeClr val="tx1"/>
                </a:solidFill>
              </a:defRPr>
            </a:lvl4pPr>
            <a:lvl5pPr marL="914201" indent="0">
              <a:buNone/>
              <a:defRPr sz="1600">
                <a:solidFill>
                  <a:schemeClr val="tx1"/>
                </a:solidFill>
              </a:defRPr>
            </a:lvl5pPr>
          </a:lstStyle>
          <a:p>
            <a:pPr lvl="0"/>
            <a:r>
              <a:rPr lang="en-US" dirty="0" smtClean="0"/>
              <a:t>Click to edit text</a:t>
            </a:r>
            <a:endParaRPr lang="en-US" dirty="0"/>
          </a:p>
        </p:txBody>
      </p:sp>
      <p:sp>
        <p:nvSpPr>
          <p:cNvPr id="13" name="Date Placeholder 12"/>
          <p:cNvSpPr>
            <a:spLocks noGrp="1"/>
          </p:cNvSpPr>
          <p:nvPr>
            <p:ph type="dt" sz="half" idx="18"/>
          </p:nvPr>
        </p:nvSpPr>
        <p:spPr>
          <a:xfrm>
            <a:off x="1042161" y="6340899"/>
            <a:ext cx="1464625" cy="184669"/>
          </a:xfrm>
          <a:prstGeom prst="rect">
            <a:avLst/>
          </a:prstGeom>
        </p:spPr>
        <p:txBody>
          <a:bodyPr lIns="121899" tIns="60949" rIns="121899" bIns="60949"/>
          <a:lstStyle/>
          <a:p>
            <a:fld id="{6DD3B76A-C5DE-4B9A-BEAE-BBF0DC17AAA8}" type="datetime1">
              <a:rPr lang="en-US" smtClean="0"/>
              <a:t>3/27/2013</a:t>
            </a:fld>
            <a:endParaRPr lang="en-US" dirty="0"/>
          </a:p>
        </p:txBody>
      </p:sp>
      <p:sp>
        <p:nvSpPr>
          <p:cNvPr id="15" name="Slide Number Placeholder 14"/>
          <p:cNvSpPr>
            <a:spLocks noGrp="1"/>
          </p:cNvSpPr>
          <p:nvPr>
            <p:ph type="sldNum" sz="quarter" idx="20"/>
          </p:nvPr>
        </p:nvSpPr>
        <p:spPr>
          <a:xfrm>
            <a:off x="609441" y="6347739"/>
            <a:ext cx="305155" cy="184672"/>
          </a:xfrm>
          <a:prstGeom prst="rect">
            <a:avLst/>
          </a:prstGeom>
        </p:spPr>
        <p:txBody>
          <a:bodyPr lIns="121899" tIns="60949" rIns="121899" bIns="60949"/>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881266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1.xml"/><Relationship Id="rId5" Type="http://schemas.microsoft.com/office/2007/relationships/hdphoto" Target="../media/hdphoto1.wdp"/><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5" descr="WIN11_Marco_0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475788" y="1773238"/>
            <a:ext cx="1868487" cy="385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defTabSz="914363" fontAlgn="auto">
              <a:spcAft>
                <a:spcPts val="0"/>
              </a:spcAft>
              <a:defRPr/>
            </a:pPr>
            <a:r>
              <a:rPr lang="ru-RU" dirty="0" smtClean="0"/>
              <a:t>Важные составляющие успеха</a:t>
            </a:r>
            <a:endParaRPr dirty="0"/>
          </a:p>
        </p:txBody>
      </p:sp>
      <p:sp>
        <p:nvSpPr>
          <p:cNvPr id="3" name="Content Placeholder 2"/>
          <p:cNvSpPr>
            <a:spLocks noGrp="1"/>
          </p:cNvSpPr>
          <p:nvPr>
            <p:ph type="body" sz="quarter" idx="10"/>
          </p:nvPr>
        </p:nvSpPr>
        <p:spPr>
          <a:xfrm>
            <a:off x="519112" y="1447799"/>
            <a:ext cx="11149013" cy="4480714"/>
          </a:xfrm>
        </p:spPr>
        <p:txBody>
          <a:bodyPr/>
          <a:lstStyle/>
          <a:p>
            <a:pPr defTabSz="914363" fontAlgn="auto">
              <a:defRPr/>
            </a:pPr>
            <a:r>
              <a:rPr lang="ru-RU" dirty="0" smtClean="0">
                <a:solidFill>
                  <a:srgbClr val="9B4F96"/>
                </a:solidFill>
              </a:rPr>
              <a:t>Научить нельзя</a:t>
            </a:r>
            <a:endParaRPr lang="en-US" dirty="0">
              <a:solidFill>
                <a:srgbClr val="9B4F96"/>
              </a:solidFill>
            </a:endParaRPr>
          </a:p>
          <a:p>
            <a:pPr lvl="1" defTabSz="914363" fontAlgn="auto">
              <a:defRPr/>
            </a:pPr>
            <a:r>
              <a:rPr lang="ru-RU" dirty="0" smtClean="0"/>
              <a:t>… можно только научиться!</a:t>
            </a:r>
            <a:endParaRPr lang="en-US" dirty="0"/>
          </a:p>
          <a:p>
            <a:pPr lvl="1" defTabSz="914363" fontAlgn="auto">
              <a:defRPr/>
            </a:pPr>
            <a:endParaRPr lang="en-US" dirty="0" smtClean="0"/>
          </a:p>
          <a:p>
            <a:pPr defTabSz="914363" fontAlgn="auto">
              <a:defRPr/>
            </a:pPr>
            <a:r>
              <a:rPr lang="ru-RU" dirty="0" smtClean="0">
                <a:solidFill>
                  <a:srgbClr val="9B4F96"/>
                </a:solidFill>
              </a:rPr>
              <a:t>Это инвестиция</a:t>
            </a:r>
            <a:endParaRPr lang="en-US" dirty="0">
              <a:solidFill>
                <a:srgbClr val="9B4F96"/>
              </a:solidFill>
            </a:endParaRPr>
          </a:p>
          <a:p>
            <a:pPr lvl="1" defTabSz="914363" fontAlgn="auto">
              <a:defRPr/>
            </a:pPr>
            <a:r>
              <a:rPr lang="ru-RU" dirty="0" smtClean="0"/>
              <a:t>Потратьте время сейчас, чтобы</a:t>
            </a:r>
            <a:br>
              <a:rPr lang="ru-RU" dirty="0" smtClean="0"/>
            </a:br>
            <a:r>
              <a:rPr lang="ru-RU" dirty="0" smtClean="0"/>
              <a:t>приобрести навыки и стать лучше</a:t>
            </a:r>
            <a:endParaRPr lang="en-US" dirty="0" smtClean="0"/>
          </a:p>
          <a:p>
            <a:pPr lvl="1" defTabSz="914363" fontAlgn="auto">
              <a:defRPr/>
            </a:pPr>
            <a:endParaRPr lang="en-US" dirty="0" smtClean="0"/>
          </a:p>
          <a:p>
            <a:pPr defTabSz="914363" fontAlgn="auto">
              <a:defRPr/>
            </a:pPr>
            <a:r>
              <a:rPr lang="ru-RU" dirty="0" smtClean="0">
                <a:solidFill>
                  <a:srgbClr val="9B4F96"/>
                </a:solidFill>
              </a:rPr>
              <a:t>Удовольствие!</a:t>
            </a:r>
            <a:endParaRPr lang="en-US" dirty="0" smtClean="0">
              <a:solidFill>
                <a:srgbClr val="9B4F96"/>
              </a:solidFill>
            </a:endParaRPr>
          </a:p>
          <a:p>
            <a:pPr lvl="1" defTabSz="914363" fontAlgn="auto">
              <a:defRPr/>
            </a:pPr>
            <a:r>
              <a:rPr lang="ru-RU" dirty="0" smtClean="0"/>
              <a:t>Через 6 недель вы увидите своё</a:t>
            </a:r>
            <a:br>
              <a:rPr lang="ru-RU" dirty="0" smtClean="0"/>
            </a:br>
            <a:r>
              <a:rPr lang="ru-RU" dirty="0" smtClean="0"/>
              <a:t>приложение в Windows Store!</a:t>
            </a:r>
            <a:endParaRPr lang="en-US" dirty="0" smtClean="0"/>
          </a:p>
          <a:p>
            <a:pPr lvl="1" defTabSz="914363" fontAlgn="auto">
              <a:defRPr/>
            </a:pPr>
            <a:endParaRPr lang="en-US" dirty="0"/>
          </a:p>
        </p:txBody>
      </p:sp>
      <p:sp>
        <p:nvSpPr>
          <p:cNvPr id="10" name="Rectangle 9"/>
          <p:cNvSpPr/>
          <p:nvPr/>
        </p:nvSpPr>
        <p:spPr bwMode="auto">
          <a:xfrm>
            <a:off x="7491792" y="3760808"/>
            <a:ext cx="1879579" cy="1879580"/>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p>
            <a:pPr defTabSz="914099">
              <a:defRPr/>
            </a:pPr>
            <a:r>
              <a:rPr lang="ru-RU" sz="2400" spc="-50" dirty="0" smtClean="0">
                <a:gradFill>
                  <a:gsLst>
                    <a:gs pos="0">
                      <a:srgbClr val="FFFFFF"/>
                    </a:gs>
                    <a:gs pos="100000">
                      <a:srgbClr val="FFFFFF"/>
                    </a:gs>
                  </a:gsLst>
                  <a:lin ang="5400000" scaled="0"/>
                </a:gradFill>
                <a:ea typeface="Segoe UI" pitchFamily="34" charset="0"/>
                <a:cs typeface="Segoe UI" pitchFamily="34" charset="0"/>
              </a:rPr>
              <a:t>Получайте удоволь-ствие</a:t>
            </a:r>
            <a:endParaRPr lang="en-US" sz="2400" spc="-5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7491792" y="1772940"/>
            <a:ext cx="1879579" cy="1879580"/>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p>
            <a:pPr defTabSz="914099">
              <a:defRPr/>
            </a:pPr>
            <a:r>
              <a:rPr lang="ru-RU" sz="2400" spc="-50" dirty="0" smtClean="0">
                <a:gradFill>
                  <a:gsLst>
                    <a:gs pos="0">
                      <a:srgbClr val="FFFFFF"/>
                    </a:gs>
                    <a:gs pos="100000">
                      <a:srgbClr val="FFFFFF"/>
                    </a:gs>
                  </a:gsLst>
                  <a:lin ang="5400000" scaled="0"/>
                </a:gradFill>
                <a:ea typeface="Segoe UI" pitchFamily="34" charset="0"/>
                <a:cs typeface="Segoe UI" pitchFamily="34" charset="0"/>
              </a:rPr>
              <a:t>Делайте лаб.работы</a:t>
            </a:r>
            <a:endParaRPr lang="en-US" sz="2400" spc="-50"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5509363" y="3760808"/>
            <a:ext cx="1879579" cy="1879580"/>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p>
            <a:pPr defTabSz="914099">
              <a:defRPr/>
            </a:pPr>
            <a:r>
              <a:rPr lang="ru-RU" sz="2400" spc="-50" dirty="0" smtClean="0">
                <a:gradFill>
                  <a:gsLst>
                    <a:gs pos="0">
                      <a:srgbClr val="FFFFFF"/>
                    </a:gs>
                    <a:gs pos="100000">
                      <a:srgbClr val="FFFFFF"/>
                    </a:gs>
                  </a:gsLst>
                  <a:lin ang="5400000" scaled="0"/>
                </a:gradFill>
                <a:ea typeface="Segoe UI" pitchFamily="34" charset="0"/>
                <a:cs typeface="Segoe UI" pitchFamily="34" charset="0"/>
              </a:rPr>
              <a:t>Будьте активны</a:t>
            </a:r>
            <a:endParaRPr lang="en-US" sz="2400" spc="-50"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5509363" y="1772940"/>
            <a:ext cx="1879579" cy="1879580"/>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p>
            <a:pPr defTabSz="914099">
              <a:defRPr/>
            </a:pPr>
            <a:r>
              <a:rPr lang="ru-RU" sz="2400" spc="-50" dirty="0" smtClean="0">
                <a:gradFill>
                  <a:gsLst>
                    <a:gs pos="0">
                      <a:srgbClr val="FFFFFF"/>
                    </a:gs>
                    <a:gs pos="100000">
                      <a:srgbClr val="FFFFFF"/>
                    </a:gs>
                  </a:gsLst>
                  <a:lin ang="5400000" scaled="0"/>
                </a:gradFill>
                <a:ea typeface="Segoe UI" pitchFamily="34" charset="0"/>
                <a:cs typeface="Segoe UI" pitchFamily="34" charset="0"/>
              </a:rPr>
              <a:t>Уделяйте время обучению</a:t>
            </a:r>
            <a:endParaRPr lang="en-US" sz="2400" spc="-5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9470136" y="4876334"/>
            <a:ext cx="1883664" cy="76451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Ins="45720" bIns="91440" anchor="b"/>
          <a:lstStyle/>
          <a:p>
            <a:pPr defTabSz="914099">
              <a:defRPr/>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09256830"/>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218882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6319411" y="4363871"/>
            <a:ext cx="5682089" cy="553998"/>
          </a:xfrm>
        </p:spPr>
        <p:txBody>
          <a:bodyPr/>
          <a:lstStyle/>
          <a:p>
            <a:r>
              <a:rPr lang="ru-RU" sz="4000" dirty="0" smtClean="0">
                <a:solidFill>
                  <a:schemeClr val="tx1">
                    <a:lumMod val="85000"/>
                    <a:lumOff val="15000"/>
                  </a:schemeClr>
                </a:solidFill>
              </a:rPr>
              <a:t>http://contests.techdays.ru</a:t>
            </a:r>
            <a:endParaRPr lang="ru-RU" sz="4000" dirty="0">
              <a:solidFill>
                <a:schemeClr val="tx1">
                  <a:lumMod val="85000"/>
                  <a:lumOff val="15000"/>
                </a:schemeClr>
              </a:solidFill>
            </a:endParaRPr>
          </a:p>
        </p:txBody>
      </p:sp>
    </p:spTree>
    <p:extLst>
      <p:ext uri="{BB962C8B-B14F-4D97-AF65-F5344CB8AC3E}">
        <p14:creationId xmlns:p14="http://schemas.microsoft.com/office/powerpoint/2010/main" val="378930553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4" descr="WIN11_Caroline_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88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20700" y="781050"/>
            <a:ext cx="6092825" cy="1031051"/>
          </a:xfrm>
          <a:prstGeom prst="rect">
            <a:avLst/>
          </a:prstGeom>
        </p:spPr>
        <p:txBody>
          <a:bodyPr tIns="91440">
            <a:spAutoFit/>
          </a:bodyPr>
          <a:lstStyle/>
          <a:p>
            <a:pPr defTabSz="914363" fontAlgn="auto">
              <a:spcBef>
                <a:spcPts val="0"/>
              </a:spcBef>
              <a:spcAft>
                <a:spcPts val="0"/>
              </a:spcAft>
              <a:defRPr/>
            </a:pPr>
            <a:r>
              <a:rPr lang="ru-RU" sz="5800" spc="-100" dirty="0" smtClean="0">
                <a:solidFill>
                  <a:schemeClr val="bg1"/>
                </a:solidFill>
                <a:latin typeface="+mj-lt"/>
                <a:cs typeface="+mn-cs"/>
              </a:rPr>
              <a:t>Удачи!</a:t>
            </a:r>
            <a:endParaRPr lang="en-US" sz="5800" spc="-100" dirty="0">
              <a:solidFill>
                <a:schemeClr val="bg1"/>
              </a:solidFill>
              <a:latin typeface="+mj-lt"/>
              <a:cs typeface="+mn-cs"/>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154436"/>
          </a:xfrm>
        </p:spPr>
        <p:txBody>
          <a:bodyPr/>
          <a:lstStyle/>
          <a:p>
            <a:pPr defTabSz="914363" fontAlgn="auto">
              <a:spcAft>
                <a:spcPts val="0"/>
              </a:spcAft>
              <a:defRPr/>
            </a:pPr>
            <a:r>
              <a:rPr lang="ru-RU" sz="7000" dirty="0" smtClean="0"/>
              <a:t>Онлайн-школа:</a:t>
            </a:r>
          </a:p>
          <a:p>
            <a:pPr defTabSz="914363" fontAlgn="auto">
              <a:spcAft>
                <a:spcPts val="0"/>
              </a:spcAft>
              <a:defRPr/>
            </a:pPr>
            <a:r>
              <a:rPr lang="ru-RU" sz="7000" spc="-400" dirty="0" smtClean="0"/>
              <a:t>Зачем и как учиться?</a:t>
            </a:r>
            <a:endParaRPr lang="en-US" sz="7000" spc="-400" dirty="0"/>
          </a:p>
        </p:txBody>
      </p:sp>
      <p:sp>
        <p:nvSpPr>
          <p:cNvPr id="7" name="Text Placeholder 6"/>
          <p:cNvSpPr>
            <a:spLocks noGrp="1"/>
          </p:cNvSpPr>
          <p:nvPr>
            <p:ph type="body" sz="quarter" idx="11"/>
          </p:nvPr>
        </p:nvSpPr>
        <p:spPr>
          <a:xfrm>
            <a:off x="512763" y="4993374"/>
            <a:ext cx="7513637" cy="443198"/>
          </a:xfrm>
        </p:spPr>
        <p:txBody>
          <a:bodyPr/>
          <a:lstStyle/>
          <a:p>
            <a:pPr defTabSz="914363" fontAlgn="auto">
              <a:spcAft>
                <a:spcPts val="0"/>
              </a:spcAft>
              <a:defRPr/>
            </a:pPr>
            <a:r>
              <a:rPr lang="ru-RU" dirty="0" smtClean="0"/>
              <a:t>Дмитрий Сошников</a:t>
            </a:r>
            <a:r>
              <a:rPr dirty="0" smtClean="0"/>
              <a:t>, </a:t>
            </a:r>
            <a:r>
              <a:rPr lang="en-US" dirty="0" smtClean="0"/>
              <a:t>Microsoft</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ru-RU" dirty="0" smtClean="0"/>
              <a:t>Что нужно для счастья?</a:t>
            </a:r>
            <a:endParaRPr lang="ru-RU" dirty="0"/>
          </a:p>
        </p:txBody>
      </p:sp>
      <p:sp>
        <p:nvSpPr>
          <p:cNvPr id="3" name="Text Placeholder 2"/>
          <p:cNvSpPr>
            <a:spLocks noGrp="1"/>
          </p:cNvSpPr>
          <p:nvPr>
            <p:ph type="body" sz="quarter" idx="11"/>
          </p:nvPr>
        </p:nvSpPr>
        <p:spPr/>
        <p:txBody>
          <a:bodyPr/>
          <a:lstStyle/>
          <a:p>
            <a:r>
              <a:rPr lang="ru-RU" dirty="0" smtClean="0"/>
              <a:t>из того, что может дать Майкрософт…</a:t>
            </a:r>
            <a:endParaRPr lang="ru-RU" dirty="0"/>
          </a:p>
        </p:txBody>
      </p:sp>
    </p:spTree>
    <p:extLst>
      <p:ext uri="{BB962C8B-B14F-4D97-AF65-F5344CB8AC3E}">
        <p14:creationId xmlns:p14="http://schemas.microsoft.com/office/powerpoint/2010/main" val="2746975546"/>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21"/>
          </p:nvPr>
        </p:nvSpPr>
        <p:spPr>
          <a:xfrm>
            <a:off x="609441" y="2326219"/>
            <a:ext cx="10969943" cy="443198"/>
          </a:xfrm>
        </p:spPr>
        <p:txBody>
          <a:bodyPr/>
          <a:lstStyle/>
          <a:p>
            <a:endParaRPr lang="ru-RU"/>
          </a:p>
        </p:txBody>
      </p:sp>
      <p:sp>
        <p:nvSpPr>
          <p:cNvPr id="4" name="Title 3"/>
          <p:cNvSpPr>
            <a:spLocks noGrp="1"/>
          </p:cNvSpPr>
          <p:nvPr>
            <p:ph type="title"/>
          </p:nvPr>
        </p:nvSpPr>
        <p:spPr/>
        <p:txBody>
          <a:bodyPr/>
          <a:lstStyle/>
          <a:p>
            <a:endParaRPr lang="ru-RU"/>
          </a:p>
        </p:txBody>
      </p:sp>
      <p:sp>
        <p:nvSpPr>
          <p:cNvPr id="5" name="Text Placeholder 4"/>
          <p:cNvSpPr>
            <a:spLocks noGrp="1"/>
          </p:cNvSpPr>
          <p:nvPr>
            <p:ph type="body" sz="quarter" idx="17"/>
          </p:nvPr>
        </p:nvSpPr>
        <p:spPr/>
        <p:txBody>
          <a:bodyPr>
            <a:normAutofit/>
          </a:bodyPr>
          <a:lstStyle/>
          <a:p>
            <a:endParaRPr lang="ru-RU"/>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446" t="5939" r="271" b="11775"/>
          <a:stretch/>
        </p:blipFill>
        <p:spPr>
          <a:xfrm>
            <a:off x="-22584" y="1"/>
            <a:ext cx="12214464" cy="6857999"/>
          </a:xfrm>
          <a:prstGeom prst="rect">
            <a:avLst/>
          </a:prstGeom>
        </p:spPr>
      </p:pic>
      <p:sp>
        <p:nvSpPr>
          <p:cNvPr id="7" name="Rectangle 6"/>
          <p:cNvSpPr/>
          <p:nvPr/>
        </p:nvSpPr>
        <p:spPr bwMode="auto">
          <a:xfrm>
            <a:off x="-81590" y="3260198"/>
            <a:ext cx="12273470" cy="3597801"/>
          </a:xfrm>
          <a:prstGeom prst="rect">
            <a:avLst/>
          </a:prstGeom>
          <a:gradFill>
            <a:gsLst>
              <a:gs pos="0">
                <a:srgbClr val="000000">
                  <a:alpha val="0"/>
                </a:srgbClr>
              </a:gs>
              <a:gs pos="100000">
                <a:srgbClr val="000000">
                  <a:alpha val="66667"/>
                </a:srgbClr>
              </a:gs>
            </a:gsLst>
            <a:lin ang="5400000" scaled="0"/>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56" tIns="45728" rIns="91456" bIns="45728" numCol="1" rtlCol="0" anchor="ctr" anchorCtr="0" compatLnSpc="1">
            <a:prstTxWarp prst="textNoShape">
              <a:avLst/>
            </a:prstTxWarp>
          </a:bodyPr>
          <a:lstStyle>
            <a:defPPr>
              <a:defRPr lang="en-US"/>
            </a:defPPr>
            <a:lvl1pPr marL="0" algn="l" defTabSz="686047" rtl="0" eaLnBrk="1" latinLnBrk="0" hangingPunct="1">
              <a:defRPr sz="1400" kern="1200">
                <a:solidFill>
                  <a:schemeClr val="lt1"/>
                </a:solidFill>
                <a:latin typeface="+mn-lt"/>
                <a:ea typeface="+mn-ea"/>
                <a:cs typeface="+mn-cs"/>
              </a:defRPr>
            </a:lvl1pPr>
            <a:lvl2pPr marL="343024" algn="l" defTabSz="686047" rtl="0" eaLnBrk="1" latinLnBrk="0" hangingPunct="1">
              <a:defRPr sz="1400" kern="1200">
                <a:solidFill>
                  <a:schemeClr val="lt1"/>
                </a:solidFill>
                <a:latin typeface="+mn-lt"/>
                <a:ea typeface="+mn-ea"/>
                <a:cs typeface="+mn-cs"/>
              </a:defRPr>
            </a:lvl2pPr>
            <a:lvl3pPr marL="686047" algn="l" defTabSz="686047" rtl="0" eaLnBrk="1" latinLnBrk="0" hangingPunct="1">
              <a:defRPr sz="1400" kern="1200">
                <a:solidFill>
                  <a:schemeClr val="lt1"/>
                </a:solidFill>
                <a:latin typeface="+mn-lt"/>
                <a:ea typeface="+mn-ea"/>
                <a:cs typeface="+mn-cs"/>
              </a:defRPr>
            </a:lvl3pPr>
            <a:lvl4pPr marL="1029070" algn="l" defTabSz="686047" rtl="0" eaLnBrk="1" latinLnBrk="0" hangingPunct="1">
              <a:defRPr sz="1400" kern="1200">
                <a:solidFill>
                  <a:schemeClr val="lt1"/>
                </a:solidFill>
                <a:latin typeface="+mn-lt"/>
                <a:ea typeface="+mn-ea"/>
                <a:cs typeface="+mn-cs"/>
              </a:defRPr>
            </a:lvl4pPr>
            <a:lvl5pPr marL="1372094" algn="l" defTabSz="686047" rtl="0" eaLnBrk="1" latinLnBrk="0" hangingPunct="1">
              <a:defRPr sz="1400" kern="1200">
                <a:solidFill>
                  <a:schemeClr val="lt1"/>
                </a:solidFill>
                <a:latin typeface="+mn-lt"/>
                <a:ea typeface="+mn-ea"/>
                <a:cs typeface="+mn-cs"/>
              </a:defRPr>
            </a:lvl5pPr>
            <a:lvl6pPr marL="1715118" algn="l" defTabSz="686047" rtl="0" eaLnBrk="1" latinLnBrk="0" hangingPunct="1">
              <a:defRPr sz="1400" kern="1200">
                <a:solidFill>
                  <a:schemeClr val="lt1"/>
                </a:solidFill>
                <a:latin typeface="+mn-lt"/>
                <a:ea typeface="+mn-ea"/>
                <a:cs typeface="+mn-cs"/>
              </a:defRPr>
            </a:lvl6pPr>
            <a:lvl7pPr marL="2058140" algn="l" defTabSz="686047" rtl="0" eaLnBrk="1" latinLnBrk="0" hangingPunct="1">
              <a:defRPr sz="1400" kern="1200">
                <a:solidFill>
                  <a:schemeClr val="lt1"/>
                </a:solidFill>
                <a:latin typeface="+mn-lt"/>
                <a:ea typeface="+mn-ea"/>
                <a:cs typeface="+mn-cs"/>
              </a:defRPr>
            </a:lvl7pPr>
            <a:lvl8pPr marL="2401164" algn="l" defTabSz="686047" rtl="0" eaLnBrk="1" latinLnBrk="0" hangingPunct="1">
              <a:defRPr sz="1400" kern="1200">
                <a:solidFill>
                  <a:schemeClr val="lt1"/>
                </a:solidFill>
                <a:latin typeface="+mn-lt"/>
                <a:ea typeface="+mn-ea"/>
                <a:cs typeface="+mn-cs"/>
              </a:defRPr>
            </a:lvl8pPr>
            <a:lvl9pPr marL="2744188" algn="l" defTabSz="686047" rtl="0" eaLnBrk="1" latinLnBrk="0" hangingPunct="1">
              <a:defRPr sz="1400" kern="1200">
                <a:solidFill>
                  <a:schemeClr val="lt1"/>
                </a:solidFill>
                <a:latin typeface="+mn-lt"/>
                <a:ea typeface="+mn-ea"/>
                <a:cs typeface="+mn-cs"/>
              </a:defRPr>
            </a:lvl9pPr>
          </a:lstStyle>
          <a:p>
            <a:pPr algn="ctr" defTabSz="914304"/>
            <a:endParaRPr lang="en-US" sz="2300" dirty="0">
              <a:gradFill>
                <a:gsLst>
                  <a:gs pos="0">
                    <a:srgbClr val="FFFFFF"/>
                  </a:gs>
                  <a:gs pos="100000">
                    <a:srgbClr val="FFFFFF"/>
                  </a:gs>
                </a:gsLst>
                <a:lin ang="5400000" scaled="0"/>
              </a:gradFill>
            </a:endParaRPr>
          </a:p>
        </p:txBody>
      </p:sp>
      <p:sp>
        <p:nvSpPr>
          <p:cNvPr id="8" name="Rectangle 7"/>
          <p:cNvSpPr/>
          <p:nvPr/>
        </p:nvSpPr>
        <p:spPr>
          <a:xfrm>
            <a:off x="364402" y="6104139"/>
            <a:ext cx="7256245" cy="650472"/>
          </a:xfrm>
          <a:prstGeom prst="rect">
            <a:avLst/>
          </a:prstGeom>
        </p:spPr>
        <p:txBody>
          <a:bodyPr wrap="square" lIns="91460" tIns="45731" rIns="91460" bIns="45731">
            <a:spAutoFit/>
          </a:bodyPr>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lnSpc>
                <a:spcPct val="80000"/>
              </a:lnSpc>
            </a:pPr>
            <a:r>
              <a:rPr lang="ru-RU" sz="4500" spc="-100" dirty="0">
                <a:gradFill>
                  <a:gsLst>
                    <a:gs pos="0">
                      <a:srgbClr val="FBFBFB"/>
                    </a:gs>
                    <a:gs pos="100000">
                      <a:srgbClr val="FBFBFB"/>
                    </a:gs>
                  </a:gsLst>
                  <a:lin ang="5400000" scaled="0"/>
                </a:gradFill>
                <a:latin typeface="Segoe UI Light" pitchFamily="34" charset="0"/>
              </a:rPr>
              <a:t>Идеальная работа 1.0</a:t>
            </a:r>
            <a:endParaRPr lang="en-US" sz="4500" spc="-100" dirty="0">
              <a:gradFill>
                <a:gsLst>
                  <a:gs pos="0">
                    <a:srgbClr val="FBFBFB"/>
                  </a:gs>
                  <a:gs pos="100000">
                    <a:srgbClr val="FBFBFB"/>
                  </a:gs>
                </a:gsLst>
                <a:lin ang="5400000" scaled="0"/>
              </a:gradFill>
              <a:latin typeface="Segoe UI Light" pitchFamily="34" charset="0"/>
            </a:endParaRPr>
          </a:p>
        </p:txBody>
      </p:sp>
    </p:spTree>
    <p:extLst>
      <p:ext uri="{BB962C8B-B14F-4D97-AF65-F5344CB8AC3E}">
        <p14:creationId xmlns:p14="http://schemas.microsoft.com/office/powerpoint/2010/main" val="2675294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lilyincanada.files.wordpress.com/2012/03/study-in-starbucks.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bwMode="auto">
          <a:xfrm>
            <a:off x="0" y="3668729"/>
            <a:ext cx="12188825" cy="3189273"/>
          </a:xfrm>
          <a:prstGeom prst="rect">
            <a:avLst/>
          </a:prstGeom>
          <a:gradFill>
            <a:gsLst>
              <a:gs pos="0">
                <a:srgbClr val="000000">
                  <a:alpha val="0"/>
                </a:srgbClr>
              </a:gs>
              <a:gs pos="100000">
                <a:srgbClr val="000000">
                  <a:alpha val="66667"/>
                </a:srgbClr>
              </a:gs>
            </a:gsLst>
            <a:lin ang="5400000" scaled="0"/>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56" tIns="45728" rIns="91456" bIns="45728" numCol="1" rtlCol="0" anchor="ctr" anchorCtr="0" compatLnSpc="1">
            <a:prstTxWarp prst="textNoShape">
              <a:avLst/>
            </a:prstTxWarp>
          </a:bodyPr>
          <a:lstStyle>
            <a:defPPr>
              <a:defRPr lang="en-US"/>
            </a:defPPr>
            <a:lvl1pPr marL="0" algn="l" defTabSz="686047" rtl="0" eaLnBrk="1" latinLnBrk="0" hangingPunct="1">
              <a:defRPr sz="1400" kern="1200">
                <a:solidFill>
                  <a:schemeClr val="lt1"/>
                </a:solidFill>
                <a:latin typeface="+mn-lt"/>
                <a:ea typeface="+mn-ea"/>
                <a:cs typeface="+mn-cs"/>
              </a:defRPr>
            </a:lvl1pPr>
            <a:lvl2pPr marL="343024" algn="l" defTabSz="686047" rtl="0" eaLnBrk="1" latinLnBrk="0" hangingPunct="1">
              <a:defRPr sz="1400" kern="1200">
                <a:solidFill>
                  <a:schemeClr val="lt1"/>
                </a:solidFill>
                <a:latin typeface="+mn-lt"/>
                <a:ea typeface="+mn-ea"/>
                <a:cs typeface="+mn-cs"/>
              </a:defRPr>
            </a:lvl2pPr>
            <a:lvl3pPr marL="686047" algn="l" defTabSz="686047" rtl="0" eaLnBrk="1" latinLnBrk="0" hangingPunct="1">
              <a:defRPr sz="1400" kern="1200">
                <a:solidFill>
                  <a:schemeClr val="lt1"/>
                </a:solidFill>
                <a:latin typeface="+mn-lt"/>
                <a:ea typeface="+mn-ea"/>
                <a:cs typeface="+mn-cs"/>
              </a:defRPr>
            </a:lvl3pPr>
            <a:lvl4pPr marL="1029070" algn="l" defTabSz="686047" rtl="0" eaLnBrk="1" latinLnBrk="0" hangingPunct="1">
              <a:defRPr sz="1400" kern="1200">
                <a:solidFill>
                  <a:schemeClr val="lt1"/>
                </a:solidFill>
                <a:latin typeface="+mn-lt"/>
                <a:ea typeface="+mn-ea"/>
                <a:cs typeface="+mn-cs"/>
              </a:defRPr>
            </a:lvl4pPr>
            <a:lvl5pPr marL="1372094" algn="l" defTabSz="686047" rtl="0" eaLnBrk="1" latinLnBrk="0" hangingPunct="1">
              <a:defRPr sz="1400" kern="1200">
                <a:solidFill>
                  <a:schemeClr val="lt1"/>
                </a:solidFill>
                <a:latin typeface="+mn-lt"/>
                <a:ea typeface="+mn-ea"/>
                <a:cs typeface="+mn-cs"/>
              </a:defRPr>
            </a:lvl5pPr>
            <a:lvl6pPr marL="1715118" algn="l" defTabSz="686047" rtl="0" eaLnBrk="1" latinLnBrk="0" hangingPunct="1">
              <a:defRPr sz="1400" kern="1200">
                <a:solidFill>
                  <a:schemeClr val="lt1"/>
                </a:solidFill>
                <a:latin typeface="+mn-lt"/>
                <a:ea typeface="+mn-ea"/>
                <a:cs typeface="+mn-cs"/>
              </a:defRPr>
            </a:lvl6pPr>
            <a:lvl7pPr marL="2058140" algn="l" defTabSz="686047" rtl="0" eaLnBrk="1" latinLnBrk="0" hangingPunct="1">
              <a:defRPr sz="1400" kern="1200">
                <a:solidFill>
                  <a:schemeClr val="lt1"/>
                </a:solidFill>
                <a:latin typeface="+mn-lt"/>
                <a:ea typeface="+mn-ea"/>
                <a:cs typeface="+mn-cs"/>
              </a:defRPr>
            </a:lvl7pPr>
            <a:lvl8pPr marL="2401164" algn="l" defTabSz="686047" rtl="0" eaLnBrk="1" latinLnBrk="0" hangingPunct="1">
              <a:defRPr sz="1400" kern="1200">
                <a:solidFill>
                  <a:schemeClr val="lt1"/>
                </a:solidFill>
                <a:latin typeface="+mn-lt"/>
                <a:ea typeface="+mn-ea"/>
                <a:cs typeface="+mn-cs"/>
              </a:defRPr>
            </a:lvl8pPr>
            <a:lvl9pPr marL="2744188" algn="l" defTabSz="686047" rtl="0" eaLnBrk="1" latinLnBrk="0" hangingPunct="1">
              <a:defRPr sz="1400" kern="1200">
                <a:solidFill>
                  <a:schemeClr val="lt1"/>
                </a:solidFill>
                <a:latin typeface="+mn-lt"/>
                <a:ea typeface="+mn-ea"/>
                <a:cs typeface="+mn-cs"/>
              </a:defRPr>
            </a:lvl9pPr>
          </a:lstStyle>
          <a:p>
            <a:pPr algn="ctr" defTabSz="914304"/>
            <a:endParaRPr lang="en-US" sz="2300" dirty="0">
              <a:gradFill>
                <a:gsLst>
                  <a:gs pos="0">
                    <a:srgbClr val="FFFFFF"/>
                  </a:gs>
                  <a:gs pos="100000">
                    <a:srgbClr val="FFFFFF"/>
                  </a:gs>
                </a:gsLst>
                <a:lin ang="5400000" scaled="0"/>
              </a:gradFill>
            </a:endParaRPr>
          </a:p>
        </p:txBody>
      </p:sp>
      <p:sp>
        <p:nvSpPr>
          <p:cNvPr id="9" name="Rectangle 8"/>
          <p:cNvSpPr/>
          <p:nvPr/>
        </p:nvSpPr>
        <p:spPr>
          <a:xfrm>
            <a:off x="479596" y="6207529"/>
            <a:ext cx="7256245" cy="650472"/>
          </a:xfrm>
          <a:prstGeom prst="rect">
            <a:avLst/>
          </a:prstGeom>
        </p:spPr>
        <p:txBody>
          <a:bodyPr wrap="square" lIns="91460" tIns="45731" rIns="91460" bIns="45731">
            <a:spAutoFit/>
          </a:bodyPr>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lnSpc>
                <a:spcPct val="80000"/>
              </a:lnSpc>
            </a:pPr>
            <a:r>
              <a:rPr lang="ru-RU" sz="4500" spc="-100" dirty="0">
                <a:gradFill>
                  <a:gsLst>
                    <a:gs pos="0">
                      <a:srgbClr val="FBFBFB"/>
                    </a:gs>
                    <a:gs pos="100000">
                      <a:srgbClr val="FBFBFB"/>
                    </a:gs>
                  </a:gsLst>
                  <a:lin ang="5400000" scaled="0"/>
                </a:gradFill>
                <a:latin typeface="Segoe UI Light" pitchFamily="34" charset="0"/>
              </a:rPr>
              <a:t>Идеальная работа 2.0</a:t>
            </a:r>
            <a:endParaRPr lang="en-US" sz="4500" spc="-100" dirty="0">
              <a:gradFill>
                <a:gsLst>
                  <a:gs pos="0">
                    <a:srgbClr val="FBFBFB"/>
                  </a:gs>
                  <a:gs pos="100000">
                    <a:srgbClr val="FBFBFB"/>
                  </a:gs>
                </a:gsLst>
                <a:lin ang="5400000" scaled="0"/>
              </a:gradFill>
              <a:latin typeface="Segoe UI Light" pitchFamily="34" charset="0"/>
            </a:endParaRPr>
          </a:p>
        </p:txBody>
      </p:sp>
    </p:spTree>
    <p:extLst>
      <p:ext uri="{BB962C8B-B14F-4D97-AF65-F5344CB8AC3E}">
        <p14:creationId xmlns:p14="http://schemas.microsoft.com/office/powerpoint/2010/main" val="3562267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http://westonmccready.com/wp-content/uploads/2011/12/opportunity-ahead.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0" y="-18197"/>
            <a:ext cx="12188825" cy="685117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bwMode="auto">
          <a:xfrm>
            <a:off x="0" y="3260200"/>
            <a:ext cx="12188825" cy="3597801"/>
          </a:xfrm>
          <a:prstGeom prst="rect">
            <a:avLst/>
          </a:prstGeom>
          <a:gradFill>
            <a:gsLst>
              <a:gs pos="0">
                <a:srgbClr val="000000">
                  <a:alpha val="0"/>
                </a:srgbClr>
              </a:gs>
              <a:gs pos="100000">
                <a:srgbClr val="000000">
                  <a:alpha val="66667"/>
                </a:srgbClr>
              </a:gs>
            </a:gsLst>
            <a:lin ang="5400000" scaled="0"/>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56" tIns="45728" rIns="91456" bIns="45728" numCol="1" rtlCol="0" anchor="ctr" anchorCtr="0" compatLnSpc="1">
            <a:prstTxWarp prst="textNoShape">
              <a:avLst/>
            </a:prstTxWarp>
          </a:bodyPr>
          <a:lstStyle>
            <a:defPPr>
              <a:defRPr lang="en-US"/>
            </a:defPPr>
            <a:lvl1pPr marL="0" algn="l" defTabSz="686047" rtl="0" eaLnBrk="1" latinLnBrk="0" hangingPunct="1">
              <a:defRPr sz="1400" kern="1200">
                <a:solidFill>
                  <a:schemeClr val="lt1"/>
                </a:solidFill>
                <a:latin typeface="+mn-lt"/>
                <a:ea typeface="+mn-ea"/>
                <a:cs typeface="+mn-cs"/>
              </a:defRPr>
            </a:lvl1pPr>
            <a:lvl2pPr marL="343024" algn="l" defTabSz="686047" rtl="0" eaLnBrk="1" latinLnBrk="0" hangingPunct="1">
              <a:defRPr sz="1400" kern="1200">
                <a:solidFill>
                  <a:schemeClr val="lt1"/>
                </a:solidFill>
                <a:latin typeface="+mn-lt"/>
                <a:ea typeface="+mn-ea"/>
                <a:cs typeface="+mn-cs"/>
              </a:defRPr>
            </a:lvl2pPr>
            <a:lvl3pPr marL="686047" algn="l" defTabSz="686047" rtl="0" eaLnBrk="1" latinLnBrk="0" hangingPunct="1">
              <a:defRPr sz="1400" kern="1200">
                <a:solidFill>
                  <a:schemeClr val="lt1"/>
                </a:solidFill>
                <a:latin typeface="+mn-lt"/>
                <a:ea typeface="+mn-ea"/>
                <a:cs typeface="+mn-cs"/>
              </a:defRPr>
            </a:lvl3pPr>
            <a:lvl4pPr marL="1029070" algn="l" defTabSz="686047" rtl="0" eaLnBrk="1" latinLnBrk="0" hangingPunct="1">
              <a:defRPr sz="1400" kern="1200">
                <a:solidFill>
                  <a:schemeClr val="lt1"/>
                </a:solidFill>
                <a:latin typeface="+mn-lt"/>
                <a:ea typeface="+mn-ea"/>
                <a:cs typeface="+mn-cs"/>
              </a:defRPr>
            </a:lvl4pPr>
            <a:lvl5pPr marL="1372094" algn="l" defTabSz="686047" rtl="0" eaLnBrk="1" latinLnBrk="0" hangingPunct="1">
              <a:defRPr sz="1400" kern="1200">
                <a:solidFill>
                  <a:schemeClr val="lt1"/>
                </a:solidFill>
                <a:latin typeface="+mn-lt"/>
                <a:ea typeface="+mn-ea"/>
                <a:cs typeface="+mn-cs"/>
              </a:defRPr>
            </a:lvl5pPr>
            <a:lvl6pPr marL="1715118" algn="l" defTabSz="686047" rtl="0" eaLnBrk="1" latinLnBrk="0" hangingPunct="1">
              <a:defRPr sz="1400" kern="1200">
                <a:solidFill>
                  <a:schemeClr val="lt1"/>
                </a:solidFill>
                <a:latin typeface="+mn-lt"/>
                <a:ea typeface="+mn-ea"/>
                <a:cs typeface="+mn-cs"/>
              </a:defRPr>
            </a:lvl6pPr>
            <a:lvl7pPr marL="2058140" algn="l" defTabSz="686047" rtl="0" eaLnBrk="1" latinLnBrk="0" hangingPunct="1">
              <a:defRPr sz="1400" kern="1200">
                <a:solidFill>
                  <a:schemeClr val="lt1"/>
                </a:solidFill>
                <a:latin typeface="+mn-lt"/>
                <a:ea typeface="+mn-ea"/>
                <a:cs typeface="+mn-cs"/>
              </a:defRPr>
            </a:lvl7pPr>
            <a:lvl8pPr marL="2401164" algn="l" defTabSz="686047" rtl="0" eaLnBrk="1" latinLnBrk="0" hangingPunct="1">
              <a:defRPr sz="1400" kern="1200">
                <a:solidFill>
                  <a:schemeClr val="lt1"/>
                </a:solidFill>
                <a:latin typeface="+mn-lt"/>
                <a:ea typeface="+mn-ea"/>
                <a:cs typeface="+mn-cs"/>
              </a:defRPr>
            </a:lvl8pPr>
            <a:lvl9pPr marL="2744188" algn="l" defTabSz="686047" rtl="0" eaLnBrk="1" latinLnBrk="0" hangingPunct="1">
              <a:defRPr sz="1400" kern="1200">
                <a:solidFill>
                  <a:schemeClr val="lt1"/>
                </a:solidFill>
                <a:latin typeface="+mn-lt"/>
                <a:ea typeface="+mn-ea"/>
                <a:cs typeface="+mn-cs"/>
              </a:defRPr>
            </a:lvl9pPr>
          </a:lstStyle>
          <a:p>
            <a:pPr algn="ctr" defTabSz="914304"/>
            <a:endParaRPr lang="en-US" sz="2300" dirty="0">
              <a:gradFill>
                <a:gsLst>
                  <a:gs pos="0">
                    <a:srgbClr val="FFFFFF"/>
                  </a:gs>
                  <a:gs pos="100000">
                    <a:srgbClr val="FFFFFF"/>
                  </a:gs>
                </a:gsLst>
                <a:lin ang="5400000" scaled="0"/>
              </a:gradFill>
            </a:endParaRPr>
          </a:p>
        </p:txBody>
      </p:sp>
      <p:sp>
        <p:nvSpPr>
          <p:cNvPr id="13" name="Rectangle 12"/>
          <p:cNvSpPr/>
          <p:nvPr/>
        </p:nvSpPr>
        <p:spPr>
          <a:xfrm>
            <a:off x="479597" y="5940737"/>
            <a:ext cx="7256245" cy="650472"/>
          </a:xfrm>
          <a:prstGeom prst="rect">
            <a:avLst/>
          </a:prstGeom>
        </p:spPr>
        <p:txBody>
          <a:bodyPr wrap="square" lIns="91460" tIns="45731" rIns="91460" bIns="45731">
            <a:spAutoFit/>
          </a:bodyPr>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lnSpc>
                <a:spcPct val="80000"/>
              </a:lnSpc>
            </a:pPr>
            <a:r>
              <a:rPr lang="ru-RU" sz="4500" spc="-100" dirty="0">
                <a:gradFill>
                  <a:gsLst>
                    <a:gs pos="0">
                      <a:srgbClr val="FBFBFB"/>
                    </a:gs>
                    <a:gs pos="100000">
                      <a:srgbClr val="FBFBFB"/>
                    </a:gs>
                  </a:gsLst>
                  <a:lin ang="5400000" scaled="0"/>
                </a:gradFill>
                <a:latin typeface="Segoe UI Light" pitchFamily="34" charset="0"/>
              </a:rPr>
              <a:t>Уникальные возможности</a:t>
            </a:r>
            <a:endParaRPr lang="en-US" sz="4500" spc="-100" dirty="0">
              <a:gradFill>
                <a:gsLst>
                  <a:gs pos="0">
                    <a:srgbClr val="FBFBFB"/>
                  </a:gs>
                  <a:gs pos="100000">
                    <a:srgbClr val="FBFBFB"/>
                  </a:gs>
                </a:gsLst>
                <a:lin ang="5400000" scaled="0"/>
              </a:gradFill>
              <a:latin typeface="Segoe UI Light" pitchFamily="34" charset="0"/>
            </a:endParaRPr>
          </a:p>
        </p:txBody>
      </p:sp>
      <p:pic>
        <p:nvPicPr>
          <p:cNvPr id="2050" name="Picture 2" descr="http://i41.fastpic.ru/big/2012/0917/14/40c3719618347303c5b1180269d27b14.jpg"/>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3766" b="91353" l="3776" r="86633"/>
                    </a14:imgEffect>
                  </a14:imgLayer>
                </a14:imgProps>
              </a:ext>
              <a:ext uri="{28A0092B-C50C-407E-A947-70E740481C1C}">
                <a14:useLocalDpi xmlns:a14="http://schemas.microsoft.com/office/drawing/2010/main" val="0"/>
              </a:ext>
            </a:extLst>
          </a:blip>
          <a:srcRect/>
          <a:stretch>
            <a:fillRect/>
          </a:stretch>
        </p:blipFill>
        <p:spPr bwMode="auto">
          <a:xfrm>
            <a:off x="649831" y="1877154"/>
            <a:ext cx="4789011" cy="3509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643206"/>
      </p:ext>
    </p:extLst>
  </p:cSld>
  <p:clrMapOvr>
    <a:masterClrMapping/>
  </p:clrMapOvr>
  <mc:AlternateContent xmlns:mc="http://schemas.openxmlformats.org/markup-compatibility/2006" xmlns:p14="http://schemas.microsoft.com/office/powerpoint/2010/main">
    <mc:Choice Requires="p14">
      <p:transition spd="slow">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onlive.ru/wp-content/uploads/2010/08/shkol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53166"/>
            <a:ext cx="12188825" cy="9101300"/>
          </a:xfrm>
          <a:prstGeom prst="rect">
            <a:avLst/>
          </a:prstGeom>
          <a:noFill/>
          <a:extLst>
            <a:ext uri="{909E8E84-426E-40DD-AFC4-6F175D3DCCD1}">
              <a14:hiddenFill xmlns:a14="http://schemas.microsoft.com/office/drawing/2010/main">
                <a:solidFill>
                  <a:srgbClr val="FFFFFF"/>
                </a:solidFill>
              </a14:hiddenFill>
            </a:ext>
          </a:extLst>
        </p:spPr>
      </p:pic>
      <p:sp>
        <p:nvSpPr>
          <p:cNvPr id="2" name="Текст 1"/>
          <p:cNvSpPr>
            <a:spLocks noGrp="1"/>
          </p:cNvSpPr>
          <p:nvPr>
            <p:ph type="body" sz="quarter" idx="17"/>
          </p:nvPr>
        </p:nvSpPr>
        <p:spPr/>
        <p:txBody>
          <a:bodyPr/>
          <a:lstStyle/>
          <a:p>
            <a:endParaRPr lang="ru-RU" dirty="0"/>
          </a:p>
        </p:txBody>
      </p:sp>
    </p:spTree>
    <p:extLst>
      <p:ext uri="{BB962C8B-B14F-4D97-AF65-F5344CB8AC3E}">
        <p14:creationId xmlns:p14="http://schemas.microsoft.com/office/powerpoint/2010/main" val="894839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5" descr="C:\Users\dmitryso\AppData\Local\Microsoft\Windows\Temporary Internet Files\Content.IE5\YM21AP9J\MP900422593[1].jp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6495643" y="1191285"/>
            <a:ext cx="3393131" cy="3384556"/>
          </a:xfrm>
          <a:prstGeom prst="rect">
            <a:avLst/>
          </a:prstGeom>
          <a:noFill/>
          <a:extLst>
            <a:ext uri="{909E8E84-426E-40DD-AFC4-6F175D3DCCD1}">
              <a14:hiddenFill xmlns:a14="http://schemas.microsoft.com/office/drawing/2010/main">
                <a:solidFill>
                  <a:srgbClr val="FFFFFF"/>
                </a:solidFill>
              </a14:hiddenFill>
            </a:ext>
          </a:extLst>
        </p:spPr>
      </p:pic>
      <p:pic>
        <p:nvPicPr>
          <p:cNvPr id="49156" name="Picture 4" descr="C:\Users\dmitryso\AppData\Local\Microsoft\Windows\Temporary Internet Files\Content.IE5\W8QWNBEE\MP900442319[1].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35230" y="1191282"/>
            <a:ext cx="3384556" cy="338455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ru-RU" dirty="0" smtClean="0"/>
              <a:t>Структура школы</a:t>
            </a:r>
            <a:endParaRPr lang="ru-RU" dirty="0"/>
          </a:p>
        </p:txBody>
      </p:sp>
      <p:sp>
        <p:nvSpPr>
          <p:cNvPr id="8" name="Rectangle 7"/>
          <p:cNvSpPr/>
          <p:nvPr/>
        </p:nvSpPr>
        <p:spPr bwMode="auto">
          <a:xfrm>
            <a:off x="8259091" y="4728594"/>
            <a:ext cx="1629684" cy="1629685"/>
          </a:xfrm>
          <a:prstGeom prst="rect">
            <a:avLst/>
          </a:prstGeom>
          <a:solidFill>
            <a:srgbClr val="F472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Диплом об окончании</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6495644" y="4728593"/>
            <a:ext cx="1629684" cy="1629685"/>
          </a:xfrm>
          <a:prstGeom prst="rect">
            <a:avLst/>
          </a:prstGeom>
          <a:solidFill>
            <a:srgbClr val="E811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Командный проект</a:t>
            </a:r>
          </a:p>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(1-3 чел.)</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2390102" y="4728598"/>
            <a:ext cx="1629684" cy="162968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Сертификат о прохождении</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635230" y="4728599"/>
            <a:ext cx="1629684" cy="1629685"/>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6 недель</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4202386" y="4728599"/>
            <a:ext cx="1629684" cy="1629685"/>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Очные консультации</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4202386" y="2946157"/>
            <a:ext cx="1629684" cy="1629685"/>
          </a:xfrm>
          <a:prstGeom prst="rect">
            <a:avLst/>
          </a:prstGeom>
          <a:solidFill>
            <a:srgbClr val="7FBA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Тесты и лаб. работы (домашнее задание)</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4202386" y="1191285"/>
            <a:ext cx="1629684" cy="1629685"/>
          </a:xfrm>
          <a:prstGeom prst="rect">
            <a:avLst/>
          </a:prstGeom>
          <a:solidFill>
            <a:srgbClr val="00D8C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Видео-лекции (10-20 мин.)</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10058687" y="1191283"/>
            <a:ext cx="1629684" cy="1629685"/>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Индивиду-альный менторинг</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p:nvSpPr>
        <p:spPr bwMode="auto">
          <a:xfrm>
            <a:off x="635230" y="3916681"/>
            <a:ext cx="3384556" cy="659161"/>
          </a:xfrm>
          <a:prstGeom prst="rect">
            <a:avLst/>
          </a:prstGeom>
          <a:gradFill>
            <a:gsLst>
              <a:gs pos="100000">
                <a:srgbClr val="000000">
                  <a:alpha val="84000"/>
                </a:srgbClr>
              </a:gs>
              <a:gs pos="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215" tIns="34304" rIns="34304" bIns="34304" numCol="1" spcCol="0" rtlCol="0" fromWordArt="0" anchor="ctr" anchorCtr="0" forceAA="0" compatLnSpc="1">
            <a:prstTxWarp prst="textNoShape">
              <a:avLst/>
            </a:prstTxWarp>
            <a:noAutofit/>
          </a:bodyPr>
          <a:lstStyle/>
          <a:p>
            <a:pPr defTabSz="685848" fontAlgn="base">
              <a:spcBef>
                <a:spcPct val="0"/>
              </a:spcBef>
              <a:spcAft>
                <a:spcPct val="0"/>
              </a:spcAft>
            </a:pPr>
            <a:r>
              <a:rPr lang="ru-RU" sz="24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Обучение</a:t>
            </a:r>
            <a:endParaRPr lang="en-US" sz="24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10058687" y="4728592"/>
            <a:ext cx="1629684" cy="1629685"/>
          </a:xfrm>
          <a:prstGeom prst="rect">
            <a:avLst/>
          </a:prstGeom>
          <a:solidFill>
            <a:srgbClr val="E811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Публикация в Windows Store</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p:nvSpPr>
        <p:spPr bwMode="auto">
          <a:xfrm>
            <a:off x="10058687" y="2946156"/>
            <a:ext cx="1629684" cy="162968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Промо лучшему приложению</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a:off x="6504219" y="3916681"/>
            <a:ext cx="3384556" cy="659161"/>
          </a:xfrm>
          <a:prstGeom prst="rect">
            <a:avLst/>
          </a:prstGeom>
          <a:gradFill>
            <a:gsLst>
              <a:gs pos="100000">
                <a:srgbClr val="000000">
                  <a:alpha val="84000"/>
                </a:srgbClr>
              </a:gs>
              <a:gs pos="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7215" tIns="34304" rIns="34304" bIns="34304" numCol="1" spcCol="0" rtlCol="0" fromWordArt="0" anchor="ctr" anchorCtr="0" forceAA="0" compatLnSpc="1">
            <a:prstTxWarp prst="textNoShape">
              <a:avLst/>
            </a:prstTxWarp>
            <a:noAutofit/>
          </a:bodyPr>
          <a:lstStyle/>
          <a:p>
            <a:pPr defTabSz="685848" fontAlgn="base">
              <a:spcBef>
                <a:spcPct val="0"/>
              </a:spcBef>
              <a:spcAft>
                <a:spcPct val="0"/>
              </a:spcAft>
            </a:pPr>
            <a:r>
              <a:rPr lang="ru-RU" sz="2400" spc="-38"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Курсовой проект</a:t>
            </a:r>
            <a:endParaRPr lang="en-US" sz="2400" spc="-38"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0986755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Структура обучения</a:t>
            </a:r>
            <a:endParaRPr lang="ru-RU" dirty="0"/>
          </a:p>
        </p:txBody>
      </p:sp>
      <p:sp>
        <p:nvSpPr>
          <p:cNvPr id="3" name="Rectangle 2"/>
          <p:cNvSpPr/>
          <p:nvPr/>
        </p:nvSpPr>
        <p:spPr bwMode="auto">
          <a:xfrm>
            <a:off x="467590" y="1293069"/>
            <a:ext cx="11099570" cy="779571"/>
          </a:xfrm>
          <a:prstGeom prst="rect">
            <a:avLst/>
          </a:prstGeom>
          <a:solidFill>
            <a:srgbClr val="0000A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ctr"/>
          <a:lstStyle/>
          <a:p>
            <a:pPr algn="ctr" defTabSz="914099">
              <a:defRPr/>
            </a:pPr>
            <a:r>
              <a:rPr lang="ru-RU" sz="3600" spc="-100" dirty="0" smtClean="0">
                <a:gradFill>
                  <a:gsLst>
                    <a:gs pos="0">
                      <a:srgbClr val="FFFFFF"/>
                    </a:gs>
                    <a:gs pos="100000">
                      <a:srgbClr val="FFFFFF"/>
                    </a:gs>
                  </a:gsLst>
                  <a:lin ang="5400000" scaled="0"/>
                </a:gradFill>
                <a:ea typeface="Segoe UI" pitchFamily="34" charset="0"/>
                <a:cs typeface="Segoe UI" pitchFamily="34" charset="0"/>
              </a:rPr>
              <a:t>4 трека</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p:nvSpPr>
        <p:spPr bwMode="auto">
          <a:xfrm>
            <a:off x="467591" y="2252643"/>
            <a:ext cx="2687090" cy="627173"/>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Вводный</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6155970" y="2252644"/>
            <a:ext cx="2728949" cy="627173"/>
          </a:xfrm>
          <a:prstGeom prst="rect">
            <a:avLst/>
          </a:prstGeom>
          <a:solidFill>
            <a:srgbClr val="F472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HTML / JS</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3295243" y="2252643"/>
            <a:ext cx="2722131" cy="627174"/>
          </a:xfrm>
          <a:prstGeom prst="rect">
            <a:avLst/>
          </a:prstGeom>
          <a:solidFill>
            <a:srgbClr val="E8112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C# / XAML</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032470" y="2252645"/>
            <a:ext cx="2534690" cy="627172"/>
          </a:xfrm>
          <a:prstGeom prst="rect">
            <a:avLst/>
          </a:prstGeom>
          <a:solidFill>
            <a:srgbClr val="7FBA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Дизайн</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167640" y="3093721"/>
            <a:ext cx="11765280" cy="2727959"/>
          </a:xfrm>
          <a:prstGeom prst="rect">
            <a:avLst/>
          </a:prstGeom>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Rectangle 8"/>
          <p:cNvSpPr/>
          <p:nvPr/>
        </p:nvSpPr>
        <p:spPr bwMode="auto">
          <a:xfrm>
            <a:off x="210934" y="5992356"/>
            <a:ext cx="5806439" cy="627172"/>
          </a:xfrm>
          <a:prstGeom prst="rect">
            <a:avLst/>
          </a:prstGeom>
          <a:solidFill>
            <a:srgbClr val="7FBA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Публикация приложения в Windows Store</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6155969" y="5992356"/>
            <a:ext cx="5411191" cy="627173"/>
          </a:xfrm>
          <a:prstGeom prst="rect">
            <a:avLst/>
          </a:prstGeom>
          <a:solidFill>
            <a:srgbClr val="F472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400" spc="-100" dirty="0" smtClean="0">
                <a:gradFill>
                  <a:gsLst>
                    <a:gs pos="0">
                      <a:srgbClr val="FFFFFF"/>
                    </a:gs>
                    <a:gs pos="100000">
                      <a:srgbClr val="FFFFFF"/>
                    </a:gs>
                  </a:gsLst>
                  <a:lin ang="5400000" scaled="0"/>
                </a:gradFill>
                <a:ea typeface="Segoe UI" pitchFamily="34" charset="0"/>
                <a:cs typeface="Segoe UI" pitchFamily="34" charset="0"/>
              </a:rPr>
              <a:t>Финальный экзамен + сертификат</a:t>
            </a:r>
            <a:endParaRPr lang="en-US" sz="24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467591" y="324612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2" name="Rectangle 11"/>
          <p:cNvSpPr/>
          <p:nvPr/>
        </p:nvSpPr>
        <p:spPr bwMode="auto">
          <a:xfrm>
            <a:off x="1770608" y="324612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3" name="Rectangle 12"/>
          <p:cNvSpPr/>
          <p:nvPr/>
        </p:nvSpPr>
        <p:spPr bwMode="auto">
          <a:xfrm>
            <a:off x="467591" y="379476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4" name="Rectangle 13"/>
          <p:cNvSpPr/>
          <p:nvPr/>
        </p:nvSpPr>
        <p:spPr bwMode="auto">
          <a:xfrm>
            <a:off x="1770608" y="379476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5" name="Rectangle 14"/>
          <p:cNvSpPr/>
          <p:nvPr/>
        </p:nvSpPr>
        <p:spPr bwMode="auto">
          <a:xfrm>
            <a:off x="3302226" y="324612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6" name="Rectangle 15"/>
          <p:cNvSpPr/>
          <p:nvPr/>
        </p:nvSpPr>
        <p:spPr bwMode="auto">
          <a:xfrm>
            <a:off x="4605243" y="324612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7" name="Rectangle 16"/>
          <p:cNvSpPr/>
          <p:nvPr/>
        </p:nvSpPr>
        <p:spPr bwMode="auto">
          <a:xfrm>
            <a:off x="3302226" y="379476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8" name="Rectangle 17"/>
          <p:cNvSpPr/>
          <p:nvPr/>
        </p:nvSpPr>
        <p:spPr bwMode="auto">
          <a:xfrm>
            <a:off x="4605243" y="379476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19" name="Rectangle 18"/>
          <p:cNvSpPr/>
          <p:nvPr/>
        </p:nvSpPr>
        <p:spPr bwMode="auto">
          <a:xfrm>
            <a:off x="6136861" y="324612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0" name="Rectangle 19"/>
          <p:cNvSpPr/>
          <p:nvPr/>
        </p:nvSpPr>
        <p:spPr bwMode="auto">
          <a:xfrm>
            <a:off x="7439878" y="324612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1" name="Rectangle 20"/>
          <p:cNvSpPr/>
          <p:nvPr/>
        </p:nvSpPr>
        <p:spPr bwMode="auto">
          <a:xfrm>
            <a:off x="6136861" y="379476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2" name="Rectangle 21"/>
          <p:cNvSpPr/>
          <p:nvPr/>
        </p:nvSpPr>
        <p:spPr bwMode="auto">
          <a:xfrm>
            <a:off x="7439878" y="379476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3" name="Rectangle 22"/>
          <p:cNvSpPr/>
          <p:nvPr/>
        </p:nvSpPr>
        <p:spPr bwMode="auto">
          <a:xfrm>
            <a:off x="8971496" y="324612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4" name="Rectangle 23"/>
          <p:cNvSpPr/>
          <p:nvPr/>
        </p:nvSpPr>
        <p:spPr bwMode="auto">
          <a:xfrm>
            <a:off x="10274513" y="324612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5" name="Rectangle 24"/>
          <p:cNvSpPr/>
          <p:nvPr/>
        </p:nvSpPr>
        <p:spPr bwMode="auto">
          <a:xfrm>
            <a:off x="8971496" y="3794760"/>
            <a:ext cx="1178329"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6" name="Rectangle 25"/>
          <p:cNvSpPr/>
          <p:nvPr/>
        </p:nvSpPr>
        <p:spPr bwMode="auto">
          <a:xfrm>
            <a:off x="10274513" y="3794760"/>
            <a:ext cx="1343545" cy="47244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r>
              <a:rPr lang="ru-RU"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Лекция</a:t>
            </a:r>
          </a:p>
        </p:txBody>
      </p:sp>
      <p:sp>
        <p:nvSpPr>
          <p:cNvPr id="27" name="Rectangle 26"/>
          <p:cNvSpPr/>
          <p:nvPr/>
        </p:nvSpPr>
        <p:spPr bwMode="auto">
          <a:xfrm>
            <a:off x="467590" y="4417891"/>
            <a:ext cx="11099569" cy="352230"/>
          </a:xfrm>
          <a:prstGeom prst="rect">
            <a:avLst/>
          </a:prstGeom>
          <a:solidFill>
            <a:srgbClr val="9B4F9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Онлайн-консультация (2 шт.)</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p:cNvSpPr/>
          <p:nvPr/>
        </p:nvSpPr>
        <p:spPr bwMode="auto">
          <a:xfrm>
            <a:off x="455612" y="4876800"/>
            <a:ext cx="11099569" cy="373066"/>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algn="ct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Лабораторная работа (на выбранном языке)</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455612" y="5334000"/>
            <a:ext cx="11099569" cy="373066"/>
          </a:xfrm>
          <a:prstGeom prst="rect">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45720" rIns="45720" anchor="b"/>
          <a:lstStyle/>
          <a:p>
            <a:pPr algn="r" defTabSz="914099">
              <a:defRPr/>
            </a:pPr>
            <a:r>
              <a:rPr lang="ru-RU" sz="2000" spc="-100" dirty="0" smtClean="0">
                <a:gradFill>
                  <a:gsLst>
                    <a:gs pos="0">
                      <a:srgbClr val="FFFFFF"/>
                    </a:gs>
                    <a:gs pos="100000">
                      <a:srgbClr val="FFFFFF"/>
                    </a:gs>
                  </a:gsLst>
                  <a:lin ang="5400000" scaled="0"/>
                </a:gradFill>
                <a:ea typeface="Segoe UI" pitchFamily="34" charset="0"/>
                <a:cs typeface="Segoe UI" pitchFamily="34" charset="0"/>
              </a:rPr>
              <a:t>Тестирование</a:t>
            </a:r>
            <a:endParaRPr lang="en-US" sz="2000" spc="-1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337616645"/>
      </p:ext>
    </p:extLst>
  </p:cSld>
  <p:clrMapOvr>
    <a:masterClrMapping/>
  </p:clrMapOvr>
  <p:transition>
    <p:fade/>
  </p:transition>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382</TotalTime>
  <Words>445</Words>
  <Application>Microsoft Office PowerPoint</Application>
  <PresentationFormat>Custom</PresentationFormat>
  <Paragraphs>82</Paragraphs>
  <Slides>13</Slides>
  <Notes>5</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Metro Template Light 16x9</vt:lpstr>
      <vt:lpstr>Metro Template Colored Titles Segoe UI 16x9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Структура школы</vt:lpstr>
      <vt:lpstr>Структура обучения</vt:lpstr>
      <vt:lpstr>Важные составляющие успеха</vt:lpstr>
      <vt:lpstr>http://contests.techdays.ru</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Dmitry Soshnikov</cp:lastModifiedBy>
  <cp:revision>75</cp:revision>
  <dcterms:created xsi:type="dcterms:W3CDTF">2012-01-14T00:09:53Z</dcterms:created>
  <dcterms:modified xsi:type="dcterms:W3CDTF">2013-03-27T04:51:35Z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