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1" r:id="rId3"/>
    <p:sldId id="258" r:id="rId4"/>
    <p:sldId id="278" r:id="rId5"/>
    <p:sldId id="279" r:id="rId6"/>
    <p:sldId id="280" r:id="rId7"/>
    <p:sldId id="283" r:id="rId8"/>
    <p:sldId id="284" r:id="rId9"/>
    <p:sldId id="285" r:id="rId10"/>
    <p:sldId id="286" r:id="rId11"/>
    <p:sldId id="287" r:id="rId12"/>
    <p:sldId id="288" r:id="rId13"/>
    <p:sldId id="28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A214-B9D2-4387-8A76-6E9A6E42F889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A4B5-F3DE-40E0-A8A6-B9CBD68A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A2ED-2A5C-4767-8823-94B1C9D2A562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9A8E-19C7-4AB2-895A-D12F6467C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54B37-9A1B-4BCA-B04E-5A8BCFB7B032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26FA0-DF1C-4FF1-BC4F-E95459D00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E451A-B896-40D0-91D5-3F83A2785B8C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B354-4CB1-4653-BCB1-014DF9375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1EFF-7B9D-45C1-9CCB-FC9E842BFC8C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3A3E2-79A0-4C7A-8D0B-8F698F880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80A7-E933-454C-B2C1-980EC59F7EF9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B4D1E-6BCF-48F0-8116-BFD64DFE2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76517-5E72-428F-9AF3-6E882A583A53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38B3-41FB-4AF9-BE8D-64C9FE978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7E31-6C32-45BA-9681-FCDB1E9CA504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580B-0F7D-4568-AAAA-040D9D1DB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86C2-DD1C-4BB7-A3AB-0364EE1D9C5B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6C968-36B4-459F-9C0A-12BDA5CE9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6242F-1DAE-4580-90CD-D921797C7D8F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B0CBD-0D07-4D23-94B6-E0F830AEC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A06B-041E-4E8E-AEEF-CB1632D2A87F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EC5F-6C77-4DA8-BE5C-7BD5E1471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BE4D31-3468-4137-BB44-4D972BF25A48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A83B79-5F4D-4B45-9054-CB56D25B8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cs322528.vk.me/v322528265/57b/ARHMH-kXQlM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cs322528.vk.me/v322528265/57b/ARHMH-kXQlM.jpg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http://cs322528.vk.me/v322528265/57b/ARHMH-kXQlM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476375" y="2205038"/>
            <a:ext cx="6911975" cy="1470025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Привлечение инвестиций</a:t>
            </a:r>
            <a:br>
              <a:rPr lang="ru-RU" sz="2800" b="1" smtClean="0"/>
            </a:br>
            <a:r>
              <a:rPr lang="ru-RU" sz="2800" b="1" smtClean="0"/>
              <a:t>Обзор рынка венчурных инвестиций</a:t>
            </a:r>
            <a:endParaRPr lang="ru-RU" sz="2800" smtClean="0">
              <a:latin typeface="Arial" charset="0"/>
              <a:cs typeface="Arial" charset="0"/>
            </a:endParaRPr>
          </a:p>
        </p:txBody>
      </p:sp>
      <p:pic>
        <p:nvPicPr>
          <p:cNvPr id="2051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317658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596188" y="5300663"/>
            <a:ext cx="1397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419975" y="0"/>
            <a:ext cx="1724025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24075" y="908050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Оценка</a:t>
            </a:r>
            <a:r>
              <a:rPr lang="ru-RU" sz="3200" b="1" i="1" smtClean="0"/>
              <a:t> </a:t>
            </a:r>
            <a:r>
              <a:rPr lang="ru-RU" sz="3200" b="1" smtClean="0"/>
              <a:t>стартапа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95288" y="2060575"/>
            <a:ext cx="86391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US" b="1" dirty="0"/>
              <a:t>Cost-to-Recreate (</a:t>
            </a:r>
            <a:r>
              <a:rPr lang="en-US" b="1" dirty="0" err="1"/>
              <a:t>CtR</a:t>
            </a:r>
            <a:r>
              <a:rPr lang="en-US" b="1" dirty="0"/>
              <a:t>)</a:t>
            </a:r>
            <a:endParaRPr lang="ru-RU" b="1" dirty="0"/>
          </a:p>
          <a:p>
            <a:pPr marL="342900" indent="-342900">
              <a:defRPr/>
            </a:pPr>
            <a:endParaRPr lang="ru-RU" b="1" dirty="0"/>
          </a:p>
          <a:p>
            <a:pPr>
              <a:defRPr/>
            </a:pPr>
            <a:r>
              <a:rPr lang="ru-RU" dirty="0"/>
              <a:t>Самый простой </a:t>
            </a:r>
            <a:r>
              <a:rPr lang="ru-RU" dirty="0"/>
              <a:t>метод из всех возможных.</a:t>
            </a:r>
          </a:p>
          <a:p>
            <a:pPr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Считаем все затраты, необходимые на то, чтобы открыть точно такой же </a:t>
            </a:r>
            <a:r>
              <a:rPr lang="ru-RU" dirty="0" err="1"/>
              <a:t>стартап</a:t>
            </a:r>
            <a:r>
              <a:rPr lang="ru-RU" dirty="0"/>
              <a:t> с нуля: оборудование, зарплата, аренда помещения, цена патентов, интеллектуальная собственность и т.д. — все возможные материальные и нематериальные активы, которые нужны будут, чтобы воссоздать </a:t>
            </a:r>
            <a:r>
              <a:rPr lang="ru-RU" dirty="0" err="1"/>
              <a:t>стартап</a:t>
            </a:r>
            <a:r>
              <a:rPr lang="ru-RU" dirty="0"/>
              <a:t> с чистого листа.</a:t>
            </a:r>
          </a:p>
          <a:p>
            <a:pPr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Метод не учитывает таких вещей, как мотивация, профессионализм команды, ее опыт и прочие более глобальные внешние </a:t>
            </a:r>
            <a:r>
              <a:rPr lang="ru-RU" dirty="0"/>
              <a:t>факторы, но </a:t>
            </a:r>
            <a:r>
              <a:rPr lang="ru-RU" dirty="0"/>
              <a:t>дает грубое представление о цене. </a:t>
            </a:r>
            <a:endParaRPr lang="ru-RU" dirty="0"/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sz="1400" i="1" dirty="0">
                <a:solidFill>
                  <a:prstClr val="black"/>
                </a:solidFill>
              </a:rPr>
              <a:t>- по материалам сайта </a:t>
            </a:r>
            <a:r>
              <a:rPr lang="en-US" sz="1400" i="1" dirty="0">
                <a:solidFill>
                  <a:prstClr val="black"/>
                </a:solidFill>
              </a:rPr>
              <a:t>http://www.siliconrus.com/</a:t>
            </a:r>
            <a:endParaRPr lang="ru-RU" b="1" dirty="0"/>
          </a:p>
        </p:txBody>
      </p:sp>
      <p:pic>
        <p:nvPicPr>
          <p:cNvPr id="1126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168227" y="188640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Оценка</a:t>
            </a:r>
            <a:r>
              <a:rPr lang="ru-RU" sz="3200" b="1" i="1" dirty="0" smtClean="0"/>
              <a:t> </a:t>
            </a:r>
            <a:r>
              <a:rPr lang="ru-RU" sz="3200" b="1" dirty="0" err="1" smtClean="0"/>
              <a:t>стартапа</a:t>
            </a:r>
            <a:endParaRPr lang="ru-RU" sz="3200" b="1" dirty="0" smtClean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95288" y="1268760"/>
            <a:ext cx="86391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US" b="1" dirty="0"/>
              <a:t>Market Multiple Model (MMM)</a:t>
            </a:r>
            <a:endParaRPr lang="ru-RU" b="1" dirty="0"/>
          </a:p>
          <a:p>
            <a:pPr marL="342900" indent="-342900">
              <a:defRPr/>
            </a:pPr>
            <a:endParaRPr lang="ru-RU" b="1" dirty="0"/>
          </a:p>
          <a:p>
            <a:pPr algn="just">
              <a:defRPr/>
            </a:pPr>
            <a:r>
              <a:rPr lang="ru-RU" dirty="0"/>
              <a:t>Метод популярен среди венчурных капиталистов, поскольку при адекватном использовании модель даст оценку близкую к реальной.</a:t>
            </a:r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dirty="0"/>
              <a:t>Метод основан на анализе </a:t>
            </a:r>
            <a:r>
              <a:rPr lang="ru-RU" dirty="0" err="1"/>
              <a:t>стартапов</a:t>
            </a:r>
            <a:r>
              <a:rPr lang="ru-RU" dirty="0"/>
              <a:t>, похожих на ваш, которые в недавнее время приобретались или финансировались. Далее цену, в которую </a:t>
            </a:r>
            <a:r>
              <a:rPr lang="ru-RU" dirty="0" err="1"/>
              <a:t>стартап</a:t>
            </a:r>
            <a:r>
              <a:rPr lang="ru-RU" dirty="0"/>
              <a:t> оценили инвесторы, разделить на показатель (например) продаж за период, и вы получаете мультипликатор, который можете применить к себе.</a:t>
            </a:r>
          </a:p>
          <a:p>
            <a:pPr algn="just">
              <a:defRPr/>
            </a:pPr>
            <a:endParaRPr lang="ru-RU" b="1" dirty="0"/>
          </a:p>
          <a:p>
            <a:pPr algn="just">
              <a:defRPr/>
            </a:pPr>
            <a:r>
              <a:rPr lang="ru-RU" b="1" dirty="0"/>
              <a:t>Пример: </a:t>
            </a:r>
            <a:r>
              <a:rPr lang="ru-RU" dirty="0"/>
              <a:t>нашли похожий в отрасли </a:t>
            </a:r>
            <a:r>
              <a:rPr lang="ru-RU" dirty="0" err="1"/>
              <a:t>стартап</a:t>
            </a:r>
            <a:r>
              <a:rPr lang="ru-RU" dirty="0"/>
              <a:t>, который был продан за 1 </a:t>
            </a:r>
            <a:r>
              <a:rPr lang="ru-RU" dirty="0" err="1"/>
              <a:t>млн</a:t>
            </a:r>
            <a:r>
              <a:rPr lang="ru-RU" dirty="0"/>
              <a:t> руб. Его показатель продаж за полгода составил 500 </a:t>
            </a:r>
            <a:r>
              <a:rPr lang="ru-RU" dirty="0" err="1"/>
              <a:t>тыс</a:t>
            </a:r>
            <a:r>
              <a:rPr lang="ru-RU" dirty="0"/>
              <a:t> руб. Мультипликатор равен 2 = 1 </a:t>
            </a:r>
            <a:r>
              <a:rPr lang="ru-RU" dirty="0" err="1"/>
              <a:t>млн</a:t>
            </a:r>
            <a:r>
              <a:rPr lang="ru-RU" dirty="0"/>
              <a:t> </a:t>
            </a:r>
            <a:r>
              <a:rPr lang="ru-RU" dirty="0" err="1"/>
              <a:t>руб</a:t>
            </a:r>
            <a:r>
              <a:rPr lang="ru-RU" dirty="0"/>
              <a:t>/ 500 </a:t>
            </a:r>
            <a:r>
              <a:rPr lang="ru-RU" dirty="0" err="1"/>
              <a:t>тыс</a:t>
            </a:r>
            <a:r>
              <a:rPr lang="ru-RU" dirty="0"/>
              <a:t> руб. А в нашем случае - за полгода продажи 250 тыс. Соответственно, при грубой оценке стоимость </a:t>
            </a:r>
            <a:r>
              <a:rPr lang="ru-RU" dirty="0" err="1"/>
              <a:t>стартапа</a:t>
            </a:r>
            <a:r>
              <a:rPr lang="ru-RU" dirty="0"/>
              <a:t> 250 тыс. руб. </a:t>
            </a:r>
            <a:r>
              <a:rPr lang="ru-RU" dirty="0" err="1"/>
              <a:t>x</a:t>
            </a:r>
            <a:r>
              <a:rPr lang="ru-RU" dirty="0"/>
              <a:t> 2 = 500 тыс. руб. Можно взять несколько экономических параметров, помимо результата продаж, а потом привести к среднему.</a:t>
            </a:r>
          </a:p>
          <a:p>
            <a:pPr algn="just">
              <a:defRPr/>
            </a:pPr>
            <a:endParaRPr lang="ru-RU" dirty="0"/>
          </a:p>
          <a:p>
            <a:pPr algn="just">
              <a:defRPr/>
            </a:pPr>
            <a:r>
              <a:rPr lang="ru-RU" sz="1400" i="1" dirty="0">
                <a:solidFill>
                  <a:prstClr val="black"/>
                </a:solidFill>
              </a:rPr>
              <a:t>- по материалам сайта </a:t>
            </a:r>
            <a:r>
              <a:rPr lang="en-US" sz="1400" i="1" dirty="0">
                <a:solidFill>
                  <a:prstClr val="black"/>
                </a:solidFill>
              </a:rPr>
              <a:t>http://www.siliconrus.com/</a:t>
            </a:r>
            <a:endParaRPr lang="ru-RU" sz="1400" i="1" dirty="0">
              <a:solidFill>
                <a:prstClr val="black"/>
              </a:solidFill>
            </a:endParaRPr>
          </a:p>
        </p:txBody>
      </p:sp>
      <p:pic>
        <p:nvPicPr>
          <p:cNvPr id="1229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Оценка</a:t>
            </a:r>
            <a:r>
              <a:rPr lang="ru-RU" sz="3200" b="1" i="1" dirty="0" smtClean="0"/>
              <a:t> </a:t>
            </a:r>
            <a:r>
              <a:rPr lang="ru-RU" sz="3200" b="1" dirty="0" err="1" smtClean="0"/>
              <a:t>стартапа</a:t>
            </a:r>
            <a:endParaRPr lang="ru-RU" sz="3200" b="1" dirty="0" smtClean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23850" y="1340768"/>
            <a:ext cx="86391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3"/>
              <a:defRPr/>
            </a:pPr>
            <a:r>
              <a:rPr lang="en-US" b="1" dirty="0"/>
              <a:t>Discounted Cash Flow (DCF)</a:t>
            </a:r>
            <a:endParaRPr lang="ru-RU" b="1" dirty="0"/>
          </a:p>
          <a:p>
            <a:pPr marL="342900" indent="-342900">
              <a:buFontTx/>
              <a:buAutoNum type="arabicPeriod" startAt="3"/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Метод использует прогнозируемые показатели денежных потоков (</a:t>
            </a:r>
            <a:r>
              <a:rPr lang="ru-RU" dirty="0" err="1"/>
              <a:t>cash</a:t>
            </a:r>
            <a:r>
              <a:rPr lang="ru-RU" dirty="0"/>
              <a:t> </a:t>
            </a:r>
            <a:r>
              <a:rPr lang="ru-RU" dirty="0" err="1"/>
              <a:t>flow</a:t>
            </a:r>
            <a:r>
              <a:rPr lang="ru-RU" dirty="0"/>
              <a:t>) на несколько лет вперед. И суммирует их с учетом ставки дисконтирования (например, с поправкой на инфляцию):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CF – </a:t>
            </a:r>
            <a:r>
              <a:rPr lang="ru-RU" dirty="0" err="1"/>
              <a:t>cash</a:t>
            </a:r>
            <a:r>
              <a:rPr lang="ru-RU" dirty="0"/>
              <a:t> </a:t>
            </a:r>
            <a:r>
              <a:rPr lang="ru-RU" dirty="0" err="1"/>
              <a:t>flow</a:t>
            </a:r>
            <a:r>
              <a:rPr lang="ru-RU" dirty="0"/>
              <a:t> за период (денежные средства в распоряжении </a:t>
            </a:r>
            <a:r>
              <a:rPr lang="ru-RU" dirty="0" err="1"/>
              <a:t>стартапа</a:t>
            </a:r>
            <a:r>
              <a:rPr lang="ru-RU" dirty="0"/>
              <a:t> после вычета расходов за n-период)</a:t>
            </a:r>
          </a:p>
          <a:p>
            <a:pPr>
              <a:defRPr/>
            </a:pPr>
            <a:r>
              <a:rPr lang="ru-RU" dirty="0"/>
              <a:t>DCF в данном случае показывает сколько будет стоить </a:t>
            </a:r>
            <a:r>
              <a:rPr lang="ru-RU" dirty="0" err="1"/>
              <a:t>стартап</a:t>
            </a:r>
            <a:r>
              <a:rPr lang="ru-RU" dirty="0"/>
              <a:t> за n-лет с учетом функции </a:t>
            </a:r>
            <a:r>
              <a:rPr lang="ru-RU" dirty="0" err="1"/>
              <a:t>r</a:t>
            </a:r>
            <a:r>
              <a:rPr lang="ru-RU" dirty="0"/>
              <a:t> — инфляции, рисков, альтернативных доходов и всего прочего. Но в упрощенном варианте вместо </a:t>
            </a:r>
            <a:r>
              <a:rPr lang="ru-RU" dirty="0" err="1"/>
              <a:t>r</a:t>
            </a:r>
            <a:r>
              <a:rPr lang="ru-RU" dirty="0"/>
              <a:t> можно поставить простую ставку по вкладам в каком-нибудь средненьком банке. Это уже позволит грубо оценить целесообразность инвестиций</a:t>
            </a:r>
            <a:r>
              <a:rPr lang="ru-RU" dirty="0"/>
              <a:t>.</a:t>
            </a:r>
          </a:p>
          <a:p>
            <a:pPr marL="342900" indent="-342900">
              <a:defRPr/>
            </a:pPr>
            <a:endParaRPr lang="ru-RU" b="1" dirty="0"/>
          </a:p>
          <a:p>
            <a:pPr algn="just">
              <a:defRPr/>
            </a:pPr>
            <a:r>
              <a:rPr lang="ru-RU" sz="1400" i="1" dirty="0">
                <a:solidFill>
                  <a:prstClr val="black"/>
                </a:solidFill>
              </a:rPr>
              <a:t>- по материалам сайта </a:t>
            </a:r>
            <a:r>
              <a:rPr lang="en-US" sz="1400" i="1" dirty="0">
                <a:solidFill>
                  <a:prstClr val="black"/>
                </a:solidFill>
              </a:rPr>
              <a:t>http://www.siliconrus.com/</a:t>
            </a:r>
            <a:endParaRPr lang="ru-RU" sz="1400" i="1" dirty="0">
              <a:solidFill>
                <a:prstClr val="black"/>
              </a:solidFill>
            </a:endParaRPr>
          </a:p>
        </p:txBody>
      </p:sp>
      <p:pic>
        <p:nvPicPr>
          <p:cNvPr id="13316" name="Picture 2" descr="http://i.imgur.com/SDCreb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2555" y="2924944"/>
            <a:ext cx="5419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2" descr="logos"/>
          <p:cNvPicPr>
            <a:picLocks noChangeAspect="1" noChangeArrowheads="1"/>
          </p:cNvPicPr>
          <p:nvPr/>
        </p:nvPicPr>
        <p:blipFill>
          <a:blip r:embed="rId3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5" descr="QD community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3" descr="logos"/>
          <p:cNvPicPr>
            <a:picLocks noChangeAspect="1" noChangeArrowheads="1"/>
          </p:cNvPicPr>
          <p:nvPr/>
        </p:nvPicPr>
        <p:blipFill>
          <a:blip r:embed="rId3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2"/>
          <p:cNvSpPr txBox="1">
            <a:spLocks noChangeArrowheads="1"/>
          </p:cNvSpPr>
          <p:nvPr/>
        </p:nvSpPr>
        <p:spPr bwMode="auto">
          <a:xfrm>
            <a:off x="107950" y="1773238"/>
            <a:ext cx="3887788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/>
              <a:t>После выхода проекта на необходимый уровень доходности, достижении стадии стабильного роста продаж, венчурный фонд уже не заинтересован в том, чтобы продолжать держать данный проект в своем портфеле проектов и у него есть несколько вариантов выхода из проекта – </a:t>
            </a:r>
            <a:r>
              <a:rPr lang="en-US"/>
              <a:t>private placement</a:t>
            </a:r>
            <a:r>
              <a:rPr lang="ru-RU"/>
              <a:t> (продажа стратегическому инвестору), </a:t>
            </a:r>
            <a:r>
              <a:rPr lang="en-US"/>
              <a:t>IPO</a:t>
            </a:r>
            <a:r>
              <a:rPr lang="ru-RU"/>
              <a:t>, </a:t>
            </a:r>
            <a:r>
              <a:rPr lang="en-US"/>
              <a:t>MBO</a:t>
            </a:r>
            <a:r>
              <a:rPr lang="ru-RU"/>
              <a:t> и некоторые другие. 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Основные варианты выхода инвестора из проекта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067175" y="1773238"/>
          <a:ext cx="4778814" cy="4241292"/>
        </p:xfrm>
        <a:graphic>
          <a:graphicData uri="http://schemas.openxmlformats.org/drawingml/2006/table">
            <a:tbl>
              <a:tblPr/>
              <a:tblGrid>
                <a:gridCol w="2389407"/>
                <a:gridCol w="2389407"/>
              </a:tblGrid>
              <a:tr h="120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Private placement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IPO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Привлечение финансирования для развития бизнеса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Максимальная цена продажи пакета акций при осуществлении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IPO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Более успешное проведение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IPO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будущем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Создание публичной истории компании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Снижение стоимости заемного капитала при публичных займах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Гибкость инвесторов компании благодаря ликвидности акций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Отсутствие отдельного акционера, обладающего блокирующим пакетом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Высокая узнаваемость и восприятие компании инвестиционным сообществом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Минимальное участие в управленческих решениях компании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Возможность использования опционов для стимулирования ключевых менеджеров компании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Менее длительный и затратный способ привлечения долевого финансирования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Повышение вероятности осуществления сделок слияний и поглощений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Меньшая подверженность колебаниям конъюнктуры рынка капитала на момент размещения (по сравнению с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IPO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Возможность оценки рыночной капитализации компании в любой момент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Снижение стоимости публичных заимствований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dirty="0"/>
              <a:t>Бизнес-идея (</a:t>
            </a:r>
            <a:r>
              <a:rPr lang="ru-RU" dirty="0" err="1"/>
              <a:t>seed</a:t>
            </a:r>
            <a:r>
              <a:rPr lang="ru-RU" dirty="0"/>
              <a:t> </a:t>
            </a:r>
            <a:r>
              <a:rPr lang="ru-RU" dirty="0" err="1"/>
              <a:t>stage</a:t>
            </a:r>
            <a:r>
              <a:rPr lang="ru-RU" dirty="0"/>
              <a:t>) – маркетинг идеи, предложение "</a:t>
            </a:r>
            <a:r>
              <a:rPr lang="ru-RU" dirty="0" err="1"/>
              <a:t>пилотных</a:t>
            </a:r>
            <a:r>
              <a:rPr lang="ru-RU" dirty="0"/>
              <a:t>" образцов товара/услуги. 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Создание бизнеса (</a:t>
            </a:r>
            <a:r>
              <a:rPr lang="ru-RU" dirty="0" err="1"/>
              <a:t>start-up</a:t>
            </a:r>
            <a:r>
              <a:rPr lang="ru-RU" dirty="0"/>
              <a:t> </a:t>
            </a:r>
            <a:r>
              <a:rPr lang="ru-RU" dirty="0" err="1"/>
              <a:t>stage</a:t>
            </a:r>
            <a:r>
              <a:rPr lang="ru-RU" dirty="0"/>
              <a:t>) – переход к полноценному функционированию бизнеса. 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Стадия роста (</a:t>
            </a:r>
            <a:r>
              <a:rPr lang="ru-RU" dirty="0" err="1"/>
              <a:t>expansion</a:t>
            </a:r>
            <a:r>
              <a:rPr lang="ru-RU" dirty="0"/>
              <a:t> </a:t>
            </a:r>
            <a:r>
              <a:rPr lang="ru-RU" dirty="0" err="1"/>
              <a:t>stage</a:t>
            </a:r>
            <a:r>
              <a:rPr lang="ru-RU" dirty="0"/>
              <a:t>) – освоение новых производственных мощностей, рост численности персонала. 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Расширение (</a:t>
            </a:r>
            <a:r>
              <a:rPr lang="ru-RU" dirty="0" err="1"/>
              <a:t>mezzanine</a:t>
            </a:r>
            <a:r>
              <a:rPr lang="ru-RU" dirty="0"/>
              <a:t> </a:t>
            </a:r>
            <a:r>
              <a:rPr lang="ru-RU" dirty="0" err="1"/>
              <a:t>stage</a:t>
            </a:r>
            <a:r>
              <a:rPr lang="ru-RU" dirty="0"/>
              <a:t>) – завоевание доли рынка, стабилизация прибыли. </a:t>
            </a:r>
          </a:p>
          <a:p>
            <a:pPr>
              <a:buFont typeface="Arial" charset="0"/>
              <a:buChar char="•"/>
            </a:pPr>
            <a:endParaRPr lang="ru-RU" dirty="0"/>
          </a:p>
          <a:p>
            <a:pPr>
              <a:buFont typeface="Arial" charset="0"/>
              <a:buChar char="•"/>
            </a:pPr>
            <a:r>
              <a:rPr lang="ru-RU" dirty="0"/>
              <a:t>Стадия ликвидности (</a:t>
            </a:r>
            <a:r>
              <a:rPr lang="ru-RU" dirty="0" err="1"/>
              <a:t>liquidity</a:t>
            </a:r>
            <a:r>
              <a:rPr lang="ru-RU" dirty="0"/>
              <a:t> </a:t>
            </a:r>
            <a:r>
              <a:rPr lang="ru-RU" dirty="0" err="1"/>
              <a:t>stage</a:t>
            </a:r>
            <a:r>
              <a:rPr lang="ru-RU" dirty="0"/>
              <a:t>) – возникновение у бизнеса реальной рыночной стоимости </a:t>
            </a:r>
            <a:r>
              <a:rPr lang="ru-RU" dirty="0" smtClean="0"/>
              <a:t>(возможност</a:t>
            </a:r>
            <a:r>
              <a:rPr lang="ru-RU" dirty="0"/>
              <a:t>ь</a:t>
            </a:r>
            <a:r>
              <a:rPr lang="ru-RU" dirty="0" smtClean="0"/>
              <a:t> </a:t>
            </a:r>
            <a:r>
              <a:rPr lang="ru-RU" dirty="0"/>
              <a:t>прямой продажи акций или проведения IPO).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Стадии развития </a:t>
            </a:r>
            <a:r>
              <a:rPr lang="ru-RU" sz="2800" b="1" dirty="0" err="1"/>
              <a:t>стартапа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250825" y="1556792"/>
            <a:ext cx="8497888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ru-RU" dirty="0" smtClean="0"/>
              <a:t> Финансирование </a:t>
            </a:r>
            <a:r>
              <a:rPr lang="ru-RU" dirty="0"/>
              <a:t>за счет собственных средств </a:t>
            </a:r>
            <a:endParaRPr lang="ru-RU" dirty="0" smtClean="0"/>
          </a:p>
          <a:p>
            <a:pPr algn="just">
              <a:buFont typeface="Arial" charset="0"/>
              <a:buChar char="•"/>
            </a:pPr>
            <a:endParaRPr lang="ru-RU" dirty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«</a:t>
            </a:r>
            <a:r>
              <a:rPr lang="ru-RU" dirty="0" err="1"/>
              <a:t>Friends</a:t>
            </a:r>
            <a:r>
              <a:rPr lang="ru-RU" dirty="0"/>
              <a:t>, </a:t>
            </a:r>
            <a:r>
              <a:rPr lang="ru-RU" dirty="0" err="1"/>
              <a:t>Family</a:t>
            </a:r>
            <a:r>
              <a:rPr lang="ru-RU" dirty="0"/>
              <a:t>, </a:t>
            </a:r>
            <a:r>
              <a:rPr lang="ru-RU" dirty="0" err="1"/>
              <a:t>Fools</a:t>
            </a:r>
            <a:r>
              <a:rPr lang="ru-RU" dirty="0"/>
              <a:t>» - это возможные источники инвестиций в 	проект на стадии идеи</a:t>
            </a:r>
            <a:r>
              <a:rPr lang="ru-RU" dirty="0" smtClean="0"/>
              <a:t>.</a:t>
            </a:r>
          </a:p>
          <a:p>
            <a:pPr algn="just">
              <a:buFont typeface="Arial" charset="0"/>
              <a:buChar char="•"/>
            </a:pPr>
            <a:endParaRPr lang="ru-RU" sz="1600" dirty="0"/>
          </a:p>
          <a:p>
            <a:pPr algn="just">
              <a:buFont typeface="Arial" charset="0"/>
              <a:buChar char="•"/>
            </a:pPr>
            <a:r>
              <a:rPr lang="ru-RU" dirty="0" smtClean="0"/>
              <a:t> Конкурсы, </a:t>
            </a:r>
            <a:r>
              <a:rPr lang="ru-RU" dirty="0" err="1" smtClean="0"/>
              <a:t>бизнес-инкубаторы</a:t>
            </a:r>
            <a:r>
              <a:rPr lang="ru-RU" dirty="0" smtClean="0"/>
              <a:t> </a:t>
            </a:r>
            <a:r>
              <a:rPr lang="ru-RU" dirty="0"/>
              <a:t>и программы </a:t>
            </a:r>
            <a:r>
              <a:rPr lang="ru-RU" dirty="0" smtClean="0"/>
              <a:t>акселерации</a:t>
            </a:r>
          </a:p>
          <a:p>
            <a:pPr algn="just">
              <a:buFont typeface="Arial" charset="0"/>
              <a:buChar char="•"/>
            </a:pPr>
            <a:endParaRPr lang="ru-RU" sz="1600" dirty="0"/>
          </a:p>
          <a:p>
            <a:pPr algn="just">
              <a:buFont typeface="Arial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Бизнес-ангелы</a:t>
            </a:r>
            <a:endParaRPr lang="ru-RU" dirty="0" smtClean="0"/>
          </a:p>
          <a:p>
            <a:pPr algn="just">
              <a:buFont typeface="Arial" charset="0"/>
              <a:buChar char="•"/>
            </a:pPr>
            <a:endParaRPr lang="ru-RU" dirty="0"/>
          </a:p>
          <a:p>
            <a:pPr algn="just"/>
            <a:r>
              <a:rPr lang="ru-RU" dirty="0" err="1" smtClean="0"/>
              <a:t>Бизнес-ангелы</a:t>
            </a:r>
            <a:r>
              <a:rPr lang="ru-RU" dirty="0" smtClean="0"/>
              <a:t> </a:t>
            </a:r>
            <a:r>
              <a:rPr lang="ru-RU" dirty="0"/>
              <a:t>- это </a:t>
            </a:r>
            <a:r>
              <a:rPr lang="ru-RU" dirty="0" smtClean="0"/>
              <a:t>физические </a:t>
            </a:r>
            <a:r>
              <a:rPr lang="ru-RU" dirty="0"/>
              <a:t>лица, 	инвестирующие часть собственных средств в </a:t>
            </a:r>
            <a:r>
              <a:rPr lang="ru-RU" dirty="0" err="1"/>
              <a:t>стартапы</a:t>
            </a:r>
            <a:r>
              <a:rPr lang="ru-RU" dirty="0"/>
              <a:t> на самых 	ранних стадиях развития. </a:t>
            </a:r>
            <a:endParaRPr lang="ru-RU" dirty="0" smtClean="0"/>
          </a:p>
          <a:p>
            <a:pPr algn="just"/>
            <a:r>
              <a:rPr lang="ru-RU" dirty="0" smtClean="0"/>
              <a:t>От </a:t>
            </a:r>
            <a:r>
              <a:rPr lang="ru-RU" dirty="0" err="1"/>
              <a:t>бизнес-ангелов</a:t>
            </a:r>
            <a:r>
              <a:rPr lang="ru-RU" dirty="0"/>
              <a:t> начали свой путь к вершинам бизнеса 	</a:t>
            </a:r>
            <a:r>
              <a:rPr lang="ru-RU" dirty="0" err="1"/>
              <a:t>Intel</a:t>
            </a:r>
            <a:r>
              <a:rPr lang="ru-RU" dirty="0"/>
              <a:t>, </a:t>
            </a:r>
            <a:r>
              <a:rPr lang="ru-RU" dirty="0" err="1"/>
              <a:t>Yahoo</a:t>
            </a:r>
            <a:r>
              <a:rPr lang="ru-RU" dirty="0"/>
              <a:t>, </a:t>
            </a:r>
            <a:r>
              <a:rPr lang="ru-RU" dirty="0" err="1"/>
              <a:t>Amazon</a:t>
            </a:r>
            <a:r>
              <a:rPr lang="ru-RU" dirty="0"/>
              <a:t>, </a:t>
            </a:r>
            <a:r>
              <a:rPr lang="ru-RU" dirty="0" err="1"/>
              <a:t>Google</a:t>
            </a:r>
            <a:r>
              <a:rPr lang="ru-RU" dirty="0"/>
              <a:t>, </a:t>
            </a:r>
            <a:r>
              <a:rPr lang="ru-RU" dirty="0" err="1"/>
              <a:t>Fairchild</a:t>
            </a:r>
            <a:r>
              <a:rPr lang="ru-RU" dirty="0"/>
              <a:t> </a:t>
            </a:r>
            <a:r>
              <a:rPr lang="ru-RU" dirty="0" err="1"/>
              <a:t>Semiconductors</a:t>
            </a:r>
            <a:r>
              <a:rPr lang="ru-RU" dirty="0"/>
              <a:t> и многие 	другие.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00819" y="476672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Источники финансирования </a:t>
            </a:r>
            <a:r>
              <a:rPr lang="ru-RU" sz="2800" dirty="0" err="1">
                <a:latin typeface="Arial" pitchFamily="34" charset="0"/>
                <a:ea typeface="+mj-ea"/>
                <a:cs typeface="Arial" pitchFamily="34" charset="0"/>
              </a:rPr>
              <a:t>стартапа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250825" y="1932508"/>
            <a:ext cx="8497888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dirty="0"/>
              <a:t>Финансирование из государственных </a:t>
            </a:r>
            <a:r>
              <a:rPr lang="ru-RU" dirty="0" smtClean="0"/>
              <a:t>источников.</a:t>
            </a:r>
            <a:endParaRPr lang="ru-RU" sz="1600" dirty="0" smtClean="0"/>
          </a:p>
          <a:p>
            <a:r>
              <a:rPr lang="ru-RU" dirty="0" smtClean="0"/>
              <a:t>Гранты </a:t>
            </a:r>
            <a:r>
              <a:rPr lang="ru-RU" dirty="0"/>
              <a:t>и различные программы по поддержке малого предпринимательства. Такие деньги хорошо использовать для проведения НИР. </a:t>
            </a:r>
            <a:endParaRPr lang="ru-RU" dirty="0" smtClean="0"/>
          </a:p>
          <a:p>
            <a:r>
              <a:rPr lang="ru-RU" dirty="0" smtClean="0"/>
              <a:t>Однако</a:t>
            </a:r>
            <a:r>
              <a:rPr lang="ru-RU" dirty="0"/>
              <a:t>,  у такого </a:t>
            </a:r>
            <a:r>
              <a:rPr lang="ru-RU" dirty="0" smtClean="0"/>
              <a:t>варианта </a:t>
            </a:r>
            <a:r>
              <a:rPr lang="ru-RU" dirty="0"/>
              <a:t>есть свои минусы:  сложность получения, ограниченный объём, ограниченная область использования, необходимость предоставления большого количества отчётности</a:t>
            </a:r>
            <a:r>
              <a:rPr lang="ru-RU" dirty="0" smtClean="0"/>
              <a:t>.</a:t>
            </a:r>
          </a:p>
          <a:p>
            <a:endParaRPr lang="ru-RU" sz="1600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Источники финансирования </a:t>
            </a:r>
            <a:r>
              <a:rPr lang="ru-RU" sz="2800" dirty="0" err="1">
                <a:latin typeface="Arial" pitchFamily="34" charset="0"/>
                <a:ea typeface="+mj-ea"/>
                <a:cs typeface="Arial" pitchFamily="34" charset="0"/>
              </a:rPr>
              <a:t>стартапа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0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/>
              <a:t>Венчурный капитал - это капитал, используемый для осуществления прямых частных инвестиций, который обычно предоставляется внешними инвесторами для финансирования новых компаний. </a:t>
            </a:r>
            <a:endParaRPr lang="ru-RU" dirty="0" smtClean="0"/>
          </a:p>
          <a:p>
            <a:pPr algn="just"/>
            <a:r>
              <a:rPr lang="ru-RU" dirty="0" smtClean="0"/>
              <a:t>Венчурные </a:t>
            </a:r>
            <a:r>
              <a:rPr lang="ru-RU" dirty="0"/>
              <a:t>инвестиции — </a:t>
            </a:r>
            <a:r>
              <a:rPr lang="ru-RU" dirty="0" smtClean="0"/>
              <a:t>это рисковые </a:t>
            </a:r>
            <a:r>
              <a:rPr lang="ru-RU" dirty="0"/>
              <a:t>инвестиции, обладающие доходностью выше среднего уровня. </a:t>
            </a:r>
            <a:endParaRPr lang="ru-RU" dirty="0" smtClean="0"/>
          </a:p>
          <a:p>
            <a:pPr algn="just"/>
            <a:r>
              <a:rPr lang="ru-RU" dirty="0" smtClean="0"/>
              <a:t>Венчурный </a:t>
            </a:r>
            <a:r>
              <a:rPr lang="ru-RU" dirty="0"/>
              <a:t>капиталист - это лицо, которое осуществляет подобные инвестиции. </a:t>
            </a:r>
            <a:endParaRPr lang="ru-RU" dirty="0" smtClean="0"/>
          </a:p>
          <a:p>
            <a:pPr algn="just"/>
            <a:r>
              <a:rPr lang="ru-RU" dirty="0" smtClean="0"/>
              <a:t>Венчурный </a:t>
            </a:r>
            <a:r>
              <a:rPr lang="ru-RU" dirty="0"/>
              <a:t>фонд — это механизм инвестирования с образованием общего фонда (обычно партнерства), для инвестирования финансового капитала, в основном, сторонних инвесторов в предприятия, которые для обычных рынков капитала и банковских займов представляют слишком большой риск.</a:t>
            </a:r>
          </a:p>
          <a:p>
            <a:pPr algn="just"/>
            <a:r>
              <a:rPr lang="ru-RU" dirty="0"/>
              <a:t>Основатель компании обменивает согласованную долю акций компании на венчурный капитал.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Венчурный капитал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4" name="TextBox 3"/>
          <p:cNvSpPr txBox="1">
            <a:spLocks noChangeArrowheads="1"/>
          </p:cNvSpPr>
          <p:nvPr/>
        </p:nvSpPr>
        <p:spPr bwMode="auto">
          <a:xfrm>
            <a:off x="250825" y="1196752"/>
            <a:ext cx="684212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i="1" dirty="0"/>
              <a:t>В 1946 </a:t>
            </a:r>
            <a:r>
              <a:rPr lang="ru-RU" i="1" dirty="0" err="1"/>
              <a:t>Джорджиз</a:t>
            </a:r>
            <a:r>
              <a:rPr lang="ru-RU" i="1" dirty="0"/>
              <a:t> </a:t>
            </a:r>
            <a:r>
              <a:rPr lang="ru-RU" i="1" dirty="0" err="1"/>
              <a:t>Дориот</a:t>
            </a:r>
            <a:r>
              <a:rPr lang="ru-RU" i="1" dirty="0"/>
              <a:t> основал Американскую Корпорацию Исследований и Развития  (АКИР), величайшим успехом которой стала </a:t>
            </a:r>
            <a:r>
              <a:rPr lang="ru-RU" i="1" dirty="0" err="1"/>
              <a:t>Digital</a:t>
            </a:r>
            <a:r>
              <a:rPr lang="ru-RU" i="1" dirty="0"/>
              <a:t> </a:t>
            </a:r>
            <a:r>
              <a:rPr lang="ru-RU" i="1" dirty="0" err="1"/>
              <a:t>Equipment</a:t>
            </a:r>
            <a:r>
              <a:rPr lang="ru-RU" i="1" dirty="0"/>
              <a:t> </a:t>
            </a:r>
            <a:r>
              <a:rPr lang="ru-RU" i="1" dirty="0" err="1"/>
              <a:t>Corporation</a:t>
            </a:r>
            <a:r>
              <a:rPr lang="ru-RU" i="1" dirty="0" smtClean="0"/>
              <a:t>. </a:t>
            </a:r>
          </a:p>
          <a:p>
            <a:pPr algn="just"/>
            <a:r>
              <a:rPr lang="ru-RU" i="1" dirty="0" smtClean="0"/>
              <a:t>Когда </a:t>
            </a:r>
            <a:r>
              <a:rPr lang="ru-RU" i="1" dirty="0" err="1"/>
              <a:t>Digital</a:t>
            </a:r>
            <a:r>
              <a:rPr lang="ru-RU" i="1" dirty="0"/>
              <a:t> </a:t>
            </a:r>
            <a:r>
              <a:rPr lang="ru-RU" i="1" dirty="0" err="1"/>
              <a:t>Equipment</a:t>
            </a:r>
            <a:r>
              <a:rPr lang="ru-RU" i="1" dirty="0"/>
              <a:t> </a:t>
            </a:r>
            <a:r>
              <a:rPr lang="ru-RU" i="1" dirty="0" err="1"/>
              <a:t>Corporation</a:t>
            </a:r>
            <a:r>
              <a:rPr lang="ru-RU" i="1" dirty="0" smtClean="0"/>
              <a:t> </a:t>
            </a:r>
            <a:r>
              <a:rPr lang="ru-RU" i="1" dirty="0"/>
              <a:t>разместила свои акции на бирже в 1968 году, она обеспечила АКИР рентабельность 101 % в год. </a:t>
            </a:r>
            <a:endParaRPr lang="ru-RU" i="1" dirty="0" smtClean="0"/>
          </a:p>
          <a:p>
            <a:pPr algn="just"/>
            <a:r>
              <a:rPr lang="ru-RU" i="1" dirty="0" smtClean="0"/>
              <a:t>70 </a:t>
            </a:r>
            <a:r>
              <a:rPr lang="ru-RU" i="1" dirty="0"/>
              <a:t>тысяч долларов, которые АКИР инвестировала в </a:t>
            </a:r>
            <a:r>
              <a:rPr lang="ru-RU" i="1" dirty="0" err="1"/>
              <a:t>Digital</a:t>
            </a:r>
            <a:r>
              <a:rPr lang="ru-RU" i="1" dirty="0"/>
              <a:t> </a:t>
            </a:r>
            <a:r>
              <a:rPr lang="ru-RU" i="1" dirty="0" err="1"/>
              <a:t>Equipment</a:t>
            </a:r>
            <a:r>
              <a:rPr lang="ru-RU" i="1" dirty="0"/>
              <a:t> </a:t>
            </a:r>
            <a:r>
              <a:rPr lang="ru-RU" i="1" dirty="0" err="1"/>
              <a:t>Corporation</a:t>
            </a:r>
            <a:r>
              <a:rPr lang="ru-RU" i="1" dirty="0" smtClean="0"/>
              <a:t> </a:t>
            </a:r>
            <a:r>
              <a:rPr lang="ru-RU" i="1" dirty="0" err="1"/>
              <a:t>в</a:t>
            </a:r>
            <a:r>
              <a:rPr lang="ru-RU" i="1" dirty="0"/>
              <a:t> 1959 году, имели рыночную стоимость 37 миллионов долларов в 1968 году</a:t>
            </a:r>
            <a:r>
              <a:rPr lang="ru-RU" i="1" dirty="0" smtClean="0"/>
              <a:t>.</a:t>
            </a:r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Первой </a:t>
            </a:r>
            <a:r>
              <a:rPr lang="ru-RU" i="1" dirty="0"/>
              <a:t>компанией, которая была создана с помощью механизма венчурных инвестиций, является </a:t>
            </a:r>
            <a:r>
              <a:rPr lang="ru-RU" i="1" dirty="0" err="1"/>
              <a:t>Fairchild</a:t>
            </a:r>
            <a:r>
              <a:rPr lang="ru-RU" i="1" dirty="0"/>
              <a:t> </a:t>
            </a:r>
            <a:r>
              <a:rPr lang="ru-RU" i="1" dirty="0" err="1"/>
              <a:t>Semiconductor</a:t>
            </a:r>
            <a:r>
              <a:rPr lang="ru-RU" i="1" dirty="0"/>
              <a:t> - американская компания, которая в 1959 году впервые в мире создала интегральную схему, пригодную для массового производства, и была одной из ключевых фирм Кремниевой долины в 1960-х годах. 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267744" y="0"/>
            <a:ext cx="5256584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  <a:ea typeface="+mj-ea"/>
                <a:cs typeface="Arial" pitchFamily="34" charset="0"/>
              </a:rPr>
              <a:t>История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176" name="Picture 2" descr="http://3.bp.blogspot.com/_2Sn8C4eNaiw/SqS0qBl8gaI/AAAAAAAAAAM/I5U4Aq-kitA/s320/s320x24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1412776"/>
            <a:ext cx="16859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4" descr="http://upload.wikimedia.org/wikipedia/ru/thumb/0/06/Fairchild_Semiconductor_Logo.png/220px-Fairchild_Semiconductor_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6021288"/>
            <a:ext cx="19081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250825" y="1844675"/>
            <a:ext cx="84978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FFF</a:t>
            </a:r>
            <a:r>
              <a:rPr lang="ru-RU" dirty="0">
                <a:latin typeface="Verdana" pitchFamily="34" charset="0"/>
              </a:rPr>
              <a:t> –семья, друзья и </a:t>
            </a:r>
            <a:r>
              <a:rPr lang="ru-RU" dirty="0" err="1">
                <a:latin typeface="Verdana" pitchFamily="34" charset="0"/>
              </a:rPr>
              <a:t>дураки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Angels</a:t>
            </a:r>
            <a:r>
              <a:rPr lang="ru-RU" dirty="0">
                <a:latin typeface="Verdana" pitchFamily="34" charset="0"/>
              </a:rPr>
              <a:t> – </a:t>
            </a:r>
            <a:r>
              <a:rPr lang="ru-RU" dirty="0" err="1">
                <a:latin typeface="Verdana" pitchFamily="34" charset="0"/>
              </a:rPr>
              <a:t>бизнес-ангелы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Seed Funds</a:t>
            </a:r>
            <a:r>
              <a:rPr lang="ru-RU" dirty="0">
                <a:latin typeface="Verdana" pitchFamily="34" charset="0"/>
              </a:rPr>
              <a:t> – посевные фонды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Early Stage Funds</a:t>
            </a:r>
            <a:r>
              <a:rPr lang="ru-RU" dirty="0">
                <a:latin typeface="Verdana" pitchFamily="34" charset="0"/>
              </a:rPr>
              <a:t> – фонды ранних стадий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Later Stage Funds</a:t>
            </a:r>
            <a:r>
              <a:rPr lang="ru-RU" dirty="0">
                <a:latin typeface="Verdana" pitchFamily="34" charset="0"/>
              </a:rPr>
              <a:t> – фонды поздних стадий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Corporate Investor</a:t>
            </a:r>
            <a:r>
              <a:rPr lang="ru-RU" dirty="0">
                <a:latin typeface="Verdana" pitchFamily="34" charset="0"/>
              </a:rPr>
              <a:t> – </a:t>
            </a:r>
            <a:r>
              <a:rPr lang="ru-RU" dirty="0" err="1">
                <a:latin typeface="Verdana" pitchFamily="34" charset="0"/>
              </a:rPr>
              <a:t>стратегичекий</a:t>
            </a:r>
            <a:r>
              <a:rPr lang="ru-RU" dirty="0">
                <a:latin typeface="Verdana" pitchFamily="34" charset="0"/>
              </a:rPr>
              <a:t> инвестор</a:t>
            </a:r>
            <a:endParaRPr lang="en-US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endParaRPr lang="ru-RU" dirty="0">
              <a:latin typeface="Verdana" pitchFamily="34" charset="0"/>
            </a:endParaRPr>
          </a:p>
          <a:p>
            <a:pPr>
              <a:buFont typeface="Arial" charset="0"/>
              <a:buChar char="•"/>
            </a:pPr>
            <a:r>
              <a:rPr lang="ru-RU" dirty="0">
                <a:latin typeface="Verdana" pitchFamily="34" charset="0"/>
              </a:rPr>
              <a:t> </a:t>
            </a:r>
            <a:r>
              <a:rPr lang="en-US" dirty="0">
                <a:latin typeface="Verdana" pitchFamily="34" charset="0"/>
              </a:rPr>
              <a:t>Venture Funds</a:t>
            </a:r>
            <a:r>
              <a:rPr lang="ru-RU" dirty="0">
                <a:latin typeface="Verdana" pitchFamily="34" charset="0"/>
              </a:rPr>
              <a:t> – венчурные </a:t>
            </a:r>
            <a:r>
              <a:rPr lang="ru-RU" dirty="0" smtClean="0">
                <a:latin typeface="Verdana" pitchFamily="34" charset="0"/>
              </a:rPr>
              <a:t>фонды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39750" y="620713"/>
            <a:ext cx="686752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+mj-ea"/>
                <a:cs typeface="Arial" pitchFamily="34" charset="0"/>
              </a:rPr>
              <a:t>Классификация венчурных инвесторов</a:t>
            </a:r>
            <a:endParaRPr lang="ru-RU" sz="28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Заголовок 1"/>
          <p:cNvSpPr>
            <a:spLocks noGrp="1"/>
          </p:cNvSpPr>
          <p:nvPr>
            <p:ph type="title"/>
          </p:nvPr>
        </p:nvSpPr>
        <p:spPr>
          <a:xfrm>
            <a:off x="1619250" y="908050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Оценка</a:t>
            </a:r>
            <a:r>
              <a:rPr lang="ru-RU" sz="3200" b="1" i="1" smtClean="0"/>
              <a:t> стартапа</a:t>
            </a:r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395288" y="2349500"/>
            <a:ext cx="86391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eaLnBrk="0" hangingPunct="0"/>
            <a:r>
              <a:rPr lang="ru-RU" b="1"/>
              <a:t>На ранних стадиях</a:t>
            </a:r>
          </a:p>
          <a:p>
            <a:pPr marL="800100" lvl="1" indent="-342900" eaLnBrk="0" hangingPunct="0"/>
            <a:endParaRPr lang="ru-RU" b="1" i="1"/>
          </a:p>
          <a:p>
            <a:pPr algn="just"/>
            <a:r>
              <a:rPr lang="ru-RU"/>
              <a:t>У стартаперов есть идея. И поскольку реальная стоимость компании в данном случае стремится к нулю, оценка происходит исходя из самых субъективных соображений.</a:t>
            </a:r>
          </a:p>
          <a:p>
            <a:endParaRPr lang="ru-RU"/>
          </a:p>
          <a:p>
            <a:r>
              <a:rPr lang="ru-RU" b="1"/>
              <a:t>Что оценивают:</a:t>
            </a:r>
            <a:r>
              <a:rPr lang="ru-RU"/>
              <a:t> возможный потенциал продукта, профессионализм команды и, если есть, то предыдущий опыт команды и автора проекта.</a:t>
            </a:r>
          </a:p>
          <a:p>
            <a:pPr algn="just"/>
            <a:endParaRPr lang="ru-RU"/>
          </a:p>
          <a:p>
            <a:pPr algn="just"/>
            <a:r>
              <a:rPr lang="ru-RU"/>
              <a:t>Как правило, сумма инвестиций на данном этапе не превысит $5-10 тыс., которые пойдут полностью на разработку прототипа, если его еще нет, и на исследование рынка.</a:t>
            </a:r>
          </a:p>
          <a:p>
            <a:pPr algn="just"/>
            <a:endParaRPr lang="ru-RU"/>
          </a:p>
          <a:p>
            <a:pPr algn="just"/>
            <a:r>
              <a:rPr lang="ru-RU" sz="1400" i="1"/>
              <a:t>- по материалам сайта </a:t>
            </a:r>
            <a:r>
              <a:rPr lang="en-US" sz="1400" i="1"/>
              <a:t>http://www.siliconrus.com/</a:t>
            </a:r>
            <a:endParaRPr lang="ru-RU" sz="1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258888" y="836613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Оценка</a:t>
            </a:r>
            <a:r>
              <a:rPr lang="ru-RU" sz="3200" b="1" i="1" smtClean="0"/>
              <a:t> стартапа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95288" y="2349500"/>
            <a:ext cx="8639175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eaLnBrk="0" hangingPunct="0">
              <a:defRPr/>
            </a:pPr>
            <a:r>
              <a:rPr lang="ru-RU" b="1" dirty="0"/>
              <a:t>Первый </a:t>
            </a:r>
            <a:r>
              <a:rPr lang="ru-RU" b="1" dirty="0" err="1"/>
              <a:t>рауд</a:t>
            </a:r>
            <a:r>
              <a:rPr lang="ru-RU" b="1" dirty="0"/>
              <a:t> инвестиций (</a:t>
            </a:r>
            <a:r>
              <a:rPr lang="en-US" b="1" dirty="0"/>
              <a:t>Round A</a:t>
            </a:r>
            <a:r>
              <a:rPr lang="ru-RU" b="1" dirty="0"/>
              <a:t>)</a:t>
            </a:r>
            <a:endParaRPr lang="ru-RU" i="1" dirty="0"/>
          </a:p>
          <a:p>
            <a:pPr marL="800100" lvl="1" indent="-342900" eaLnBrk="0" hangingPunct="0">
              <a:defRPr/>
            </a:pPr>
            <a:endParaRPr lang="ru-RU" b="1" i="1" dirty="0"/>
          </a:p>
          <a:p>
            <a:pPr algn="just">
              <a:defRPr/>
            </a:pPr>
            <a:r>
              <a:rPr lang="ru-RU" dirty="0"/>
              <a:t>Есть продукт, </a:t>
            </a:r>
            <a:r>
              <a:rPr lang="ru-RU" dirty="0"/>
              <a:t>готов бизнес </a:t>
            </a:r>
            <a:r>
              <a:rPr lang="ru-RU" dirty="0"/>
              <a:t>план, и в целом у </a:t>
            </a:r>
            <a:r>
              <a:rPr lang="ru-RU" dirty="0" err="1"/>
              <a:t>стартапа</a:t>
            </a:r>
            <a:r>
              <a:rPr lang="ru-RU" dirty="0"/>
              <a:t> есть шансы занять нишу</a:t>
            </a:r>
            <a:r>
              <a:rPr lang="en-US" dirty="0"/>
              <a:t> </a:t>
            </a:r>
            <a:r>
              <a:rPr lang="ru-RU" dirty="0"/>
              <a:t>рынка</a:t>
            </a:r>
            <a:r>
              <a:rPr lang="ru-RU" dirty="0"/>
              <a:t> </a:t>
            </a:r>
            <a:r>
              <a:rPr lang="ru-RU" dirty="0"/>
              <a:t>при условии наличия инвестиций.</a:t>
            </a:r>
            <a:endParaRPr lang="en-US" dirty="0"/>
          </a:p>
          <a:p>
            <a:pPr algn="just"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Как </a:t>
            </a:r>
            <a:r>
              <a:rPr lang="ru-RU" b="1" dirty="0"/>
              <a:t>оценивают</a:t>
            </a:r>
            <a:r>
              <a:rPr lang="ru-RU" b="1" dirty="0"/>
              <a:t>:</a:t>
            </a:r>
          </a:p>
          <a:p>
            <a:pPr>
              <a:defRPr/>
            </a:pPr>
            <a:endParaRPr lang="ru-RU" dirty="0"/>
          </a:p>
          <a:p>
            <a:pPr marL="342900" indent="-342900">
              <a:buFontTx/>
              <a:buAutoNum type="arabicPeriod"/>
              <a:defRPr/>
            </a:pPr>
            <a:r>
              <a:rPr lang="en-US" b="1" dirty="0"/>
              <a:t>Cost-to-Recreate (</a:t>
            </a:r>
            <a:r>
              <a:rPr lang="en-US" b="1" dirty="0" err="1"/>
              <a:t>CtR</a:t>
            </a:r>
            <a:r>
              <a:rPr lang="en-US" b="1" dirty="0"/>
              <a:t>)</a:t>
            </a:r>
            <a:endParaRPr lang="ru-RU" b="1" dirty="0"/>
          </a:p>
          <a:p>
            <a:pPr marL="342900" indent="-342900">
              <a:buFontTx/>
              <a:buAutoNum type="arabicPeriod"/>
              <a:defRPr/>
            </a:pPr>
            <a:endParaRPr lang="ru-RU" b="1" dirty="0"/>
          </a:p>
          <a:p>
            <a:pPr marL="342900" indent="-342900">
              <a:buFontTx/>
              <a:buAutoNum type="arabicPeriod"/>
              <a:defRPr/>
            </a:pPr>
            <a:r>
              <a:rPr lang="en-US" b="1" dirty="0"/>
              <a:t>Market Multiple Model (MMM)</a:t>
            </a:r>
            <a:endParaRPr lang="ru-RU" b="1" dirty="0"/>
          </a:p>
          <a:p>
            <a:pPr marL="342900" indent="-342900">
              <a:buFontTx/>
              <a:buAutoNum type="arabicPeriod"/>
              <a:defRPr/>
            </a:pPr>
            <a:endParaRPr lang="ru-RU" b="1" dirty="0"/>
          </a:p>
          <a:p>
            <a:pPr marL="342900" indent="-342900">
              <a:buFontTx/>
              <a:buAutoNum type="arabicPeriod"/>
              <a:defRPr/>
            </a:pPr>
            <a:r>
              <a:rPr lang="en-US" b="1" dirty="0"/>
              <a:t>Discounted Cash Flow (DCF</a:t>
            </a:r>
            <a:r>
              <a:rPr lang="en-US" b="1" dirty="0"/>
              <a:t>)</a:t>
            </a:r>
            <a:endParaRPr lang="ru-RU" b="1" dirty="0"/>
          </a:p>
          <a:p>
            <a:pPr marL="342900" indent="-342900">
              <a:buFontTx/>
              <a:buAutoNum type="arabicPeriod"/>
              <a:defRPr/>
            </a:pPr>
            <a:endParaRPr lang="ru-RU" b="1" dirty="0"/>
          </a:p>
          <a:p>
            <a:pPr algn="just">
              <a:defRPr/>
            </a:pPr>
            <a:r>
              <a:rPr lang="ru-RU" sz="1400" i="1" dirty="0">
                <a:solidFill>
                  <a:prstClr val="black"/>
                </a:solidFill>
              </a:rPr>
              <a:t>- по материалам сайта </a:t>
            </a:r>
            <a:r>
              <a:rPr lang="en-US" sz="1400" i="1" dirty="0">
                <a:solidFill>
                  <a:prstClr val="black"/>
                </a:solidFill>
              </a:rPr>
              <a:t>http://www.siliconrus.com/</a:t>
            </a:r>
            <a:endParaRPr lang="ru-RU" sz="1400" i="1" dirty="0">
              <a:solidFill>
                <a:prstClr val="black"/>
              </a:solidFill>
            </a:endParaRPr>
          </a:p>
        </p:txBody>
      </p:sp>
      <p:pic>
        <p:nvPicPr>
          <p:cNvPr id="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1027</Words>
  <Application>Microsoft Office PowerPoint</Application>
  <PresentationFormat>Экран (4:3)</PresentationFormat>
  <Paragraphs>128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Times New Roman</vt:lpstr>
      <vt:lpstr>Тема Office</vt:lpstr>
      <vt:lpstr>Привлечение инвестиций Обзор рынка венчурных инвестиций</vt:lpstr>
      <vt:lpstr>Слайд 2</vt:lpstr>
      <vt:lpstr>Слайд 3</vt:lpstr>
      <vt:lpstr>Слайд 4</vt:lpstr>
      <vt:lpstr>Слайд 5</vt:lpstr>
      <vt:lpstr>Слайд 6</vt:lpstr>
      <vt:lpstr>Слайд 7</vt:lpstr>
      <vt:lpstr>Оценка стартапа</vt:lpstr>
      <vt:lpstr>Оценка стартапа</vt:lpstr>
      <vt:lpstr>Оценка стартапа</vt:lpstr>
      <vt:lpstr>Оценка стартапа</vt:lpstr>
      <vt:lpstr>Оценка стартапа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Шаблоны бизнес-моделирования</dc:title>
  <dc:creator>047</dc:creator>
  <cp:lastModifiedBy>Marina</cp:lastModifiedBy>
  <cp:revision>12</cp:revision>
  <dcterms:created xsi:type="dcterms:W3CDTF">2014-02-26T11:18:33Z</dcterms:created>
  <dcterms:modified xsi:type="dcterms:W3CDTF">2014-03-12T21:49:11Z</dcterms:modified>
</cp:coreProperties>
</file>