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2"/>
  </p:notesMasterIdLst>
  <p:sldIdLst>
    <p:sldId id="256" r:id="rId2"/>
    <p:sldId id="324" r:id="rId3"/>
    <p:sldId id="323" r:id="rId4"/>
    <p:sldId id="274" r:id="rId5"/>
    <p:sldId id="276" r:id="rId6"/>
    <p:sldId id="277" r:id="rId7"/>
    <p:sldId id="278" r:id="rId8"/>
    <p:sldId id="279" r:id="rId9"/>
    <p:sldId id="280" r:id="rId10"/>
    <p:sldId id="281" r:id="rId11"/>
    <p:sldId id="275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7" r:id="rId39"/>
    <p:sldId id="318" r:id="rId40"/>
    <p:sldId id="319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86" autoAdjust="0"/>
  </p:normalViewPr>
  <p:slideViewPr>
    <p:cSldViewPr>
      <p:cViewPr varScale="1">
        <p:scale>
          <a:sx n="112" d="100"/>
          <a:sy n="11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5CBCB-495B-4D0F-B468-142C70608836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F8EACB2-8433-4A3E-8AF7-9805CB0C1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8EACB2-8433-4A3E-8AF7-9805CB0C1145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46C47-6D65-48CC-8159-DE7A6375DCFF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C6409-01F6-4738-8AFC-134A22DDAB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FB5A-4F6A-4126-8BC2-E138E01C32A3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95565-79F1-4DAA-A728-FC194069D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8E5F0-2C3C-4CB8-9B68-40497C1A748E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BE190-743F-402C-8D17-8F43074B0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9C480-98C1-49EE-973F-C63D9E23E1C4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ACFD-7AF6-4FEF-9B6B-9BBECE6B94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A4A30-6364-4A28-82BA-3BD36F7EFD2D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C17B0-3FBE-4345-B321-C9FA39364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4A099-3391-4235-BB85-F8E9E9740C6B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69960-2FDA-4BAF-B4EF-1722C145A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1252C-BA6B-43A9-82D5-9B9124264178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75C3B-7D5C-4532-AAF8-8D9D3EC425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885A7-BB46-4AF2-88FB-3A538756440D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A3C41-A466-4AF8-BC86-D4F685379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86471-363A-4DD7-9851-BE38E4EB0589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E9F7-0071-4981-BD72-D80821946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C682F-9E64-4526-83C5-5E939A4104A6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2362A-DEAE-4541-8493-23D04BAF4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C6F74-A45E-4FC7-B874-C8793B44D006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4B1E5-2CEC-4B60-8DDE-C759A44B10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57EB96-7DBC-4029-AAC9-13973B4EF311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9A8F8E-44FC-4357-A551-5EB760BC1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http://cs322528.vk.me/v322528265/57b/ARHMH-kXQlM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http://cs322528.vk.me/v322528265/57b/ARHMH-kXQlM.jpg" TargetMode="Externa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http://cs322528.vk.me/v322528265/57b/ARHMH-kXQlM.jpg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http://cs322528.vk.me/v322528265/57b/ARHMH-kXQlM.jpg" TargetMode="Externa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http://cs322528.vk.me/v322528265/57b/ARHMH-kXQlM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http://cs322528.vk.me/v322528265/57b/ARHMH-kXQlM.jp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http://cs322528.vk.me/v322528265/57b/ARHMH-kXQlM.jpg" TargetMode="Externa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http://cs322528.vk.me/v322528265/57b/ARHMH-kXQlM.jpg" TargetMode="Externa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http://cs322528.vk.me/v322528265/57b/ARHMH-kXQlM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cs322528.vk.me/v322528265/57b/ARHMH-kXQlM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846640" cy="2448272"/>
          </a:xfrm>
        </p:spPr>
        <p:txBody>
          <a:bodyPr/>
          <a:lstStyle/>
          <a:p>
            <a:pPr eaLnBrk="1" hangingPunct="1"/>
            <a:r>
              <a:rPr lang="en-US" b="1" dirty="0" smtClean="0"/>
              <a:t>Customer Development: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работа</a:t>
            </a:r>
            <a:r>
              <a:rPr lang="en-US" b="1" dirty="0" smtClean="0"/>
              <a:t> </a:t>
            </a:r>
            <a:r>
              <a:rPr lang="ru-RU" b="1" dirty="0" smtClean="0"/>
              <a:t>с</a:t>
            </a:r>
            <a:r>
              <a:rPr lang="en-US" b="1" dirty="0" smtClean="0"/>
              <a:t> </a:t>
            </a:r>
            <a:r>
              <a:rPr lang="ru-RU" b="1" dirty="0" smtClean="0"/>
              <a:t>гипотезами</a:t>
            </a:r>
            <a:endParaRPr lang="ru-RU" dirty="0" smtClean="0"/>
          </a:p>
        </p:txBody>
      </p:sp>
      <p:pic>
        <p:nvPicPr>
          <p:cNvPr id="2051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317658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596188" y="5300663"/>
            <a:ext cx="1397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419975" y="0"/>
            <a:ext cx="1724025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5013176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7030A0"/>
                </a:solidFill>
              </a:rPr>
              <a:t>С</a:t>
            </a:r>
            <a:r>
              <a:rPr lang="en-US" sz="2400" b="1" i="1" dirty="0" err="1">
                <a:solidFill>
                  <a:srgbClr val="7030A0"/>
                </a:solidFill>
              </a:rPr>
              <a:t>ustomer</a:t>
            </a:r>
            <a:r>
              <a:rPr lang="en-US" sz="2400" b="1" i="1" dirty="0">
                <a:solidFill>
                  <a:srgbClr val="7030A0"/>
                </a:solidFill>
              </a:rPr>
              <a:t> – development - </a:t>
            </a:r>
            <a:r>
              <a:rPr lang="ru-RU" sz="2400" b="1" i="1" dirty="0">
                <a:solidFill>
                  <a:srgbClr val="7030A0"/>
                </a:solidFill>
              </a:rPr>
              <a:t>методология создания продукта или услуги, ориентированная на потребителя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0" y="1341438"/>
            <a:ext cx="88566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b="1" dirty="0"/>
              <a:t>	</a:t>
            </a:r>
            <a:r>
              <a:rPr lang="en-US" b="1" dirty="0" err="1"/>
              <a:t>Недостатки</a:t>
            </a:r>
            <a:r>
              <a:rPr lang="en-US" b="1" dirty="0"/>
              <a:t> </a:t>
            </a:r>
            <a:r>
              <a:rPr lang="en-US" b="1" dirty="0" err="1"/>
              <a:t>продукт-ориентированных</a:t>
            </a:r>
            <a:r>
              <a:rPr lang="en-US" b="1" dirty="0"/>
              <a:t> </a:t>
            </a:r>
            <a:r>
              <a:rPr lang="en-US" b="1" dirty="0" err="1"/>
              <a:t>методологий</a:t>
            </a:r>
            <a:endParaRPr lang="ru-RU" b="1" dirty="0"/>
          </a:p>
          <a:p>
            <a:pPr marL="342900" indent="-342900">
              <a:defRPr/>
            </a:pPr>
            <a:r>
              <a:rPr lang="ru-RU" b="1" i="1" dirty="0">
                <a:solidFill>
                  <a:srgbClr val="7030A0"/>
                </a:solidFill>
              </a:rPr>
              <a:t>	</a:t>
            </a:r>
          </a:p>
          <a:p>
            <a:pPr>
              <a:defRPr/>
            </a:pPr>
            <a:r>
              <a:rPr lang="ru-RU" b="1" dirty="0" smtClean="0"/>
              <a:t>Преждевременное </a:t>
            </a:r>
            <a:r>
              <a:rPr lang="ru-RU" b="1" dirty="0"/>
              <a:t>масштабирование компании</a:t>
            </a:r>
            <a:endParaRPr lang="ru-RU" dirty="0"/>
          </a:p>
          <a:p>
            <a:pPr algn="just">
              <a:defRPr/>
            </a:pPr>
            <a:r>
              <a:rPr lang="ru-RU" dirty="0" smtClean="0"/>
              <a:t>Такой </a:t>
            </a:r>
            <a:r>
              <a:rPr lang="ru-RU" dirty="0"/>
              <a:t>подход приводит к преждевременному разрастанию компании: штат, </a:t>
            </a:r>
            <a:r>
              <a:rPr lang="ru-RU" dirty="0" err="1"/>
              <a:t>брендинг</a:t>
            </a:r>
            <a:r>
              <a:rPr lang="ru-RU" dirty="0"/>
              <a:t>, отдел продаж, филиалы инфраструктура, транспорт и т.д., которые постоянно требуют финансовых затрат. Эти расходы завязаны не на готовность клиентов массово покупать продукт и на объём продаж, а на готовность продукта. Много </a:t>
            </a:r>
            <a:r>
              <a:rPr lang="ru-RU" dirty="0" err="1"/>
              <a:t>бизнес-проекты</a:t>
            </a:r>
            <a:r>
              <a:rPr lang="ru-RU" dirty="0"/>
              <a:t> повторяют эту ошибку, разрабатывая проект по </a:t>
            </a:r>
            <a:r>
              <a:rPr lang="ru-RU" dirty="0" err="1"/>
              <a:t>продукт-ориентированным</a:t>
            </a:r>
            <a:r>
              <a:rPr lang="ru-RU" dirty="0"/>
              <a:t> методологиям, нанимая всё новых и новых высокооплачиваемых сотрудников, не сделав ни одной продажи продукта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09314" y="4653136"/>
            <a:ext cx="159702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41339" y="4653136"/>
            <a:ext cx="188277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продукта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1965076" y="4797599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989264" y="4653136"/>
            <a:ext cx="17145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Alpha/Beta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365751" y="4607471"/>
            <a:ext cx="1382713" cy="693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4413001" y="4797599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6789489" y="4797152"/>
            <a:ext cx="511175" cy="414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2" descr="logos"/>
          <p:cNvPicPr>
            <a:picLocks noChangeAspect="1" noChangeArrowheads="1"/>
          </p:cNvPicPr>
          <p:nvPr/>
        </p:nvPicPr>
        <p:blipFill>
          <a:blip r:embed="rId3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3" descr="logos"/>
          <p:cNvPicPr>
            <a:picLocks noChangeAspect="1" noChangeArrowheads="1"/>
          </p:cNvPicPr>
          <p:nvPr/>
        </p:nvPicPr>
        <p:blipFill>
          <a:blip r:embed="rId3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QD community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107950" y="1484313"/>
            <a:ext cx="885666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b="1" dirty="0"/>
              <a:t>	</a:t>
            </a:r>
            <a:r>
              <a:rPr lang="en-US" b="1" dirty="0" err="1"/>
              <a:t>Недостатки</a:t>
            </a:r>
            <a:r>
              <a:rPr lang="en-US" b="1" dirty="0"/>
              <a:t> </a:t>
            </a:r>
            <a:r>
              <a:rPr lang="en-US" b="1" dirty="0" err="1"/>
              <a:t>продукт-ориентированных</a:t>
            </a:r>
            <a:r>
              <a:rPr lang="en-US" b="1" dirty="0"/>
              <a:t> </a:t>
            </a:r>
            <a:r>
              <a:rPr lang="en-US" b="1" dirty="0" err="1"/>
              <a:t>методологий</a:t>
            </a:r>
            <a:endParaRPr lang="ru-RU" b="1" dirty="0"/>
          </a:p>
          <a:p>
            <a:pPr marL="342900" indent="-342900"/>
            <a:endParaRPr lang="ru-RU" dirty="0"/>
          </a:p>
          <a:p>
            <a:pPr marL="342900" indent="-342900" algn="just"/>
            <a:r>
              <a:rPr lang="ru-RU" dirty="0"/>
              <a:t>	</a:t>
            </a:r>
            <a:r>
              <a:rPr lang="ru-RU" b="1" i="1" dirty="0">
                <a:solidFill>
                  <a:srgbClr val="7030A0"/>
                </a:solidFill>
              </a:rPr>
              <a:t>На сегодняшний день, менеджеры компании на ранних стадиях развития стремятся </a:t>
            </a:r>
            <a:r>
              <a:rPr lang="ru-RU" b="1" i="1" dirty="0" smtClean="0">
                <a:solidFill>
                  <a:srgbClr val="7030A0"/>
                </a:solidFill>
              </a:rPr>
              <a:t>сосредоточиться </a:t>
            </a:r>
            <a:r>
              <a:rPr lang="ru-RU" b="1" i="1" dirty="0">
                <a:solidFill>
                  <a:srgbClr val="7030A0"/>
                </a:solidFill>
              </a:rPr>
              <a:t>на «медленном» или «дешёвом» старте, сделав акцент на рентабельности бизнеса в самом его начале. Это позволяет некоторым </a:t>
            </a:r>
            <a:r>
              <a:rPr lang="ru-RU" b="1" i="1" dirty="0" err="1">
                <a:solidFill>
                  <a:srgbClr val="7030A0"/>
                </a:solidFill>
              </a:rPr>
              <a:t>стартапам</a:t>
            </a:r>
            <a:r>
              <a:rPr lang="ru-RU" b="1" i="1" dirty="0">
                <a:solidFill>
                  <a:srgbClr val="7030A0"/>
                </a:solidFill>
              </a:rPr>
              <a:t> вообще отказаться от привлечения внешних </a:t>
            </a:r>
            <a:r>
              <a:rPr lang="ru-RU" b="1" i="1" dirty="0" smtClean="0">
                <a:solidFill>
                  <a:srgbClr val="7030A0"/>
                </a:solidFill>
              </a:rPr>
              <a:t>инвестиций.</a:t>
            </a:r>
            <a:endParaRPr lang="ru-RU" b="1" i="1" dirty="0">
              <a:solidFill>
                <a:srgbClr val="7030A0"/>
              </a:solidFill>
            </a:endParaRPr>
          </a:p>
          <a:p>
            <a:pPr marL="342900" indent="-342900" algn="just"/>
            <a:r>
              <a:rPr lang="ru-RU" b="1" i="1" dirty="0">
                <a:solidFill>
                  <a:srgbClr val="7030A0"/>
                </a:solidFill>
              </a:rPr>
              <a:t>	</a:t>
            </a:r>
            <a:r>
              <a:rPr lang="ru-RU" dirty="0" smtClean="0"/>
              <a:t> </a:t>
            </a:r>
            <a:r>
              <a:rPr lang="ru-RU" dirty="0"/>
              <a:t>Почему же </a:t>
            </a:r>
            <a:r>
              <a:rPr lang="ru-RU" dirty="0" err="1"/>
              <a:t>продукт-ориентированные</a:t>
            </a:r>
            <a:r>
              <a:rPr lang="ru-RU" dirty="0"/>
              <a:t> методологии, которые так отлично подходят для развитых компаний, работающих на сформированных рынках, перестают работать, когда речь заходит о новых технологиях и продуктах, выходящих на новые рынки или сегментирующих старые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4725144"/>
            <a:ext cx="159702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27561" y="4725144"/>
            <a:ext cx="188277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продукта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2051298" y="4869607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75486" y="4725144"/>
            <a:ext cx="17145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Alpha/Beta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451973" y="4725144"/>
            <a:ext cx="1382713" cy="693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4499223" y="4869607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6875711" y="4869160"/>
            <a:ext cx="511175" cy="414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42875" y="1357313"/>
            <a:ext cx="7429500" cy="587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latin typeface="+mj-lt"/>
                <a:cs typeface="Times New Roman" pitchFamily="18" charset="0"/>
              </a:rPr>
              <a:t>The Four Steps to the Epiphany</a:t>
            </a:r>
          </a:p>
          <a:p>
            <a:pPr>
              <a:defRPr/>
            </a:pPr>
            <a:r>
              <a:rPr lang="en-US" sz="3200" dirty="0">
                <a:latin typeface="+mj-lt"/>
                <a:cs typeface="Times New Roman" pitchFamily="18" charset="0"/>
              </a:rPr>
              <a:t>by </a:t>
            </a:r>
            <a:r>
              <a:rPr lang="en-US" sz="3200" u="sng" dirty="0">
                <a:latin typeface="+mj-lt"/>
                <a:cs typeface="Times New Roman" pitchFamily="18" charset="0"/>
              </a:rPr>
              <a:t>Steven Gary Blank</a:t>
            </a:r>
            <a:endParaRPr lang="ru-RU" sz="3200" u="sng" dirty="0">
              <a:latin typeface="+mj-lt"/>
              <a:cs typeface="Times New Roman" pitchFamily="18" charset="0"/>
            </a:endParaRPr>
          </a:p>
          <a:p>
            <a:pPr marL="514350" indent="-514350">
              <a:defRPr/>
            </a:pPr>
            <a:endParaRPr lang="ru-RU" sz="3600" b="1" dirty="0">
              <a:latin typeface="+mj-lt"/>
              <a:cs typeface="Times New Roman" pitchFamily="18" charset="0"/>
            </a:endParaRPr>
          </a:p>
          <a:p>
            <a:pPr algn="r">
              <a:defRPr/>
            </a:pPr>
            <a:endParaRPr lang="en-US" sz="3600" b="1" dirty="0">
              <a:latin typeface="+mj-lt"/>
              <a:cs typeface="Times New Roman" pitchFamily="18" charset="0"/>
            </a:endParaRPr>
          </a:p>
          <a:p>
            <a:pPr algn="r">
              <a:defRPr/>
            </a:pPr>
            <a:endParaRPr lang="en-US" sz="3600" b="1" dirty="0">
              <a:latin typeface="+mj-lt"/>
              <a:cs typeface="Times New Roman" pitchFamily="18" charset="0"/>
            </a:endParaRPr>
          </a:p>
          <a:p>
            <a:pPr algn="r">
              <a:defRPr/>
            </a:pPr>
            <a:r>
              <a:rPr lang="en-US" sz="3200" b="1" dirty="0">
                <a:latin typeface="+mj-lt"/>
                <a:cs typeface="Times New Roman" pitchFamily="18" charset="0"/>
              </a:rPr>
              <a:t>Description: </a:t>
            </a:r>
            <a:endParaRPr lang="ru-RU" sz="3200" b="1" dirty="0">
              <a:latin typeface="+mj-lt"/>
              <a:cs typeface="Times New Roman" pitchFamily="18" charset="0"/>
            </a:endParaRPr>
          </a:p>
          <a:p>
            <a:pPr algn="r">
              <a:defRPr/>
            </a:pPr>
            <a:r>
              <a:rPr lang="en-US" sz="3200" dirty="0">
                <a:latin typeface="+mj-lt"/>
                <a:cs typeface="Times New Roman" pitchFamily="18" charset="0"/>
              </a:rPr>
              <a:t>Successful Strategies</a:t>
            </a:r>
            <a:endParaRPr lang="ru-RU" sz="3200" dirty="0">
              <a:latin typeface="+mj-lt"/>
              <a:cs typeface="Times New Roman" pitchFamily="18" charset="0"/>
            </a:endParaRPr>
          </a:p>
          <a:p>
            <a:pPr algn="r">
              <a:defRPr/>
            </a:pPr>
            <a:r>
              <a:rPr lang="en-US" sz="3200" dirty="0">
                <a:latin typeface="+mj-lt"/>
                <a:cs typeface="Times New Roman" pitchFamily="18" charset="0"/>
              </a:rPr>
              <a:t> for Products that Win</a:t>
            </a:r>
            <a:endParaRPr lang="en-US" sz="3600" dirty="0">
              <a:latin typeface="+mj-lt"/>
              <a:cs typeface="Times New Roman" pitchFamily="18" charset="0"/>
            </a:endParaRPr>
          </a:p>
          <a:p>
            <a:pPr marL="514350" indent="-514350">
              <a:defRPr/>
            </a:pPr>
            <a:endParaRPr lang="en-US" sz="3600" b="1" dirty="0">
              <a:latin typeface="+mj-lt"/>
              <a:cs typeface="Times New Roman" pitchFamily="18" charset="0"/>
            </a:endParaRPr>
          </a:p>
          <a:p>
            <a:pPr marL="514350" indent="-514350">
              <a:defRPr/>
            </a:pPr>
            <a:endParaRPr lang="en-US" sz="3600" b="1" dirty="0">
              <a:latin typeface="+mj-lt"/>
              <a:cs typeface="Times New Roman" pitchFamily="18" charset="0"/>
            </a:endParaRPr>
          </a:p>
          <a:p>
            <a:pPr marL="514350" indent="-514350">
              <a:buFontTx/>
              <a:buAutoNum type="arabicParenR"/>
              <a:defRPr/>
            </a:pPr>
            <a:endParaRPr lang="en-US" sz="3600" b="1" dirty="0">
              <a:latin typeface="+mj-lt"/>
              <a:cs typeface="Times New Roman" pitchFamily="18" charset="0"/>
            </a:endParaRPr>
          </a:p>
        </p:txBody>
      </p:sp>
      <p:pic>
        <p:nvPicPr>
          <p:cNvPr id="1331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388" y="2857500"/>
            <a:ext cx="2551112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8700" y="2406650"/>
            <a:ext cx="1106488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Рисунок 2" descr="logos"/>
          <p:cNvPicPr>
            <a:picLocks noChangeAspect="1" noChangeArrowheads="1"/>
          </p:cNvPicPr>
          <p:nvPr/>
        </p:nvPicPr>
        <p:blipFill>
          <a:blip r:embed="rId4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Рисунок 3" descr="logos"/>
          <p:cNvPicPr>
            <a:picLocks noChangeAspect="1" noChangeArrowheads="1"/>
          </p:cNvPicPr>
          <p:nvPr/>
        </p:nvPicPr>
        <p:blipFill>
          <a:blip r:embed="rId4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5" descr="QD community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547813" y="1125538"/>
            <a:ext cx="5572125" cy="1143000"/>
          </a:xfrm>
        </p:spPr>
        <p:txBody>
          <a:bodyPr/>
          <a:lstStyle/>
          <a:p>
            <a:pPr eaLnBrk="1" hangingPunct="1"/>
            <a:r>
              <a:rPr lang="ru-RU" smtClean="0"/>
              <a:t>Кто он?</a:t>
            </a:r>
            <a:endParaRPr lang="ru-RU" b="1" i="1" smtClean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7858125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defRPr/>
            </a:pPr>
            <a:endParaRPr lang="ru-RU" dirty="0">
              <a:latin typeface="+mn-lt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Серийный предприниматель с опытом более 20 лет;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endParaRPr lang="ru-RU" sz="2400" dirty="0">
              <a:latin typeface="+mn-lt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8 собственных </a:t>
            </a:r>
            <a:r>
              <a:rPr lang="ru-RU" sz="2400" dirty="0" err="1">
                <a:latin typeface="+mn-lt"/>
                <a:cs typeface="Times New Roman" pitchFamily="18" charset="0"/>
              </a:rPr>
              <a:t>стартапов</a:t>
            </a:r>
            <a:r>
              <a:rPr lang="ru-RU" sz="2400" dirty="0">
                <a:latin typeface="+mn-lt"/>
                <a:cs typeface="Times New Roman" pitchFamily="18" charset="0"/>
              </a:rPr>
              <a:t> в Кремниевой Долине;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endParaRPr lang="ru-RU" sz="2400" dirty="0">
              <a:latin typeface="+mn-lt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Эксперт в десятках других компаний</a:t>
            </a:r>
            <a:r>
              <a:rPr lang="en-US" sz="2400" dirty="0">
                <a:latin typeface="+mn-lt"/>
                <a:cs typeface="Times New Roman" pitchFamily="18" charset="0"/>
              </a:rPr>
              <a:t>;</a:t>
            </a:r>
            <a:endParaRPr lang="ru-RU" sz="2400" dirty="0">
              <a:latin typeface="+mn-lt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Char char="•"/>
              <a:defRPr/>
            </a:pPr>
            <a:endParaRPr lang="ru-RU" sz="2400" dirty="0">
              <a:latin typeface="+mn-lt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400" dirty="0">
                <a:latin typeface="+mn-lt"/>
                <a:cs typeface="Times New Roman" pitchFamily="18" charset="0"/>
              </a:rPr>
              <a:t>Преподаватель в </a:t>
            </a:r>
            <a:r>
              <a:rPr lang="en-US" sz="2400" dirty="0">
                <a:latin typeface="+mn-lt"/>
                <a:cs typeface="Times New Roman" pitchFamily="18" charset="0"/>
              </a:rPr>
              <a:t>University of California, Berkeley's Haas School of Business, Stanford University</a:t>
            </a:r>
            <a:r>
              <a:rPr lang="ru-RU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>
                <a:latin typeface="+mn-lt"/>
                <a:cs typeface="Times New Roman" pitchFamily="18" charset="0"/>
              </a:rPr>
              <a:t>Graduate School of Engineering, MBA</a:t>
            </a:r>
            <a:r>
              <a:rPr lang="ru-RU" sz="2400" dirty="0">
                <a:latin typeface="+mn-lt"/>
                <a:cs typeface="Times New Roman" pitchFamily="18" charset="0"/>
              </a:rPr>
              <a:t>-класс в </a:t>
            </a:r>
            <a:r>
              <a:rPr lang="en-US" sz="2400" dirty="0">
                <a:latin typeface="+mn-lt"/>
                <a:cs typeface="Times New Roman" pitchFamily="18" charset="0"/>
              </a:rPr>
              <a:t>Berkeley Haas and Columbia Business School</a:t>
            </a:r>
            <a:endParaRPr lang="en-US" sz="2400" b="1" dirty="0">
              <a:latin typeface="+mn-lt"/>
              <a:cs typeface="Times New Roman" pitchFamily="18" charset="0"/>
            </a:endParaRPr>
          </a:p>
        </p:txBody>
      </p:sp>
      <p:pic>
        <p:nvPicPr>
          <p:cNvPr id="14340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692275" y="836613"/>
            <a:ext cx="5572125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Vision</a:t>
            </a:r>
            <a:endParaRPr lang="ru-RU" b="1" i="1" dirty="0" smtClean="0"/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/>
              <a:t>В основе </a:t>
            </a:r>
            <a:r>
              <a:rPr lang="ru-RU" dirty="0" err="1"/>
              <a:t>стартапа</a:t>
            </a:r>
            <a:r>
              <a:rPr lang="ru-RU" dirty="0"/>
              <a:t> лежит </a:t>
            </a:r>
            <a:r>
              <a:rPr lang="ru-RU" dirty="0" err="1"/>
              <a:t>вИдение</a:t>
            </a:r>
            <a:r>
              <a:rPr lang="ru-RU" dirty="0"/>
              <a:t> – будь то </a:t>
            </a:r>
            <a:r>
              <a:rPr lang="ru-RU" dirty="0" err="1"/>
              <a:t>вИдение</a:t>
            </a:r>
            <a:r>
              <a:rPr lang="ru-RU" dirty="0"/>
              <a:t> нового продукта или услуги, или </a:t>
            </a:r>
            <a:r>
              <a:rPr lang="ru-RU" dirty="0" err="1"/>
              <a:t>вИдение</a:t>
            </a:r>
            <a:r>
              <a:rPr lang="ru-RU" dirty="0"/>
              <a:t> того, как именно продукт найдет своего потребителя. 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ru-RU" dirty="0"/>
              <a:t>Однако, все соображения о рынке и потребителях, в которые основатели </a:t>
            </a:r>
            <a:r>
              <a:rPr lang="ru-RU" dirty="0" err="1"/>
              <a:t>стартапа</a:t>
            </a:r>
            <a:r>
              <a:rPr lang="ru-RU" dirty="0"/>
              <a:t> верят – по большей части, </a:t>
            </a:r>
            <a:r>
              <a:rPr lang="ru-RU" dirty="0">
                <a:solidFill>
                  <a:srgbClr val="FFC000"/>
                </a:solidFill>
              </a:rPr>
              <a:t>всего лишь догадки</a:t>
            </a:r>
            <a:r>
              <a:rPr lang="ru-RU" dirty="0"/>
              <a:t>.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ru-RU" dirty="0"/>
              <a:t>Для воплощения </a:t>
            </a:r>
            <a:r>
              <a:rPr lang="ru-RU" dirty="0" err="1"/>
              <a:t>вИдения</a:t>
            </a:r>
            <a:r>
              <a:rPr lang="ru-RU" dirty="0"/>
              <a:t> в реальность (и создания прибыльной компании) </a:t>
            </a:r>
            <a:r>
              <a:rPr lang="ru-RU" dirty="0" err="1"/>
              <a:t>стартапу</a:t>
            </a:r>
            <a:r>
              <a:rPr lang="ru-RU" dirty="0"/>
              <a:t> придется тщательно проверить все свои догадки и предположения, чтобы выяснить, какие из них – правильные.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ru-RU" dirty="0"/>
              <a:t>Итак, первичные гипотезы о рынке и потребителях требуется протестировать – и превратить в факты. И чтобы факты получить, нужно «выйти» к потребителю. Только после этого шага будет понятно, действительно ли у основателей есть настоящее </a:t>
            </a:r>
            <a:r>
              <a:rPr lang="ru-RU" dirty="0" err="1" smtClean="0">
                <a:solidFill>
                  <a:srgbClr val="FFC000"/>
                </a:solidFill>
              </a:rPr>
              <a:t>вИдение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619250" y="981075"/>
            <a:ext cx="5572125" cy="1143000"/>
          </a:xfrm>
        </p:spPr>
        <p:txBody>
          <a:bodyPr/>
          <a:lstStyle/>
          <a:p>
            <a:pPr eaLnBrk="1" hangingPunct="1"/>
            <a:r>
              <a:rPr lang="ru-RU" sz="4000" b="1" i="1" smtClean="0"/>
              <a:t>Чего НЕ стоит делать</a:t>
            </a: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Понимать потребности и желания всех потребителей</a:t>
            </a:r>
          </a:p>
          <a:p>
            <a:pPr>
              <a:buFont typeface="Arial" pitchFamily="34" charset="0"/>
              <a:buChar char="•"/>
              <a:defRPr/>
            </a:pPr>
            <a:endParaRPr lang="ru-RU" sz="2000" dirty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+mj-lt"/>
              </a:rPr>
              <a:t> Составлять список всех свойств продукта, которые потребители хотят видеть, прежде чем принять решение о покупке</a:t>
            </a:r>
          </a:p>
          <a:p>
            <a:pPr>
              <a:buFont typeface="Arial" pitchFamily="34" charset="0"/>
              <a:buChar char="•"/>
              <a:defRPr/>
            </a:pPr>
            <a:endParaRPr lang="ru-RU" sz="2000" dirty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+mj-lt"/>
              </a:rPr>
              <a:t> Передавать программистам список свойств, запрошенных потребителями</a:t>
            </a:r>
          </a:p>
          <a:p>
            <a:pPr>
              <a:buFont typeface="Arial" pitchFamily="34" charset="0"/>
              <a:buChar char="•"/>
              <a:defRPr/>
            </a:pPr>
            <a:endParaRPr lang="ru-RU" sz="2000" dirty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000" dirty="0">
                <a:latin typeface="+mj-lt"/>
              </a:rPr>
              <a:t> Проводить исследования </a:t>
            </a:r>
            <a:r>
              <a:rPr lang="ru-RU" sz="2000" dirty="0" err="1">
                <a:latin typeface="+mj-lt"/>
              </a:rPr>
              <a:t>фокус-групп</a:t>
            </a:r>
            <a:r>
              <a:rPr lang="ru-RU" sz="2000" dirty="0">
                <a:latin typeface="+mj-lt"/>
              </a:rPr>
              <a:t> и тестировать потребителей, чтобы увидеть их реакцию и понять, купят ли они </a:t>
            </a:r>
            <a:r>
              <a:rPr lang="ru-RU" sz="2000" dirty="0" smtClean="0">
                <a:latin typeface="+mj-lt"/>
              </a:rPr>
              <a:t>продукт</a:t>
            </a:r>
          </a:p>
          <a:p>
            <a:pPr>
              <a:buFont typeface="Arial" pitchFamily="34" charset="0"/>
              <a:buChar char="•"/>
              <a:defRPr/>
            </a:pPr>
            <a:endParaRPr lang="ru-RU" sz="2000" dirty="0">
              <a:latin typeface="+mj-lt"/>
            </a:endParaRPr>
          </a:p>
          <a:p>
            <a:pPr>
              <a:defRPr/>
            </a:pPr>
            <a:r>
              <a:rPr lang="ru-RU" sz="2000" dirty="0" smtClean="0">
                <a:latin typeface="+mj-lt"/>
              </a:rPr>
              <a:t>Нужно уловить тонкую грань между «совсем не интересоваться» мнением потребителя и «бесконечно долго выяснять его потребности».</a:t>
            </a:r>
            <a:endParaRPr lang="ru-RU" sz="2000" dirty="0">
              <a:latin typeface="+mj-lt"/>
            </a:endParaRPr>
          </a:p>
        </p:txBody>
      </p:sp>
      <p:pic>
        <p:nvPicPr>
          <p:cNvPr id="1638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239000" cy="1143000"/>
          </a:xfrm>
        </p:spPr>
        <p:txBody>
          <a:bodyPr/>
          <a:lstStyle/>
          <a:p>
            <a:pPr eaLnBrk="1" hangingPunct="1"/>
            <a:r>
              <a:rPr lang="en-US" sz="4000" b="1" i="1" dirty="0" smtClean="0"/>
              <a:t>Customer Development Model</a:t>
            </a:r>
            <a:endParaRPr lang="ru-RU" sz="4000" b="1" i="1" dirty="0" smtClean="0"/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285750" y="3643313"/>
            <a:ext cx="8429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en-US" b="1"/>
              <a:t>Customer discovery </a:t>
            </a:r>
            <a:r>
              <a:rPr lang="ru-RU"/>
              <a:t>– выявление потребителя</a:t>
            </a:r>
            <a:r>
              <a:rPr lang="ru-RU" b="1"/>
              <a:t> </a:t>
            </a:r>
            <a:endParaRPr lang="ru-RU"/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b="1"/>
              <a:t>Customer validation </a:t>
            </a:r>
            <a:r>
              <a:rPr lang="ru-RU" b="1"/>
              <a:t>– </a:t>
            </a:r>
            <a:r>
              <a:rPr lang="ru-RU"/>
              <a:t>верификация потребителей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b="1"/>
              <a:t>Customer creation </a:t>
            </a:r>
            <a:r>
              <a:rPr lang="ru-RU" b="1"/>
              <a:t>– </a:t>
            </a:r>
            <a:r>
              <a:rPr lang="ru-RU"/>
              <a:t>создание спроса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b="1"/>
              <a:t>Company building </a:t>
            </a:r>
            <a:r>
              <a:rPr lang="ru-RU" b="1"/>
              <a:t>– </a:t>
            </a:r>
            <a:r>
              <a:rPr lang="ru-RU"/>
              <a:t>построение компании</a:t>
            </a:r>
          </a:p>
        </p:txBody>
      </p:sp>
      <p:pic>
        <p:nvPicPr>
          <p:cNvPr id="17412" name="Объект 4"/>
          <p:cNvPicPr>
            <a:picLocks noChangeAspect="1" noChangeArrowheads="1"/>
          </p:cNvPicPr>
          <p:nvPr/>
        </p:nvPicPr>
        <p:blipFill>
          <a:blip r:embed="rId2" cstate="print"/>
          <a:srcRect l="-2151" r="-60" b="-414"/>
          <a:stretch>
            <a:fillRect/>
          </a:stretch>
        </p:blipFill>
        <p:spPr bwMode="auto">
          <a:xfrm>
            <a:off x="1258888" y="1916113"/>
            <a:ext cx="6151562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2" descr="logos"/>
          <p:cNvPicPr>
            <a:picLocks noChangeAspect="1" noChangeArrowheads="1"/>
          </p:cNvPicPr>
          <p:nvPr/>
        </p:nvPicPr>
        <p:blipFill>
          <a:blip r:embed="rId3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3" descr="logos"/>
          <p:cNvPicPr>
            <a:picLocks noChangeAspect="1" noChangeArrowheads="1"/>
          </p:cNvPicPr>
          <p:nvPr/>
        </p:nvPicPr>
        <p:blipFill>
          <a:blip r:embed="rId3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5" descr="QD community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619250" y="836613"/>
            <a:ext cx="5572125" cy="1143000"/>
          </a:xfrm>
        </p:spPr>
        <p:txBody>
          <a:bodyPr/>
          <a:lstStyle/>
          <a:p>
            <a:pPr eaLnBrk="1" hangingPunct="1"/>
            <a:r>
              <a:rPr lang="ru-RU" sz="4000" b="1" i="1" smtClean="0"/>
              <a:t>Коротко об этапах 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hangingPunct="0"/>
            <a:r>
              <a:rPr lang="ru-RU" b="1" dirty="0"/>
              <a:t>Этап 1: </a:t>
            </a:r>
            <a:r>
              <a:rPr lang="en-US" b="1" dirty="0"/>
              <a:t>Customer Discovery </a:t>
            </a:r>
            <a:endParaRPr lang="ru-RU" dirty="0"/>
          </a:p>
          <a:p>
            <a:pPr algn="just" hangingPunct="0"/>
            <a:r>
              <a:rPr lang="ru-RU" dirty="0"/>
              <a:t>На данном этапе </a:t>
            </a:r>
            <a:r>
              <a:rPr lang="ru-RU" dirty="0" smtClean="0"/>
              <a:t>Вам </a:t>
            </a:r>
            <a:r>
              <a:rPr lang="ru-RU" dirty="0"/>
              <a:t>необходимо понять, действительно ли существует потребительская проблема, </a:t>
            </a:r>
            <a:r>
              <a:rPr lang="ru-RU" dirty="0" smtClean="0"/>
              <a:t>насколько </a:t>
            </a:r>
            <a:r>
              <a:rPr lang="ru-RU" dirty="0"/>
              <a:t>она важна для клиентов, и решает ли предполагаемый </a:t>
            </a:r>
            <a:r>
              <a:rPr lang="ru-RU" dirty="0" smtClean="0"/>
              <a:t>продукт (или услуга) </a:t>
            </a:r>
            <a:r>
              <a:rPr lang="ru-RU" dirty="0"/>
              <a:t>эту проблему. </a:t>
            </a:r>
          </a:p>
          <a:p>
            <a:pPr algn="just" hangingPunct="0"/>
            <a:r>
              <a:rPr lang="ru-RU" dirty="0"/>
              <a:t> </a:t>
            </a:r>
          </a:p>
          <a:p>
            <a:pPr algn="just" hangingPunct="0"/>
            <a:r>
              <a:rPr lang="ru-RU" b="1" dirty="0"/>
              <a:t>Этап 2: </a:t>
            </a:r>
            <a:r>
              <a:rPr lang="en-US" b="1" dirty="0"/>
              <a:t>Customer Validation </a:t>
            </a:r>
            <a:endParaRPr lang="ru-RU" dirty="0"/>
          </a:p>
          <a:p>
            <a:pPr algn="just" hangingPunct="0"/>
            <a:r>
              <a:rPr lang="ru-RU" dirty="0"/>
              <a:t>Задача этого этапа – составить чёткие инструкции для отдела продаж по стратегии, ценообразованию и продвижению продукта на рынке, основанные на реальных ранних продажах продукта. </a:t>
            </a:r>
          </a:p>
          <a:p>
            <a:pPr algn="just" hangingPunct="0"/>
            <a:r>
              <a:rPr lang="ru-RU" dirty="0"/>
              <a:t>На выходе с этого этапа у компании должна быть опробованная рентабельная бизнес-модель. </a:t>
            </a:r>
          </a:p>
          <a:p>
            <a:pPr hangingPunct="0"/>
            <a:endParaRPr lang="ru-RU" dirty="0"/>
          </a:p>
        </p:txBody>
      </p:sp>
      <p:pic>
        <p:nvPicPr>
          <p:cNvPr id="18436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763688" y="764704"/>
            <a:ext cx="5572150" cy="720179"/>
          </a:xfrm>
        </p:spPr>
        <p:txBody>
          <a:bodyPr/>
          <a:lstStyle/>
          <a:p>
            <a:pPr eaLnBrk="1" hangingPunct="1"/>
            <a:r>
              <a:rPr lang="ru-RU" sz="4000" b="1" i="1" dirty="0" smtClean="0"/>
              <a:t>Коротко об этапах </a:t>
            </a: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251520" y="1412776"/>
            <a:ext cx="878497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hangingPunct="0"/>
            <a:r>
              <a:rPr lang="ru-RU" b="1" dirty="0"/>
              <a:t>Этап 3: </a:t>
            </a:r>
            <a:r>
              <a:rPr lang="en-US" b="1" dirty="0"/>
              <a:t>Customer Creation</a:t>
            </a:r>
            <a:endParaRPr lang="ru-RU" dirty="0"/>
          </a:p>
          <a:p>
            <a:pPr hangingPunct="0"/>
            <a:r>
              <a:rPr lang="ru-RU" dirty="0"/>
              <a:t>Проверенная бизнес-модель и реалистичная стратегия продаж дают компании возможность масштабировать (инвестировать дополнительные ресурсы) свою деятельность с наименьшими рисками. Создание спроса будет сильно зависеть от того, на какой рынок и с каким продуктом выходит компания. </a:t>
            </a:r>
          </a:p>
          <a:p>
            <a:pPr hangingPunct="0"/>
            <a:r>
              <a:rPr lang="ru-RU" b="1" dirty="0"/>
              <a:t>Этап 4: </a:t>
            </a:r>
            <a:r>
              <a:rPr lang="en-US" b="1" dirty="0"/>
              <a:t>Company Building</a:t>
            </a:r>
            <a:endParaRPr lang="ru-RU" dirty="0"/>
          </a:p>
          <a:p>
            <a:pPr hangingPunct="0"/>
            <a:r>
              <a:rPr lang="ru-RU" dirty="0"/>
              <a:t>На данном этапе компания формализует </a:t>
            </a:r>
            <a:r>
              <a:rPr lang="en-US" dirty="0"/>
              <a:t>c</a:t>
            </a:r>
            <a:r>
              <a:rPr lang="ru-RU" dirty="0"/>
              <a:t>вою операционную деятельность и переходит к стадии экспансии рынка, начинает генерировать прибыль, переступая через </a:t>
            </a:r>
            <a:r>
              <a:rPr lang="ru-RU" dirty="0" smtClean="0"/>
              <a:t>точку убыточности* </a:t>
            </a:r>
            <a:r>
              <a:rPr lang="ru-RU" sz="1100" dirty="0" smtClean="0"/>
              <a:t>(</a:t>
            </a:r>
            <a:r>
              <a:rPr lang="ru-RU" sz="1100" dirty="0" smtClean="0"/>
              <a:t>* см. </a:t>
            </a:r>
            <a:r>
              <a:rPr lang="ru-RU" sz="1100" dirty="0" smtClean="0"/>
              <a:t>рисунок)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9460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8" descr="http://venture-biz.ru/images/stories/stadii-razvitiya/stadii-razvitiya/stadii-razvitiya-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176083"/>
            <a:ext cx="6840760" cy="2565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763713" y="1196975"/>
            <a:ext cx="5572125" cy="1143000"/>
          </a:xfrm>
        </p:spPr>
        <p:txBody>
          <a:bodyPr/>
          <a:lstStyle/>
          <a:p>
            <a:pPr eaLnBrk="1" hangingPunct="1"/>
            <a:r>
              <a:rPr lang="ru-RU" sz="3600" b="1" i="1" smtClean="0"/>
              <a:t>Цель </a:t>
            </a:r>
            <a:r>
              <a:rPr lang="en-US" sz="3600" b="1" i="1" smtClean="0"/>
              <a:t>CDM</a:t>
            </a:r>
            <a:endParaRPr lang="ru-RU" sz="3600" b="1" i="1" smtClean="0"/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251520" y="2132856"/>
            <a:ext cx="84296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/>
            <a:endParaRPr lang="ru-RU" dirty="0"/>
          </a:p>
          <a:p>
            <a:pPr algn="ctr" hangingPunct="0"/>
            <a:r>
              <a:rPr lang="ru-RU" sz="2800" b="1" i="1" dirty="0">
                <a:solidFill>
                  <a:srgbClr val="C00000"/>
                </a:solidFill>
              </a:rPr>
              <a:t>Найти тех, кто купит тот продукт, который вы уже создаете.</a:t>
            </a:r>
          </a:p>
          <a:p>
            <a:pPr algn="ctr" hangingPunct="0"/>
            <a:r>
              <a:rPr lang="ru-RU" sz="2800" b="1" i="1" dirty="0">
                <a:solidFill>
                  <a:srgbClr val="C00000"/>
                </a:solidFill>
              </a:rPr>
              <a:t>И когда вы найдете таких потребителей, вы создаете первый релиз продукта под их потребности.</a:t>
            </a:r>
          </a:p>
        </p:txBody>
      </p:sp>
      <p:pic>
        <p:nvPicPr>
          <p:cNvPr id="2048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Заголовок 1"/>
          <p:cNvSpPr>
            <a:spLocks noGrp="1"/>
          </p:cNvSpPr>
          <p:nvPr>
            <p:ph type="title"/>
          </p:nvPr>
        </p:nvSpPr>
        <p:spPr>
          <a:xfrm>
            <a:off x="1331913" y="476250"/>
            <a:ext cx="5572125" cy="1143000"/>
          </a:xfrm>
        </p:spPr>
        <p:txBody>
          <a:bodyPr/>
          <a:lstStyle/>
          <a:p>
            <a:pPr marL="342900" indent="-342900"/>
            <a:r>
              <a:rPr lang="ru-RU" b="1" dirty="0" err="1" smtClean="0"/>
              <a:t>Стартап</a:t>
            </a:r>
            <a:endParaRPr lang="ru-RU" b="1" dirty="0" smtClean="0"/>
          </a:p>
        </p:txBody>
      </p:sp>
      <p:sp>
        <p:nvSpPr>
          <p:cNvPr id="3078" name="TextBox 4"/>
          <p:cNvSpPr txBox="1">
            <a:spLocks noChangeArrowheads="1"/>
          </p:cNvSpPr>
          <p:nvPr/>
        </p:nvSpPr>
        <p:spPr bwMode="auto">
          <a:xfrm>
            <a:off x="323528" y="4653136"/>
            <a:ext cx="84978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2400" b="1" i="1" dirty="0" err="1">
                <a:solidFill>
                  <a:srgbClr val="7030A0"/>
                </a:solidFill>
              </a:rPr>
              <a:t>Стартап</a:t>
            </a:r>
            <a:r>
              <a:rPr lang="ru-RU" sz="2400" b="1" i="1" dirty="0">
                <a:solidFill>
                  <a:srgbClr val="7030A0"/>
                </a:solidFill>
              </a:rPr>
              <a:t> – временная организация, созданная для поиска </a:t>
            </a:r>
            <a:r>
              <a:rPr lang="ru-RU" sz="2400" b="1" i="1" dirty="0" smtClean="0">
                <a:solidFill>
                  <a:srgbClr val="7030A0"/>
                </a:solidFill>
              </a:rPr>
              <a:t>повторяемой и </a:t>
            </a:r>
            <a:r>
              <a:rPr lang="ru-RU" sz="2400" b="1" i="1" dirty="0">
                <a:solidFill>
                  <a:srgbClr val="7030A0"/>
                </a:solidFill>
              </a:rPr>
              <a:t>масштабируемой </a:t>
            </a:r>
            <a:r>
              <a:rPr lang="ru-RU" sz="2400" b="1" i="1" dirty="0" err="1" smtClean="0">
                <a:solidFill>
                  <a:srgbClr val="7030A0"/>
                </a:solidFill>
              </a:rPr>
              <a:t>бизнес-модели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pic>
        <p:nvPicPr>
          <p:cNvPr id="3079" name="Picture 2" descr="http://rack.2.mshcdn.com/media/ZgkyMDEzLzA2LzI3L2M5L3N0YXJ0dXBub3RlLjE1OGZjLmpwZwpwCXRodW1iCTk1MHg1MzQjCmUJanBn/a816f6f2/6f9/startup-notepa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1628800"/>
            <a:ext cx="5184105" cy="2914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908175" y="549275"/>
            <a:ext cx="5572125" cy="1143000"/>
          </a:xfrm>
        </p:spPr>
        <p:txBody>
          <a:bodyPr/>
          <a:lstStyle/>
          <a:p>
            <a:pPr eaLnBrk="1" hangingPunct="1"/>
            <a:r>
              <a:rPr lang="en-US" sz="3600" b="1" i="1" smtClean="0"/>
              <a:t>Customer Discovery</a:t>
            </a:r>
            <a:endParaRPr lang="ru-RU" sz="3600" b="1" i="1" smtClean="0"/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142875" y="4643438"/>
            <a:ext cx="8429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/>
            <a:r>
              <a:rPr lang="ru-RU"/>
              <a:t>Фаза 1: </a:t>
            </a:r>
            <a:r>
              <a:rPr lang="ru-RU" u="sng"/>
              <a:t>постановка гипотез</a:t>
            </a:r>
            <a:r>
              <a:rPr lang="ru-RU"/>
              <a:t> (</a:t>
            </a:r>
            <a:r>
              <a:rPr lang="en-US"/>
              <a:t>state hypotheses</a:t>
            </a:r>
            <a:r>
              <a:rPr lang="ru-RU"/>
              <a:t>) </a:t>
            </a:r>
          </a:p>
          <a:p>
            <a:pPr hangingPunct="0"/>
            <a:r>
              <a:rPr lang="ru-RU"/>
              <a:t>Фаза 2: </a:t>
            </a:r>
            <a:r>
              <a:rPr lang="ru-RU" u="sng"/>
              <a:t>проверка гипотез</a:t>
            </a:r>
            <a:r>
              <a:rPr lang="ru-RU"/>
              <a:t> (</a:t>
            </a:r>
            <a:r>
              <a:rPr lang="en-US"/>
              <a:t>test</a:t>
            </a:r>
            <a:r>
              <a:rPr lang="ru-RU"/>
              <a:t> &amp; </a:t>
            </a:r>
            <a:r>
              <a:rPr lang="en-US"/>
              <a:t>qualify hypotheses</a:t>
            </a:r>
            <a:r>
              <a:rPr lang="ru-RU"/>
              <a:t>) </a:t>
            </a:r>
          </a:p>
          <a:p>
            <a:pPr hangingPunct="0"/>
            <a:r>
              <a:rPr lang="ru-RU"/>
              <a:t>Фаза 3: </a:t>
            </a:r>
            <a:r>
              <a:rPr lang="ru-RU" u="sng"/>
              <a:t>проверка концепции продукта</a:t>
            </a:r>
            <a:r>
              <a:rPr lang="ru-RU"/>
              <a:t> (</a:t>
            </a:r>
            <a:r>
              <a:rPr lang="en-US"/>
              <a:t>test</a:t>
            </a:r>
            <a:r>
              <a:rPr lang="ru-RU"/>
              <a:t> &amp; </a:t>
            </a:r>
            <a:r>
              <a:rPr lang="en-US"/>
              <a:t>qualify the product concept</a:t>
            </a:r>
            <a:r>
              <a:rPr lang="ru-RU"/>
              <a:t>) </a:t>
            </a:r>
          </a:p>
          <a:p>
            <a:pPr hangingPunct="0"/>
            <a:r>
              <a:rPr lang="ru-RU"/>
              <a:t>Фаза 4: </a:t>
            </a:r>
            <a:r>
              <a:rPr lang="ru-RU" u="sng"/>
              <a:t>анализ</a:t>
            </a:r>
            <a:r>
              <a:rPr lang="ru-RU"/>
              <a:t> (</a:t>
            </a:r>
            <a:r>
              <a:rPr lang="en-US"/>
              <a:t>verify</a:t>
            </a:r>
            <a:r>
              <a:rPr lang="ru-RU"/>
              <a:t>) </a:t>
            </a:r>
          </a:p>
        </p:txBody>
      </p:sp>
      <p:pic>
        <p:nvPicPr>
          <p:cNvPr id="21508" name="Рисунок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412875"/>
            <a:ext cx="3648075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Рисунок 2" descr="logos"/>
          <p:cNvPicPr>
            <a:picLocks noChangeAspect="1" noChangeArrowheads="1"/>
          </p:cNvPicPr>
          <p:nvPr/>
        </p:nvPicPr>
        <p:blipFill>
          <a:blip r:embed="rId3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Рисунок 3" descr="logos"/>
          <p:cNvPicPr>
            <a:picLocks noChangeAspect="1" noChangeArrowheads="1"/>
          </p:cNvPicPr>
          <p:nvPr/>
        </p:nvPicPr>
        <p:blipFill>
          <a:blip r:embed="rId3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5" descr="QD community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331913" y="981075"/>
            <a:ext cx="5572125" cy="1143000"/>
          </a:xfrm>
        </p:spPr>
        <p:txBody>
          <a:bodyPr/>
          <a:lstStyle/>
          <a:p>
            <a:pPr eaLnBrk="1" hangingPunct="1"/>
            <a:r>
              <a:rPr lang="ru-RU" sz="3600" b="1" i="1" smtClean="0"/>
              <a:t>Гипотезы </a:t>
            </a: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hangingPunct="0">
              <a:buFontTx/>
              <a:buAutoNum type="arabicPeriod"/>
              <a:defRPr/>
            </a:pPr>
            <a:r>
              <a:rPr lang="ru-RU" sz="2000" b="1" dirty="0"/>
              <a:t>Гипотезы</a:t>
            </a:r>
            <a:r>
              <a:rPr lang="ru-RU" b="1" dirty="0"/>
              <a:t> о продукте</a:t>
            </a:r>
          </a:p>
          <a:p>
            <a:pPr marL="800100" lvl="1" indent="-342900" hangingPunct="0">
              <a:buFontTx/>
              <a:buAutoNum type="arabicPeriod"/>
              <a:defRPr/>
            </a:pPr>
            <a:r>
              <a:rPr lang="ru-RU" b="1" dirty="0"/>
              <a:t>Свойства (</a:t>
            </a:r>
            <a:r>
              <a:rPr lang="en-US" b="1" dirty="0"/>
              <a:t>features</a:t>
            </a:r>
            <a:r>
              <a:rPr lang="ru-RU" b="1" dirty="0"/>
              <a:t>)</a:t>
            </a:r>
            <a:endParaRPr lang="en-US" b="1" dirty="0"/>
          </a:p>
          <a:p>
            <a:pPr marL="800100" lvl="1" indent="-342900" hangingPunct="0">
              <a:buFontTx/>
              <a:buAutoNum type="arabicPeriod"/>
              <a:defRPr/>
            </a:pPr>
            <a:r>
              <a:rPr lang="ru-RU" b="1" dirty="0"/>
              <a:t>Дата готовности продукта (путь от первого релиза к финальной версии)</a:t>
            </a:r>
          </a:p>
          <a:p>
            <a:pPr marL="800100" lvl="1" indent="-342900" hangingPunct="0">
              <a:buFontTx/>
              <a:buAutoNum type="arabicPeriod"/>
              <a:defRPr/>
            </a:pPr>
            <a:r>
              <a:rPr lang="ru-RU" b="1" dirty="0"/>
              <a:t>Стоимость владения продуктом для потребителя (замены оборудования, необходимость дополнительного обучения и пр.)</a:t>
            </a:r>
          </a:p>
          <a:p>
            <a:pPr hangingPunct="0">
              <a:defRPr/>
            </a:pPr>
            <a:endParaRPr lang="ru-RU" sz="2000" b="1" dirty="0"/>
          </a:p>
          <a:p>
            <a:pPr hangingPunct="0">
              <a:defRPr/>
            </a:pPr>
            <a:r>
              <a:rPr lang="ru-RU" sz="2000" b="1" dirty="0"/>
              <a:t>2. Гипотезы о потребителях</a:t>
            </a:r>
          </a:p>
          <a:p>
            <a:pPr marL="800100" lvl="1" indent="-342900" hangingPunct="0">
              <a:buFontTx/>
              <a:buAutoNum type="arabicPeriod"/>
              <a:defRPr/>
            </a:pPr>
            <a:r>
              <a:rPr lang="ru-RU" b="1" dirty="0"/>
              <a:t>Типы потребителей (кто принимает решение о покупке и кто является конечным пользователем).</a:t>
            </a:r>
          </a:p>
          <a:p>
            <a:pPr marL="800100" lvl="1" indent="-342900" hangingPunct="0">
              <a:buFontTx/>
              <a:buAutoNum type="arabicPeriod"/>
              <a:defRPr/>
            </a:pPr>
            <a:r>
              <a:rPr lang="ru-RU" b="1" dirty="0"/>
              <a:t>Карта организации и схема прохождения сделки по продаже (кто принимает участие в сделке, кого придется убеждать)</a:t>
            </a:r>
          </a:p>
        </p:txBody>
      </p:sp>
      <p:pic>
        <p:nvPicPr>
          <p:cNvPr id="22532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hangingPunct="0"/>
            <a:r>
              <a:rPr lang="ru-RU" sz="2000" b="1"/>
              <a:t>3. Гипотезы</a:t>
            </a:r>
            <a:r>
              <a:rPr lang="ru-RU" b="1"/>
              <a:t> о канале продаж и ценовой политике </a:t>
            </a:r>
          </a:p>
          <a:p>
            <a:pPr marL="800100" lvl="1" indent="-342900" hangingPunct="0">
              <a:buFontTx/>
              <a:buAutoNum type="arabicPeriod"/>
            </a:pPr>
            <a:r>
              <a:rPr lang="ru-RU" b="1"/>
              <a:t>Прямые продажи или необходимы посредники?</a:t>
            </a:r>
          </a:p>
          <a:p>
            <a:pPr marL="800100" lvl="1" indent="-342900" hangingPunct="0">
              <a:buFontTx/>
              <a:buAutoNum type="arabicPeriod"/>
            </a:pPr>
            <a:r>
              <a:rPr lang="ru-RU" b="1"/>
              <a:t>Нужны ли партнёры?</a:t>
            </a:r>
          </a:p>
          <a:p>
            <a:pPr marL="800100" lvl="1" indent="-342900" hangingPunct="0">
              <a:buFontTx/>
              <a:buAutoNum type="arabicPeriod"/>
            </a:pPr>
            <a:r>
              <a:rPr lang="ru-RU" b="1"/>
              <a:t>Каналы дистрибьюции?</a:t>
            </a:r>
          </a:p>
          <a:p>
            <a:pPr marL="800100" lvl="1" indent="-342900" hangingPunct="0">
              <a:buFontTx/>
              <a:buAutoNum type="arabicPeriod"/>
            </a:pPr>
            <a:r>
              <a:rPr lang="ru-RU" b="1"/>
              <a:t> Сколько готов заплатить потребитель?</a:t>
            </a:r>
          </a:p>
          <a:p>
            <a:pPr marL="342900" indent="-342900" hangingPunct="0"/>
            <a:r>
              <a:rPr lang="ru-RU" b="1"/>
              <a:t>4. Гипотезы о формировании спроса</a:t>
            </a:r>
          </a:p>
          <a:p>
            <a:pPr marL="342900" indent="-342900" hangingPunct="0"/>
            <a:r>
              <a:rPr lang="ru-RU" b="1"/>
              <a:t>	1. Создание спроса (как покупатель узнает о вас?)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331913" y="981075"/>
            <a:ext cx="5572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600" b="1" i="1">
                <a:latin typeface="+mj-lt"/>
                <a:ea typeface="+mj-ea"/>
                <a:cs typeface="+mj-cs"/>
              </a:rPr>
              <a:t>Гипотезы </a:t>
            </a:r>
            <a:endParaRPr lang="ru-RU" sz="36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23556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51520" y="1700808"/>
            <a:ext cx="8429625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hangingPunct="0">
              <a:defRPr/>
            </a:pPr>
            <a:r>
              <a:rPr lang="ru-RU" b="1" dirty="0"/>
              <a:t>5. Гипотезы о типе рынка</a:t>
            </a:r>
          </a:p>
          <a:p>
            <a:pPr marL="342900" indent="-342900" hangingPunct="0">
              <a:defRPr/>
            </a:pPr>
            <a:r>
              <a:rPr lang="ru-RU" b="1" dirty="0" smtClean="0"/>
              <a:t>Существующий</a:t>
            </a:r>
            <a:r>
              <a:rPr lang="ru-RU" b="1" dirty="0"/>
              <a:t>, новый, </a:t>
            </a:r>
            <a:r>
              <a:rPr lang="ru-RU" b="1" dirty="0" err="1"/>
              <a:t>ресегментируемый</a:t>
            </a:r>
            <a:r>
              <a:rPr lang="ru-RU" b="1" dirty="0" smtClean="0"/>
              <a:t>?</a:t>
            </a:r>
          </a:p>
          <a:p>
            <a:pPr marL="342900" indent="-342900" hangingPunct="0">
              <a:defRPr/>
            </a:pPr>
            <a:endParaRPr lang="en-US" dirty="0"/>
          </a:p>
          <a:p>
            <a:pPr algn="just" hangingPunct="0">
              <a:defRPr/>
            </a:pPr>
            <a:r>
              <a:rPr lang="ru-RU" i="1" dirty="0" smtClean="0">
                <a:latin typeface="+mn-lt"/>
              </a:rPr>
              <a:t>1</a:t>
            </a:r>
            <a:r>
              <a:rPr lang="ru-RU" i="1" dirty="0">
                <a:latin typeface="+mn-lt"/>
              </a:rPr>
              <a:t>. </a:t>
            </a:r>
            <a:r>
              <a:rPr lang="ru-RU" i="1" dirty="0">
                <a:latin typeface="+mn-lt"/>
              </a:rPr>
              <a:t>Существует ли уже сложившийся рынок с большим количеством потребителей, на котором вы могли бы работать? В отличие от конкурентов ваш продукт что-то «делает лучше»? Вы выходите на существующий рынок.</a:t>
            </a:r>
          </a:p>
          <a:p>
            <a:pPr algn="just" hangingPunct="0">
              <a:defRPr/>
            </a:pPr>
            <a:endParaRPr lang="ru-RU" sz="1000" i="1" dirty="0">
              <a:latin typeface="+mn-lt"/>
            </a:endParaRPr>
          </a:p>
          <a:p>
            <a:pPr algn="just" hangingPunct="0">
              <a:defRPr/>
            </a:pPr>
            <a:r>
              <a:rPr lang="ru-RU" i="1" dirty="0">
                <a:latin typeface="+mn-lt"/>
              </a:rPr>
              <a:t>2. Существует ли уже сложившийся рынок с большим количеством потребителей, на котором вы могли бы работать, но с более низкой стоимостью продукта, чем у конкурентов? Вы </a:t>
            </a:r>
            <a:r>
              <a:rPr lang="ru-RU" i="1" dirty="0" err="1">
                <a:latin typeface="+mn-lt"/>
              </a:rPr>
              <a:t>ресегментируете</a:t>
            </a:r>
            <a:r>
              <a:rPr lang="ru-RU" i="1" dirty="0">
                <a:latin typeface="+mn-lt"/>
              </a:rPr>
              <a:t> рынок.</a:t>
            </a:r>
          </a:p>
          <a:p>
            <a:pPr algn="just" hangingPunct="0">
              <a:defRPr/>
            </a:pPr>
            <a:endParaRPr lang="ru-RU" sz="1000" i="1" dirty="0">
              <a:latin typeface="+mn-lt"/>
            </a:endParaRPr>
          </a:p>
          <a:p>
            <a:pPr algn="just" hangingPunct="0">
              <a:defRPr/>
            </a:pPr>
            <a:r>
              <a:rPr lang="ru-RU" i="1" dirty="0">
                <a:latin typeface="+mn-lt"/>
              </a:rPr>
              <a:t>3. Существует ли уже сложившийся рынок с большим количеством потребителей, на котором вы могли бы работать – и ваш продукт обладает уникальными отличительными свойствами? Вы </a:t>
            </a:r>
            <a:r>
              <a:rPr lang="ru-RU" i="1" dirty="0" err="1">
                <a:latin typeface="+mn-lt"/>
              </a:rPr>
              <a:t>ресегментируете</a:t>
            </a:r>
            <a:r>
              <a:rPr lang="ru-RU" i="1" dirty="0">
                <a:latin typeface="+mn-lt"/>
              </a:rPr>
              <a:t> рынок</a:t>
            </a:r>
            <a:r>
              <a:rPr lang="ru-RU" i="1" dirty="0" smtClean="0">
                <a:latin typeface="+mn-lt"/>
              </a:rPr>
              <a:t>.</a:t>
            </a:r>
          </a:p>
          <a:p>
            <a:pPr algn="just" hangingPunct="0">
              <a:defRPr/>
            </a:pPr>
            <a:r>
              <a:rPr lang="ru-RU" i="1" dirty="0" smtClean="0">
                <a:latin typeface="+mn-lt"/>
              </a:rPr>
              <a:t>4. Новый рынок – то есть вы его создаете, до Вас никто ничего не подобного не делал.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331640" y="764704"/>
            <a:ext cx="5572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600" b="1" i="1" dirty="0">
                <a:latin typeface="+mj-lt"/>
                <a:ea typeface="+mj-ea"/>
                <a:cs typeface="+mj-cs"/>
              </a:rPr>
              <a:t>Гипотезы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/>
              <a:t>Выход на существующий рынок:</a:t>
            </a:r>
            <a:endParaRPr lang="ru-RU" dirty="0"/>
          </a:p>
          <a:p>
            <a:pPr hangingPunct="0">
              <a:defRPr/>
            </a:pPr>
            <a:r>
              <a:rPr lang="ru-RU" dirty="0"/>
              <a:t> </a:t>
            </a:r>
          </a:p>
          <a:p>
            <a:pPr hangingPunct="0">
              <a:defRPr/>
            </a:pPr>
            <a:r>
              <a:rPr lang="ru-RU" i="1" dirty="0">
                <a:latin typeface="+mn-lt"/>
              </a:rPr>
              <a:t>Кто ваши конкуренты, кто является лидером на рынке?</a:t>
            </a:r>
          </a:p>
          <a:p>
            <a:pPr hangingPunct="0">
              <a:defRPr/>
            </a:pPr>
            <a:endParaRPr lang="ru-RU" i="1" dirty="0">
              <a:latin typeface="+mn-lt"/>
            </a:endParaRPr>
          </a:p>
          <a:p>
            <a:pPr hangingPunct="0">
              <a:defRPr/>
            </a:pPr>
            <a:r>
              <a:rPr lang="ru-RU" i="1" dirty="0">
                <a:latin typeface="+mn-lt"/>
              </a:rPr>
              <a:t>Какова доля рынка каждого из конкурентов?</a:t>
            </a:r>
          </a:p>
          <a:p>
            <a:pPr hangingPunct="0">
              <a:defRPr/>
            </a:pPr>
            <a:endParaRPr lang="ru-RU" i="1" dirty="0">
              <a:latin typeface="+mn-lt"/>
            </a:endParaRPr>
          </a:p>
          <a:p>
            <a:pPr hangingPunct="0">
              <a:defRPr/>
            </a:pPr>
            <a:r>
              <a:rPr lang="ru-RU" i="1" dirty="0">
                <a:latin typeface="+mn-lt"/>
              </a:rPr>
              <a:t>Какие расходы на маркетинг и продажи существующие лидеры рынка готовы понести, чтобы конкурировать с вами?</a:t>
            </a:r>
          </a:p>
          <a:p>
            <a:pPr hangingPunct="0">
              <a:defRPr/>
            </a:pPr>
            <a:endParaRPr lang="ru-RU" i="1" dirty="0">
              <a:latin typeface="+mn-lt"/>
            </a:endParaRPr>
          </a:p>
          <a:p>
            <a:pPr hangingPunct="0">
              <a:defRPr/>
            </a:pPr>
            <a:r>
              <a:rPr lang="ru-RU" i="1" dirty="0">
                <a:latin typeface="+mn-lt"/>
              </a:rPr>
              <a:t>Ваша компания будет работать по этим стандартам? Расширит их? Создаст новые</a:t>
            </a:r>
            <a:r>
              <a:rPr lang="ru-RU" dirty="0">
                <a:latin typeface="+mn-lt"/>
              </a:rPr>
              <a:t>? </a:t>
            </a:r>
          </a:p>
        </p:txBody>
      </p:sp>
      <p:sp>
        <p:nvSpPr>
          <p:cNvPr id="25603" name="Заголовок 1"/>
          <p:cNvSpPr>
            <a:spLocks noGrp="1"/>
          </p:cNvSpPr>
          <p:nvPr>
            <p:ph type="title"/>
          </p:nvPr>
        </p:nvSpPr>
        <p:spPr>
          <a:xfrm>
            <a:off x="1331913" y="981075"/>
            <a:ext cx="5572125" cy="1143000"/>
          </a:xfrm>
        </p:spPr>
        <p:txBody>
          <a:bodyPr/>
          <a:lstStyle/>
          <a:p>
            <a:pPr eaLnBrk="1" hangingPunct="1"/>
            <a:r>
              <a:rPr lang="ru-RU" sz="3600" b="1" i="1" smtClean="0"/>
              <a:t>Гипотезы </a:t>
            </a:r>
          </a:p>
        </p:txBody>
      </p:sp>
      <p:pic>
        <p:nvPicPr>
          <p:cNvPr id="2560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 err="1">
                <a:latin typeface="+mj-lt"/>
              </a:rPr>
              <a:t>Ресегментация</a:t>
            </a:r>
            <a:r>
              <a:rPr lang="ru-RU" b="1" dirty="0">
                <a:latin typeface="+mj-lt"/>
              </a:rPr>
              <a:t> существующего рынка</a:t>
            </a:r>
            <a:r>
              <a:rPr lang="ru-RU" dirty="0">
                <a:latin typeface="+mj-lt"/>
              </a:rPr>
              <a:t> </a:t>
            </a:r>
          </a:p>
          <a:p>
            <a:pPr hangingPunct="0">
              <a:defRPr/>
            </a:pPr>
            <a:r>
              <a:rPr lang="ru-RU" dirty="0">
                <a:latin typeface="+mj-lt"/>
              </a:rPr>
              <a:t> </a:t>
            </a:r>
          </a:p>
          <a:p>
            <a:pPr hangingPunct="0">
              <a:defRPr/>
            </a:pPr>
            <a:r>
              <a:rPr lang="ru-RU" i="1" dirty="0">
                <a:latin typeface="+mj-lt"/>
              </a:rPr>
              <a:t>С потребителями каких существующих рынков вы будете работать?</a:t>
            </a:r>
          </a:p>
          <a:p>
            <a:pPr hangingPunct="0">
              <a:defRPr/>
            </a:pPr>
            <a:endParaRPr lang="ru-RU" i="1" dirty="0">
              <a:latin typeface="+mj-lt"/>
            </a:endParaRPr>
          </a:p>
          <a:p>
            <a:pPr hangingPunct="0">
              <a:defRPr/>
            </a:pPr>
            <a:r>
              <a:rPr lang="ru-RU" i="1" dirty="0">
                <a:latin typeface="+mj-lt"/>
              </a:rPr>
              <a:t>Как вы отличите этих потребителей?</a:t>
            </a:r>
          </a:p>
          <a:p>
            <a:pPr hangingPunct="0">
              <a:defRPr/>
            </a:pPr>
            <a:endParaRPr lang="ru-RU" i="1" dirty="0">
              <a:latin typeface="+mj-lt"/>
            </a:endParaRPr>
          </a:p>
          <a:p>
            <a:pPr hangingPunct="0">
              <a:defRPr/>
            </a:pPr>
            <a:r>
              <a:rPr lang="ru-RU" i="1" dirty="0">
                <a:latin typeface="+mj-lt"/>
              </a:rPr>
              <a:t>Какие их потребности остаются неудовлетворенными в текущей конкурентной ситуации?</a:t>
            </a:r>
          </a:p>
          <a:p>
            <a:pPr hangingPunct="0">
              <a:defRPr/>
            </a:pPr>
            <a:endParaRPr lang="ru-RU" i="1" dirty="0">
              <a:latin typeface="+mj-lt"/>
            </a:endParaRPr>
          </a:p>
          <a:p>
            <a:pPr hangingPunct="0">
              <a:defRPr/>
            </a:pPr>
            <a:r>
              <a:rPr lang="ru-RU" i="1" dirty="0">
                <a:latin typeface="+mj-lt"/>
              </a:rPr>
              <a:t>Какие именно свойства вашего продукта заставят потребителей отказаться от тех продуктов конкурентов, которые они сейчас используют?</a:t>
            </a:r>
          </a:p>
        </p:txBody>
      </p:sp>
      <p:sp>
        <p:nvSpPr>
          <p:cNvPr id="26627" name="Заголовок 1"/>
          <p:cNvSpPr>
            <a:spLocks noGrp="1"/>
          </p:cNvSpPr>
          <p:nvPr>
            <p:ph type="title"/>
          </p:nvPr>
        </p:nvSpPr>
        <p:spPr>
          <a:xfrm>
            <a:off x="1331913" y="981075"/>
            <a:ext cx="5572125" cy="1143000"/>
          </a:xfrm>
        </p:spPr>
        <p:txBody>
          <a:bodyPr/>
          <a:lstStyle/>
          <a:p>
            <a:pPr eaLnBrk="1" hangingPunct="1"/>
            <a:r>
              <a:rPr lang="ru-RU" sz="3600" b="1" i="1" smtClean="0"/>
              <a:t>Гипотезы </a:t>
            </a:r>
          </a:p>
        </p:txBody>
      </p:sp>
      <p:pic>
        <p:nvPicPr>
          <p:cNvPr id="2662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1908175" y="908050"/>
            <a:ext cx="5572125" cy="1143000"/>
          </a:xfrm>
        </p:spPr>
        <p:txBody>
          <a:bodyPr/>
          <a:lstStyle/>
          <a:p>
            <a:pPr eaLnBrk="1" hangingPunct="1"/>
            <a:r>
              <a:rPr lang="ru-RU" sz="3600" b="1" i="1" smtClean="0"/>
              <a:t>Гипотезы 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>
                <a:latin typeface="+mn-lt"/>
              </a:rPr>
              <a:t>Выход на новый рынок</a:t>
            </a:r>
            <a:endParaRPr lang="ru-RU" dirty="0">
              <a:latin typeface="+mn-lt"/>
            </a:endParaRPr>
          </a:p>
          <a:p>
            <a:pPr hangingPunct="0">
              <a:defRPr/>
            </a:pPr>
            <a:endParaRPr lang="ru-RU" dirty="0">
              <a:latin typeface="+mn-lt"/>
            </a:endParaRPr>
          </a:p>
          <a:p>
            <a:pPr hangingPunct="0">
              <a:defRPr/>
            </a:pPr>
            <a:r>
              <a:rPr lang="ru-RU" i="1" dirty="0">
                <a:latin typeface="+mn-lt"/>
              </a:rPr>
              <a:t>Каковы смежные рынки?</a:t>
            </a:r>
          </a:p>
          <a:p>
            <a:pPr hangingPunct="0">
              <a:defRPr/>
            </a:pPr>
            <a:endParaRPr lang="ru-RU" i="1" dirty="0">
              <a:latin typeface="+mn-lt"/>
            </a:endParaRPr>
          </a:p>
          <a:p>
            <a:pPr hangingPunct="0">
              <a:defRPr/>
            </a:pPr>
            <a:r>
              <a:rPr lang="ru-RU" i="1" dirty="0">
                <a:latin typeface="+mn-lt"/>
              </a:rPr>
              <a:t>Из каких рынков придут ваши потребители?</a:t>
            </a:r>
          </a:p>
          <a:p>
            <a:pPr hangingPunct="0">
              <a:defRPr/>
            </a:pPr>
            <a:endParaRPr lang="ru-RU" i="1" dirty="0">
              <a:latin typeface="+mn-lt"/>
            </a:endParaRPr>
          </a:p>
          <a:p>
            <a:pPr hangingPunct="0">
              <a:defRPr/>
            </a:pPr>
            <a:r>
              <a:rPr lang="ru-RU" i="1" dirty="0">
                <a:latin typeface="+mn-lt"/>
              </a:rPr>
              <a:t>Какая потребность заставит потребителей купить ваш продукт?</a:t>
            </a:r>
          </a:p>
          <a:p>
            <a:pPr hangingPunct="0">
              <a:defRPr/>
            </a:pPr>
            <a:endParaRPr lang="ru-RU" i="1" dirty="0">
              <a:latin typeface="+mn-lt"/>
            </a:endParaRPr>
          </a:p>
          <a:p>
            <a:pPr hangingPunct="0">
              <a:defRPr/>
            </a:pPr>
            <a:r>
              <a:rPr lang="ru-RU" i="1" dirty="0">
                <a:latin typeface="+mn-lt"/>
              </a:rPr>
              <a:t>Какое свойство продукта будет решающим при этом?</a:t>
            </a:r>
          </a:p>
          <a:p>
            <a:pPr hangingPunct="0">
              <a:defRPr/>
            </a:pPr>
            <a:endParaRPr lang="ru-RU" i="1" dirty="0">
              <a:latin typeface="+mn-lt"/>
            </a:endParaRPr>
          </a:p>
          <a:p>
            <a:pPr hangingPunct="0">
              <a:defRPr/>
            </a:pPr>
            <a:r>
              <a:rPr lang="ru-RU" i="1" dirty="0">
                <a:latin typeface="+mn-lt"/>
              </a:rPr>
              <a:t>Как долго вам потребуется «обучать» ваших потребителей, чтобы создать рынок достаточного размера? Каков этот размер?</a:t>
            </a:r>
          </a:p>
        </p:txBody>
      </p:sp>
      <p:pic>
        <p:nvPicPr>
          <p:cNvPr id="27652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692275" y="1125538"/>
            <a:ext cx="5572125" cy="1143000"/>
          </a:xfrm>
        </p:spPr>
        <p:txBody>
          <a:bodyPr/>
          <a:lstStyle/>
          <a:p>
            <a:pPr eaLnBrk="1" hangingPunct="1"/>
            <a:r>
              <a:rPr lang="ru-RU" sz="3200" b="1" smtClean="0"/>
              <a:t>Customer Discovery - Фаза 2: тестирование гипотез</a:t>
            </a:r>
            <a:endParaRPr lang="ru-RU" sz="3200" b="1" i="1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357438"/>
            <a:ext cx="84296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hangingPunct="0">
              <a:defRPr/>
            </a:pPr>
            <a:r>
              <a:rPr lang="ru-RU" i="1" dirty="0">
                <a:latin typeface="+mn-lt"/>
              </a:rPr>
              <a:t>В этой фазе вы тестируете и квалифицируете гипотезы из фазы 1.</a:t>
            </a:r>
          </a:p>
          <a:p>
            <a:pPr algn="just" hangingPunct="0">
              <a:defRPr/>
            </a:pPr>
            <a:endParaRPr lang="ru-RU" i="1" dirty="0">
              <a:latin typeface="+mn-lt"/>
            </a:endParaRPr>
          </a:p>
          <a:p>
            <a:pPr algn="just" hangingPunct="0">
              <a:defRPr/>
            </a:pPr>
            <a:r>
              <a:rPr lang="ru-RU" i="1" dirty="0">
                <a:latin typeface="+mn-lt"/>
              </a:rPr>
              <a:t>После получения обратной связи от потребителей гипотезы остаются в неизменном виде в очень редких случаях. Поэтому вы будете не только проверять свои предположения, но и изменять их на основе новой полученной информации. Помните, что вы идете к потребителям не для того, чтобы выяснить, нравится ли им ваш продукт. Ваша цель – проверка предположений, в том числе – о проблемах потребителей.</a:t>
            </a:r>
          </a:p>
          <a:p>
            <a:pPr algn="just" hangingPunct="0">
              <a:defRPr/>
            </a:pPr>
            <a:endParaRPr lang="ru-RU" i="1" dirty="0">
              <a:latin typeface="+mn-lt"/>
            </a:endParaRPr>
          </a:p>
          <a:p>
            <a:pPr algn="just" hangingPunct="0">
              <a:defRPr/>
            </a:pPr>
            <a:r>
              <a:rPr lang="ru-RU" b="1" i="1" dirty="0">
                <a:solidFill>
                  <a:srgbClr val="C00000"/>
                </a:solidFill>
                <a:latin typeface="+mn-lt"/>
              </a:rPr>
              <a:t>Если ваши предположения в корне ошибочны – не имеет значения, насколько хорош сам продукт – его просто никто не купит.</a:t>
            </a:r>
          </a:p>
        </p:txBody>
      </p:sp>
      <p:pic>
        <p:nvPicPr>
          <p:cNvPr id="28676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6364808" cy="1143000"/>
          </a:xfrm>
        </p:spPr>
        <p:txBody>
          <a:bodyPr/>
          <a:lstStyle/>
          <a:p>
            <a:pPr eaLnBrk="1" hangingPunct="1"/>
            <a:r>
              <a:rPr lang="ru-RU" sz="3200" b="1" dirty="0" err="1" smtClean="0"/>
              <a:t>Customer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Discovery</a:t>
            </a:r>
            <a:r>
              <a:rPr lang="ru-RU" sz="3200" b="1" dirty="0" smtClean="0"/>
              <a:t> - Фаза 2: тестирование гипотез</a:t>
            </a:r>
            <a:endParaRPr lang="ru-RU" sz="3200" b="1" i="1" dirty="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51520" y="1916832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/>
              <a:t>Первые контакты с потребителями</a:t>
            </a:r>
            <a:endParaRPr lang="ru-RU" dirty="0"/>
          </a:p>
          <a:p>
            <a:pPr algn="just" hangingPunct="0">
              <a:defRPr/>
            </a:pPr>
            <a:r>
              <a:rPr lang="ru-RU" sz="2400" b="1" i="1" dirty="0" smtClean="0">
                <a:solidFill>
                  <a:srgbClr val="C00000"/>
                </a:solidFill>
                <a:latin typeface="+mj-lt"/>
              </a:rPr>
              <a:t>С</a:t>
            </a:r>
            <a:r>
              <a:rPr lang="ru-RU" i="1" dirty="0" smtClean="0">
                <a:latin typeface="+mj-lt"/>
              </a:rPr>
              <a:t>оставьте </a:t>
            </a:r>
            <a:r>
              <a:rPr lang="ru-RU" i="1" dirty="0">
                <a:latin typeface="+mj-lt"/>
              </a:rPr>
              <a:t>список первых </a:t>
            </a:r>
            <a:r>
              <a:rPr lang="ru-RU" i="1" dirty="0" smtClean="0">
                <a:latin typeface="+mj-lt"/>
              </a:rPr>
              <a:t>40-50-ти </a:t>
            </a:r>
            <a:r>
              <a:rPr lang="ru-RU" i="1" dirty="0">
                <a:latin typeface="+mj-lt"/>
              </a:rPr>
              <a:t>потребителей, на которых вы сможете проверить свои идеи. </a:t>
            </a:r>
            <a:endParaRPr lang="ru-RU" i="1" dirty="0">
              <a:latin typeface="+mj-lt"/>
            </a:endParaRP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+mj-lt"/>
              </a:rPr>
              <a:t>Н</a:t>
            </a:r>
            <a:r>
              <a:rPr lang="ru-RU" i="1" dirty="0" smtClean="0">
                <a:latin typeface="+mj-lt"/>
              </a:rPr>
              <a:t>а </a:t>
            </a:r>
            <a:r>
              <a:rPr lang="ru-RU" i="1" dirty="0">
                <a:latin typeface="+mj-lt"/>
              </a:rPr>
              <a:t>этом этапе нужны не «точно ваши» потребители, а те, кто хотя бы приблизительно подходит под описания из ваших гипотез.</a:t>
            </a:r>
            <a:endParaRPr lang="ru-RU" i="1" dirty="0">
              <a:latin typeface="+mj-lt"/>
            </a:endParaRP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+mj-lt"/>
              </a:rPr>
              <a:t>П</a:t>
            </a:r>
            <a:r>
              <a:rPr lang="ru-RU" i="1" dirty="0" smtClean="0">
                <a:latin typeface="+mj-lt"/>
              </a:rPr>
              <a:t>ервые </a:t>
            </a:r>
            <a:r>
              <a:rPr lang="ru-RU" i="1" dirty="0">
                <a:latin typeface="+mj-lt"/>
              </a:rPr>
              <a:t>шаги будут самыми сложными: придется контактировать с людьми, которые вас не знают, и убеждать их уделить вам время. </a:t>
            </a:r>
            <a:r>
              <a:rPr lang="ru-RU" i="1" dirty="0">
                <a:latin typeface="+mj-lt"/>
              </a:rPr>
              <a:t>Чтобы упростить задачу, «утепляйте» контакты, ссылаясь на «</a:t>
            </a:r>
            <a:r>
              <a:rPr lang="ru-RU" i="1" dirty="0" err="1">
                <a:latin typeface="+mj-lt"/>
              </a:rPr>
              <a:t>рекомендателей</a:t>
            </a:r>
            <a:r>
              <a:rPr lang="ru-RU" i="1" dirty="0">
                <a:latin typeface="+mj-lt"/>
              </a:rPr>
              <a:t>».</a:t>
            </a: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+mj-lt"/>
              </a:rPr>
              <a:t>Ч</a:t>
            </a:r>
            <a:r>
              <a:rPr lang="ru-RU" i="1" dirty="0" smtClean="0">
                <a:latin typeface="+mj-lt"/>
              </a:rPr>
              <a:t>тобы </a:t>
            </a:r>
            <a:r>
              <a:rPr lang="ru-RU" i="1" dirty="0">
                <a:latin typeface="+mj-lt"/>
              </a:rPr>
              <a:t>подход сработал, вам нужно будет делать </a:t>
            </a:r>
            <a:r>
              <a:rPr lang="ru-RU" i="1" dirty="0" smtClean="0">
                <a:latin typeface="+mj-lt"/>
              </a:rPr>
              <a:t>десятки </a:t>
            </a:r>
            <a:r>
              <a:rPr lang="ru-RU" i="1" dirty="0">
                <a:latin typeface="+mj-lt"/>
              </a:rPr>
              <a:t>звонков в день. </a:t>
            </a:r>
            <a:r>
              <a:rPr lang="ru-RU" sz="2400" b="1" i="1" dirty="0">
                <a:solidFill>
                  <a:srgbClr val="C00000"/>
                </a:solidFill>
                <a:latin typeface="+mj-lt"/>
              </a:rPr>
              <a:t>П</a:t>
            </a:r>
            <a:r>
              <a:rPr lang="ru-RU" i="1" dirty="0">
                <a:latin typeface="+mj-lt"/>
              </a:rPr>
              <a:t>родолжайте в этом же темпе до тех пор, пока ваше расписание не заполнится тремя встречами в день. Если вам отказывают, спрашивайте, с кем еще можно поговорить на эту тему. В среднем из 50 звонков получится 5-10 назначенных встреч. Начинайте встречу с презентации проблемы.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979613" y="1052513"/>
            <a:ext cx="5572125" cy="1143000"/>
          </a:xfrm>
        </p:spPr>
        <p:txBody>
          <a:bodyPr/>
          <a:lstStyle/>
          <a:p>
            <a:pPr eaLnBrk="1" hangingPunct="1"/>
            <a:r>
              <a:rPr lang="ru-RU" sz="3200" b="1" smtClean="0"/>
              <a:t>Customer Discovery - Фаза 2: тестирование гипотез</a:t>
            </a:r>
            <a:endParaRPr lang="ru-RU" sz="3200" b="1" i="1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>
                <a:latin typeface="+mn-lt"/>
              </a:rPr>
              <a:t>Презентация проблемы</a:t>
            </a:r>
            <a:endParaRPr lang="ru-RU" dirty="0">
              <a:latin typeface="+mn-lt"/>
            </a:endParaRPr>
          </a:p>
          <a:p>
            <a:pPr hangingPunct="0">
              <a:defRPr/>
            </a:pPr>
            <a:endParaRPr lang="ru-RU" dirty="0">
              <a:latin typeface="+mn-lt"/>
            </a:endParaRPr>
          </a:p>
          <a:p>
            <a:pPr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+mn-lt"/>
              </a:rPr>
              <a:t>П</a:t>
            </a:r>
            <a:r>
              <a:rPr lang="ru-RU" i="1" dirty="0">
                <a:latin typeface="+mn-lt"/>
              </a:rPr>
              <a:t>резентация проблемы создается не для убеждения потребителей, а для того, чтобы получить от них необходимую вам информацию. В презентации обобщите основные гипотезы о проблеме, приведите несколько возможных решений.</a:t>
            </a:r>
          </a:p>
          <a:p>
            <a:pPr hangingPunct="0">
              <a:defRPr/>
            </a:pPr>
            <a:r>
              <a:rPr lang="ru-RU" sz="2400" b="1" i="1" dirty="0" smtClean="0">
                <a:solidFill>
                  <a:srgbClr val="C00000"/>
                </a:solidFill>
                <a:latin typeface="+mn-lt"/>
              </a:rPr>
              <a:t>Е</a:t>
            </a:r>
            <a:r>
              <a:rPr lang="ru-RU" i="1" dirty="0" smtClean="0">
                <a:latin typeface="+mn-lt"/>
              </a:rPr>
              <a:t>сли </a:t>
            </a:r>
            <a:r>
              <a:rPr lang="ru-RU" i="1" dirty="0">
                <a:latin typeface="+mn-lt"/>
              </a:rPr>
              <a:t>потребитель говорит вам, что ваши предположения ошибочны, и проблема не является важной – не убеждайте его в обратном.</a:t>
            </a:r>
            <a:endParaRPr lang="ru-RU" i="1" dirty="0">
              <a:latin typeface="+mn-lt"/>
            </a:endParaRPr>
          </a:p>
          <a:p>
            <a:pPr hangingPunct="0">
              <a:defRPr/>
            </a:pPr>
            <a:r>
              <a:rPr lang="ru-RU" sz="2400" b="1" i="1" dirty="0" smtClean="0">
                <a:solidFill>
                  <a:srgbClr val="C00000"/>
                </a:solidFill>
                <a:latin typeface="+mn-lt"/>
              </a:rPr>
              <a:t>Е</a:t>
            </a:r>
            <a:r>
              <a:rPr lang="ru-RU" i="1" dirty="0" smtClean="0">
                <a:latin typeface="+mn-lt"/>
              </a:rPr>
              <a:t>сли </a:t>
            </a:r>
            <a:r>
              <a:rPr lang="ru-RU" i="1" dirty="0">
                <a:latin typeface="+mn-lt"/>
              </a:rPr>
              <a:t>потребитель соглашается, что проблемы существенны, спросите, почему, на его взгляд, важно решить их (используйте термины стоимости,  упущенной выгоды, потерянных клиентов, времени, эмоции и т.д.).</a:t>
            </a:r>
            <a:endParaRPr lang="ru-RU" i="1" dirty="0">
              <a:latin typeface="+mn-lt"/>
            </a:endParaRPr>
          </a:p>
        </p:txBody>
      </p:sp>
      <p:pic>
        <p:nvPicPr>
          <p:cNvPr id="3072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51520" y="1124744"/>
            <a:ext cx="8391723" cy="1647155"/>
          </a:xfrm>
        </p:spPr>
        <p:txBody>
          <a:bodyPr/>
          <a:lstStyle/>
          <a:p>
            <a:pPr marL="342900" indent="-342900"/>
            <a:r>
              <a:rPr lang="ru-RU" sz="2400" b="1" dirty="0" smtClean="0"/>
              <a:t>Цели и задачи </a:t>
            </a:r>
            <a:r>
              <a:rPr lang="ru-RU" sz="2400" b="1" dirty="0" smtClean="0"/>
              <a:t>продукт-</a:t>
            </a:r>
            <a:r>
              <a:rPr lang="en-US" sz="2400" b="1" dirty="0" smtClean="0"/>
              <a:t> </a:t>
            </a:r>
            <a:r>
              <a:rPr lang="ru-RU" sz="2400" b="1" dirty="0" smtClean="0"/>
              <a:t>ориентированных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dirty="0" smtClean="0"/>
              <a:t>(</a:t>
            </a:r>
            <a:r>
              <a:rPr lang="en-US" sz="2400" b="1" dirty="0" smtClean="0"/>
              <a:t>product-development</a:t>
            </a:r>
            <a:r>
              <a:rPr lang="ru-RU" sz="2400" b="1" dirty="0" smtClean="0"/>
              <a:t>)</a:t>
            </a:r>
            <a:r>
              <a:rPr lang="ru-RU" sz="2400" b="1" dirty="0" smtClean="0"/>
              <a:t> </a:t>
            </a:r>
            <a:r>
              <a:rPr lang="ru-RU" sz="2400" b="1" dirty="0" smtClean="0"/>
              <a:t>и </a:t>
            </a:r>
            <a:br>
              <a:rPr lang="ru-RU" sz="2400" b="1" dirty="0" smtClean="0"/>
            </a:br>
            <a:r>
              <a:rPr lang="ru-RU" sz="2400" b="1" dirty="0" err="1" smtClean="0"/>
              <a:t>клиенто</a:t>
            </a:r>
            <a:r>
              <a:rPr lang="ru-RU" sz="2400" b="1" dirty="0" err="1" smtClean="0"/>
              <a:t>о</a:t>
            </a:r>
            <a:r>
              <a:rPr lang="ru-RU" sz="2400" b="1" dirty="0" err="1" smtClean="0"/>
              <a:t>риентированных</a:t>
            </a:r>
            <a:r>
              <a:rPr lang="ru-RU" sz="2400" b="1" dirty="0" smtClean="0"/>
              <a:t>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dirty="0" smtClean="0"/>
              <a:t>(</a:t>
            </a:r>
            <a:r>
              <a:rPr lang="en-US" sz="2400" b="1" dirty="0" smtClean="0"/>
              <a:t>customer-development</a:t>
            </a:r>
            <a:r>
              <a:rPr lang="ru-RU" sz="2400" b="1" dirty="0" smtClean="0"/>
              <a:t>)</a:t>
            </a:r>
            <a:r>
              <a:rPr lang="en-US" sz="2400" b="1" dirty="0" smtClean="0"/>
              <a:t> </a:t>
            </a:r>
            <a:r>
              <a:rPr lang="ru-RU" sz="2400" b="1" dirty="0" smtClean="0"/>
              <a:t>методологий</a:t>
            </a:r>
            <a:endParaRPr lang="ru-RU" sz="2400" b="1" i="1" dirty="0" smtClean="0"/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2915816" y="4883299"/>
            <a:ext cx="5076899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ru-RU" sz="2400" b="1" i="1" dirty="0">
                <a:solidFill>
                  <a:srgbClr val="7030A0"/>
                </a:solidFill>
              </a:rPr>
              <a:t>Этапы реализации проекта</a:t>
            </a:r>
          </a:p>
          <a:p>
            <a:pPr marL="342900" indent="-342900" algn="ctr"/>
            <a:r>
              <a:rPr lang="ru-RU" sz="2400" b="1" i="1" dirty="0">
                <a:solidFill>
                  <a:srgbClr val="7030A0"/>
                </a:solidFill>
              </a:rPr>
              <a:t>с точки зрения </a:t>
            </a:r>
          </a:p>
          <a:p>
            <a:pPr marL="342900" indent="-342900" algn="ctr"/>
            <a:r>
              <a:rPr lang="ru-RU" sz="2400" b="1" i="1" dirty="0" err="1" smtClean="0">
                <a:solidFill>
                  <a:srgbClr val="7030A0"/>
                </a:solidFill>
              </a:rPr>
              <a:t>продукт-ориентированных</a:t>
            </a:r>
            <a:endParaRPr lang="ru-RU" sz="2400" b="1" i="1" dirty="0" smtClean="0">
              <a:solidFill>
                <a:srgbClr val="7030A0"/>
              </a:solidFill>
            </a:endParaRPr>
          </a:p>
          <a:p>
            <a:pPr marL="342900" indent="-342900" algn="ctr"/>
            <a:r>
              <a:rPr lang="ru-RU" sz="2400" b="1" i="1" dirty="0" smtClean="0">
                <a:solidFill>
                  <a:srgbClr val="7030A0"/>
                </a:solidFill>
              </a:rPr>
              <a:t>методологий</a:t>
            </a:r>
            <a:endParaRPr lang="ru-RU" sz="2400" b="1" i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63" y="3082925"/>
            <a:ext cx="159702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71750" y="3082925"/>
            <a:ext cx="188277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продукта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2071688" y="3240088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625" y="3082925"/>
            <a:ext cx="17145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Alpha/Beta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261225" y="3082925"/>
            <a:ext cx="1382713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4500563" y="3240088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6715125" y="3240088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4107" name="Рисунок 12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4365625"/>
            <a:ext cx="1584325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Рисунок 2" descr="logos"/>
          <p:cNvPicPr>
            <a:picLocks noChangeAspect="1" noChangeArrowheads="1"/>
          </p:cNvPicPr>
          <p:nvPr/>
        </p:nvPicPr>
        <p:blipFill>
          <a:blip r:embed="rId3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Рисунок 3" descr="logos"/>
          <p:cNvPicPr>
            <a:picLocks noChangeAspect="1" noChangeArrowheads="1"/>
          </p:cNvPicPr>
          <p:nvPr/>
        </p:nvPicPr>
        <p:blipFill>
          <a:blip r:embed="rId3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5" descr="QD community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Стрелка вправо 14"/>
          <p:cNvSpPr/>
          <p:nvPr/>
        </p:nvSpPr>
        <p:spPr>
          <a:xfrm rot="16200000">
            <a:off x="4968044" y="3495869"/>
            <a:ext cx="678936" cy="198536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619250" y="981075"/>
            <a:ext cx="5572125" cy="1143000"/>
          </a:xfrm>
        </p:spPr>
        <p:txBody>
          <a:bodyPr/>
          <a:lstStyle/>
          <a:p>
            <a:pPr eaLnBrk="1" hangingPunct="1"/>
            <a:r>
              <a:rPr lang="ru-RU" sz="3200" b="1" smtClean="0"/>
              <a:t>Customer Discovery - Фаза 2: тестирование гипотез</a:t>
            </a:r>
            <a:endParaRPr lang="ru-RU" sz="3200" b="1" i="1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i="1" dirty="0">
                <a:latin typeface="+mj-lt"/>
              </a:rPr>
              <a:t>Более глубокое понимание потребителя</a:t>
            </a:r>
            <a:endParaRPr lang="ru-RU" i="1" dirty="0">
              <a:latin typeface="+mj-lt"/>
            </a:endParaRPr>
          </a:p>
          <a:p>
            <a:pPr hangingPunct="0">
              <a:defRPr/>
            </a:pPr>
            <a:endParaRPr lang="ru-RU" i="1" dirty="0">
              <a:latin typeface="+mj-lt"/>
            </a:endParaRP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+mj-lt"/>
              </a:rPr>
              <a:t>П</a:t>
            </a:r>
            <a:r>
              <a:rPr lang="ru-RU" i="1" dirty="0">
                <a:latin typeface="+mj-lt"/>
              </a:rPr>
              <a:t>омимо проверки гипотез о проблемах потребителя, проясните, как потребители обычно проводят свой день, тратят деньги и выполняют работу. </a:t>
            </a: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+mj-lt"/>
              </a:rPr>
              <a:t>Е</a:t>
            </a:r>
            <a:r>
              <a:rPr lang="ru-RU" i="1" dirty="0" smtClean="0">
                <a:latin typeface="+mj-lt"/>
              </a:rPr>
              <a:t>сли </a:t>
            </a:r>
            <a:r>
              <a:rPr lang="ru-RU" i="1" dirty="0">
                <a:latin typeface="+mj-lt"/>
              </a:rPr>
              <a:t>речь идет корпоративном сегменте, о работе, уточните, как они взаимодействуют с другими отделами? </a:t>
            </a:r>
            <a:r>
              <a:rPr lang="ru-RU" i="1" dirty="0">
                <a:latin typeface="+mj-lt"/>
              </a:rPr>
              <a:t>Какие продукты используют? Касается ли проблема только их, или еще и других людей в компании? Аналогично и с домашними пользователями.</a:t>
            </a: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+mj-lt"/>
              </a:rPr>
              <a:t>П</a:t>
            </a:r>
            <a:r>
              <a:rPr lang="ru-RU" i="1" dirty="0">
                <a:latin typeface="+mj-lt"/>
              </a:rPr>
              <a:t>роверяйте и предположения о том, готовы ли потребители заплатить за ваше решение. Что заставит потребителей изменить привычный порядок? </a:t>
            </a:r>
            <a:r>
              <a:rPr lang="ru-RU" sz="2400" b="1" i="1" dirty="0">
                <a:solidFill>
                  <a:srgbClr val="C00000"/>
                </a:solidFill>
                <a:latin typeface="+mj-lt"/>
              </a:rPr>
              <a:t>Ц</a:t>
            </a:r>
            <a:r>
              <a:rPr lang="ru-RU" i="1" dirty="0">
                <a:latin typeface="+mj-lt"/>
              </a:rPr>
              <a:t>ена? Свойства продукта? Новые стандарты?</a:t>
            </a: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+mj-lt"/>
              </a:rPr>
              <a:t>С</a:t>
            </a:r>
            <a:r>
              <a:rPr lang="ru-RU" i="1" dirty="0" smtClean="0">
                <a:latin typeface="+mj-lt"/>
              </a:rPr>
              <a:t>просите</a:t>
            </a:r>
            <a:r>
              <a:rPr lang="ru-RU" i="1" dirty="0">
                <a:latin typeface="+mj-lt"/>
              </a:rPr>
              <a:t>, как потребители узнают о новых продуктах. </a:t>
            </a:r>
            <a:r>
              <a:rPr lang="ru-RU" i="1" dirty="0">
                <a:latin typeface="+mj-lt"/>
              </a:rPr>
              <a:t>Чьему мнению они доверяют?</a:t>
            </a:r>
          </a:p>
        </p:txBody>
      </p:sp>
      <p:pic>
        <p:nvPicPr>
          <p:cNvPr id="3174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Заголовок 1"/>
          <p:cNvSpPr>
            <a:spLocks noGrp="1"/>
          </p:cNvSpPr>
          <p:nvPr>
            <p:ph type="title"/>
          </p:nvPr>
        </p:nvSpPr>
        <p:spPr>
          <a:xfrm>
            <a:off x="2051050" y="981075"/>
            <a:ext cx="5572125" cy="1143000"/>
          </a:xfrm>
        </p:spPr>
        <p:txBody>
          <a:bodyPr/>
          <a:lstStyle/>
          <a:p>
            <a:r>
              <a:rPr lang="ru-RU" sz="2400" b="1" dirty="0" err="1" smtClean="0"/>
              <a:t>Customer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Discovery</a:t>
            </a:r>
            <a:r>
              <a:rPr lang="ru-RU" sz="2400" b="1" dirty="0" smtClean="0"/>
              <a:t> - Фаза 3: тестирование концепции продукта</a:t>
            </a:r>
            <a:endParaRPr lang="ru-RU" sz="2400" dirty="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071688"/>
            <a:ext cx="8429625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/>
              <a:t>Первая проверка реальностью</a:t>
            </a:r>
            <a:endParaRPr lang="ru-RU" dirty="0"/>
          </a:p>
          <a:p>
            <a:pPr hangingPunct="0">
              <a:defRPr/>
            </a:pPr>
            <a:endParaRPr lang="ru-RU" i="1" dirty="0">
              <a:latin typeface="+mj-lt"/>
            </a:endParaRPr>
          </a:p>
          <a:p>
            <a:pPr hangingPunct="0">
              <a:defRPr/>
            </a:pPr>
            <a:r>
              <a:rPr lang="en-US" sz="2000" b="1" i="1" dirty="0">
                <a:solidFill>
                  <a:srgbClr val="FFC000"/>
                </a:solidFill>
                <a:latin typeface="+mj-lt"/>
              </a:rPr>
              <a:t>Analyzing feedback!</a:t>
            </a:r>
            <a:endParaRPr lang="ru-RU" sz="2000" b="1" i="1" dirty="0">
              <a:solidFill>
                <a:srgbClr val="FFC000"/>
              </a:solidFill>
              <a:latin typeface="+mj-lt"/>
            </a:endParaRPr>
          </a:p>
          <a:p>
            <a:pPr hangingPunct="0">
              <a:defRPr/>
            </a:pPr>
            <a:endParaRPr lang="ru-RU" i="1" dirty="0">
              <a:latin typeface="+mj-lt"/>
            </a:endParaRPr>
          </a:p>
          <a:p>
            <a:pPr algn="just" hangingPunct="0">
              <a:defRPr/>
            </a:pPr>
            <a:r>
              <a:rPr lang="ru-RU" i="1" dirty="0"/>
              <a:t>Сопоставьте информацию, собранную вами в предыдущей фазе и ваши гипотезы</a:t>
            </a:r>
            <a:r>
              <a:rPr lang="ru-RU" i="1" dirty="0"/>
              <a:t>.</a:t>
            </a:r>
            <a:endParaRPr lang="ru-RU" i="1" dirty="0"/>
          </a:p>
          <a:p>
            <a:pPr algn="just" hangingPunct="0">
              <a:defRPr/>
            </a:pPr>
            <a:r>
              <a:rPr lang="ru-RU" i="1" dirty="0"/>
              <a:t>Какие проблемы на самом деле есть у потребителей? </a:t>
            </a:r>
          </a:p>
          <a:p>
            <a:pPr algn="just" hangingPunct="0">
              <a:defRPr/>
            </a:pPr>
            <a:r>
              <a:rPr lang="ru-RU" i="1" dirty="0"/>
              <a:t>Насколько они серьезны для них? Как сейчас их решают? </a:t>
            </a:r>
          </a:p>
          <a:p>
            <a:pPr algn="just" hangingPunct="0">
              <a:defRPr/>
            </a:pPr>
            <a:r>
              <a:rPr lang="ru-RU" i="1" dirty="0"/>
              <a:t>Опишите работу потребителей с вашим продуктам и без него. Насколько велика разница?</a:t>
            </a:r>
          </a:p>
          <a:p>
            <a:pPr algn="just" hangingPunct="0">
              <a:defRPr/>
            </a:pPr>
            <a:r>
              <a:rPr lang="ru-RU" i="1" dirty="0"/>
              <a:t>Готовы ли потребители за это платить? Что нового вы узнали о потребителях? Что было самым удивительным? Что вас разочаровало?</a:t>
            </a:r>
          </a:p>
          <a:p>
            <a:pPr hangingPunct="0">
              <a:defRPr/>
            </a:pPr>
            <a:endParaRPr lang="ru-RU" i="1" dirty="0">
              <a:latin typeface="+mj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1763713" y="1125538"/>
            <a:ext cx="5572125" cy="1143000"/>
          </a:xfrm>
        </p:spPr>
        <p:txBody>
          <a:bodyPr/>
          <a:lstStyle/>
          <a:p>
            <a:r>
              <a:rPr lang="ru-RU" sz="2400" b="1" smtClean="0"/>
              <a:t>Customer Discovery - Фаза 3: тестирование концепции продукта</a:t>
            </a:r>
            <a:endParaRPr lang="ru-RU" sz="240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50825" y="2565400"/>
            <a:ext cx="842962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hangingPunct="0">
              <a:defRPr/>
            </a:pPr>
            <a:r>
              <a:rPr lang="ru-RU" i="1" dirty="0"/>
              <a:t>Презентация продукта</a:t>
            </a:r>
          </a:p>
          <a:p>
            <a:pPr algn="just" hangingPunct="0">
              <a:defRPr/>
            </a:pPr>
            <a:endParaRPr lang="ru-RU" i="1" dirty="0"/>
          </a:p>
          <a:p>
            <a:pPr algn="just" hangingPunct="0">
              <a:defRPr/>
            </a:pPr>
            <a:r>
              <a:rPr lang="ru-RU" i="1" dirty="0"/>
              <a:t>Презентация призвана проверить обновленные гипотезы и предположения о самом продукте. Опишите ваш продукт в  терминах решения проблемы потребителя. Если демонстрировать действие продукта еще слишком рано, рассмотрите в презентации не более пяти основных свойств. Приведите истории про «жизнь до продукта» и «жизнь после него». Приведите план развития продукта на ближайшие 18 месяцев.</a:t>
            </a:r>
          </a:p>
        </p:txBody>
      </p:sp>
      <p:pic>
        <p:nvPicPr>
          <p:cNvPr id="33796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Заголовок 1"/>
          <p:cNvSpPr>
            <a:spLocks noGrp="1"/>
          </p:cNvSpPr>
          <p:nvPr>
            <p:ph type="title"/>
          </p:nvPr>
        </p:nvSpPr>
        <p:spPr>
          <a:xfrm>
            <a:off x="2195736" y="692696"/>
            <a:ext cx="5572125" cy="1143000"/>
          </a:xfrm>
        </p:spPr>
        <p:txBody>
          <a:bodyPr/>
          <a:lstStyle/>
          <a:p>
            <a:r>
              <a:rPr lang="ru-RU" sz="2400" b="1" dirty="0" err="1" smtClean="0"/>
              <a:t>Customer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Discovery</a:t>
            </a:r>
            <a:r>
              <a:rPr lang="ru-RU" sz="2400" b="1" dirty="0" smtClean="0"/>
              <a:t> - Фаза 3: тестирование концепции продукта</a:t>
            </a:r>
            <a:endParaRPr lang="ru-RU" sz="2400" dirty="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79512" y="1700808"/>
            <a:ext cx="842962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>
                <a:latin typeface="+mn-lt"/>
              </a:rPr>
              <a:t>Еще один выход к клиентам</a:t>
            </a:r>
            <a:endParaRPr lang="ru-RU" dirty="0">
              <a:latin typeface="+mn-lt"/>
            </a:endParaRPr>
          </a:p>
          <a:p>
            <a:pPr hangingPunct="0">
              <a:defRPr/>
            </a:pPr>
            <a:r>
              <a:rPr lang="ru-RU" sz="2400" b="1" i="1" dirty="0" smtClean="0">
                <a:solidFill>
                  <a:srgbClr val="C00000"/>
                </a:solidFill>
              </a:rPr>
              <a:t>П</a:t>
            </a:r>
            <a:r>
              <a:rPr lang="ru-RU" i="1" dirty="0" smtClean="0"/>
              <a:t>окажите </a:t>
            </a:r>
            <a:r>
              <a:rPr lang="ru-RU" i="1" dirty="0"/>
              <a:t>свою презентацию о продукте тем, кто видел первую  - о проблеме. </a:t>
            </a:r>
            <a:r>
              <a:rPr lang="ru-RU" i="1" dirty="0"/>
              <a:t>Кроме того, наверняка ваши прошлые встречи с потребителями дали вам ряд новых контактов. </a:t>
            </a:r>
            <a:r>
              <a:rPr lang="ru-RU" i="1" dirty="0"/>
              <a:t>Посетите как минимум пять новых потребителей (если речь идет о корпоративном сегменте) или пятьдесят (если вы планируете работать с домашними пользователями</a:t>
            </a:r>
            <a:r>
              <a:rPr lang="ru-RU" i="1" dirty="0" smtClean="0"/>
              <a:t>).</a:t>
            </a:r>
            <a:endParaRPr lang="ru-RU" i="1" dirty="0"/>
          </a:p>
          <a:p>
            <a:pPr hangingPunct="0"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Н</a:t>
            </a:r>
            <a:r>
              <a:rPr lang="ru-RU" i="1" dirty="0"/>
              <a:t>ачинайте встречу с напоминания о проблеме, над решением которой вы работаете. Подчеркнув ее важность и получив одобрение аудитории (ведь они сами на прошлом шаге сообщили вам это), начните описание самого продукта. </a:t>
            </a:r>
            <a:r>
              <a:rPr lang="ru-RU" i="1" dirty="0"/>
              <a:t>Если возможно, продемонстрируйте его: даже прототип может помочь потребителям лучше вас понять</a:t>
            </a:r>
            <a:r>
              <a:rPr lang="ru-RU" i="1" dirty="0" smtClean="0"/>
              <a:t>.</a:t>
            </a:r>
            <a:endParaRPr lang="ru-RU" i="1" dirty="0"/>
          </a:p>
          <a:p>
            <a:pPr hangingPunct="0"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Д</a:t>
            </a:r>
            <a:r>
              <a:rPr lang="ru-RU" i="1" dirty="0"/>
              <a:t>елайте паузы, давайте возможность потребителям высказать свое мнение. Вся презентация должна занять не более 20 минут.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1692275" y="549275"/>
            <a:ext cx="5572125" cy="1143000"/>
          </a:xfrm>
        </p:spPr>
        <p:txBody>
          <a:bodyPr/>
          <a:lstStyle/>
          <a:p>
            <a:r>
              <a:rPr lang="ru-RU" sz="2400" b="1" smtClean="0"/>
              <a:t>Customer Discovery - Фаза 3: тестирование концепции продукта</a:t>
            </a:r>
            <a:endParaRPr lang="ru-RU" sz="240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1643063"/>
            <a:ext cx="842962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>
                <a:latin typeface="+mn-lt"/>
              </a:rPr>
              <a:t>Еще один выход к клиентам</a:t>
            </a:r>
            <a:endParaRPr lang="ru-RU" dirty="0">
              <a:latin typeface="+mn-lt"/>
            </a:endParaRPr>
          </a:p>
          <a:p>
            <a:pPr hangingPunct="0">
              <a:defRPr/>
            </a:pPr>
            <a:endParaRPr lang="ru-RU" dirty="0">
              <a:latin typeface="+mn-lt"/>
            </a:endParaRPr>
          </a:p>
          <a:p>
            <a:pPr algn="just" hangingPunct="0">
              <a:defRPr/>
            </a:pPr>
            <a:r>
              <a:rPr lang="ru-RU" sz="2400" b="1" dirty="0">
                <a:solidFill>
                  <a:srgbClr val="C00000"/>
                </a:solidFill>
              </a:rPr>
              <a:t>К</a:t>
            </a:r>
            <a:r>
              <a:rPr lang="ru-RU" i="1" dirty="0"/>
              <a:t>акова первая реакция потребителей? Решает ли ваш продукт существенную для них проблему? Приобретут ли они его? Считают ли они, что коллеги в их компании согласятся с таким мнением? </a:t>
            </a:r>
            <a:r>
              <a:rPr lang="ru-RU" i="1" dirty="0"/>
              <a:t>Как насчет других компаний</a:t>
            </a:r>
            <a:r>
              <a:rPr lang="ru-RU" i="1" dirty="0" smtClean="0"/>
              <a:t>?</a:t>
            </a:r>
            <a:endParaRPr lang="ru-RU" i="1" dirty="0"/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Р</a:t>
            </a:r>
            <a:r>
              <a:rPr lang="ru-RU" i="1" dirty="0"/>
              <a:t>асспросите про свойства продукта. Подходят ли они потребителям? Какие из них необходимо включить в первый же релиз продукта? А какие – можно отложить до следующих версий? Каких – не хватает? Что такое «полноценный продукт» по мнению потребителей? </a:t>
            </a:r>
            <a:r>
              <a:rPr lang="ru-RU" i="1" dirty="0"/>
              <a:t>Какие дополнительные свойства </a:t>
            </a:r>
            <a:r>
              <a:rPr lang="ru-RU" i="1" dirty="0" smtClean="0"/>
              <a:t>требуются</a:t>
            </a:r>
            <a:endParaRPr lang="ru-RU" i="1" dirty="0"/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У</a:t>
            </a:r>
            <a:r>
              <a:rPr lang="ru-RU" i="1" dirty="0"/>
              <a:t>читывая все это, составьте презентацию и для потенциальных партнеров. Поясните концепцию своего бизнеса и выгоды от партнерства с вами.</a:t>
            </a:r>
          </a:p>
        </p:txBody>
      </p:sp>
      <p:pic>
        <p:nvPicPr>
          <p:cNvPr id="3584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1908175" y="765175"/>
            <a:ext cx="5572125" cy="1143000"/>
          </a:xfrm>
        </p:spPr>
        <p:txBody>
          <a:bodyPr/>
          <a:lstStyle/>
          <a:p>
            <a:r>
              <a:rPr lang="ru-RU" sz="2400" b="1" dirty="0" err="1" smtClean="0"/>
              <a:t>Customer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Discovery</a:t>
            </a:r>
            <a:r>
              <a:rPr lang="ru-RU" sz="2400" b="1" dirty="0" smtClean="0"/>
              <a:t> - Фаза 3: тестирование концепции продукта</a:t>
            </a:r>
            <a:endParaRPr lang="ru-RU" sz="2400" dirty="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1643063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endParaRPr lang="ru-RU" dirty="0">
              <a:latin typeface="+mj-lt"/>
            </a:endParaRPr>
          </a:p>
          <a:p>
            <a:pPr hangingPunct="0">
              <a:defRPr/>
            </a:pPr>
            <a:r>
              <a:rPr lang="ru-RU" b="1" dirty="0">
                <a:latin typeface="+mj-lt"/>
              </a:rPr>
              <a:t>Вторая проверка реальностью</a:t>
            </a:r>
            <a:endParaRPr lang="ru-RU" dirty="0">
              <a:latin typeface="+mj-lt"/>
            </a:endParaRPr>
          </a:p>
          <a:p>
            <a:pPr hangingPunct="0">
              <a:defRPr/>
            </a:pPr>
            <a:endParaRPr lang="en-US" dirty="0">
              <a:solidFill>
                <a:srgbClr val="FFC000"/>
              </a:solidFill>
              <a:latin typeface="+mj-lt"/>
            </a:endParaRPr>
          </a:p>
          <a:p>
            <a:pPr hangingPunct="0">
              <a:defRPr/>
            </a:pPr>
            <a:r>
              <a:rPr lang="en-US" dirty="0">
                <a:solidFill>
                  <a:srgbClr val="FFC000"/>
                </a:solidFill>
                <a:latin typeface="+mj-lt"/>
              </a:rPr>
              <a:t>Analyzing feedback! </a:t>
            </a:r>
          </a:p>
          <a:p>
            <a:pPr hangingPunct="0">
              <a:defRPr/>
            </a:pPr>
            <a:endParaRPr lang="en-US" dirty="0">
              <a:latin typeface="+mj-lt"/>
            </a:endParaRPr>
          </a:p>
          <a:p>
            <a:pPr algn="just" hangingPunct="0">
              <a:defRPr/>
            </a:pPr>
            <a:r>
              <a:rPr lang="ru-RU" i="1" dirty="0"/>
              <a:t>Скорее всего, ваши выводы о продукте попадут в одну из следующих категорий</a:t>
            </a:r>
            <a:r>
              <a:rPr lang="ru-RU" i="1" dirty="0" smtClean="0"/>
              <a:t>:</a:t>
            </a:r>
            <a:endParaRPr lang="en-US" i="1" dirty="0"/>
          </a:p>
          <a:p>
            <a:pPr algn="just" hangingPunct="0">
              <a:defRPr/>
            </a:pPr>
            <a:r>
              <a:rPr lang="ru-RU" i="1" dirty="0"/>
              <a:t>1.</a:t>
            </a:r>
            <a:r>
              <a:rPr lang="en-US" i="1" dirty="0"/>
              <a:t> </a:t>
            </a:r>
            <a:r>
              <a:rPr lang="ru-RU" i="1" dirty="0"/>
              <a:t>Потребители определенно любят ваш продукт. </a:t>
            </a:r>
            <a:r>
              <a:rPr lang="ru-RU" i="1" dirty="0"/>
              <a:t>Не требуется никаких </a:t>
            </a:r>
            <a:r>
              <a:rPr lang="ru-RU" i="1" dirty="0" smtClean="0"/>
              <a:t>изменений</a:t>
            </a:r>
            <a:endParaRPr lang="en-US" i="1" dirty="0"/>
          </a:p>
          <a:p>
            <a:pPr algn="just" hangingPunct="0">
              <a:defRPr/>
            </a:pPr>
            <a:r>
              <a:rPr lang="ru-RU" i="1" dirty="0"/>
              <a:t>2.</a:t>
            </a:r>
            <a:r>
              <a:rPr lang="en-US" i="1" dirty="0"/>
              <a:t> </a:t>
            </a:r>
            <a:r>
              <a:rPr lang="ru-RU" i="1" dirty="0"/>
              <a:t>Потребителям нравится продукт, но вы периодически слышали, что в первом же релизе им хотелось бы видеть еще одно-два дополнительных </a:t>
            </a:r>
            <a:r>
              <a:rPr lang="ru-RU" i="1" dirty="0" smtClean="0"/>
              <a:t>свойства</a:t>
            </a:r>
            <a:endParaRPr lang="en-US" i="1" dirty="0"/>
          </a:p>
          <a:p>
            <a:pPr algn="just" hangingPunct="0">
              <a:defRPr/>
            </a:pPr>
            <a:r>
              <a:rPr lang="ru-RU" i="1" dirty="0"/>
              <a:t>3.</a:t>
            </a:r>
            <a:r>
              <a:rPr lang="en-US" i="1" dirty="0"/>
              <a:t> </a:t>
            </a:r>
            <a:r>
              <a:rPr lang="ru-RU" i="1" dirty="0"/>
              <a:t>Потребители понимают смысл продукта после длительного пояснения, но никто не проявил желания купить </a:t>
            </a:r>
            <a:r>
              <a:rPr lang="ru-RU" i="1" dirty="0" smtClean="0"/>
              <a:t>его</a:t>
            </a:r>
            <a:endParaRPr lang="en-US" i="1" dirty="0"/>
          </a:p>
          <a:p>
            <a:pPr algn="just" hangingPunct="0">
              <a:defRPr/>
            </a:pPr>
            <a:r>
              <a:rPr lang="ru-RU" i="1" dirty="0"/>
              <a:t>4.</a:t>
            </a:r>
            <a:r>
              <a:rPr lang="en-US" i="1" dirty="0"/>
              <a:t> </a:t>
            </a:r>
            <a:r>
              <a:rPr lang="ru-RU" i="1" dirty="0"/>
              <a:t>Потребителям не нужен ваш продукт</a:t>
            </a:r>
          </a:p>
          <a:p>
            <a:pPr hangingPunct="0">
              <a:defRPr/>
            </a:pPr>
            <a:r>
              <a:rPr lang="ru-RU" dirty="0">
                <a:latin typeface="+mj-lt"/>
              </a:rPr>
              <a:t> </a:t>
            </a:r>
          </a:p>
        </p:txBody>
      </p:sp>
      <p:pic>
        <p:nvPicPr>
          <p:cNvPr id="3686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5572125" cy="1143000"/>
          </a:xfrm>
        </p:spPr>
        <p:txBody>
          <a:bodyPr/>
          <a:lstStyle/>
          <a:p>
            <a:r>
              <a:rPr lang="ru-RU" sz="2400" b="1" dirty="0" err="1" smtClean="0"/>
              <a:t>Customer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Discovery</a:t>
            </a:r>
            <a:r>
              <a:rPr lang="ru-RU" sz="2400" b="1" dirty="0" smtClean="0"/>
              <a:t> - Фаза 3: тестирование концепции продукта</a:t>
            </a:r>
            <a:endParaRPr lang="ru-RU" sz="2400" dirty="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1643063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>
                <a:latin typeface="+mj-lt"/>
              </a:rPr>
              <a:t>Вторая проверка </a:t>
            </a:r>
            <a:r>
              <a:rPr lang="ru-RU" b="1" dirty="0" smtClean="0">
                <a:latin typeface="+mj-lt"/>
              </a:rPr>
              <a:t>реальностью</a:t>
            </a:r>
            <a:endParaRPr lang="en-US" dirty="0">
              <a:solidFill>
                <a:srgbClr val="FFC000"/>
              </a:solidFill>
              <a:latin typeface="+mj-lt"/>
            </a:endParaRPr>
          </a:p>
          <a:p>
            <a:pPr hangingPunct="0">
              <a:defRPr/>
            </a:pPr>
            <a:r>
              <a:rPr lang="en-US" dirty="0">
                <a:solidFill>
                  <a:srgbClr val="FFC000"/>
                </a:solidFill>
                <a:latin typeface="+mj-lt"/>
              </a:rPr>
              <a:t>Analyzing feedback! </a:t>
            </a:r>
          </a:p>
          <a:p>
            <a:pPr algn="just" hangingPunct="0">
              <a:defRPr/>
            </a:pPr>
            <a:r>
              <a:rPr lang="ru-RU" i="1" dirty="0" smtClean="0"/>
              <a:t>Вторая </a:t>
            </a:r>
            <a:r>
              <a:rPr lang="ru-RU" i="1" dirty="0"/>
              <a:t>категория ответов потребителей представляется самой опасной.</a:t>
            </a:r>
            <a:endParaRPr lang="ru-RU" i="1" dirty="0"/>
          </a:p>
          <a:p>
            <a:pPr algn="just" hangingPunct="0">
              <a:defRPr/>
            </a:pPr>
            <a:r>
              <a:rPr lang="ru-RU" i="1" dirty="0"/>
              <a:t>Поэтому при получении внушительного количества таких ответов важно докопаться до их причин. А также, выяснить, насколько необходимы дополнительные свойства. Ведь каждое дополнительное будет замедлять выход продукта на рынок, что губительно для </a:t>
            </a:r>
            <a:r>
              <a:rPr lang="ru-RU" i="1" dirty="0" err="1"/>
              <a:t>стартапа</a:t>
            </a:r>
            <a:r>
              <a:rPr lang="ru-RU" i="1" dirty="0"/>
              <a:t>.</a:t>
            </a:r>
          </a:p>
          <a:p>
            <a:pPr algn="just" hangingPunct="0">
              <a:defRPr/>
            </a:pPr>
            <a:r>
              <a:rPr lang="ru-RU" i="1" dirty="0"/>
              <a:t>Стратегия «быстро выйти на рынок» принципиально отличается от стратегии «первыми выйти на рынок». Во втором случае подразумевается конкуренция с другими </a:t>
            </a:r>
            <a:r>
              <a:rPr lang="ru-RU" i="1" dirty="0" err="1"/>
              <a:t>стартапами</a:t>
            </a:r>
            <a:r>
              <a:rPr lang="ru-RU" i="1" dirty="0"/>
              <a:t> за завоевание доли рынка – путем низкой цены, скидок, маркетинговых акций. Девиз такого подхода – «клиенты любой ценой». В стратегии «быстрого выхода на рынок», наоборот, несущественно, кто именно получит первые продажи. Если новый рынок достаточно велик, компания будет иметь успех, научившись зарабатывать, а не завоевывать.</a:t>
            </a:r>
          </a:p>
        </p:txBody>
      </p:sp>
      <p:pic>
        <p:nvPicPr>
          <p:cNvPr id="37892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5572125" cy="1143000"/>
          </a:xfrm>
        </p:spPr>
        <p:txBody>
          <a:bodyPr/>
          <a:lstStyle/>
          <a:p>
            <a:r>
              <a:rPr lang="ru-RU" sz="2400" b="1" dirty="0" err="1" smtClean="0"/>
              <a:t>Customer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Discovery</a:t>
            </a:r>
            <a:r>
              <a:rPr lang="ru-RU" sz="2400" b="1" dirty="0" smtClean="0"/>
              <a:t> - Фаза 4: верификация</a:t>
            </a:r>
            <a:endParaRPr lang="ru-RU" sz="2400" dirty="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79512" y="1628800"/>
            <a:ext cx="842962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i="1" dirty="0">
                <a:solidFill>
                  <a:srgbClr val="C00000"/>
                </a:solidFill>
              </a:rPr>
              <a:t>Верификация проблемы</a:t>
            </a:r>
          </a:p>
          <a:p>
            <a:pPr algn="just" hangingPunct="0">
              <a:defRPr/>
            </a:pPr>
            <a:endParaRPr lang="en-US" i="1" dirty="0"/>
          </a:p>
          <a:p>
            <a:pPr algn="just" hangingPunct="0">
              <a:defRPr/>
            </a:pPr>
            <a:r>
              <a:rPr lang="ru-RU" i="1" dirty="0"/>
              <a:t>Подведите итоги вашему общению с потребителями. Обобщите полученные данные и решите, все ли вопросы с «проблемой» потребителей решены. Уверены ли вы, что вам заплатят за решение проблемы? Если да, двигайтесь дальше. Если нет, пройдите еще одну итерацию предыдущих этапов.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4076700"/>
            <a:ext cx="84296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i="1" dirty="0">
                <a:solidFill>
                  <a:srgbClr val="C00000"/>
                </a:solidFill>
              </a:rPr>
              <a:t>Верификация продукта</a:t>
            </a:r>
          </a:p>
          <a:p>
            <a:pPr hangingPunct="0">
              <a:defRPr/>
            </a:pPr>
            <a:endParaRPr lang="en-US" i="1" dirty="0"/>
          </a:p>
          <a:p>
            <a:pPr algn="just" hangingPunct="0">
              <a:defRPr/>
            </a:pPr>
            <a:r>
              <a:rPr lang="ru-RU" i="1" dirty="0"/>
              <a:t>Назовите три важнейших проблемы потребителей и три важнейших свойства продукта. Их соответствие очевидно? Ваши планы развития продукта соотносятся с потребностями рынка?</a:t>
            </a:r>
          </a:p>
        </p:txBody>
      </p:sp>
      <p:pic>
        <p:nvPicPr>
          <p:cNvPr id="38917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Заголовок 1"/>
          <p:cNvSpPr>
            <a:spLocks noGrp="1"/>
          </p:cNvSpPr>
          <p:nvPr>
            <p:ph type="title"/>
          </p:nvPr>
        </p:nvSpPr>
        <p:spPr>
          <a:xfrm>
            <a:off x="1835150" y="1052513"/>
            <a:ext cx="5572125" cy="1143000"/>
          </a:xfrm>
        </p:spPr>
        <p:txBody>
          <a:bodyPr/>
          <a:lstStyle/>
          <a:p>
            <a:r>
              <a:rPr lang="ru-RU" sz="2400" b="1" smtClean="0"/>
              <a:t>Customer Discovery - Фаза 4: верификация</a:t>
            </a:r>
            <a:endParaRPr lang="ru-RU" sz="240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143125"/>
            <a:ext cx="84296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Верификация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бизнес-модели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hangingPunct="0">
              <a:defRPr/>
            </a:pPr>
            <a:r>
              <a:rPr lang="ru-RU" dirty="0">
                <a:latin typeface="+mn-lt"/>
              </a:rPr>
              <a:t> </a:t>
            </a: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читывая все полученные данные о потребителях, обновите вашу финансовую модель. Составьте подробный план продаж и ваших доходов и уточните ваш бизнес-план. Вот основные вопросы вам в помощь:</a:t>
            </a: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тличается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ли цена от той, которую вы предполагали изначально?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Сколько ваших продуктов потребитель приобретет в течение ближайших трех лет? Какова 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lifetime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value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потребителя?</a:t>
            </a:r>
          </a:p>
          <a:p>
            <a:pPr algn="just"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аким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образом вы будете продавать ваш продукт?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Какова будет доля стоимости для канала продаж? Существуют ли дополнительные издержки, которые вы ранее не планировали? Есть ли новые данные о процессе продаж: потребуется ли больше времени для совершения продажи?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5" descr="QD community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Заголовок 1"/>
          <p:cNvSpPr>
            <a:spLocks noGrp="1"/>
          </p:cNvSpPr>
          <p:nvPr>
            <p:ph type="title"/>
          </p:nvPr>
        </p:nvSpPr>
        <p:spPr>
          <a:xfrm>
            <a:off x="2195513" y="1052513"/>
            <a:ext cx="5572125" cy="1143000"/>
          </a:xfrm>
        </p:spPr>
        <p:txBody>
          <a:bodyPr/>
          <a:lstStyle/>
          <a:p>
            <a:r>
              <a:rPr lang="ru-RU" sz="2400" b="1" smtClean="0"/>
              <a:t>Customer Discovery - Фаза 4: верификация</a:t>
            </a:r>
            <a:endParaRPr lang="ru-RU" sz="240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143125"/>
            <a:ext cx="84296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b="1" i="1" dirty="0">
                <a:latin typeface="Arial" pitchFamily="34" charset="0"/>
                <a:cs typeface="Arial" pitchFamily="34" charset="0"/>
              </a:rPr>
              <a:t>Верификация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бизнес-модели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hangingPunct="0">
              <a:defRPr/>
            </a:pPr>
            <a:r>
              <a:rPr lang="ru-RU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ребует ли продукт участия третьих лиц: через установку, внедрение или техническую поддержку? Как дорого это вам обойдется в пересчете на одного потребителя? Потребуется ли осуществлять поддержку потребителей напрямую? 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pPr hangingPunct="0">
              <a:defRPr/>
            </a:pPr>
            <a:r>
              <a:rPr lang="ru-RU" i="1" dirty="0">
                <a:latin typeface="Arial" pitchFamily="34" charset="0"/>
                <a:cs typeface="Arial" pitchFamily="34" charset="0"/>
              </a:rPr>
              <a:t>Учитывает ли это ваша бизнес-модель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?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pPr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акова модель привлечения потребителей? Как потребители будут узнавать о вашем продукте? Какие расходы это повлечет?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Учтена ли стоимость привлечения потребителя в вашей модели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?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pPr hangingPunct="0">
              <a:defRPr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аков размер рынка? Если вы создаете рынок, насколько велики смежные рынки? Сможете ли вы им соответствовать? Достаточны ли размеры существующего рынка для получения ожидаемых доходов?</a:t>
            </a:r>
          </a:p>
        </p:txBody>
      </p:sp>
      <p:pic>
        <p:nvPicPr>
          <p:cNvPr id="40965" name="Рисунок 2" descr="logos"/>
          <p:cNvPicPr>
            <a:picLocks noChangeAspect="1" noChangeArrowheads="1"/>
          </p:cNvPicPr>
          <p:nvPr/>
        </p:nvPicPr>
        <p:blipFill>
          <a:blip r:embed="rId4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Рисунок 3" descr="logos"/>
          <p:cNvPicPr>
            <a:picLocks noChangeAspect="1" noChangeArrowheads="1"/>
          </p:cNvPicPr>
          <p:nvPr/>
        </p:nvPicPr>
        <p:blipFill>
          <a:blip r:embed="rId4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07950" y="1484313"/>
            <a:ext cx="88566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b="1" dirty="0"/>
              <a:t>	</a:t>
            </a:r>
            <a:r>
              <a:rPr lang="en-US" b="1" dirty="0" err="1"/>
              <a:t>Недостатки</a:t>
            </a:r>
            <a:r>
              <a:rPr lang="en-US" b="1" dirty="0"/>
              <a:t> </a:t>
            </a:r>
            <a:r>
              <a:rPr lang="en-US" b="1" dirty="0" err="1"/>
              <a:t>продукт-ориентированных</a:t>
            </a:r>
            <a:r>
              <a:rPr lang="en-US" b="1" dirty="0"/>
              <a:t> </a:t>
            </a:r>
            <a:r>
              <a:rPr lang="en-US" b="1" dirty="0" err="1"/>
              <a:t>методологий</a:t>
            </a:r>
            <a:endParaRPr lang="ru-RU" b="1" dirty="0"/>
          </a:p>
          <a:p>
            <a:pPr marL="342900" indent="-342900"/>
            <a:r>
              <a:rPr lang="ru-RU" b="1" i="1" dirty="0">
                <a:solidFill>
                  <a:srgbClr val="7030A0"/>
                </a:solidFill>
              </a:rPr>
              <a:t>	</a:t>
            </a:r>
          </a:p>
          <a:p>
            <a:pPr marL="342900" indent="-342900"/>
            <a:r>
              <a:rPr lang="ru-RU" b="1" i="1" dirty="0">
                <a:solidFill>
                  <a:srgbClr val="7030A0"/>
                </a:solidFill>
              </a:rPr>
              <a:t>	</a:t>
            </a:r>
            <a:r>
              <a:rPr lang="ru-RU" dirty="0" smtClean="0"/>
              <a:t>Данная </a:t>
            </a:r>
            <a:r>
              <a:rPr lang="ru-RU" dirty="0"/>
              <a:t>методология имеет линейную структуру, </a:t>
            </a:r>
            <a:r>
              <a:rPr lang="ru-RU" dirty="0" smtClean="0"/>
              <a:t>а это </a:t>
            </a:r>
            <a:r>
              <a:rPr lang="ru-RU" dirty="0"/>
              <a:t>значит, что проект проходит последовательно все четыре </a:t>
            </a:r>
            <a:r>
              <a:rPr lang="ru-RU" dirty="0" smtClean="0"/>
              <a:t>стадии - </a:t>
            </a:r>
            <a:r>
              <a:rPr lang="ru-RU" dirty="0"/>
              <a:t>от концепции проекта к его запуску. </a:t>
            </a:r>
            <a:endParaRPr lang="ru-RU" dirty="0" smtClean="0"/>
          </a:p>
          <a:p>
            <a:pPr marL="342900" indent="-342900"/>
            <a:r>
              <a:rPr lang="ru-RU" dirty="0"/>
              <a:t>	</a:t>
            </a:r>
            <a:r>
              <a:rPr lang="ru-RU" dirty="0" smtClean="0"/>
              <a:t>Последовательность </a:t>
            </a:r>
            <a:r>
              <a:rPr lang="ru-RU" dirty="0"/>
              <a:t>не предполагает итераций, а значит, и не предусмотрена ситуация, при которой на одном из этапах проект терпит неудачу. </a:t>
            </a:r>
            <a:endParaRPr lang="ru-RU" dirty="0" smtClean="0"/>
          </a:p>
          <a:p>
            <a:pPr marL="342900" indent="-342900"/>
            <a:r>
              <a:rPr lang="ru-RU" dirty="0" smtClean="0"/>
              <a:t>	И только на последнем этапе становится </a:t>
            </a:r>
            <a:r>
              <a:rPr lang="ru-RU" dirty="0"/>
              <a:t>понятно, может ли бизнес приносить деньги и быть </a:t>
            </a:r>
            <a:r>
              <a:rPr lang="ru-RU" dirty="0" smtClean="0"/>
              <a:t>рентабельным…</a:t>
            </a:r>
            <a:endParaRPr lang="ru-RU" dirty="0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4797152"/>
            <a:ext cx="159702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55776" y="4797152"/>
            <a:ext cx="188277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продукта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1979712" y="4941168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8263" y="4797152"/>
            <a:ext cx="17145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Alpha/Beta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524750" y="4797152"/>
            <a:ext cx="1382713" cy="693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4499992" y="4941168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6948488" y="4941168"/>
            <a:ext cx="511175" cy="414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1835150" y="1196975"/>
            <a:ext cx="5572125" cy="1143000"/>
          </a:xfrm>
        </p:spPr>
        <p:txBody>
          <a:bodyPr/>
          <a:lstStyle/>
          <a:p>
            <a:r>
              <a:rPr lang="ru-RU" sz="2400" b="1" smtClean="0"/>
              <a:t>Customer </a:t>
            </a:r>
            <a:r>
              <a:rPr lang="en-US" sz="2400" b="1" smtClean="0"/>
              <a:t>Validation </a:t>
            </a:r>
            <a:endParaRPr lang="ru-RU" sz="240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4313" y="2428875"/>
            <a:ext cx="8429625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defRPr/>
            </a:pPr>
            <a:r>
              <a:rPr lang="ru-RU" u="sng" dirty="0"/>
              <a:t>Настало время оценить, составляют ли ваши обновленные предположения и гипотезы хорошую основу для прибыльного бизнеса.</a:t>
            </a:r>
            <a:endParaRPr lang="ru-RU" dirty="0"/>
          </a:p>
          <a:p>
            <a:pPr hangingPunct="0">
              <a:defRPr/>
            </a:pPr>
            <a:endParaRPr lang="en-US" u="sng" dirty="0"/>
          </a:p>
          <a:p>
            <a:pPr algn="ctr" hangingPunct="0">
              <a:defRPr/>
            </a:pPr>
            <a:r>
              <a:rPr lang="ru-RU" sz="2400" b="1" i="1" dirty="0">
                <a:solidFill>
                  <a:srgbClr val="FFC000"/>
                </a:solidFill>
              </a:rPr>
              <a:t>Не переходите к следующему шагу, если у вас остались сомнения.</a:t>
            </a:r>
            <a:endParaRPr lang="en-US" sz="2400" b="1" i="1" dirty="0">
              <a:solidFill>
                <a:srgbClr val="FFC000"/>
              </a:solidFill>
            </a:endParaRPr>
          </a:p>
          <a:p>
            <a:pPr algn="ctr" hangingPunct="0">
              <a:defRPr/>
            </a:pPr>
            <a:endParaRPr lang="en-US" dirty="0"/>
          </a:p>
          <a:p>
            <a:pPr algn="ctr" hangingPunct="0">
              <a:defRPr/>
            </a:pPr>
            <a:r>
              <a:rPr lang="ru-RU" dirty="0"/>
              <a:t>Лучше пройдите по всем фазам еще раз – изменив ряд предположений, взяв за основу другой рынок или осуществив другую компоновку продукта.</a:t>
            </a:r>
          </a:p>
          <a:p>
            <a:pPr hangingPunct="0">
              <a:defRPr/>
            </a:pPr>
            <a:endParaRPr lang="ru-RU" i="1" dirty="0">
              <a:latin typeface="+mj-lt"/>
            </a:endParaRPr>
          </a:p>
        </p:txBody>
      </p:sp>
      <p:pic>
        <p:nvPicPr>
          <p:cNvPr id="4198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07504" y="1196752"/>
            <a:ext cx="889248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ru-RU" b="1" dirty="0"/>
              <a:t>	</a:t>
            </a:r>
            <a:r>
              <a:rPr lang="en-US" b="1" dirty="0" err="1"/>
              <a:t>Недостатки</a:t>
            </a:r>
            <a:r>
              <a:rPr lang="en-US" b="1" dirty="0"/>
              <a:t> </a:t>
            </a:r>
            <a:r>
              <a:rPr lang="en-US" b="1" dirty="0" err="1"/>
              <a:t>продукт-ориентированных</a:t>
            </a:r>
            <a:r>
              <a:rPr lang="en-US" b="1" dirty="0"/>
              <a:t> </a:t>
            </a:r>
            <a:r>
              <a:rPr lang="en-US" b="1" dirty="0" err="1"/>
              <a:t>методологий</a:t>
            </a:r>
            <a:endParaRPr lang="ru-RU" b="1" dirty="0"/>
          </a:p>
          <a:p>
            <a:pPr marL="342900" indent="-342900"/>
            <a:r>
              <a:rPr lang="ru-RU" b="1" i="1" dirty="0">
                <a:solidFill>
                  <a:srgbClr val="7030A0"/>
                </a:solidFill>
              </a:rPr>
              <a:t>	</a:t>
            </a:r>
            <a:endParaRPr lang="ru-RU" b="1" i="1" dirty="0" smtClean="0">
              <a:solidFill>
                <a:srgbClr val="7030A0"/>
              </a:solidFill>
            </a:endParaRPr>
          </a:p>
          <a:p>
            <a:pPr marL="342900" indent="-342900" algn="just"/>
            <a:r>
              <a:rPr lang="ru-RU" b="1" dirty="0" smtClean="0"/>
              <a:t>	</a:t>
            </a:r>
            <a:r>
              <a:rPr lang="ru-RU" dirty="0" smtClean="0"/>
              <a:t>Фокус </a:t>
            </a:r>
            <a:r>
              <a:rPr lang="ru-RU" dirty="0"/>
              <a:t>компании </a:t>
            </a:r>
            <a:r>
              <a:rPr lang="ru-RU" dirty="0" smtClean="0"/>
              <a:t>- на </a:t>
            </a:r>
            <a:r>
              <a:rPr lang="ru-RU" dirty="0"/>
              <a:t>процессе разработки </a:t>
            </a:r>
            <a:r>
              <a:rPr lang="ru-RU" dirty="0" smtClean="0"/>
              <a:t>продукта.</a:t>
            </a:r>
            <a:endParaRPr lang="ru-RU" dirty="0"/>
          </a:p>
          <a:p>
            <a:pPr marL="342900" indent="-342900" algn="just"/>
            <a:r>
              <a:rPr lang="ru-RU" dirty="0"/>
              <a:t>	Большинство технологических компаний нацелены на то, чтобы сделать продукт в соответствии с техническим заданием, и сделать это как можно быстрее. Сама по себе </a:t>
            </a:r>
            <a:r>
              <a:rPr lang="ru-RU" dirty="0" err="1"/>
              <a:t>продукт-ориентированная</a:t>
            </a:r>
            <a:r>
              <a:rPr lang="ru-RU" dirty="0"/>
              <a:t> модель изначально оперирует понятиями, относящимися к продукту. Это приводит к тому, что успех компании оценивается не количеством клиентов или денежным оборотом, а достижениями в разработке продукта. У компании пропадает цель понять, какие проблемы есть у потенциальных клиентов, насколько они велики, как разрабатываемый продукт мог бы их </a:t>
            </a:r>
            <a:r>
              <a:rPr lang="ru-RU" dirty="0" smtClean="0"/>
              <a:t>решить</a:t>
            </a:r>
            <a:endParaRPr lang="ru-RU" b="1" i="1" dirty="0">
              <a:latin typeface="Calibri" pitchFamily="34" charset="0"/>
            </a:endParaRP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4797152"/>
            <a:ext cx="159702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55776" y="4797152"/>
            <a:ext cx="188277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продукта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1979712" y="4941168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76056" y="4797152"/>
            <a:ext cx="17145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Alpha/Beta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524750" y="4797152"/>
            <a:ext cx="1382713" cy="693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4499992" y="4941168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6876256" y="5013176"/>
            <a:ext cx="511175" cy="414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107950" y="1484313"/>
            <a:ext cx="885666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b="1" dirty="0"/>
              <a:t>	</a:t>
            </a:r>
            <a:r>
              <a:rPr lang="en-US" b="1" dirty="0" err="1"/>
              <a:t>Недостатки</a:t>
            </a:r>
            <a:r>
              <a:rPr lang="en-US" b="1" dirty="0"/>
              <a:t> </a:t>
            </a:r>
            <a:r>
              <a:rPr lang="en-US" b="1" dirty="0" err="1"/>
              <a:t>продукт-ориентированных</a:t>
            </a:r>
            <a:r>
              <a:rPr lang="en-US" b="1" dirty="0"/>
              <a:t> </a:t>
            </a:r>
            <a:r>
              <a:rPr lang="en-US" b="1" dirty="0" err="1"/>
              <a:t>методологий</a:t>
            </a:r>
            <a:endParaRPr lang="ru-RU" b="1" dirty="0"/>
          </a:p>
          <a:p>
            <a:pPr marL="342900" indent="-342900">
              <a:defRPr/>
            </a:pPr>
            <a:endParaRPr lang="ru-RU" b="1" i="1" dirty="0">
              <a:solidFill>
                <a:srgbClr val="7030A0"/>
              </a:solidFill>
            </a:endParaRPr>
          </a:p>
          <a:p>
            <a:pPr marL="342900" indent="-342900">
              <a:defRPr/>
            </a:pPr>
            <a:r>
              <a:rPr lang="ru-RU" dirty="0" smtClean="0"/>
              <a:t>Маркетинговые </a:t>
            </a:r>
            <a:r>
              <a:rPr lang="ru-RU" dirty="0"/>
              <a:t>исследования</a:t>
            </a:r>
          </a:p>
          <a:p>
            <a:pPr>
              <a:defRPr/>
            </a:pPr>
            <a:r>
              <a:rPr lang="ru-RU" dirty="0"/>
              <a:t>Большинство </a:t>
            </a:r>
            <a:r>
              <a:rPr lang="ru-RU" dirty="0" err="1"/>
              <a:t>стартапов</a:t>
            </a:r>
            <a:r>
              <a:rPr lang="ru-RU" dirty="0"/>
              <a:t> старается понять рынок, потребности и запросы своих будущих клиентов. На практике это приводит к поиску и анализу информации из открытых источников (в первую очередь, из интернета), в лучшем случае, проводятся опросы, анкетирование, интервьюирование и апробация продукта на фокус группах. </a:t>
            </a:r>
          </a:p>
          <a:p>
            <a:pPr>
              <a:defRPr/>
            </a:pPr>
            <a:r>
              <a:rPr lang="ru-RU" dirty="0"/>
              <a:t>К сожалению, всё, чего можно добиться такими методиками – получить от потенциальных клиентов ответ на вопрос «Нравится ли клиентам это продукт?». </a:t>
            </a:r>
          </a:p>
          <a:p>
            <a:pPr marL="342900" indent="-342900">
              <a:defRPr/>
            </a:pPr>
            <a:endParaRPr lang="ru-RU" b="1" dirty="0">
              <a:latin typeface="Calibri" pitchFamily="34" charset="0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4653136"/>
            <a:ext cx="159702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55776" y="4653136"/>
            <a:ext cx="188277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продукта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1979712" y="4742855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76056" y="4653136"/>
            <a:ext cx="17145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Alpha/Beta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437759" y="4653136"/>
            <a:ext cx="1382713" cy="693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4499992" y="4797152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6876256" y="4797152"/>
            <a:ext cx="511175" cy="414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107504" y="1124744"/>
            <a:ext cx="885666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b="1" dirty="0"/>
              <a:t>	</a:t>
            </a:r>
            <a:r>
              <a:rPr lang="en-US" b="1" dirty="0" err="1"/>
              <a:t>Недостатки</a:t>
            </a:r>
            <a:r>
              <a:rPr lang="en-US" b="1" dirty="0"/>
              <a:t> </a:t>
            </a:r>
            <a:r>
              <a:rPr lang="en-US" b="1" dirty="0" err="1"/>
              <a:t>продукт-ориентированных</a:t>
            </a:r>
            <a:r>
              <a:rPr lang="en-US" b="1" dirty="0"/>
              <a:t> </a:t>
            </a:r>
            <a:r>
              <a:rPr lang="en-US" b="1" dirty="0" err="1"/>
              <a:t>методологий</a:t>
            </a:r>
            <a:endParaRPr lang="ru-RU" b="1" dirty="0"/>
          </a:p>
          <a:p>
            <a:pPr marL="342900" indent="-342900">
              <a:defRPr/>
            </a:pPr>
            <a:r>
              <a:rPr lang="ru-RU" b="1" i="1" dirty="0">
                <a:solidFill>
                  <a:srgbClr val="7030A0"/>
                </a:solidFill>
              </a:rPr>
              <a:t>	</a:t>
            </a:r>
            <a:endParaRPr lang="ru-RU" b="1" i="1" dirty="0" smtClean="0">
              <a:solidFill>
                <a:srgbClr val="7030A0"/>
              </a:solidFill>
            </a:endParaRPr>
          </a:p>
          <a:p>
            <a:pPr marL="342900" indent="-342900">
              <a:defRPr/>
            </a:pPr>
            <a:r>
              <a:rPr lang="ru-RU" sz="2000" i="1" dirty="0">
                <a:solidFill>
                  <a:srgbClr val="7030A0"/>
                </a:solidFill>
              </a:rPr>
              <a:t>	 Ответ на главный вопрос </a:t>
            </a:r>
            <a:r>
              <a:rPr lang="ru-RU" sz="2000" i="1" dirty="0" err="1">
                <a:solidFill>
                  <a:srgbClr val="7030A0"/>
                </a:solidFill>
              </a:rPr>
              <a:t>бизнес-проекта</a:t>
            </a:r>
            <a:r>
              <a:rPr lang="ru-RU" sz="2000" i="1" dirty="0">
                <a:solidFill>
                  <a:srgbClr val="7030A0"/>
                </a:solidFill>
              </a:rPr>
              <a:t> «Готовы ли клиенты покупать этот продукт по данной цене?» можно только продав этот продукт! </a:t>
            </a:r>
          </a:p>
          <a:p>
            <a:pPr>
              <a:defRPr/>
            </a:pPr>
            <a:r>
              <a:rPr lang="ru-RU" sz="2000" i="1" dirty="0">
                <a:solidFill>
                  <a:srgbClr val="7030A0"/>
                </a:solidFill>
              </a:rPr>
              <a:t>	Как результат, соображения относительно рынка и потребителей, в которые основатели </a:t>
            </a:r>
            <a:r>
              <a:rPr lang="ru-RU" sz="2000" i="1" dirty="0" err="1">
                <a:solidFill>
                  <a:srgbClr val="7030A0"/>
                </a:solidFill>
              </a:rPr>
              <a:t>стартапа</a:t>
            </a:r>
            <a:r>
              <a:rPr lang="ru-RU" sz="2000" i="1" dirty="0">
                <a:solidFill>
                  <a:srgbClr val="7030A0"/>
                </a:solidFill>
              </a:rPr>
              <a:t> верят – по большей части, всего лишь догадки и фантазии. </a:t>
            </a:r>
          </a:p>
          <a:p>
            <a:pPr>
              <a:defRPr/>
            </a:pPr>
            <a:r>
              <a:rPr lang="ru-RU" sz="2000" i="1" dirty="0">
                <a:solidFill>
                  <a:srgbClr val="7030A0"/>
                </a:solidFill>
              </a:rPr>
              <a:t>	</a:t>
            </a:r>
            <a:r>
              <a:rPr lang="en-US" sz="2000" i="1" dirty="0">
                <a:solidFill>
                  <a:srgbClr val="7030A0"/>
                </a:solidFill>
              </a:rPr>
              <a:t>C</a:t>
            </a:r>
            <a:r>
              <a:rPr lang="ru-RU" sz="2000" i="1" dirty="0" err="1">
                <a:solidFill>
                  <a:srgbClr val="7030A0"/>
                </a:solidFill>
              </a:rPr>
              <a:t>тартапу</a:t>
            </a:r>
            <a:r>
              <a:rPr lang="ru-RU" sz="2000" i="1" dirty="0">
                <a:solidFill>
                  <a:srgbClr val="7030A0"/>
                </a:solidFill>
              </a:rPr>
              <a:t> необходимо тщательно и как можно раньше проверить все свои догадки и предположения, чтобы выяснить, какие из них правильные, а какие ложные.</a:t>
            </a:r>
            <a:r>
              <a:rPr lang="ru-RU" dirty="0"/>
              <a:t> </a:t>
            </a:r>
            <a:endParaRPr lang="ru-RU" dirty="0" smtClean="0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4797152"/>
            <a:ext cx="159702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55776" y="4797152"/>
            <a:ext cx="188277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продукта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1907704" y="4941168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8263" y="4797152"/>
            <a:ext cx="17145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Alpha/Beta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524750" y="4797152"/>
            <a:ext cx="1382713" cy="693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4564881" y="4941168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6948488" y="4941168"/>
            <a:ext cx="511175" cy="414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0" y="1052736"/>
            <a:ext cx="885666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US" b="1" dirty="0" err="1" smtClean="0"/>
              <a:t>Недостатки</a:t>
            </a:r>
            <a:r>
              <a:rPr lang="en-US" b="1" dirty="0" smtClean="0"/>
              <a:t> </a:t>
            </a:r>
            <a:r>
              <a:rPr lang="en-US" b="1" dirty="0" err="1"/>
              <a:t>продукт-ориентированных</a:t>
            </a:r>
            <a:r>
              <a:rPr lang="en-US" b="1" dirty="0"/>
              <a:t> </a:t>
            </a:r>
            <a:r>
              <a:rPr lang="en-US" b="1" dirty="0" err="1" smtClean="0"/>
              <a:t>методологий</a:t>
            </a:r>
            <a:endParaRPr lang="ru-RU" b="1" i="1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ru-RU" b="1" dirty="0" smtClean="0"/>
              <a:t>День </a:t>
            </a:r>
            <a:r>
              <a:rPr lang="ru-RU" b="1" dirty="0"/>
              <a:t>первой продажи или старт проекта</a:t>
            </a:r>
            <a:endParaRPr lang="ru-RU" dirty="0"/>
          </a:p>
          <a:p>
            <a:pPr algn="just">
              <a:defRPr/>
            </a:pPr>
            <a:r>
              <a:rPr lang="ru-RU" dirty="0"/>
              <a:t>Все в проекте, в т.ч. инвестор, с нетерпением ждут дня первой продажи. На рисунке видно, что наступает он только тогда, когда продукт полностью готов, протестирован и доведён до вида «коммерческой версии». До этого момента, момента запуска продукта в продажу, компания не зарабатывает деньги, продавая продукт (а только тратит их), т.е. фактически находится в неведении, будет ли он вообще продаваться. </a:t>
            </a:r>
          </a:p>
          <a:p>
            <a:pPr algn="just">
              <a:defRPr/>
            </a:pPr>
            <a:r>
              <a:rPr lang="ru-RU" dirty="0"/>
              <a:t>Именно на этом этапе команда начинает понимать, что продукт, который они так долго и старательно делали, в той или иной мере, не соответствует потребностям клиентов. Внесение изменений в продукт на этом этапе во много раз дороже, чем на ранних стадиях развития проекта, однако, нередко, требуемые изменения настолько радикальны, что легче создать новый продукт.</a:t>
            </a:r>
            <a:r>
              <a:rPr lang="ru-RU" b="1" dirty="0"/>
              <a:t> </a:t>
            </a:r>
            <a:endParaRPr lang="ru-RU" dirty="0"/>
          </a:p>
          <a:p>
            <a:pPr marL="342900" indent="-342900">
              <a:defRPr/>
            </a:pPr>
            <a:endParaRPr lang="ru-RU" b="1" dirty="0">
              <a:latin typeface="Calibri" pitchFamily="34" charset="0"/>
            </a:endParaRP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4895502"/>
            <a:ext cx="159702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483545" y="4895502"/>
            <a:ext cx="188277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продукта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1907282" y="5039965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89748" y="4895502"/>
            <a:ext cx="17145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Alpha/Beta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437759" y="4895502"/>
            <a:ext cx="1382713" cy="693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4492873" y="5039965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6869137" y="5039518"/>
            <a:ext cx="511175" cy="414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2" descr="logos"/>
          <p:cNvPicPr>
            <a:picLocks noChangeAspect="1" noChangeArrowheads="1"/>
          </p:cNvPicPr>
          <p:nvPr/>
        </p:nvPicPr>
        <p:blipFill>
          <a:blip r:embed="rId2" cstate="print"/>
          <a:srcRect l="2728" t="76627" r="60995" b="6989"/>
          <a:stretch>
            <a:fillRect/>
          </a:stretch>
        </p:blipFill>
        <p:spPr bwMode="auto">
          <a:xfrm>
            <a:off x="0" y="0"/>
            <a:ext cx="2843213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Рисунок 3" descr="logos"/>
          <p:cNvPicPr>
            <a:picLocks noChangeAspect="1" noChangeArrowheads="1"/>
          </p:cNvPicPr>
          <p:nvPr/>
        </p:nvPicPr>
        <p:blipFill>
          <a:blip r:embed="rId2" cstate="print"/>
          <a:srcRect l="74638" t="73976" r="8186" b="4819"/>
          <a:stretch>
            <a:fillRect/>
          </a:stretch>
        </p:blipFill>
        <p:spPr bwMode="auto">
          <a:xfrm>
            <a:off x="7599363" y="0"/>
            <a:ext cx="15446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5" descr="QD community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893050" y="5589588"/>
            <a:ext cx="12509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0" y="1341438"/>
            <a:ext cx="885666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b="1" dirty="0"/>
              <a:t>	</a:t>
            </a:r>
            <a:r>
              <a:rPr lang="en-US" b="1" dirty="0" err="1"/>
              <a:t>Недостатки</a:t>
            </a:r>
            <a:r>
              <a:rPr lang="en-US" b="1" dirty="0"/>
              <a:t> </a:t>
            </a:r>
            <a:r>
              <a:rPr lang="en-US" b="1" dirty="0" err="1"/>
              <a:t>продукт-ориентированных</a:t>
            </a:r>
            <a:r>
              <a:rPr lang="en-US" b="1" dirty="0"/>
              <a:t> </a:t>
            </a:r>
            <a:r>
              <a:rPr lang="en-US" b="1" dirty="0" err="1"/>
              <a:t>методологий</a:t>
            </a:r>
            <a:endParaRPr lang="ru-RU" b="1" dirty="0"/>
          </a:p>
          <a:p>
            <a:pPr marL="342900" indent="-342900">
              <a:defRPr/>
            </a:pPr>
            <a:r>
              <a:rPr lang="ru-RU" b="1" dirty="0" smtClean="0"/>
              <a:t>Преждевременное </a:t>
            </a:r>
            <a:r>
              <a:rPr lang="ru-RU" b="1" dirty="0"/>
              <a:t>масштабирование компании</a:t>
            </a:r>
            <a:endParaRPr lang="ru-RU" dirty="0"/>
          </a:p>
          <a:p>
            <a:pPr algn="just">
              <a:defRPr/>
            </a:pPr>
            <a:r>
              <a:rPr lang="ru-RU" dirty="0" err="1" smtClean="0"/>
              <a:t>Продукт-ориентированные</a:t>
            </a:r>
            <a:r>
              <a:rPr lang="ru-RU" dirty="0" smtClean="0"/>
              <a:t> </a:t>
            </a:r>
            <a:r>
              <a:rPr lang="ru-RU" dirty="0"/>
              <a:t>методологии ставят задачи отдела маркетинга и продаж в зависимость от задач технического отдела. </a:t>
            </a:r>
            <a:r>
              <a:rPr lang="ru-RU" dirty="0"/>
              <a:t>В результате, продукт разрабатывается вне зависимости от того, понятно ли до конца, каким он должен быть. Происходит это потому, что компании ориентируются на такие документы, как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dirty="0"/>
              <a:t>бизнес-план;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dirty="0"/>
              <a:t>схема развития продукта;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dirty="0"/>
              <a:t>прогноз продаж</a:t>
            </a:r>
          </a:p>
          <a:p>
            <a:pPr algn="just">
              <a:defRPr/>
            </a:pPr>
            <a:r>
              <a:rPr lang="ru-RU" dirty="0"/>
              <a:t>которые были разработаны ещё в самом начале проекта. 	</a:t>
            </a:r>
            <a:endParaRPr lang="ru-RU" dirty="0"/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4725144"/>
            <a:ext cx="159702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483545" y="4725144"/>
            <a:ext cx="1882775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продукта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1907282" y="4869607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931470" y="4725144"/>
            <a:ext cx="17145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Alpha/Beta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307957" y="4725144"/>
            <a:ext cx="1382713" cy="693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4355207" y="4869607"/>
            <a:ext cx="511175" cy="414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6731695" y="4869160"/>
            <a:ext cx="511175" cy="414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</TotalTime>
  <Words>2327</Words>
  <Application>Microsoft Office PowerPoint</Application>
  <PresentationFormat>Экран (4:3)</PresentationFormat>
  <Paragraphs>299</Paragraphs>
  <Slides>40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4" baseType="lpstr">
      <vt:lpstr>Arial</vt:lpstr>
      <vt:lpstr>Calibri</vt:lpstr>
      <vt:lpstr>Times New Roman</vt:lpstr>
      <vt:lpstr>Тема Office</vt:lpstr>
      <vt:lpstr>Customer Development:  работа с гипотезами</vt:lpstr>
      <vt:lpstr>Стартап</vt:lpstr>
      <vt:lpstr>Цели и задачи продукт- ориентированных  (product-development) и  клиентоориентированных  (customer-development) методологий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Кто он?</vt:lpstr>
      <vt:lpstr>Vision</vt:lpstr>
      <vt:lpstr>Чего НЕ стоит делать</vt:lpstr>
      <vt:lpstr>Customer Development Model</vt:lpstr>
      <vt:lpstr>Коротко об этапах </vt:lpstr>
      <vt:lpstr>Коротко об этапах </vt:lpstr>
      <vt:lpstr>Цель CDM</vt:lpstr>
      <vt:lpstr>Customer Discovery</vt:lpstr>
      <vt:lpstr>Гипотезы </vt:lpstr>
      <vt:lpstr>Слайд 22</vt:lpstr>
      <vt:lpstr>Слайд 23</vt:lpstr>
      <vt:lpstr>Гипотезы </vt:lpstr>
      <vt:lpstr>Гипотезы </vt:lpstr>
      <vt:lpstr>Гипотезы </vt:lpstr>
      <vt:lpstr>Customer Discovery - Фаза 2: тестирование гипотез</vt:lpstr>
      <vt:lpstr>Customer Discovery - Фаза 2: тестирование гипотез</vt:lpstr>
      <vt:lpstr>Customer Discovery - Фаза 2: тестирование гипотез</vt:lpstr>
      <vt:lpstr>Customer Discovery - Фаза 2: тестирование гипотез</vt:lpstr>
      <vt:lpstr>Customer Discovery - Фаза 3: тестирование концепции продукта</vt:lpstr>
      <vt:lpstr>Customer Discovery - Фаза 3: тестирование концепции продукта</vt:lpstr>
      <vt:lpstr>Customer Discovery - Фаза 3: тестирование концепции продукта</vt:lpstr>
      <vt:lpstr>Customer Discovery - Фаза 3: тестирование концепции продукта</vt:lpstr>
      <vt:lpstr>Customer Discovery - Фаза 3: тестирование концепции продукта</vt:lpstr>
      <vt:lpstr>Customer Discovery - Фаза 3: тестирование концепции продукта</vt:lpstr>
      <vt:lpstr>Customer Discovery - Фаза 4: верификация</vt:lpstr>
      <vt:lpstr>Customer Discovery - Фаза 4: верификация</vt:lpstr>
      <vt:lpstr>Customer Discovery - Фаза 4: верификация</vt:lpstr>
      <vt:lpstr>Customer Validation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на MTE</dc:title>
  <dc:creator>ilias</dc:creator>
  <cp:lastModifiedBy>Marina</cp:lastModifiedBy>
  <cp:revision>266</cp:revision>
  <dcterms:created xsi:type="dcterms:W3CDTF">2011-04-27T17:28:09Z</dcterms:created>
  <dcterms:modified xsi:type="dcterms:W3CDTF">2014-03-01T12:39:58Z</dcterms:modified>
</cp:coreProperties>
</file>