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4"/>
  </p:notesMasterIdLst>
  <p:handoutMasterIdLst>
    <p:handoutMasterId r:id="rId55"/>
  </p:handoutMasterIdLst>
  <p:sldIdLst>
    <p:sldId id="292" r:id="rId2"/>
    <p:sldId id="293" r:id="rId3"/>
    <p:sldId id="295" r:id="rId4"/>
    <p:sldId id="294" r:id="rId5"/>
    <p:sldId id="305" r:id="rId6"/>
    <p:sldId id="307" r:id="rId7"/>
    <p:sldId id="306" r:id="rId8"/>
    <p:sldId id="303" r:id="rId9"/>
    <p:sldId id="308" r:id="rId10"/>
    <p:sldId id="304" r:id="rId11"/>
    <p:sldId id="312" r:id="rId12"/>
    <p:sldId id="309" r:id="rId13"/>
    <p:sldId id="310" r:id="rId14"/>
    <p:sldId id="311" r:id="rId15"/>
    <p:sldId id="296" r:id="rId16"/>
    <p:sldId id="297" r:id="rId17"/>
    <p:sldId id="321" r:id="rId18"/>
    <p:sldId id="322" r:id="rId19"/>
    <p:sldId id="323" r:id="rId20"/>
    <p:sldId id="318" r:id="rId21"/>
    <p:sldId id="319" r:id="rId22"/>
    <p:sldId id="324" r:id="rId23"/>
    <p:sldId id="320" r:id="rId24"/>
    <p:sldId id="313" r:id="rId25"/>
    <p:sldId id="315" r:id="rId26"/>
    <p:sldId id="329" r:id="rId27"/>
    <p:sldId id="325" r:id="rId28"/>
    <p:sldId id="314" r:id="rId29"/>
    <p:sldId id="326" r:id="rId30"/>
    <p:sldId id="298" r:id="rId31"/>
    <p:sldId id="299" r:id="rId32"/>
    <p:sldId id="327" r:id="rId33"/>
    <p:sldId id="301" r:id="rId34"/>
    <p:sldId id="332" r:id="rId35"/>
    <p:sldId id="330" r:id="rId36"/>
    <p:sldId id="333" r:id="rId37"/>
    <p:sldId id="300" r:id="rId38"/>
    <p:sldId id="317" r:id="rId39"/>
    <p:sldId id="338" r:id="rId40"/>
    <p:sldId id="337" r:id="rId41"/>
    <p:sldId id="328" r:id="rId42"/>
    <p:sldId id="339" r:id="rId43"/>
    <p:sldId id="316" r:id="rId44"/>
    <p:sldId id="340" r:id="rId45"/>
    <p:sldId id="334" r:id="rId46"/>
    <p:sldId id="343" r:id="rId47"/>
    <p:sldId id="344" r:id="rId48"/>
    <p:sldId id="345" r:id="rId49"/>
    <p:sldId id="346" r:id="rId50"/>
    <p:sldId id="347" r:id="rId51"/>
    <p:sldId id="336" r:id="rId52"/>
    <p:sldId id="302" r:id="rId5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12" autoAdjust="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22936-4A01-403A-AC2A-2272191C92A9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DEF4FA6-B2C7-4B97-B07B-3E110E62EFEA}">
      <dgm:prSet/>
      <dgm:spPr/>
      <dgm:t>
        <a:bodyPr/>
        <a:lstStyle/>
        <a:p>
          <a:pPr rtl="0"/>
          <a:r>
            <a:rPr lang="ru-RU" dirty="0" smtClean="0"/>
            <a:t>Родные (</a:t>
          </a:r>
          <a:r>
            <a:rPr lang="ru-RU" dirty="0" err="1" smtClean="0"/>
            <a:t>нативные</a:t>
          </a:r>
          <a:r>
            <a:rPr lang="ru-RU" dirty="0" smtClean="0"/>
            <a:t>) платформы позволяют создавать приложения, которые замечательно выглядят и воспринимаются, а также обеспечивают сравнительно высокую производительность</a:t>
          </a:r>
        </a:p>
        <a:p>
          <a:pPr rtl="0"/>
          <a:r>
            <a:rPr lang="ru-RU" dirty="0" smtClean="0"/>
            <a:t> Для каждой платформы нужно писать свой код </a:t>
          </a:r>
        </a:p>
        <a:p>
          <a:pPr rtl="0"/>
          <a:r>
            <a:rPr lang="ru-RU" dirty="0" smtClean="0"/>
            <a:t>Портирование </a:t>
          </a:r>
          <a:r>
            <a:rPr lang="ru-RU" dirty="0" err="1" smtClean="0"/>
            <a:t>нативных</a:t>
          </a:r>
          <a:r>
            <a:rPr lang="ru-RU" dirty="0" smtClean="0"/>
            <a:t> приложений наиболее сложное</a:t>
          </a:r>
          <a:endParaRPr lang="ru-RU" dirty="0"/>
        </a:p>
      </dgm:t>
    </dgm:pt>
    <dgm:pt modelId="{722E449B-6674-4B68-AA28-34A931995067}" type="parTrans" cxnId="{3028505F-A944-426E-88A2-BFC58EC423F0}">
      <dgm:prSet/>
      <dgm:spPr/>
      <dgm:t>
        <a:bodyPr/>
        <a:lstStyle/>
        <a:p>
          <a:endParaRPr lang="ru-RU"/>
        </a:p>
      </dgm:t>
    </dgm:pt>
    <dgm:pt modelId="{92078E5A-EAE4-4462-91BA-8F621808248B}" type="sibTrans" cxnId="{3028505F-A944-426E-88A2-BFC58EC423F0}">
      <dgm:prSet/>
      <dgm:spPr/>
      <dgm:t>
        <a:bodyPr/>
        <a:lstStyle/>
        <a:p>
          <a:endParaRPr lang="ru-RU"/>
        </a:p>
      </dgm:t>
    </dgm:pt>
    <dgm:pt modelId="{9BFBC638-C075-4B9B-88E6-F5A4CCE3D3E4}">
      <dgm:prSet/>
      <dgm:spPr/>
      <dgm:t>
        <a:bodyPr/>
        <a:lstStyle/>
        <a:p>
          <a:pPr rtl="0"/>
          <a:r>
            <a:rPr lang="ru-RU" dirty="0" smtClean="0">
              <a:solidFill>
                <a:srgbClr val="FF0000"/>
              </a:solidFill>
            </a:rPr>
            <a:t>Гибридные инструменты и среды сочетают в себе простоту программирования и универсальность </a:t>
          </a:r>
          <a:r>
            <a:rPr lang="en-US" dirty="0" smtClean="0">
              <a:solidFill>
                <a:srgbClr val="FF0000"/>
              </a:solidFill>
            </a:rPr>
            <a:t>w</a:t>
          </a:r>
          <a:r>
            <a:rPr lang="ru-RU" dirty="0" err="1" smtClean="0">
              <a:solidFill>
                <a:srgbClr val="FF0000"/>
              </a:solidFill>
            </a:rPr>
            <a:t>eb</a:t>
          </a:r>
          <a:r>
            <a:rPr lang="ru-RU" dirty="0" smtClean="0">
              <a:solidFill>
                <a:srgbClr val="FF0000"/>
              </a:solidFill>
            </a:rPr>
            <a:t>-приложений с блеском родных приложений </a:t>
          </a:r>
          <a:endParaRPr lang="en-US" dirty="0" smtClean="0">
            <a:solidFill>
              <a:srgbClr val="FF0000"/>
            </a:solidFill>
          </a:endParaRPr>
        </a:p>
        <a:p>
          <a:pPr rtl="0"/>
          <a:r>
            <a:rPr lang="ru-RU" dirty="0" smtClean="0">
              <a:solidFill>
                <a:srgbClr val="FF0000"/>
              </a:solidFill>
            </a:rPr>
            <a:t>Портирование гибридных приложений зависит от многих факторов, которые могут как упрощать, так и усложнять процесс перехода на другую платформу</a:t>
          </a:r>
          <a:endParaRPr lang="ru-RU" dirty="0">
            <a:solidFill>
              <a:srgbClr val="FF0000"/>
            </a:solidFill>
          </a:endParaRPr>
        </a:p>
      </dgm:t>
    </dgm:pt>
    <dgm:pt modelId="{4E4A8A3C-C016-4507-8ED2-456D6735395F}" type="parTrans" cxnId="{FFF64C1C-B4A4-4C4C-BCD3-4C7F61CD5829}">
      <dgm:prSet/>
      <dgm:spPr/>
      <dgm:t>
        <a:bodyPr/>
        <a:lstStyle/>
        <a:p>
          <a:endParaRPr lang="ru-RU"/>
        </a:p>
      </dgm:t>
    </dgm:pt>
    <dgm:pt modelId="{C30A6575-1E5E-4313-B810-E1458E59B566}" type="sibTrans" cxnId="{FFF64C1C-B4A4-4C4C-BCD3-4C7F61CD5829}">
      <dgm:prSet/>
      <dgm:spPr/>
      <dgm:t>
        <a:bodyPr/>
        <a:lstStyle/>
        <a:p>
          <a:endParaRPr lang="ru-RU"/>
        </a:p>
      </dgm:t>
    </dgm:pt>
    <dgm:pt modelId="{8CE53323-3A64-4909-8BAA-B1D041770062}">
      <dgm:prSet/>
      <dgm:spPr/>
      <dgm:t>
        <a:bodyPr/>
        <a:lstStyle/>
        <a:p>
          <a:pPr rtl="0"/>
          <a:r>
            <a:rPr lang="ru-RU" dirty="0" smtClean="0"/>
            <a:t>Мобильные </a:t>
          </a:r>
          <a:r>
            <a:rPr lang="ru-RU" dirty="0" err="1" smtClean="0"/>
            <a:t>Web</a:t>
          </a:r>
          <a:r>
            <a:rPr lang="ru-RU" dirty="0" smtClean="0"/>
            <a:t>-приложения обычно пишут на HTML5, CSS и </a:t>
          </a:r>
          <a:r>
            <a:rPr lang="ru-RU" dirty="0" err="1" smtClean="0"/>
            <a:t>JavaScript</a:t>
          </a:r>
          <a:r>
            <a:rPr lang="ru-RU" dirty="0" smtClean="0"/>
            <a:t> </a:t>
          </a:r>
          <a:endParaRPr lang="en-US" dirty="0" smtClean="0"/>
        </a:p>
        <a:p>
          <a:pPr rtl="0"/>
          <a:r>
            <a:rPr lang="ru-RU" dirty="0" smtClean="0"/>
            <a:t>Можно написать один раз и запускать на разных платформах</a:t>
          </a:r>
          <a:endParaRPr lang="en-US" dirty="0" smtClean="0"/>
        </a:p>
        <a:p>
          <a:pPr rtl="0"/>
          <a:r>
            <a:rPr lang="ru-RU" dirty="0" smtClean="0"/>
            <a:t>Часто уступают родным по внешнему виду, восприятию и производительности</a:t>
          </a:r>
        </a:p>
        <a:p>
          <a:pPr rtl="0"/>
          <a:r>
            <a:rPr lang="ru-RU" dirty="0" smtClean="0"/>
            <a:t>Портирование не представляет особых сложностей</a:t>
          </a:r>
          <a:endParaRPr lang="ru-RU" dirty="0"/>
        </a:p>
      </dgm:t>
    </dgm:pt>
    <dgm:pt modelId="{C61BC317-DBA1-40D6-AF35-4943E23383E1}" type="parTrans" cxnId="{EFC183C4-A5F8-455C-A5F5-AD76D801EE2D}">
      <dgm:prSet/>
      <dgm:spPr/>
      <dgm:t>
        <a:bodyPr/>
        <a:lstStyle/>
        <a:p>
          <a:endParaRPr lang="ru-RU"/>
        </a:p>
      </dgm:t>
    </dgm:pt>
    <dgm:pt modelId="{0C85B8A8-9B1D-4A87-ABD1-0015F749E700}" type="sibTrans" cxnId="{EFC183C4-A5F8-455C-A5F5-AD76D801EE2D}">
      <dgm:prSet/>
      <dgm:spPr/>
      <dgm:t>
        <a:bodyPr/>
        <a:lstStyle/>
        <a:p>
          <a:endParaRPr lang="ru-RU"/>
        </a:p>
      </dgm:t>
    </dgm:pt>
    <dgm:pt modelId="{C66F29BE-0F4A-465A-A837-1DF7BB45C19D}" type="pres">
      <dgm:prSet presAssocID="{F3C22936-4A01-403A-AC2A-2272191C92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FD951-3D44-4ADD-A93B-76E8BC31CF8C}" type="pres">
      <dgm:prSet presAssocID="{F3C22936-4A01-403A-AC2A-2272191C92A9}" presName="fgShape" presStyleLbl="fgShp" presStyleIdx="0" presStyleCnt="1"/>
      <dgm:spPr/>
    </dgm:pt>
    <dgm:pt modelId="{8E2C0FD2-384B-4D2C-9726-A9A0FC62AC36}" type="pres">
      <dgm:prSet presAssocID="{F3C22936-4A01-403A-AC2A-2272191C92A9}" presName="linComp" presStyleCnt="0"/>
      <dgm:spPr/>
    </dgm:pt>
    <dgm:pt modelId="{A4CE6656-95E3-476D-B96A-6848D503BCE4}" type="pres">
      <dgm:prSet presAssocID="{EDEF4FA6-B2C7-4B97-B07B-3E110E62EFEA}" presName="compNode" presStyleCnt="0"/>
      <dgm:spPr/>
    </dgm:pt>
    <dgm:pt modelId="{4EB9BCC8-0770-4C38-BC37-5B54A678A6A0}" type="pres">
      <dgm:prSet presAssocID="{EDEF4FA6-B2C7-4B97-B07B-3E110E62EFEA}" presName="bkgdShape" presStyleLbl="node1" presStyleIdx="0" presStyleCnt="3"/>
      <dgm:spPr/>
      <dgm:t>
        <a:bodyPr/>
        <a:lstStyle/>
        <a:p>
          <a:endParaRPr lang="ru-RU"/>
        </a:p>
      </dgm:t>
    </dgm:pt>
    <dgm:pt modelId="{E32A0943-DB54-4EA5-A5F3-968A10CEB4EA}" type="pres">
      <dgm:prSet presAssocID="{EDEF4FA6-B2C7-4B97-B07B-3E110E62EFE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AA833-3345-4902-80D2-DB986B63662F}" type="pres">
      <dgm:prSet presAssocID="{EDEF4FA6-B2C7-4B97-B07B-3E110E62EFEA}" presName="invisiNode" presStyleLbl="node1" presStyleIdx="0" presStyleCnt="3"/>
      <dgm:spPr/>
    </dgm:pt>
    <dgm:pt modelId="{103D92DB-BA04-48D5-B94B-945E0361DA03}" type="pres">
      <dgm:prSet presAssocID="{EDEF4FA6-B2C7-4B97-B07B-3E110E62EFEA}" presName="imagNode" presStyleLbl="fgImgPlace1" presStyleIdx="0" presStyleCnt="3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DF5C92-C4DE-4F74-84C7-AA87D4361707}" type="pres">
      <dgm:prSet presAssocID="{92078E5A-EAE4-4462-91BA-8F62180824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A5C8FD-8413-4CA7-A0F3-A1A2CA30AD27}" type="pres">
      <dgm:prSet presAssocID="{9BFBC638-C075-4B9B-88E6-F5A4CCE3D3E4}" presName="compNode" presStyleCnt="0"/>
      <dgm:spPr/>
    </dgm:pt>
    <dgm:pt modelId="{B78673C3-BB83-4CE8-A266-812DDA77BC2F}" type="pres">
      <dgm:prSet presAssocID="{9BFBC638-C075-4B9B-88E6-F5A4CCE3D3E4}" presName="bkgdShape" presStyleLbl="node1" presStyleIdx="1" presStyleCnt="3"/>
      <dgm:spPr/>
      <dgm:t>
        <a:bodyPr/>
        <a:lstStyle/>
        <a:p>
          <a:endParaRPr lang="ru-RU"/>
        </a:p>
      </dgm:t>
    </dgm:pt>
    <dgm:pt modelId="{BF1D6237-B995-4190-B530-4C9D7DEAAEFE}" type="pres">
      <dgm:prSet presAssocID="{9BFBC638-C075-4B9B-88E6-F5A4CCE3D3E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79F89-975F-4B7D-AA01-794D79234017}" type="pres">
      <dgm:prSet presAssocID="{9BFBC638-C075-4B9B-88E6-F5A4CCE3D3E4}" presName="invisiNode" presStyleLbl="node1" presStyleIdx="1" presStyleCnt="3"/>
      <dgm:spPr/>
    </dgm:pt>
    <dgm:pt modelId="{B5F46BA2-5798-4192-910F-834FDC91F451}" type="pres">
      <dgm:prSet presAssocID="{9BFBC638-C075-4B9B-88E6-F5A4CCE3D3E4}" presName="imagNode" presStyleLbl="fgImgPlace1" presStyleIdx="1" presStyleCnt="3" custScaleX="75675" custScaleY="75977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922C59-9F2E-4FEA-A248-7D8B4FC0C459}" type="pres">
      <dgm:prSet presAssocID="{C30A6575-1E5E-4313-B810-E1458E59B5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DCA951-51C2-4E9C-8956-2BB52FE82301}" type="pres">
      <dgm:prSet presAssocID="{8CE53323-3A64-4909-8BAA-B1D041770062}" presName="compNode" presStyleCnt="0"/>
      <dgm:spPr/>
    </dgm:pt>
    <dgm:pt modelId="{F75479F4-B4A0-4152-BBE2-5D68CEB71E8C}" type="pres">
      <dgm:prSet presAssocID="{8CE53323-3A64-4909-8BAA-B1D041770062}" presName="bkgdShape" presStyleLbl="node1" presStyleIdx="2" presStyleCnt="3"/>
      <dgm:spPr/>
      <dgm:t>
        <a:bodyPr/>
        <a:lstStyle/>
        <a:p>
          <a:endParaRPr lang="ru-RU"/>
        </a:p>
      </dgm:t>
    </dgm:pt>
    <dgm:pt modelId="{16BB2215-193E-4BB2-A8C9-2299F6E6853D}" type="pres">
      <dgm:prSet presAssocID="{8CE53323-3A64-4909-8BAA-B1D04177006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A0598-B60C-4A45-9CF8-A0205E01011A}" type="pres">
      <dgm:prSet presAssocID="{8CE53323-3A64-4909-8BAA-B1D041770062}" presName="invisiNode" presStyleLbl="node1" presStyleIdx="2" presStyleCnt="3"/>
      <dgm:spPr/>
    </dgm:pt>
    <dgm:pt modelId="{E7887C4E-D4D3-4492-99CE-25D4F78F600F}" type="pres">
      <dgm:prSet presAssocID="{8CE53323-3A64-4909-8BAA-B1D041770062}" presName="imagNode" presStyleLbl="fgImgPlace1" presStyleIdx="2" presStyleCnt="3" custLinFactNeighborX="415" custLinFactNeighborY="-298"/>
      <dgm:spPr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DFAA4CE-C760-4ECA-8BFE-2B7CA5DA5362}" type="presOf" srcId="{C30A6575-1E5E-4313-B810-E1458E59B566}" destId="{E7922C59-9F2E-4FEA-A248-7D8B4FC0C459}" srcOrd="0" destOrd="0" presId="urn:microsoft.com/office/officeart/2005/8/layout/hList7"/>
    <dgm:cxn modelId="{FE8F37F3-A0F6-4DA2-AF08-52357486AFB2}" type="presOf" srcId="{9BFBC638-C075-4B9B-88E6-F5A4CCE3D3E4}" destId="{BF1D6237-B995-4190-B530-4C9D7DEAAEFE}" srcOrd="1" destOrd="0" presId="urn:microsoft.com/office/officeart/2005/8/layout/hList7"/>
    <dgm:cxn modelId="{3028505F-A944-426E-88A2-BFC58EC423F0}" srcId="{F3C22936-4A01-403A-AC2A-2272191C92A9}" destId="{EDEF4FA6-B2C7-4B97-B07B-3E110E62EFEA}" srcOrd="0" destOrd="0" parTransId="{722E449B-6674-4B68-AA28-34A931995067}" sibTransId="{92078E5A-EAE4-4462-91BA-8F621808248B}"/>
    <dgm:cxn modelId="{ABDBDFB1-FD85-43EC-9F02-9880F40A1321}" type="presOf" srcId="{EDEF4FA6-B2C7-4B97-B07B-3E110E62EFEA}" destId="{4EB9BCC8-0770-4C38-BC37-5B54A678A6A0}" srcOrd="0" destOrd="0" presId="urn:microsoft.com/office/officeart/2005/8/layout/hList7"/>
    <dgm:cxn modelId="{99635748-792F-42CE-8701-C413C72BCECA}" type="presOf" srcId="{8CE53323-3A64-4909-8BAA-B1D041770062}" destId="{16BB2215-193E-4BB2-A8C9-2299F6E6853D}" srcOrd="1" destOrd="0" presId="urn:microsoft.com/office/officeart/2005/8/layout/hList7"/>
    <dgm:cxn modelId="{E5DD9A19-2794-4149-ABB7-901ABA5B8921}" type="presOf" srcId="{F3C22936-4A01-403A-AC2A-2272191C92A9}" destId="{C66F29BE-0F4A-465A-A837-1DF7BB45C19D}" srcOrd="0" destOrd="0" presId="urn:microsoft.com/office/officeart/2005/8/layout/hList7"/>
    <dgm:cxn modelId="{15059B04-C368-4DC9-BA51-6DB34F61A895}" type="presOf" srcId="{EDEF4FA6-B2C7-4B97-B07B-3E110E62EFEA}" destId="{E32A0943-DB54-4EA5-A5F3-968A10CEB4EA}" srcOrd="1" destOrd="0" presId="urn:microsoft.com/office/officeart/2005/8/layout/hList7"/>
    <dgm:cxn modelId="{FFF64C1C-B4A4-4C4C-BCD3-4C7F61CD5829}" srcId="{F3C22936-4A01-403A-AC2A-2272191C92A9}" destId="{9BFBC638-C075-4B9B-88E6-F5A4CCE3D3E4}" srcOrd="1" destOrd="0" parTransId="{4E4A8A3C-C016-4507-8ED2-456D6735395F}" sibTransId="{C30A6575-1E5E-4313-B810-E1458E59B566}"/>
    <dgm:cxn modelId="{30052982-76D7-48A1-9511-5D63C0C64C75}" type="presOf" srcId="{9BFBC638-C075-4B9B-88E6-F5A4CCE3D3E4}" destId="{B78673C3-BB83-4CE8-A266-812DDA77BC2F}" srcOrd="0" destOrd="0" presId="urn:microsoft.com/office/officeart/2005/8/layout/hList7"/>
    <dgm:cxn modelId="{17A06FC0-57D9-4C83-8F8A-356719B125ED}" type="presOf" srcId="{8CE53323-3A64-4909-8BAA-B1D041770062}" destId="{F75479F4-B4A0-4152-BBE2-5D68CEB71E8C}" srcOrd="0" destOrd="0" presId="urn:microsoft.com/office/officeart/2005/8/layout/hList7"/>
    <dgm:cxn modelId="{EFC183C4-A5F8-455C-A5F5-AD76D801EE2D}" srcId="{F3C22936-4A01-403A-AC2A-2272191C92A9}" destId="{8CE53323-3A64-4909-8BAA-B1D041770062}" srcOrd="2" destOrd="0" parTransId="{C61BC317-DBA1-40D6-AF35-4943E23383E1}" sibTransId="{0C85B8A8-9B1D-4A87-ABD1-0015F749E700}"/>
    <dgm:cxn modelId="{131BB2E3-B77A-4DE0-90D1-F8855706EA92}" type="presOf" srcId="{92078E5A-EAE4-4462-91BA-8F621808248B}" destId="{27DF5C92-C4DE-4F74-84C7-AA87D4361707}" srcOrd="0" destOrd="0" presId="urn:microsoft.com/office/officeart/2005/8/layout/hList7"/>
    <dgm:cxn modelId="{FEEA8445-CDE2-4E62-AB12-A876594F1AF8}" type="presParOf" srcId="{C66F29BE-0F4A-465A-A837-1DF7BB45C19D}" destId="{D6BFD951-3D44-4ADD-A93B-76E8BC31CF8C}" srcOrd="0" destOrd="0" presId="urn:microsoft.com/office/officeart/2005/8/layout/hList7"/>
    <dgm:cxn modelId="{D26EAB07-CA05-46A9-8CA3-FEB386BED27D}" type="presParOf" srcId="{C66F29BE-0F4A-465A-A837-1DF7BB45C19D}" destId="{8E2C0FD2-384B-4D2C-9726-A9A0FC62AC36}" srcOrd="1" destOrd="0" presId="urn:microsoft.com/office/officeart/2005/8/layout/hList7"/>
    <dgm:cxn modelId="{68152F14-75CB-4473-AAE0-6FAF550C676C}" type="presParOf" srcId="{8E2C0FD2-384B-4D2C-9726-A9A0FC62AC36}" destId="{A4CE6656-95E3-476D-B96A-6848D503BCE4}" srcOrd="0" destOrd="0" presId="urn:microsoft.com/office/officeart/2005/8/layout/hList7"/>
    <dgm:cxn modelId="{CC23E03C-6C79-4C65-9208-B0B848D5844A}" type="presParOf" srcId="{A4CE6656-95E3-476D-B96A-6848D503BCE4}" destId="{4EB9BCC8-0770-4C38-BC37-5B54A678A6A0}" srcOrd="0" destOrd="0" presId="urn:microsoft.com/office/officeart/2005/8/layout/hList7"/>
    <dgm:cxn modelId="{617C788C-0AC8-4D4D-A27B-1DE3F46C9685}" type="presParOf" srcId="{A4CE6656-95E3-476D-B96A-6848D503BCE4}" destId="{E32A0943-DB54-4EA5-A5F3-968A10CEB4EA}" srcOrd="1" destOrd="0" presId="urn:microsoft.com/office/officeart/2005/8/layout/hList7"/>
    <dgm:cxn modelId="{093516BE-4211-4767-A855-BC425722A0CA}" type="presParOf" srcId="{A4CE6656-95E3-476D-B96A-6848D503BCE4}" destId="{549AA833-3345-4902-80D2-DB986B63662F}" srcOrd="2" destOrd="0" presId="urn:microsoft.com/office/officeart/2005/8/layout/hList7"/>
    <dgm:cxn modelId="{432BF394-7C68-406F-B827-8F1870F17DF2}" type="presParOf" srcId="{A4CE6656-95E3-476D-B96A-6848D503BCE4}" destId="{103D92DB-BA04-48D5-B94B-945E0361DA03}" srcOrd="3" destOrd="0" presId="urn:microsoft.com/office/officeart/2005/8/layout/hList7"/>
    <dgm:cxn modelId="{15C70F92-1774-47C9-A3B7-9E4EE2D0F17F}" type="presParOf" srcId="{8E2C0FD2-384B-4D2C-9726-A9A0FC62AC36}" destId="{27DF5C92-C4DE-4F74-84C7-AA87D4361707}" srcOrd="1" destOrd="0" presId="urn:microsoft.com/office/officeart/2005/8/layout/hList7"/>
    <dgm:cxn modelId="{922EBC83-AA57-4161-8BAE-47697F849C8B}" type="presParOf" srcId="{8E2C0FD2-384B-4D2C-9726-A9A0FC62AC36}" destId="{31A5C8FD-8413-4CA7-A0F3-A1A2CA30AD27}" srcOrd="2" destOrd="0" presId="urn:microsoft.com/office/officeart/2005/8/layout/hList7"/>
    <dgm:cxn modelId="{B399EDD0-D273-4598-B7FB-799E3E700C40}" type="presParOf" srcId="{31A5C8FD-8413-4CA7-A0F3-A1A2CA30AD27}" destId="{B78673C3-BB83-4CE8-A266-812DDA77BC2F}" srcOrd="0" destOrd="0" presId="urn:microsoft.com/office/officeart/2005/8/layout/hList7"/>
    <dgm:cxn modelId="{16F005EC-4013-4837-AF26-3F6887280A34}" type="presParOf" srcId="{31A5C8FD-8413-4CA7-A0F3-A1A2CA30AD27}" destId="{BF1D6237-B995-4190-B530-4C9D7DEAAEFE}" srcOrd="1" destOrd="0" presId="urn:microsoft.com/office/officeart/2005/8/layout/hList7"/>
    <dgm:cxn modelId="{93E18CEB-F51A-4BB9-B311-3665ED67C496}" type="presParOf" srcId="{31A5C8FD-8413-4CA7-A0F3-A1A2CA30AD27}" destId="{A3A79F89-975F-4B7D-AA01-794D79234017}" srcOrd="2" destOrd="0" presId="urn:microsoft.com/office/officeart/2005/8/layout/hList7"/>
    <dgm:cxn modelId="{EF6C8087-F88A-48B4-8126-02A6BF96237D}" type="presParOf" srcId="{31A5C8FD-8413-4CA7-A0F3-A1A2CA30AD27}" destId="{B5F46BA2-5798-4192-910F-834FDC91F451}" srcOrd="3" destOrd="0" presId="urn:microsoft.com/office/officeart/2005/8/layout/hList7"/>
    <dgm:cxn modelId="{E14D841A-D61E-4341-A35E-232E6D548BA6}" type="presParOf" srcId="{8E2C0FD2-384B-4D2C-9726-A9A0FC62AC36}" destId="{E7922C59-9F2E-4FEA-A248-7D8B4FC0C459}" srcOrd="3" destOrd="0" presId="urn:microsoft.com/office/officeart/2005/8/layout/hList7"/>
    <dgm:cxn modelId="{E40FD652-E016-476F-ACB2-C51E7B7CB3E8}" type="presParOf" srcId="{8E2C0FD2-384B-4D2C-9726-A9A0FC62AC36}" destId="{6EDCA951-51C2-4E9C-8956-2BB52FE82301}" srcOrd="4" destOrd="0" presId="urn:microsoft.com/office/officeart/2005/8/layout/hList7"/>
    <dgm:cxn modelId="{3283C2D2-EABE-4B56-9065-CD9DD69FC09D}" type="presParOf" srcId="{6EDCA951-51C2-4E9C-8956-2BB52FE82301}" destId="{F75479F4-B4A0-4152-BBE2-5D68CEB71E8C}" srcOrd="0" destOrd="0" presId="urn:microsoft.com/office/officeart/2005/8/layout/hList7"/>
    <dgm:cxn modelId="{D9B7E537-8137-489A-A392-A1CD1F530548}" type="presParOf" srcId="{6EDCA951-51C2-4E9C-8956-2BB52FE82301}" destId="{16BB2215-193E-4BB2-A8C9-2299F6E6853D}" srcOrd="1" destOrd="0" presId="urn:microsoft.com/office/officeart/2005/8/layout/hList7"/>
    <dgm:cxn modelId="{3219802A-7259-4601-ACC2-D0741140703F}" type="presParOf" srcId="{6EDCA951-51C2-4E9C-8956-2BB52FE82301}" destId="{385A0598-B60C-4A45-9CF8-A0205E01011A}" srcOrd="2" destOrd="0" presId="urn:microsoft.com/office/officeart/2005/8/layout/hList7"/>
    <dgm:cxn modelId="{7253C4A4-296F-49A7-B381-43029FDF633B}" type="presParOf" srcId="{6EDCA951-51C2-4E9C-8956-2BB52FE82301}" destId="{E7887C4E-D4D3-4492-99CE-25D4F78F60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9BCC8-0770-4C38-BC37-5B54A678A6A0}">
      <dsp:nvSpPr>
        <dsp:cNvPr id="0" name=""/>
        <dsp:cNvSpPr/>
      </dsp:nvSpPr>
      <dsp:spPr>
        <a:xfrm>
          <a:off x="1919" y="0"/>
          <a:ext cx="2986980" cy="685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Родные (</a:t>
          </a:r>
          <a:r>
            <a:rPr lang="ru-RU" sz="1400" kern="1200" dirty="0" err="1" smtClean="0"/>
            <a:t>нативные</a:t>
          </a:r>
          <a:r>
            <a:rPr lang="ru-RU" sz="1400" kern="1200" dirty="0" smtClean="0"/>
            <a:t>) платформы позволяют создавать приложения, которые замечательно выглядят и воспринимаются, а также обеспечивают сравнительно высокую производительность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Для каждой платформы нужно писать свой код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Портирование </a:t>
          </a:r>
          <a:r>
            <a:rPr lang="ru-RU" sz="1400" kern="1200" dirty="0" err="1" smtClean="0"/>
            <a:t>нативных</a:t>
          </a:r>
          <a:r>
            <a:rPr lang="ru-RU" sz="1400" kern="1200" dirty="0" smtClean="0"/>
            <a:t> приложений наиболее сложное</a:t>
          </a:r>
          <a:endParaRPr lang="ru-RU" sz="1400" kern="1200" dirty="0"/>
        </a:p>
      </dsp:txBody>
      <dsp:txXfrm>
        <a:off x="1919" y="2743200"/>
        <a:ext cx="2986980" cy="2743200"/>
      </dsp:txXfrm>
    </dsp:sp>
    <dsp:sp modelId="{103D92DB-BA04-48D5-B94B-945E0361DA03}">
      <dsp:nvSpPr>
        <dsp:cNvPr id="0" name=""/>
        <dsp:cNvSpPr/>
      </dsp:nvSpPr>
      <dsp:spPr>
        <a:xfrm>
          <a:off x="353553" y="411480"/>
          <a:ext cx="2283714" cy="228371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673C3-BB83-4CE8-A266-812DDA77BC2F}">
      <dsp:nvSpPr>
        <dsp:cNvPr id="0" name=""/>
        <dsp:cNvSpPr/>
      </dsp:nvSpPr>
      <dsp:spPr>
        <a:xfrm>
          <a:off x="3078509" y="0"/>
          <a:ext cx="2986980" cy="6858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Гибридные инструменты и среды сочетают в себе простоту программирования и универсальность </a:t>
          </a:r>
          <a:r>
            <a:rPr lang="en-US" sz="1400" kern="1200" dirty="0" smtClean="0">
              <a:solidFill>
                <a:srgbClr val="FF0000"/>
              </a:solidFill>
            </a:rPr>
            <a:t>w</a:t>
          </a:r>
          <a:r>
            <a:rPr lang="ru-RU" sz="1400" kern="1200" dirty="0" err="1" smtClean="0">
              <a:solidFill>
                <a:srgbClr val="FF0000"/>
              </a:solidFill>
            </a:rPr>
            <a:t>eb</a:t>
          </a:r>
          <a:r>
            <a:rPr lang="ru-RU" sz="1400" kern="1200" dirty="0" smtClean="0">
              <a:solidFill>
                <a:srgbClr val="FF0000"/>
              </a:solidFill>
            </a:rPr>
            <a:t>-приложений с блеском родных приложений </a:t>
          </a:r>
          <a:endParaRPr lang="en-US" sz="1400" kern="1200" dirty="0" smtClean="0">
            <a:solidFill>
              <a:srgbClr val="FF000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Портирование гибридных приложений зависит от многих факторов, которые могут как упрощать, так и усложнять процесс перехода на другую платформу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078509" y="2743200"/>
        <a:ext cx="2986980" cy="2743200"/>
      </dsp:txXfrm>
    </dsp:sp>
    <dsp:sp modelId="{B5F46BA2-5798-4192-910F-834FDC91F451}">
      <dsp:nvSpPr>
        <dsp:cNvPr id="0" name=""/>
        <dsp:cNvSpPr/>
      </dsp:nvSpPr>
      <dsp:spPr>
        <a:xfrm>
          <a:off x="3707899" y="685788"/>
          <a:ext cx="1728200" cy="173509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479F4-B4A0-4152-BBE2-5D68CEB71E8C}">
      <dsp:nvSpPr>
        <dsp:cNvPr id="0" name=""/>
        <dsp:cNvSpPr/>
      </dsp:nvSpPr>
      <dsp:spPr>
        <a:xfrm>
          <a:off x="6155099" y="0"/>
          <a:ext cx="2986980" cy="6858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Мобильные </a:t>
          </a:r>
          <a:r>
            <a:rPr lang="ru-RU" sz="1400" kern="1200" dirty="0" err="1" smtClean="0"/>
            <a:t>Web</a:t>
          </a:r>
          <a:r>
            <a:rPr lang="ru-RU" sz="1400" kern="1200" dirty="0" smtClean="0"/>
            <a:t>-приложения обычно пишут на HTML5, CSS и </a:t>
          </a:r>
          <a:r>
            <a:rPr lang="ru-RU" sz="1400" kern="1200" dirty="0" err="1" smtClean="0"/>
            <a:t>JavaScript</a:t>
          </a:r>
          <a:r>
            <a:rPr lang="ru-RU" sz="1400" kern="1200" dirty="0" smtClean="0"/>
            <a:t> </a:t>
          </a:r>
          <a:endParaRPr lang="en-US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Можно написать один раз и запускать на разных платформах</a:t>
          </a:r>
          <a:endParaRPr lang="en-US" sz="14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Часто уступают родным по внешнему виду, восприятию и производительности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Портирование не представляет особых сложностей</a:t>
          </a:r>
          <a:endParaRPr lang="ru-RU" sz="1400" kern="1200" dirty="0"/>
        </a:p>
      </dsp:txBody>
      <dsp:txXfrm>
        <a:off x="6155099" y="2743200"/>
        <a:ext cx="2986980" cy="2743200"/>
      </dsp:txXfrm>
    </dsp:sp>
    <dsp:sp modelId="{E7887C4E-D4D3-4492-99CE-25D4F78F600F}">
      <dsp:nvSpPr>
        <dsp:cNvPr id="0" name=""/>
        <dsp:cNvSpPr/>
      </dsp:nvSpPr>
      <dsp:spPr>
        <a:xfrm>
          <a:off x="6516210" y="404674"/>
          <a:ext cx="2283714" cy="228371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FD951-3D44-4ADD-A93B-76E8BC31CF8C}">
      <dsp:nvSpPr>
        <dsp:cNvPr id="0" name=""/>
        <dsp:cNvSpPr/>
      </dsp:nvSpPr>
      <dsp:spPr>
        <a:xfrm>
          <a:off x="365759" y="5486400"/>
          <a:ext cx="8412480" cy="1028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993E27-68C8-4AF3-876A-D7AE8A882A5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06F43B-D290-4887-8C09-1903EB51D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78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90248-FBD8-487B-A72B-46EADB50BB0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13126AE-E6C9-43BC-9D58-45B86A8EFB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8106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Картинка???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26AE-E6C9-43BC-9D58-45B86A8EFB18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961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 стандарты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26AE-E6C9-43BC-9D58-45B86A8EFB18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74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Печальная картинка??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26AE-E6C9-43BC-9D58-45B86A8EFB18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37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Картинка!!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26AE-E6C9-43BC-9D58-45B86A8EFB18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89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26AE-E6C9-43BC-9D58-45B86A8EFB18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30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Плохая</a:t>
            </a:r>
            <a:r>
              <a:rPr lang="ru-RU" baseline="0" dirty="0" smtClean="0"/>
              <a:t> картинка((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126AE-E6C9-43BC-9D58-45B86A8EFB18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46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7CEE-1316-431D-AEAB-0E06A400C57B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A8F99-7D56-43B9-8950-FBFDB73192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5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F698-452F-4D39-8C31-30B64A81DB53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91DEB-C6D8-4110-B8CF-E103EB6D52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920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58653-E07C-4FE0-A145-16F08399DFAB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5942CA-9181-439C-991D-AD6F1CE375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916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E441-7ED5-49A1-9B80-88B7CEA6D13E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F17C-8473-4A09-B696-2B01E1AE15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655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7063-5526-411A-A23A-A345999B840C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D13F1FF-E031-42F2-89E1-675133236C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4312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D0DA-6193-482B-84D2-6D543E3BBF3D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0EB5D40-B164-4410-8777-8A7288158C1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193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AFA70-E3DA-4C43-A279-59143C3E94D7}" type="datetime1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70677-1D08-4B9B-AC72-F845948C8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80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4FED-5B8E-435F-A79E-BEAC6C06C38E}" type="datetime1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8A5C2-E0B4-42C4-BBD9-6EF378A125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27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7290-85CF-4C39-A41F-3A546F73F7EE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95487-8C87-47C9-9800-B4A7C8003F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879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6E1A-27E0-4BC7-B6A4-7FEF67098217}" type="datetime1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00D40-20BB-48CF-9891-A00AF0EE7D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8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D9C-BAFD-4327-A1BD-48477D7ECBA2}" type="datetime1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D4B63-D312-4482-8229-B34DC47736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241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8D13-7F81-47D5-8B1B-1F3A2B6FA035}" type="datetime1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69137-E18F-4244-8D8D-4FAB4C9A0B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56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EEEE-3687-4E48-A39F-8BD0D88BB714}" type="datetime1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3DE22-E0C7-4997-AE26-0FFAF59CD4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90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D175-646B-4F96-A9D6-19E1A9E6418C}" type="datetime1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0F8B7-9B1F-4A16-8500-6B1180E51D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024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8682-60A2-48C8-939B-C9A8E1689979}" type="datetime1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F4F8E-4008-4D41-84E2-7BB07EC42C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7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D93D-9AE3-4B1D-9A98-5143D2944B11}" type="datetime1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A02CE-547F-48CC-B728-D6733C71F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09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FC10FA-FFDA-497D-8FDC-EC238D3B235B}" type="datetime1">
              <a:rPr lang="ru-RU" smtClean="0"/>
              <a:t>16.04.2014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fld id="{22EBCA0A-FDE8-41C4-B578-25F35576B94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89" r:id="rId10"/>
    <p:sldLayoutId id="2147483801" r:id="rId11"/>
    <p:sldLayoutId id="2147483790" r:id="rId12"/>
    <p:sldLayoutId id="2147483802" r:id="rId13"/>
    <p:sldLayoutId id="2147483791" r:id="rId14"/>
    <p:sldLayoutId id="2147483803" r:id="rId15"/>
    <p:sldLayoutId id="2147483804" r:id="rId1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eveloper.android.com/design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intuit.ru/studies/courses/12643/1191/lecture/2200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habrahabr.ru/company/mailru/blog/182506/" TargetMode="External"/><Relationship Id="rId3" Type="http://schemas.openxmlformats.org/officeDocument/2006/relationships/hyperlink" Target="http://developer.android.com/design/index.html" TargetMode="External"/><Relationship Id="rId7" Type="http://schemas.openxmlformats.org/officeDocument/2006/relationships/hyperlink" Target="http://habrahabr.ru/company/mailru/blog/185696/" TargetMode="External"/><Relationship Id="rId2" Type="http://schemas.openxmlformats.org/officeDocument/2006/relationships/hyperlink" Target="http://software.intel.com/ru-ru/node/3942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startandroid.ru/viewtopic.php?f=26&amp;t=860" TargetMode="External"/><Relationship Id="rId5" Type="http://schemas.openxmlformats.org/officeDocument/2006/relationships/hyperlink" Target="http://www.intuit.ru/studies/courses/12643/1191/info" TargetMode="External"/><Relationship Id="rId10" Type="http://schemas.openxmlformats.org/officeDocument/2006/relationships/hyperlink" Target="https://software.intel.com/ru-ru/c-compiler-android/" TargetMode="External"/><Relationship Id="rId4" Type="http://schemas.openxmlformats.org/officeDocument/2006/relationships/hyperlink" Target="http://software.intel.com/ru-ru/articles/opengl-android-intel-atom-1" TargetMode="External"/><Relationship Id="rId9" Type="http://schemas.openxmlformats.org/officeDocument/2006/relationships/hyperlink" Target="http://software.intel.com/ru-ru/articles/ndk-android-application-porting-methodolog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755650" y="2420938"/>
            <a:ext cx="7200900" cy="2179637"/>
          </a:xfrm>
        </p:spPr>
        <p:txBody>
          <a:bodyPr/>
          <a:lstStyle/>
          <a:p>
            <a:pPr algn="l" eaLnBrk="1" hangingPunct="1"/>
            <a:r>
              <a:rPr lang="ru-RU" sz="4000" b="1" dirty="0" smtClean="0"/>
              <a:t>Принципы переноса ранее разработанных приложений на смартфон</a:t>
            </a:r>
            <a:endParaRPr lang="ru-RU" alt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8238" y="4076700"/>
            <a:ext cx="6249987" cy="1096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5364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solidFill>
                  <a:srgbClr val="898989"/>
                </a:solidFill>
              </a:rPr>
              <a:t>Авторы: Березовская Ю.В., Латухина Е.А., Носов К.А., Юфрякова О.А.</a:t>
            </a:r>
          </a:p>
        </p:txBody>
      </p:sp>
      <p:pic>
        <p:nvPicPr>
          <p:cNvPr id="15365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Этапы разработки мобильного приложения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778824" cy="45418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Постановка задачи</a:t>
            </a:r>
            <a:endParaRPr lang="ru-RU" dirty="0"/>
          </a:p>
          <a:p>
            <a:pPr lvl="0"/>
            <a:r>
              <a:rPr lang="ru-RU" dirty="0"/>
              <a:t>Создание </a:t>
            </a:r>
            <a:r>
              <a:rPr lang="ru-RU" dirty="0" smtClean="0"/>
              <a:t>прототипа</a:t>
            </a:r>
            <a:endParaRPr lang="ru-RU" dirty="0"/>
          </a:p>
          <a:p>
            <a:pPr lvl="0"/>
            <a:r>
              <a:rPr lang="ru-RU" dirty="0"/>
              <a:t>Определение системных требований и выбор </a:t>
            </a:r>
            <a:r>
              <a:rPr lang="ru-RU" dirty="0" smtClean="0"/>
              <a:t>инструмента</a:t>
            </a:r>
            <a:endParaRPr lang="ru-RU" dirty="0"/>
          </a:p>
          <a:p>
            <a:pPr lvl="0"/>
            <a:r>
              <a:rPr lang="ru-RU" dirty="0"/>
              <a:t>Работа над графикой и дизайном </a:t>
            </a:r>
            <a:r>
              <a:rPr lang="ru-RU" dirty="0" smtClean="0"/>
              <a:t>приложения</a:t>
            </a:r>
          </a:p>
          <a:p>
            <a:pPr lvl="0"/>
            <a:r>
              <a:rPr lang="ru-RU" dirty="0" smtClean="0"/>
              <a:t>Разработка приложения</a:t>
            </a:r>
            <a:endParaRPr lang="ru-RU" dirty="0"/>
          </a:p>
          <a:p>
            <a:pPr lvl="0"/>
            <a:r>
              <a:rPr lang="ru-RU" dirty="0"/>
              <a:t>Тестирование и </a:t>
            </a:r>
            <a:r>
              <a:rPr lang="ru-RU" dirty="0" smtClean="0"/>
              <a:t>оптимизация</a:t>
            </a:r>
            <a:endParaRPr lang="ru-RU" dirty="0"/>
          </a:p>
          <a:p>
            <a:pPr lvl="0"/>
            <a:r>
              <a:rPr lang="ru-RU" dirty="0"/>
              <a:t>Подготовка и публикация </a:t>
            </a:r>
            <a:r>
              <a:rPr lang="ru-RU" dirty="0" smtClean="0"/>
              <a:t>приложения</a:t>
            </a:r>
            <a:endParaRPr lang="ru-RU" dirty="0"/>
          </a:p>
          <a:p>
            <a:pPr lvl="0"/>
            <a:r>
              <a:rPr lang="ru-RU" dirty="0"/>
              <a:t>Сбор аналитики и получение обратной </a:t>
            </a:r>
            <a:r>
              <a:rPr lang="ru-RU" dirty="0" smtClean="0"/>
              <a:t>связи</a:t>
            </a:r>
            <a:endParaRPr lang="ru-RU" dirty="0"/>
          </a:p>
          <a:p>
            <a:pPr lvl="0"/>
            <a:r>
              <a:rPr lang="ru-RU" dirty="0"/>
              <a:t>Исправление недочетов и выпуск </a:t>
            </a:r>
            <a:r>
              <a:rPr lang="ru-RU" dirty="0" smtClean="0"/>
              <a:t>обновлений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BF0A6-E5BC-44E0-9CA4-65CD21CD4687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 smtClean="0"/>
              <a:t>Этапы разработки мобильного приложения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778824" cy="454183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Постановка задачи</a:t>
            </a:r>
            <a:endParaRPr lang="ru-RU" dirty="0"/>
          </a:p>
          <a:p>
            <a:pPr lvl="0"/>
            <a:r>
              <a:rPr lang="ru-RU" dirty="0">
                <a:solidFill>
                  <a:srgbClr val="FF0000"/>
                </a:solidFill>
              </a:rPr>
              <a:t>Создание </a:t>
            </a:r>
            <a:r>
              <a:rPr lang="ru-RU" dirty="0" smtClean="0">
                <a:solidFill>
                  <a:srgbClr val="FF0000"/>
                </a:solidFill>
              </a:rPr>
              <a:t>прототипа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Определение системных требований и выбор </a:t>
            </a:r>
            <a:r>
              <a:rPr lang="ru-RU" dirty="0" smtClean="0">
                <a:solidFill>
                  <a:srgbClr val="FF0000"/>
                </a:solidFill>
              </a:rPr>
              <a:t>инструмента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Работа над графикой и дизайном </a:t>
            </a:r>
            <a:r>
              <a:rPr lang="ru-RU" dirty="0" smtClean="0">
                <a:solidFill>
                  <a:srgbClr val="FF0000"/>
                </a:solidFill>
              </a:rPr>
              <a:t>приложения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Разработка приложения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Тестирование и </a:t>
            </a:r>
            <a:r>
              <a:rPr lang="ru-RU" dirty="0" smtClean="0">
                <a:solidFill>
                  <a:srgbClr val="FF0000"/>
                </a:solidFill>
              </a:rPr>
              <a:t>оптимизация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Подготовка и публикация </a:t>
            </a:r>
            <a:r>
              <a:rPr lang="ru-RU" dirty="0" smtClean="0"/>
              <a:t>приложения</a:t>
            </a:r>
            <a:endParaRPr lang="ru-RU" dirty="0"/>
          </a:p>
          <a:p>
            <a:pPr lvl="0"/>
            <a:r>
              <a:rPr lang="ru-RU" dirty="0"/>
              <a:t>Сбор аналитики и получение обратной </a:t>
            </a:r>
            <a:r>
              <a:rPr lang="ru-RU" dirty="0" smtClean="0"/>
              <a:t>связи</a:t>
            </a:r>
            <a:endParaRPr lang="ru-RU" dirty="0"/>
          </a:p>
          <a:p>
            <a:pPr lvl="0"/>
            <a:r>
              <a:rPr lang="ru-RU" dirty="0"/>
              <a:t>Исправление недочетов и выпуск </a:t>
            </a:r>
            <a:r>
              <a:rPr lang="ru-RU" dirty="0" smtClean="0"/>
              <a:t>обновлений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BF0A6-E5BC-44E0-9CA4-65CD21CD4687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842720" cy="6762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dirty="0" smtClean="0"/>
              <a:t>Отличия </a:t>
            </a:r>
            <a:r>
              <a:rPr lang="ru-RU" altLang="ru-RU" sz="2400" dirty="0" err="1" smtClean="0"/>
              <a:t>портирования</a:t>
            </a:r>
            <a:r>
              <a:rPr lang="ru-RU" altLang="ru-RU" sz="2400" dirty="0" smtClean="0"/>
              <a:t> от разработки «с нуля»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 algn="l"/>
            <a:r>
              <a:rPr lang="ru-RU" dirty="0" smtClean="0"/>
              <a:t>Переработка интерфейса с учетом новых возможностей</a:t>
            </a:r>
            <a:endParaRPr lang="ru-RU" dirty="0"/>
          </a:p>
          <a:p>
            <a:pPr lvl="0" algn="l"/>
            <a:r>
              <a:rPr lang="ru-RU" dirty="0" smtClean="0"/>
              <a:t>Выбор подходящего инструмента разработки</a:t>
            </a:r>
            <a:endParaRPr lang="ru-RU" dirty="0"/>
          </a:p>
          <a:p>
            <a:pPr lvl="0" algn="l"/>
            <a:r>
              <a:rPr lang="ru-RU" dirty="0" smtClean="0"/>
              <a:t>Нужно подключить </a:t>
            </a:r>
            <a:r>
              <a:rPr lang="ru-RU" dirty="0"/>
              <a:t>работающий код </a:t>
            </a:r>
            <a:r>
              <a:rPr lang="ru-RU" dirty="0" err="1"/>
              <a:t>портируемого</a:t>
            </a:r>
            <a:r>
              <a:rPr lang="ru-RU" dirty="0"/>
              <a:t> </a:t>
            </a:r>
            <a:r>
              <a:rPr lang="ru-RU" dirty="0" smtClean="0"/>
              <a:t>приложения</a:t>
            </a:r>
            <a:endParaRPr lang="ru-RU" dirty="0"/>
          </a:p>
          <a:p>
            <a:pPr lvl="0" algn="l"/>
            <a:r>
              <a:rPr lang="ru-RU" dirty="0"/>
              <a:t>В процессе тестирования и оптимизации возможны значительные изменения в коде исходного </a:t>
            </a:r>
            <a:r>
              <a:rPr lang="ru-RU" dirty="0" smtClean="0"/>
              <a:t>приложения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BF0A6-E5BC-44E0-9CA4-65CD21CD4687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7406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35213" y="6492875"/>
            <a:ext cx="46228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599338" y="6492875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BF0A6-E5BC-44E0-9CA4-65CD21CD4687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771800" y="5816600"/>
            <a:ext cx="3744416" cy="67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 smtClean="0"/>
              <a:t>Платформы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9429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 smtClean="0"/>
              <a:t>Разделение кода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/>
              <a:t>Перед </a:t>
            </a:r>
            <a:r>
              <a:rPr lang="ru-RU" dirty="0" err="1"/>
              <a:t>портированием</a:t>
            </a:r>
            <a:r>
              <a:rPr lang="ru-RU" dirty="0"/>
              <a:t> необходимо произвести разделение платформенно-зависимых и платформенно-независимых частей </a:t>
            </a:r>
            <a:r>
              <a:rPr lang="ru-RU" dirty="0" smtClean="0"/>
              <a:t>программы 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CBF0A6-E5BC-44E0-9CA4-65CD21CD4687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5568677" cy="169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5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770688" cy="1827212"/>
          </a:xfrm>
        </p:spPr>
        <p:txBody>
          <a:bodyPr/>
          <a:lstStyle/>
          <a:p>
            <a:r>
              <a:rPr lang="ru-RU" smtClean="0"/>
              <a:t>Особенности разработки интерфейсов с учетом возможностей смартфона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EFFF77-1DF0-4914-B2D6-D815D74DF017}" type="slidenum">
              <a:rPr lang="en-US" altLang="ru-RU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15</a:t>
            </a:fld>
            <a:endParaRPr lang="en-US" altLang="ru-RU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8704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Рекомендации по разработке интерфейсов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504" y="1500188"/>
            <a:ext cx="6850509" cy="4541837"/>
          </a:xfrm>
        </p:spPr>
        <p:txBody>
          <a:bodyPr/>
          <a:lstStyle/>
          <a:p>
            <a:pPr lvl="1" algn="l"/>
            <a:r>
              <a:rPr lang="ru-RU" dirty="0"/>
              <a:t>Элементы управления на экране должны бросаться в </a:t>
            </a:r>
            <a:r>
              <a:rPr lang="ru-RU" dirty="0" smtClean="0"/>
              <a:t>глаза</a:t>
            </a:r>
          </a:p>
          <a:p>
            <a:pPr lvl="1" algn="l"/>
            <a:r>
              <a:rPr lang="ru-RU" dirty="0" smtClean="0"/>
              <a:t>Располагайте </a:t>
            </a:r>
            <a:r>
              <a:rPr lang="ru-RU" dirty="0"/>
              <a:t>наиболее важное в центре </a:t>
            </a:r>
            <a:r>
              <a:rPr lang="ru-RU" dirty="0" smtClean="0"/>
              <a:t>экрана</a:t>
            </a:r>
            <a:endParaRPr lang="ru-RU" sz="1200" dirty="0"/>
          </a:p>
          <a:p>
            <a:pPr lvl="1" algn="l"/>
            <a:r>
              <a:rPr lang="ru-RU" dirty="0"/>
              <a:t>Используйте минимальное количество визуальных </a:t>
            </a:r>
            <a:r>
              <a:rPr lang="ru-RU" dirty="0" smtClean="0"/>
              <a:t>элементов</a:t>
            </a:r>
          </a:p>
          <a:p>
            <a:pPr lvl="1" algn="l"/>
            <a:r>
              <a:rPr lang="ru-RU" dirty="0" smtClean="0"/>
              <a:t>Дизайн </a:t>
            </a:r>
            <a:r>
              <a:rPr lang="ru-RU" dirty="0"/>
              <a:t>приложения должен быть максимально простым и </a:t>
            </a:r>
            <a:r>
              <a:rPr lang="ru-RU" dirty="0" smtClean="0"/>
              <a:t>понятным</a:t>
            </a:r>
            <a:endParaRPr lang="ru-RU" sz="1200" dirty="0"/>
          </a:p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8704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Рекомендации по разработке интерфейсов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r>
              <a:rPr lang="ru-RU" dirty="0"/>
              <a:t>Создавайте визуальные </a:t>
            </a:r>
            <a:r>
              <a:rPr lang="ru-RU" dirty="0" smtClean="0"/>
              <a:t>якоря, </a:t>
            </a:r>
            <a:r>
              <a:rPr lang="ru-RU" dirty="0"/>
              <a:t>помогающие пользователям ориентироваться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&amp;Vcy;&amp;Kcy;&amp;ocy;&amp;ncy;&amp;tcy;&amp;acy;&amp;kcy;&amp;tcy;&amp;iecy; - screenshot thumbnai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194421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&amp;Vcy;&amp;Kcy;&amp;ocy;&amp;ncy;&amp;tcy;&amp;acy;&amp;kcy;&amp;tcy;&amp;iecy; - screenshot thumbna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195256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Vcy;&amp;Kcy;&amp;ocy;&amp;ncy;&amp;tcy;&amp;acy;&amp;kcy;&amp;tcy;&amp;iecy; - screenshot thumbnai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194421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1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8704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Рекомендации по разработке интерфейсов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504" y="1500188"/>
            <a:ext cx="6850509" cy="4541837"/>
          </a:xfrm>
        </p:spPr>
        <p:txBody>
          <a:bodyPr/>
          <a:lstStyle/>
          <a:p>
            <a:pPr lvl="1" algn="l"/>
            <a:r>
              <a:rPr lang="ru-RU" dirty="0"/>
              <a:t>Элементы управления следует делать достаточно крупными, чтобы их можно было активировать пальцами. Минимальный размер – 7-10 </a:t>
            </a:r>
            <a:r>
              <a:rPr lang="ru-RU" dirty="0" smtClean="0"/>
              <a:t>мм</a:t>
            </a:r>
            <a:endParaRPr lang="ru-RU" sz="1200" dirty="0"/>
          </a:p>
          <a:p>
            <a:pPr lvl="1" algn="l"/>
            <a:r>
              <a:rPr lang="ru-RU" dirty="0"/>
              <a:t>Используйте крупные шрифты без </a:t>
            </a:r>
            <a:r>
              <a:rPr lang="ru-RU" dirty="0" smtClean="0"/>
              <a:t>засечек</a:t>
            </a:r>
            <a:endParaRPr lang="ru-RU" sz="1200" dirty="0"/>
          </a:p>
          <a:p>
            <a:pPr lvl="1" algn="l"/>
            <a:r>
              <a:rPr lang="ru-RU" dirty="0"/>
              <a:t>Четко указывайте наличие дополнительной информации за пределами экрана. Многие люди не привыкли к идее маленького экрана, требующего прокрутки </a:t>
            </a:r>
            <a:r>
              <a:rPr lang="ru-RU" dirty="0" smtClean="0"/>
              <a:t>информации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98704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Рекомендации по разработке интерфейсов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504" y="1500188"/>
            <a:ext cx="6850509" cy="4541837"/>
          </a:xfrm>
        </p:spPr>
        <p:txBody>
          <a:bodyPr/>
          <a:lstStyle/>
          <a:p>
            <a:pPr lvl="1" algn="l"/>
            <a:r>
              <a:rPr lang="ru-RU" dirty="0"/>
              <a:t>Если предполагается перевод интерфейса на другие языки, необходимо учитывать, что в некоторых языках слова длиннее, чем в других. Необходимо выделять элементам, содержащим текст, достаточное количество драгоценного места на </a:t>
            </a:r>
            <a:r>
              <a:rPr lang="ru-RU" dirty="0" smtClean="0"/>
              <a:t>экране</a:t>
            </a:r>
            <a:endParaRPr lang="ru-RU" sz="1200" dirty="0"/>
          </a:p>
          <a:p>
            <a:pPr lvl="1" algn="l"/>
            <a:r>
              <a:rPr lang="ru-RU" dirty="0"/>
              <a:t>Учитывайте мобильный контекст использования. Люди имеют обыкновение пользоваться смартфонами на ходу, стоя, в общественном транспорте и т.д. </a:t>
            </a:r>
            <a:endParaRPr lang="ru-RU" dirty="0" smtClean="0"/>
          </a:p>
          <a:p>
            <a:pPr lvl="1" algn="l"/>
            <a:r>
              <a:rPr lang="ru-RU" dirty="0" smtClean="0"/>
              <a:t>Обязательно </a:t>
            </a:r>
            <a:r>
              <a:rPr lang="ru-RU" dirty="0"/>
              <a:t>учитывайте официальные рекомендации разработчика </a:t>
            </a:r>
            <a:r>
              <a:rPr lang="ru-RU" dirty="0" smtClean="0"/>
              <a:t>платформы</a:t>
            </a:r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Содержание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Общие принципы </a:t>
            </a:r>
            <a:r>
              <a:rPr lang="ru-RU" dirty="0" err="1" smtClean="0"/>
              <a:t>портирования</a:t>
            </a:r>
            <a:r>
              <a:rPr lang="ru-RU" dirty="0" smtClean="0"/>
              <a:t> приложений</a:t>
            </a:r>
          </a:p>
          <a:p>
            <a:pPr algn="l"/>
            <a:r>
              <a:rPr lang="ru-RU" dirty="0" smtClean="0"/>
              <a:t>Особенности разработки интерфейсов с учетом возможностей смартфона</a:t>
            </a:r>
          </a:p>
          <a:p>
            <a:pPr algn="l"/>
            <a:r>
              <a:rPr lang="ru-RU" dirty="0" smtClean="0"/>
              <a:t>Работа с файловой системой и сетью при </a:t>
            </a:r>
            <a:r>
              <a:rPr lang="ru-RU" dirty="0" err="1" smtClean="0"/>
              <a:t>портировании</a:t>
            </a:r>
            <a:r>
              <a:rPr lang="ru-RU" dirty="0" smtClean="0"/>
              <a:t> на </a:t>
            </a:r>
            <a:r>
              <a:rPr lang="en-US" dirty="0" smtClean="0"/>
              <a:t>Android</a:t>
            </a:r>
            <a:endParaRPr lang="ru-RU" dirty="0" smtClean="0"/>
          </a:p>
          <a:p>
            <a:pPr algn="l"/>
            <a:r>
              <a:rPr lang="ru-RU" dirty="0" smtClean="0"/>
              <a:t>Обзор программных средств. Инструменты </a:t>
            </a:r>
            <a:r>
              <a:rPr lang="en-US" dirty="0" smtClean="0"/>
              <a:t>Intel </a:t>
            </a:r>
            <a:endParaRPr 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Разработка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FC1593-903C-4AC5-9890-CD71A8718BD0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274768" cy="6762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Рекомендации по дизайну приложений для </a:t>
            </a:r>
            <a:r>
              <a:rPr lang="ru-RU" altLang="ru-RU" dirty="0" err="1"/>
              <a:t>Android</a:t>
            </a:r>
            <a:endParaRPr lang="ru-RU" altLang="ru-RU" dirty="0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/>
              <a:t>О</a:t>
            </a:r>
            <a:r>
              <a:rPr lang="ru-RU" dirty="0" smtClean="0"/>
              <a:t>фициальные рекомендации </a:t>
            </a:r>
            <a:r>
              <a:rPr lang="ru-RU" dirty="0"/>
              <a:t>от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en-US" altLang="ru-RU" dirty="0" smtClean="0">
                <a:hlinkClick r:id="rId2"/>
              </a:rPr>
              <a:t>http</a:t>
            </a:r>
            <a:r>
              <a:rPr lang="en-US" altLang="ru-RU" dirty="0">
                <a:hlinkClick r:id="rId2"/>
              </a:rPr>
              <a:t>://</a:t>
            </a:r>
            <a:r>
              <a:rPr lang="en-US" altLang="ru-RU" dirty="0" smtClean="0">
                <a:hlinkClick r:id="rId2"/>
              </a:rPr>
              <a:t>developer.android.com/design/index.html</a:t>
            </a:r>
            <a:r>
              <a:rPr lang="ru-RU" altLang="ru-RU" dirty="0" smtClean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developer.android.com/design/media/themes_holo_ligh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18722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eveloper.android.com/design/media/themes_holo_dark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9394"/>
            <a:ext cx="1854179" cy="295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eveloper.android.com/design/media/themes_holo_invers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9394"/>
            <a:ext cx="1848054" cy="2951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9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842720" cy="6762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Использование технических возможностей смартфонов при проектировании интерфейсов</a:t>
            </a:r>
            <a:endParaRPr lang="ru-RU" altLang="ru-RU" dirty="0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504" y="1500188"/>
            <a:ext cx="9036496" cy="4541837"/>
          </a:xfrm>
        </p:spPr>
        <p:txBody>
          <a:bodyPr anchor="t"/>
          <a:lstStyle/>
          <a:p>
            <a:pPr algn="l"/>
            <a:r>
              <a:rPr lang="ru-RU" b="1" dirty="0" err="1"/>
              <a:t>М</a:t>
            </a:r>
            <a:r>
              <a:rPr lang="ru-RU" b="1" dirty="0" err="1" smtClean="0"/>
              <a:t>ультитач</a:t>
            </a: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мультикасание</a:t>
            </a:r>
            <a:r>
              <a:rPr lang="ru-RU" b="1" dirty="0"/>
              <a:t>)</a:t>
            </a:r>
            <a:r>
              <a:rPr lang="ru-RU" dirty="0"/>
              <a:t> – </a:t>
            </a:r>
            <a:r>
              <a:rPr lang="ru-RU" dirty="0" smtClean="0"/>
              <a:t>технология, позволяющая одновременно определить координаты </a:t>
            </a:r>
            <a:r>
              <a:rPr lang="ru-RU" dirty="0"/>
              <a:t>двух и более точек касания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www.opennet.ru/opennews/pics_base/27640_12819849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4569460" cy="3633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554688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Расположение смартфона в пространстве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412776"/>
            <a:ext cx="6348413" cy="4629249"/>
          </a:xfrm>
        </p:spPr>
        <p:txBody>
          <a:bodyPr anchor="t"/>
          <a:lstStyle/>
          <a:p>
            <a:r>
              <a:rPr lang="ru-RU" altLang="ru-RU" dirty="0" smtClean="0"/>
              <a:t>Левой или правой рукой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448272" cy="346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3"/>
            <a:ext cx="2520280" cy="346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554688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Расположение смартфона в пространстве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r>
              <a:rPr lang="ru-RU" altLang="ru-RU" dirty="0" smtClean="0"/>
              <a:t>Двумя руками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1" y="2852936"/>
            <a:ext cx="4169123" cy="2540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3"/>
            <a:ext cx="2592288" cy="3836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Особенности сенсорного управления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altLang="ru-RU" dirty="0" smtClean="0"/>
              <a:t>В первую очередь опирается на визуальную обратную связь</a:t>
            </a:r>
          </a:p>
          <a:p>
            <a:pPr algn="l"/>
            <a:r>
              <a:rPr lang="ru-RU" altLang="ru-RU" dirty="0" smtClean="0"/>
              <a:t>Отсутствие физического ощущения нажатия клавиши (тактильной обратной связи)</a:t>
            </a:r>
          </a:p>
          <a:p>
            <a:pPr algn="l"/>
            <a:r>
              <a:rPr lang="ru-RU" altLang="ru-RU" dirty="0" smtClean="0"/>
              <a:t>Можно использовать вибрацию</a:t>
            </a:r>
          </a:p>
          <a:p>
            <a:pPr algn="l"/>
            <a:r>
              <a:rPr lang="ru-RU" altLang="ru-RU" dirty="0" smtClean="0"/>
              <a:t>Механика длительного касания. Можно использовать для вызова контекстного меню или дополнительных параметров</a:t>
            </a:r>
          </a:p>
          <a:p>
            <a:pPr algn="l"/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Влияние размера экрана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 algn="l"/>
            <a:r>
              <a:rPr lang="ru-RU" dirty="0"/>
              <a:t>Разрешение – общее число физических пикселей на </a:t>
            </a:r>
            <a:r>
              <a:rPr lang="ru-RU" dirty="0" smtClean="0"/>
              <a:t>экране</a:t>
            </a:r>
            <a:endParaRPr lang="ru-RU" dirty="0"/>
          </a:p>
          <a:p>
            <a:pPr lvl="0" algn="l"/>
            <a:r>
              <a:rPr lang="ru-RU" dirty="0"/>
              <a:t>Экранная плотность – количество пикселей в физической области экрана, как правило, называют </a:t>
            </a:r>
            <a:r>
              <a:rPr lang="ru-RU" dirty="0">
                <a:solidFill>
                  <a:srgbClr val="FF0000"/>
                </a:solidFill>
              </a:rPr>
              <a:t>DPI</a:t>
            </a:r>
            <a:r>
              <a:rPr lang="ru-RU" dirty="0"/>
              <a:t> (точек на дюйм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Влияние размера экрана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 algn="l"/>
            <a:r>
              <a:rPr lang="ru-RU" dirty="0" err="1" smtClean="0"/>
              <a:t>Плотностно</a:t>
            </a:r>
            <a:r>
              <a:rPr lang="ru-RU" dirty="0" smtClean="0"/>
              <a:t>-независимая </a:t>
            </a:r>
            <a:r>
              <a:rPr lang="ru-RU" dirty="0"/>
              <a:t>точка (</a:t>
            </a:r>
            <a:r>
              <a:rPr lang="ru-RU" dirty="0">
                <a:solidFill>
                  <a:srgbClr val="FF0000"/>
                </a:solidFill>
              </a:rPr>
              <a:t>DP</a:t>
            </a:r>
            <a:r>
              <a:rPr lang="ru-RU" dirty="0"/>
              <a:t>) </a:t>
            </a:r>
            <a:r>
              <a:rPr lang="ru-RU" dirty="0" smtClean="0"/>
              <a:t>–виртуальная </a:t>
            </a:r>
            <a:r>
              <a:rPr lang="ru-RU" dirty="0"/>
              <a:t>единица-пиксел, которая используется при определении интерфейса макета, чтобы сделать размеры макета или его положения независимым от плотности </a:t>
            </a:r>
            <a:r>
              <a:rPr lang="ru-RU" dirty="0" smtClean="0"/>
              <a:t>образом</a:t>
            </a:r>
          </a:p>
          <a:p>
            <a:pPr lvl="0" algn="l"/>
            <a:r>
              <a:rPr lang="ru-RU" dirty="0"/>
              <a:t>Э</a:t>
            </a:r>
            <a:r>
              <a:rPr lang="ru-RU" dirty="0" smtClean="0"/>
              <a:t>квивалентна </a:t>
            </a:r>
            <a:r>
              <a:rPr lang="ru-RU" dirty="0"/>
              <a:t>одному физическому пикселю на 160 </a:t>
            </a:r>
            <a:r>
              <a:rPr lang="ru-RU" dirty="0" smtClean="0">
                <a:solidFill>
                  <a:srgbClr val="FF0000"/>
                </a:solidFill>
              </a:rPr>
              <a:t>DPI</a:t>
            </a:r>
            <a:r>
              <a:rPr lang="ru-RU" dirty="0" smtClean="0"/>
              <a:t> (базовая плотность) </a:t>
            </a:r>
          </a:p>
          <a:p>
            <a:pPr lvl="0" algn="l"/>
            <a:r>
              <a:rPr lang="ru-RU" dirty="0" smtClean="0"/>
              <a:t>Формула преобразования </a:t>
            </a:r>
            <a:r>
              <a:rPr lang="ru-RU" dirty="0"/>
              <a:t>единиц </a:t>
            </a:r>
            <a:r>
              <a:rPr lang="ru-RU" dirty="0">
                <a:solidFill>
                  <a:srgbClr val="FF0000"/>
                </a:solidFill>
              </a:rPr>
              <a:t>DP</a:t>
            </a:r>
            <a:r>
              <a:rPr lang="ru-RU" dirty="0"/>
              <a:t> </a:t>
            </a:r>
            <a:r>
              <a:rPr lang="ru-RU" dirty="0" smtClean="0"/>
              <a:t>в пиксели: </a:t>
            </a:r>
            <a:r>
              <a:rPr lang="ru-RU" dirty="0" smtClean="0"/>
              <a:t>пиксель = </a:t>
            </a:r>
            <a:r>
              <a:rPr lang="ru-RU" dirty="0">
                <a:solidFill>
                  <a:srgbClr val="FF0000"/>
                </a:solidFill>
              </a:rPr>
              <a:t>DP</a:t>
            </a:r>
            <a:r>
              <a:rPr lang="ru-RU" dirty="0"/>
              <a:t> * (</a:t>
            </a:r>
            <a:r>
              <a:rPr lang="ru-RU" dirty="0">
                <a:solidFill>
                  <a:srgbClr val="FF0000"/>
                </a:solidFill>
              </a:rPr>
              <a:t>DPI</a:t>
            </a:r>
            <a:r>
              <a:rPr lang="ru-RU" dirty="0"/>
              <a:t>/ 160</a:t>
            </a:r>
            <a:r>
              <a:rPr lang="ru-RU" dirty="0" smtClean="0"/>
              <a:t>)</a:t>
            </a:r>
            <a:endParaRPr lang="ru-RU" dirty="0"/>
          </a:p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Телефоны и планшеты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altLang="ru-RU" dirty="0" smtClean="0"/>
              <a:t>2 типа устройств: телефонный (до 600 </a:t>
            </a:r>
            <a:r>
              <a:rPr lang="en-US" altLang="ru-RU" dirty="0" smtClean="0">
                <a:solidFill>
                  <a:srgbClr val="FF0000"/>
                </a:solidFill>
              </a:rPr>
              <a:t>DP</a:t>
            </a:r>
            <a:r>
              <a:rPr lang="en-US" altLang="ru-RU" dirty="0" smtClean="0"/>
              <a:t>) </a:t>
            </a:r>
            <a:r>
              <a:rPr lang="ru-RU" altLang="ru-RU" dirty="0" smtClean="0"/>
              <a:t>и планшетный (</a:t>
            </a:r>
            <a:r>
              <a:rPr lang="ru-RU" dirty="0"/>
              <a:t>больше или равно </a:t>
            </a:r>
            <a:r>
              <a:rPr lang="ru-RU" dirty="0">
                <a:solidFill>
                  <a:srgbClr val="FF0000"/>
                </a:solidFill>
              </a:rPr>
              <a:t>600 </a:t>
            </a:r>
            <a:r>
              <a:rPr lang="en-US" dirty="0" smtClean="0">
                <a:solidFill>
                  <a:srgbClr val="FF0000"/>
                </a:solidFill>
              </a:rPr>
              <a:t>DP</a:t>
            </a:r>
            <a:r>
              <a:rPr lang="ru-RU" dirty="0" smtClean="0"/>
              <a:t>)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developer.android.com/design/media/metrics_diagr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568863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5 основных плотностей экрана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r>
              <a:rPr lang="en-US" dirty="0" smtClean="0">
                <a:solidFill>
                  <a:srgbClr val="FF0000"/>
                </a:solidFill>
              </a:rPr>
              <a:t>LDPI</a:t>
            </a:r>
            <a:r>
              <a:rPr lang="ru-RU" dirty="0" smtClean="0"/>
              <a:t> </a:t>
            </a:r>
            <a:r>
              <a:rPr lang="ru-RU" dirty="0"/>
              <a:t>(низкий</a:t>
            </a:r>
            <a:r>
              <a:rPr lang="ru-RU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MDPI </a:t>
            </a:r>
            <a:r>
              <a:rPr lang="ru-RU" dirty="0"/>
              <a:t>(средний</a:t>
            </a:r>
            <a:r>
              <a:rPr lang="ru-RU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HDPI</a:t>
            </a:r>
            <a:r>
              <a:rPr lang="ru-RU" dirty="0" smtClean="0"/>
              <a:t> </a:t>
            </a:r>
            <a:r>
              <a:rPr lang="ru-RU" dirty="0"/>
              <a:t>(высокий</a:t>
            </a:r>
            <a:r>
              <a:rPr lang="ru-RU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XHDPI</a:t>
            </a:r>
            <a:r>
              <a:rPr lang="ru-RU" dirty="0" smtClean="0"/>
              <a:t> </a:t>
            </a:r>
            <a:r>
              <a:rPr lang="ru-RU" dirty="0"/>
              <a:t>(очень высокий</a:t>
            </a:r>
            <a:r>
              <a:rPr lang="ru-RU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XXHDPI</a:t>
            </a:r>
            <a:r>
              <a:rPr lang="ru-RU" dirty="0" smtClean="0"/>
              <a:t> </a:t>
            </a:r>
            <a:r>
              <a:rPr lang="ru-RU" dirty="0"/>
              <a:t>(очень-очень высокий)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developer.android.com/design/media/devices_displays_ma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866396" cy="2453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9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7200800" cy="67627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Минимальный размер элементов управления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/>
              <a:t>Элементы управления должны быть размером по крайней мере </a:t>
            </a:r>
            <a:r>
              <a:rPr lang="ru-RU" dirty="0" smtClean="0"/>
              <a:t>48 </a:t>
            </a:r>
            <a:r>
              <a:rPr lang="en-US" dirty="0" smtClean="0">
                <a:solidFill>
                  <a:srgbClr val="FF0000"/>
                </a:solidFill>
              </a:rPr>
              <a:t>DP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dirty="0" smtClean="0"/>
              <a:t>Расстояние </a:t>
            </a:r>
            <a:r>
              <a:rPr lang="ru-RU" dirty="0"/>
              <a:t>между элементами управления не должно быть меньше </a:t>
            </a:r>
            <a:r>
              <a:rPr lang="ru-RU" dirty="0" smtClean="0"/>
              <a:t>8 </a:t>
            </a:r>
            <a:r>
              <a:rPr lang="en-US" dirty="0" smtClean="0">
                <a:solidFill>
                  <a:srgbClr val="FF0000"/>
                </a:solidFill>
              </a:rPr>
              <a:t>DP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AA5E3-CDDB-4CE3-8BEC-3731A642E156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developer.android.com/design/media/metrics_closeu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6814"/>
            <a:ext cx="5544616" cy="1872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3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770688" cy="1827212"/>
          </a:xfrm>
        </p:spPr>
        <p:txBody>
          <a:bodyPr/>
          <a:lstStyle/>
          <a:p>
            <a:r>
              <a:rPr lang="ru-RU" smtClean="0"/>
              <a:t>Общие принципы портирования приложений</a:t>
            </a:r>
            <a:br>
              <a:rPr lang="ru-RU" smtClean="0"/>
            </a:br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D1CFF2-3649-4E96-AD06-86AB2563C7EC}" type="slidenum">
              <a:rPr lang="en-US" altLang="ru-RU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3</a:t>
            </a:fld>
            <a:endParaRPr lang="en-US" altLang="ru-RU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5"/>
          <p:cNvSpPr>
            <a:spLocks noGrp="1"/>
          </p:cNvSpPr>
          <p:nvPr>
            <p:ph type="title"/>
          </p:nvPr>
        </p:nvSpPr>
        <p:spPr>
          <a:xfrm>
            <a:off x="609600" y="2700338"/>
            <a:ext cx="6770688" cy="1827212"/>
          </a:xfrm>
        </p:spPr>
        <p:txBody>
          <a:bodyPr/>
          <a:lstStyle/>
          <a:p>
            <a:r>
              <a:rPr lang="ru-RU" dirty="0"/>
              <a:t>Портирование графики, работа с файловой системой и сетью</a:t>
            </a: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41868-9D57-4464-997C-6FDBF83B9FDF}" type="slidenum">
              <a:rPr lang="en-US" altLang="ru-RU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30</a:t>
            </a:fld>
            <a:endParaRPr lang="en-US" altLang="ru-RU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626696" cy="6762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Разработка интерфейсов для разных экранов</a:t>
            </a:r>
            <a:endParaRPr lang="ru-RU" altLang="ru-RU" dirty="0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algn="l"/>
            <a:r>
              <a:rPr lang="ru-RU" dirty="0"/>
              <a:t>Необходимо подключить различные варианты компоновки интерфейсов для различных плотностей экранов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DC76FF-B6A3-4E92-8D40-E0B0E8C24D99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http://developer.android.com/images/resources/resource_devices_diagram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510208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Указание альтернативных конфигураций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 algn="l"/>
            <a:r>
              <a:rPr lang="ru-RU" dirty="0"/>
              <a:t>Создайте новый каталог в </a:t>
            </a:r>
            <a:r>
              <a:rPr lang="en-US" dirty="0"/>
              <a:t>res</a:t>
            </a:r>
            <a:r>
              <a:rPr lang="ru-RU" dirty="0"/>
              <a:t>/ с именем в виде &lt;</a:t>
            </a:r>
            <a:r>
              <a:rPr lang="ru-RU" dirty="0" err="1"/>
              <a:t>resources_name</a:t>
            </a:r>
            <a:r>
              <a:rPr lang="ru-RU" dirty="0"/>
              <a:t>&gt;-&lt;</a:t>
            </a:r>
            <a:r>
              <a:rPr lang="ru-RU" dirty="0" err="1"/>
              <a:t>config_qualifier</a:t>
            </a:r>
            <a:r>
              <a:rPr lang="ru-RU" dirty="0"/>
              <a:t>&gt;, где </a:t>
            </a:r>
          </a:p>
          <a:p>
            <a:pPr lvl="0" algn="l"/>
            <a:r>
              <a:rPr lang="ru-RU" dirty="0"/>
              <a:t>&lt;</a:t>
            </a:r>
            <a:r>
              <a:rPr lang="ru-RU" dirty="0" err="1"/>
              <a:t>resources_name</a:t>
            </a:r>
            <a:r>
              <a:rPr lang="ru-RU" dirty="0"/>
              <a:t>&gt; – это имя каталога соответствующих ресурсов по умолчанию </a:t>
            </a:r>
            <a:endParaRPr lang="ru-RU" dirty="0" smtClean="0"/>
          </a:p>
          <a:p>
            <a:pPr lvl="0" algn="l"/>
            <a:r>
              <a:rPr lang="ru-RU" dirty="0" smtClean="0"/>
              <a:t>&lt;</a:t>
            </a:r>
            <a:r>
              <a:rPr lang="ru-RU" dirty="0" err="1"/>
              <a:t>qualifier</a:t>
            </a:r>
            <a:r>
              <a:rPr lang="ru-RU" dirty="0"/>
              <a:t>&gt; – имя, определяющее индивидуальную конфигурацию </a:t>
            </a:r>
            <a:r>
              <a:rPr lang="ru-RU" dirty="0" smtClean="0"/>
              <a:t>устройств</a:t>
            </a:r>
          </a:p>
          <a:p>
            <a:pPr algn="l"/>
            <a:r>
              <a:rPr lang="ru-RU" dirty="0" smtClean="0"/>
              <a:t>Сохраните </a:t>
            </a:r>
            <a:r>
              <a:rPr lang="ru-RU" dirty="0"/>
              <a:t>соответствующие файлы в этот новый </a:t>
            </a:r>
            <a:r>
              <a:rPr lang="ru-RU" dirty="0" smtClean="0"/>
              <a:t>каталог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DC76FF-B6A3-4E92-8D40-E0B0E8C24D99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/>
              <a:t>Указание альтернативных конфигураций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554688" cy="4541837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Настройка выравнивания (</a:t>
            </a:r>
            <a:r>
              <a:rPr lang="en-US" altLang="ru-RU" dirty="0" smtClean="0"/>
              <a:t>layout)</a:t>
            </a:r>
            <a:endParaRPr lang="ru-RU" altLang="ru-RU" dirty="0" smtClean="0"/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res/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layout/   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main.xml  (</a:t>
            </a: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по умолчанию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)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layout-</a:t>
            </a:r>
            <a:r>
              <a:rPr lang="en-US" sz="1400" dirty="0" err="1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ar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/  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main</a:t>
            </a: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xml</a:t>
            </a: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(для арабских стран)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layout-</a:t>
            </a:r>
            <a:r>
              <a:rPr lang="en-US" sz="1400" dirty="0" err="1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ldrtl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/  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main</a:t>
            </a: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  <a:r>
              <a:rPr lang="en-US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xml</a:t>
            </a: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(для любого языка, предусматривающего</a:t>
            </a:r>
            <a:b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чтение справа налево, кроме арабского,</a:t>
            </a:r>
            <a:b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			   потому что соответствующий квалификатор </a:t>
            </a:r>
            <a:b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</a:br>
            <a:r>
              <a:rPr lang="ru-RU" sz="14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имеет более высокий приоритет)</a:t>
            </a:r>
            <a:endParaRPr lang="ru-RU" sz="1800" dirty="0">
              <a:latin typeface="Courier New" panose="02070309020205020404" pitchFamily="49" charset="0"/>
              <a:ea typeface="Calibri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Разработка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/>
              <a:t>Указание альтернативных конфигураций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058744" cy="4541837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ru-RU" sz="1800" dirty="0" smtClean="0"/>
              <a:t>Настройка графики (</a:t>
            </a:r>
            <a:r>
              <a:rPr lang="en-US" altLang="ru-RU" sz="1800" dirty="0" err="1" smtClean="0"/>
              <a:t>drawable</a:t>
            </a:r>
            <a:r>
              <a:rPr lang="en-US" altLang="ru-RU" sz="1800" dirty="0" smtClean="0"/>
              <a:t>)</a:t>
            </a:r>
            <a:endParaRPr lang="ru-RU" altLang="ru-RU" sz="1800" dirty="0" smtClean="0"/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res/</a:t>
            </a: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drawable</a:t>
            </a: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/   </a:t>
            </a: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icon.png</a:t>
            </a: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background.png    </a:t>
            </a: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drawable-hdpi</a:t>
            </a: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/  </a:t>
            </a: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icon.png</a:t>
            </a: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background.png </a:t>
            </a:r>
            <a:endParaRPr lang="en-US" sz="1200" dirty="0" smtClean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0" lvl="0" indent="0" algn="l">
              <a:buClr>
                <a:srgbClr val="90C226"/>
              </a:buClr>
              <a:buNone/>
            </a:pPr>
            <a:r>
              <a:rPr lang="en-US" sz="1800" dirty="0" err="1" smtClean="0"/>
              <a:t>hdpi</a:t>
            </a:r>
            <a:r>
              <a:rPr lang="en-US" sz="1800" dirty="0" smtClean="0"/>
              <a:t> </a:t>
            </a:r>
            <a:r>
              <a:rPr lang="ru-RU" sz="1800" dirty="0"/>
              <a:t>указывает, что ресурсы в этой директории рассчитаны для устройств с экраном высокой плотности. Изображения в каждом из этих каталогов рассчитаны на различные типы экранов, однако имена файлов </a:t>
            </a:r>
            <a:r>
              <a:rPr lang="ru-RU" sz="1800" dirty="0" smtClean="0"/>
              <a:t>совпадают</a:t>
            </a:r>
            <a:endParaRPr lang="en-US" sz="1400" dirty="0" smtClean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106680" indent="0" algn="l">
              <a:lnSpc>
                <a:spcPct val="107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400" dirty="0" smtClean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Разработка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/>
              <a:t>Работа с файловой системой и сетью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sz="1800" dirty="0" smtClean="0"/>
              <a:t>В целях безопасности одно </a:t>
            </a:r>
            <a:r>
              <a:rPr lang="ru-RU" sz="1800" dirty="0"/>
              <a:t>приложение не может получить доступ к файлам другого. </a:t>
            </a:r>
            <a:r>
              <a:rPr lang="ru-RU" sz="1800" dirty="0" smtClean="0"/>
              <a:t>Однако </a:t>
            </a:r>
            <a:r>
              <a:rPr lang="ru-RU" sz="1800" dirty="0"/>
              <a:t>подобное ограничение не распространяется на файлы, расположенные на </a:t>
            </a:r>
            <a:r>
              <a:rPr lang="en-US" sz="1800" dirty="0"/>
              <a:t>SD</a:t>
            </a:r>
            <a:r>
              <a:rPr lang="ru-RU" sz="1800" dirty="0" smtClean="0"/>
              <a:t>-карте</a:t>
            </a:r>
          </a:p>
          <a:p>
            <a:pPr algn="l"/>
            <a:r>
              <a:rPr lang="ru-RU" sz="1800" dirty="0" smtClean="0"/>
              <a:t>При </a:t>
            </a:r>
            <a:r>
              <a:rPr lang="ru-RU" sz="1800" dirty="0"/>
              <a:t>разработке приложений следует придерживаться следующего </a:t>
            </a:r>
            <a:r>
              <a:rPr lang="ru-RU" sz="1800" dirty="0" smtClean="0"/>
              <a:t>правила: критичные </a:t>
            </a:r>
            <a:r>
              <a:rPr lang="ru-RU" sz="1800" dirty="0"/>
              <a:t>для работы приложения файлы записываются в память устройства, а дополнительные, особенно имеющие большой объем, лучше выносить на карту </a:t>
            </a:r>
            <a:r>
              <a:rPr lang="ru-RU" sz="1800" dirty="0" smtClean="0"/>
              <a:t>памяти</a:t>
            </a:r>
            <a:endParaRPr lang="ru-RU" altLang="ru-RU" sz="18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4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/>
              <a:t>Работа с файловой системой и сетью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058744" cy="4541837"/>
          </a:xfrm>
        </p:spPr>
        <p:txBody>
          <a:bodyPr/>
          <a:lstStyle/>
          <a:p>
            <a:pPr lvl="0" algn="l"/>
            <a:r>
              <a:rPr lang="ru-RU" sz="1800" dirty="0" smtClean="0"/>
              <a:t>Для </a:t>
            </a:r>
            <a:r>
              <a:rPr lang="ru-RU" sz="1800" dirty="0"/>
              <a:t>периодической </a:t>
            </a:r>
            <a:r>
              <a:rPr lang="ru-RU" sz="1800" dirty="0" smtClean="0"/>
              <a:t>синхронизации </a:t>
            </a:r>
            <a:r>
              <a:rPr lang="ru-RU" sz="1800" dirty="0"/>
              <a:t>можно сделать в настройках опцию «Синхронизировать только через </a:t>
            </a:r>
            <a:r>
              <a:rPr lang="en-US" sz="1800" dirty="0" err="1"/>
              <a:t>wi</a:t>
            </a:r>
            <a:r>
              <a:rPr lang="ru-RU" sz="1800" dirty="0"/>
              <a:t>-</a:t>
            </a:r>
            <a:r>
              <a:rPr lang="en-US" sz="1800" dirty="0"/>
              <a:t>fi</a:t>
            </a:r>
            <a:r>
              <a:rPr lang="ru-RU" sz="1800" dirty="0" smtClean="0"/>
              <a:t>»</a:t>
            </a:r>
            <a:endParaRPr lang="ru-RU" sz="1800" dirty="0"/>
          </a:p>
          <a:p>
            <a:pPr lvl="0" algn="l"/>
            <a:r>
              <a:rPr lang="ru-RU" sz="1800" dirty="0" smtClean="0"/>
              <a:t>Следует </a:t>
            </a:r>
            <a:r>
              <a:rPr lang="ru-RU" sz="1800" dirty="0"/>
              <a:t>жестко контролировать подключения и отключения от сети, время работы </a:t>
            </a:r>
            <a:r>
              <a:rPr lang="ru-RU" sz="1800" dirty="0" smtClean="0"/>
              <a:t>сервисов</a:t>
            </a:r>
            <a:endParaRPr lang="ru-RU" sz="1800" dirty="0"/>
          </a:p>
          <a:p>
            <a:pPr lvl="0" algn="l"/>
            <a:r>
              <a:rPr lang="ru-RU" sz="1800" dirty="0" smtClean="0"/>
              <a:t>Следует </a:t>
            </a:r>
            <a:r>
              <a:rPr lang="ru-RU" sz="1800" dirty="0"/>
              <a:t>использовать защищенные сетевые протоколы (например, </a:t>
            </a:r>
            <a:r>
              <a:rPr lang="en-US" sz="1800" dirty="0"/>
              <a:t>HTTPS</a:t>
            </a:r>
            <a:r>
              <a:rPr lang="ru-RU" sz="1800" dirty="0"/>
              <a:t>) для передачи пользовательских паролей и другой конфиденциальной </a:t>
            </a:r>
            <a:r>
              <a:rPr lang="ru-RU" sz="1800" dirty="0" smtClean="0"/>
              <a:t>информации</a:t>
            </a: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5"/>
          <p:cNvSpPr>
            <a:spLocks noGrp="1"/>
          </p:cNvSpPr>
          <p:nvPr>
            <p:ph type="title"/>
          </p:nvPr>
        </p:nvSpPr>
        <p:spPr>
          <a:xfrm>
            <a:off x="609600" y="2700338"/>
            <a:ext cx="7274768" cy="1827212"/>
          </a:xfrm>
        </p:spPr>
        <p:txBody>
          <a:bodyPr/>
          <a:lstStyle/>
          <a:p>
            <a:r>
              <a:rPr lang="ru-RU" dirty="0"/>
              <a:t>Обзор программных средств. Инструменты </a:t>
            </a:r>
            <a:r>
              <a:rPr lang="ru-RU" dirty="0" err="1"/>
              <a:t>Intel</a:t>
            </a:r>
            <a:r>
              <a:rPr lang="ru-RU" dirty="0"/>
              <a:t>.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smtClean="0"/>
              <a:t>XDK</a:t>
            </a: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09600" y="4527550"/>
            <a:ext cx="6348413" cy="8604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5DC43-3ED3-4D29-A868-1C36D9A842A3}" type="slidenum">
              <a:rPr lang="en-US" altLang="ru-RU">
                <a:solidFill>
                  <a:schemeClr val="accent1"/>
                </a:solidFill>
                <a:latin typeface="Trebuchet MS" panose="020B0603020202020204" pitchFamily="34" charset="0"/>
              </a:rPr>
              <a:pPr/>
              <a:t>37</a:t>
            </a:fld>
            <a:endParaRPr lang="en-US" altLang="ru-RU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en-US" altLang="ru-RU" dirty="0"/>
              <a:t>Marmalade Juice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b="1" dirty="0" err="1"/>
              <a:t>Marmalade</a:t>
            </a:r>
            <a:r>
              <a:rPr lang="ru-RU" b="1" dirty="0"/>
              <a:t> SDK</a:t>
            </a:r>
            <a:r>
              <a:rPr lang="ru-RU" dirty="0"/>
              <a:t> — кроссплатформенное SDK от Ideaworks3D </a:t>
            </a:r>
            <a:r>
              <a:rPr lang="ru-RU" dirty="0" err="1" smtClean="0"/>
              <a:t>Limited</a:t>
            </a:r>
            <a:endParaRPr lang="ru-RU" dirty="0" smtClean="0"/>
          </a:p>
          <a:p>
            <a:pPr algn="l"/>
            <a:r>
              <a:rPr lang="ru-RU" dirty="0" smtClean="0"/>
              <a:t>Представляет </a:t>
            </a:r>
            <a:r>
              <a:rPr lang="ru-RU" dirty="0"/>
              <a:t>собой набор библиотек, образцов, инструментов и документации, необходимых для разработки, тестирования и развертывания приложений для мобильных </a:t>
            </a:r>
            <a:r>
              <a:rPr lang="ru-RU" dirty="0" smtClean="0"/>
              <a:t>устройств</a:t>
            </a:r>
            <a:endParaRPr lang="ru-RU" dirty="0"/>
          </a:p>
          <a:p>
            <a:pPr algn="l"/>
            <a:r>
              <a:rPr lang="ru-RU" dirty="0" smtClean="0"/>
              <a:t>Однократное </a:t>
            </a:r>
            <a:r>
              <a:rPr lang="ru-RU" dirty="0"/>
              <a:t>написание программы и компилирование ее на все поддерживаемые </a:t>
            </a:r>
            <a:r>
              <a:rPr lang="ru-RU" dirty="0" smtClean="0"/>
              <a:t>платформы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Android_Icon_170x170_0 | &amp;Dcy;&amp;rcy;&amp;ucy;&amp;zhcy;&amp;icy;&amp;mcy;&amp;scy;&amp;yacy; &amp;scy; Marmalade SD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18" y="260648"/>
            <a:ext cx="1621790" cy="162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8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en-US" altLang="ru-RU" dirty="0"/>
              <a:t>Marmalade Juice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Поддерживает различные платформы:</a:t>
            </a:r>
          </a:p>
          <a:p>
            <a:pPr lvl="0"/>
            <a:r>
              <a:rPr lang="en-US" dirty="0" smtClean="0"/>
              <a:t>iOS </a:t>
            </a:r>
            <a:r>
              <a:rPr lang="ru-RU" dirty="0"/>
              <a:t>версии 4.3 и </a:t>
            </a:r>
            <a:r>
              <a:rPr lang="ru-RU" dirty="0" smtClean="0"/>
              <a:t>выше</a:t>
            </a:r>
            <a:endParaRPr lang="ru-RU" dirty="0"/>
          </a:p>
          <a:p>
            <a:pPr lvl="0"/>
            <a:r>
              <a:rPr lang="en-US" dirty="0"/>
              <a:t>Android</a:t>
            </a:r>
            <a:r>
              <a:rPr lang="ru-RU" dirty="0"/>
              <a:t> версии 2.1 и выше (в том числе х86</a:t>
            </a:r>
            <a:r>
              <a:rPr lang="ru-RU" dirty="0" smtClean="0"/>
              <a:t>)</a:t>
            </a:r>
            <a:endParaRPr lang="ru-RU" dirty="0"/>
          </a:p>
          <a:p>
            <a:pPr lvl="0"/>
            <a:r>
              <a:rPr lang="en-US" dirty="0"/>
              <a:t>Windows Phone </a:t>
            </a:r>
            <a:r>
              <a:rPr lang="en-US" dirty="0" smtClean="0"/>
              <a:t>8</a:t>
            </a:r>
            <a:endParaRPr lang="ru-RU" dirty="0"/>
          </a:p>
          <a:p>
            <a:pPr lvl="0"/>
            <a:r>
              <a:rPr lang="en-US" dirty="0" err="1"/>
              <a:t>Tizen</a:t>
            </a:r>
            <a:r>
              <a:rPr lang="en-US" dirty="0"/>
              <a:t> 2.2 </a:t>
            </a:r>
            <a:r>
              <a:rPr lang="ru-RU" dirty="0"/>
              <a:t>и </a:t>
            </a:r>
            <a:r>
              <a:rPr lang="ru-RU" dirty="0" err="1" smtClean="0"/>
              <a:t>др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en-US" dirty="0" smtClean="0"/>
              <a:t>Windows </a:t>
            </a:r>
            <a:r>
              <a:rPr lang="en-US" dirty="0"/>
              <a:t>XP</a:t>
            </a:r>
            <a:r>
              <a:rPr lang="ru-RU" dirty="0"/>
              <a:t> и </a:t>
            </a:r>
            <a:r>
              <a:rPr lang="ru-RU" dirty="0" smtClean="0"/>
              <a:t>выше </a:t>
            </a:r>
            <a:endParaRPr lang="ru-RU" dirty="0"/>
          </a:p>
          <a:p>
            <a:pPr lvl="0"/>
            <a:r>
              <a:rPr lang="en-US" dirty="0"/>
              <a:t>OSX</a:t>
            </a:r>
            <a:r>
              <a:rPr lang="ru-RU" dirty="0"/>
              <a:t> 10.6 и </a:t>
            </a:r>
            <a:r>
              <a:rPr lang="ru-RU" dirty="0" smtClean="0"/>
              <a:t>выше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Android_Icon_170x170_0 | &amp;Dcy;&amp;rcy;&amp;ucy;&amp;zhcy;&amp;icy;&amp;mcy;&amp;scy;&amp;yacy; &amp;scy; Marmalade SD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18" y="260648"/>
            <a:ext cx="1621790" cy="162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smtClean="0"/>
              <a:t>Портирование приложений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b="1" dirty="0" err="1"/>
              <a:t>Портирование</a:t>
            </a:r>
            <a:r>
              <a:rPr lang="ru-RU" dirty="0"/>
              <a:t> – адаптация некоторой программы или её части, чтобы она работала в другой среде, отличающейся от той среды, под которую она была изначально написана с максимальным сохранением её пользовательских </a:t>
            </a:r>
            <a:r>
              <a:rPr lang="ru-RU" dirty="0" smtClean="0"/>
              <a:t>свойств</a:t>
            </a:r>
            <a:endParaRPr lang="ru-RU" dirty="0"/>
          </a:p>
          <a:p>
            <a:pPr algn="l"/>
            <a:r>
              <a:rPr lang="ru-RU" dirty="0" smtClean="0"/>
              <a:t>Результат </a:t>
            </a:r>
            <a:r>
              <a:rPr lang="ru-RU" dirty="0"/>
              <a:t>— </a:t>
            </a:r>
            <a:r>
              <a:rPr lang="ru-RU" b="1" dirty="0" smtClean="0"/>
              <a:t>порт</a:t>
            </a:r>
            <a:r>
              <a:rPr lang="ru-RU" dirty="0" smtClean="0"/>
              <a:t> </a:t>
            </a:r>
            <a:endParaRPr lang="en-US" dirty="0" smtClean="0"/>
          </a:p>
          <a:p>
            <a:pPr algn="l"/>
            <a:r>
              <a:rPr lang="ru-RU" dirty="0" smtClean="0"/>
              <a:t>Главная задача сохранить привычные пользователю функционал и интерфейс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69B57E-4AA2-4D6E-98BA-99D4E447BD9D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en-US" altLang="ru-RU" dirty="0"/>
              <a:t>Marmalade Juice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130752" cy="4541837"/>
          </a:xfrm>
        </p:spPr>
        <p:txBody>
          <a:bodyPr/>
          <a:lstStyle/>
          <a:p>
            <a:pPr algn="l"/>
            <a:r>
              <a:rPr lang="ru-RU" dirty="0" smtClean="0"/>
              <a:t>Код </a:t>
            </a:r>
            <a:r>
              <a:rPr lang="ru-RU" dirty="0"/>
              <a:t>пишется на С++ или с использованием </a:t>
            </a:r>
            <a:r>
              <a:rPr lang="en-US" dirty="0"/>
              <a:t>HTML</a:t>
            </a:r>
            <a:r>
              <a:rPr lang="ru-RU" dirty="0"/>
              <a:t>5, может содержать скриптовые вставки на </a:t>
            </a:r>
            <a:r>
              <a:rPr lang="en-US" dirty="0" err="1" smtClean="0"/>
              <a:t>Lua</a:t>
            </a:r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Многие </a:t>
            </a:r>
            <a:r>
              <a:rPr lang="ru-RU" dirty="0"/>
              <a:t>игры, прочно обосновавшиеся в топах магазинов приложений, от казуальных «</a:t>
            </a:r>
            <a:r>
              <a:rPr lang="en-US" dirty="0"/>
              <a:t>Cut the Rope</a:t>
            </a:r>
            <a:r>
              <a:rPr lang="ru-RU" dirty="0"/>
              <a:t>» и «</a:t>
            </a:r>
            <a:r>
              <a:rPr lang="en-US" dirty="0"/>
              <a:t>Plants vs</a:t>
            </a:r>
            <a:r>
              <a:rPr lang="ru-RU" dirty="0"/>
              <a:t>. </a:t>
            </a:r>
            <a:r>
              <a:rPr lang="en-US" dirty="0"/>
              <a:t>Zombies</a:t>
            </a:r>
            <a:r>
              <a:rPr lang="ru-RU" dirty="0"/>
              <a:t>» до крутых «</a:t>
            </a:r>
            <a:r>
              <a:rPr lang="en-US" dirty="0"/>
              <a:t>Call of Duty</a:t>
            </a:r>
            <a:r>
              <a:rPr lang="ru-RU" dirty="0"/>
              <a:t>» и «</a:t>
            </a:r>
            <a:r>
              <a:rPr lang="en-US" dirty="0"/>
              <a:t>Need for Speed</a:t>
            </a:r>
            <a:r>
              <a:rPr lang="ru-RU" dirty="0"/>
              <a:t>» были разработаны с использованием </a:t>
            </a:r>
            <a:r>
              <a:rPr lang="en-US" dirty="0" smtClean="0"/>
              <a:t>Marmalade</a:t>
            </a:r>
            <a:endParaRPr lang="ru-RU" dirty="0" smtClean="0"/>
          </a:p>
          <a:p>
            <a:pPr algn="l"/>
            <a:r>
              <a:rPr lang="ru-RU" dirty="0"/>
              <a:t>С</a:t>
            </a:r>
            <a:r>
              <a:rPr lang="ru-RU" dirty="0" smtClean="0"/>
              <a:t>амая дешевая лицензия - </a:t>
            </a:r>
            <a:r>
              <a:rPr lang="ru-RU" dirty="0"/>
              <a:t>15$ за месяц использования (бесплатный пробный период 30 дней)</a:t>
            </a:r>
          </a:p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 descr="Android_Icon_170x170_0 | &amp;Dcy;&amp;rcy;&amp;ucy;&amp;zhcy;&amp;icy;&amp;mcy;&amp;scy;&amp;yacy; &amp;scy; Marmalade SD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18" y="260648"/>
            <a:ext cx="1621790" cy="1621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6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dirty="0" err="1"/>
              <a:t>Android</a:t>
            </a:r>
            <a:r>
              <a:rPr lang="ru-RU" dirty="0"/>
              <a:t> NDK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914728" cy="4541837"/>
          </a:xfrm>
        </p:spPr>
        <p:txBody>
          <a:bodyPr/>
          <a:lstStyle/>
          <a:p>
            <a:pPr algn="l"/>
            <a:r>
              <a:rPr lang="ru-RU" dirty="0"/>
              <a:t>Н</a:t>
            </a:r>
            <a:r>
              <a:rPr lang="ru-RU" dirty="0" smtClean="0"/>
              <a:t>абор </a:t>
            </a:r>
            <a:r>
              <a:rPr lang="ru-RU" dirty="0"/>
              <a:t>инструментов, позволяющих реализовать части </a:t>
            </a:r>
            <a:r>
              <a:rPr lang="ru-RU" dirty="0" smtClean="0"/>
              <a:t>приложения </a:t>
            </a:r>
            <a:r>
              <a:rPr lang="ru-RU" dirty="0"/>
              <a:t>с использованием языков C и C + </a:t>
            </a:r>
            <a:r>
              <a:rPr lang="ru-RU" dirty="0" smtClean="0"/>
              <a:t>+</a:t>
            </a:r>
          </a:p>
          <a:p>
            <a:pPr algn="l"/>
            <a:r>
              <a:rPr lang="ru-RU" dirty="0" smtClean="0"/>
              <a:t>Можно </a:t>
            </a:r>
            <a:r>
              <a:rPr lang="ru-RU" dirty="0"/>
              <a:t>использовать для повышения производительности некоторых приложений, но необходимо соблюдать меры предосторожности, поскольку желаемого результата можно добиться не </a:t>
            </a:r>
            <a:r>
              <a:rPr lang="ru-RU" dirty="0" smtClean="0"/>
              <a:t>всегда</a:t>
            </a:r>
          </a:p>
          <a:p>
            <a:pPr algn="l"/>
            <a:r>
              <a:rPr lang="ru-RU" dirty="0"/>
              <a:t>Не стоит использовать </a:t>
            </a:r>
            <a:r>
              <a:rPr lang="ru-RU" dirty="0" err="1"/>
              <a:t>Android</a:t>
            </a:r>
            <a:r>
              <a:rPr lang="ru-RU" dirty="0"/>
              <a:t> NDK только потому, что вы хорошо знаете С/С</a:t>
            </a:r>
            <a:r>
              <a:rPr lang="ru-RU" dirty="0" smtClean="0"/>
              <a:t>++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dirty="0" err="1"/>
              <a:t>Android</a:t>
            </a:r>
            <a:r>
              <a:rPr lang="ru-RU" dirty="0"/>
              <a:t> NDK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 anchor="t"/>
          <a:lstStyle/>
          <a:p>
            <a:pPr marL="0" lvl="0" indent="0" algn="l">
              <a:buNone/>
            </a:pPr>
            <a:r>
              <a:rPr lang="ru-RU" dirty="0"/>
              <a:t>П</a:t>
            </a:r>
            <a:r>
              <a:rPr lang="ru-RU" dirty="0" smtClean="0"/>
              <a:t>редоставлении </a:t>
            </a:r>
            <a:r>
              <a:rPr lang="ru-RU" dirty="0"/>
              <a:t>разработчикам </a:t>
            </a:r>
            <a:r>
              <a:rPr lang="ru-RU" dirty="0" smtClean="0"/>
              <a:t>следующие возможности:</a:t>
            </a:r>
          </a:p>
          <a:p>
            <a:pPr lvl="0" algn="l"/>
            <a:r>
              <a:rPr lang="ru-RU" dirty="0" smtClean="0"/>
              <a:t>Компиляция </a:t>
            </a:r>
            <a:r>
              <a:rPr lang="ru-RU" dirty="0"/>
              <a:t>встроенной библиотеки C/C++ для использования (при вызове кодом </a:t>
            </a:r>
            <a:r>
              <a:rPr lang="ru-RU" dirty="0" err="1"/>
              <a:t>Java</a:t>
            </a:r>
            <a:r>
              <a:rPr lang="ru-RU" dirty="0"/>
              <a:t>) в пакете </a:t>
            </a:r>
            <a:r>
              <a:rPr lang="ru-RU" dirty="0" err="1" smtClean="0"/>
              <a:t>Android</a:t>
            </a:r>
            <a:endParaRPr lang="ru-RU" dirty="0"/>
          </a:p>
          <a:p>
            <a:pPr algn="l"/>
            <a:r>
              <a:rPr lang="ru-RU" dirty="0"/>
              <a:t>Перекомпиляция встроенных библиотек ARM для x86 (микроархитектура </a:t>
            </a:r>
            <a:r>
              <a:rPr lang="ru-RU" dirty="0" err="1"/>
              <a:t>Intel</a:t>
            </a:r>
            <a:r>
              <a:rPr lang="ru-RU" dirty="0"/>
              <a:t>® </a:t>
            </a:r>
            <a:r>
              <a:rPr lang="ru-RU" dirty="0" err="1"/>
              <a:t>Atom</a:t>
            </a:r>
            <a:r>
              <a:rPr lang="ru-RU" dirty="0"/>
              <a:t>™) с возможностью </a:t>
            </a:r>
            <a:r>
              <a:rPr lang="ru-RU" dirty="0" err="1"/>
              <a:t>портирования</a:t>
            </a:r>
            <a:r>
              <a:rPr lang="ru-RU" dirty="0"/>
              <a:t> при </a:t>
            </a:r>
            <a:r>
              <a:rPr lang="ru-RU" dirty="0" smtClean="0"/>
              <a:t>необходимости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en-US" altLang="ru-RU" dirty="0"/>
              <a:t>Intel® C++ Compiler </a:t>
            </a:r>
            <a:r>
              <a:rPr lang="ru-RU" altLang="ru-RU" dirty="0"/>
              <a:t>для </a:t>
            </a:r>
            <a:r>
              <a:rPr lang="en-US" altLang="ru-RU" dirty="0"/>
              <a:t>Android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Компилятор </a:t>
            </a:r>
            <a:r>
              <a:rPr lang="ru-RU" dirty="0"/>
              <a:t>для создания приложений C и C + +, ориентированные на устройства </a:t>
            </a:r>
            <a:r>
              <a:rPr lang="ru-RU" dirty="0" err="1"/>
              <a:t>Android</a:t>
            </a:r>
            <a:r>
              <a:rPr lang="ru-RU" dirty="0"/>
              <a:t> на базе I</a:t>
            </a:r>
            <a:r>
              <a:rPr lang="en-US" dirty="0" err="1"/>
              <a:t>ntel</a:t>
            </a:r>
            <a:r>
              <a:rPr lang="en-US" dirty="0"/>
              <a:t> </a:t>
            </a:r>
            <a:r>
              <a:rPr lang="en-US" dirty="0" smtClean="0"/>
              <a:t>Atom</a:t>
            </a:r>
            <a:endParaRPr lang="ru-RU" dirty="0" smtClean="0"/>
          </a:p>
          <a:p>
            <a:pPr lvl="0" algn="l"/>
            <a:r>
              <a:rPr lang="ru-RU" dirty="0" smtClean="0"/>
              <a:t>Можно подключить </a:t>
            </a:r>
            <a:r>
              <a:rPr lang="ru-RU" dirty="0"/>
              <a:t>инструменты </a:t>
            </a:r>
            <a:r>
              <a:rPr lang="en-US" dirty="0"/>
              <a:t>Intel</a:t>
            </a:r>
            <a:r>
              <a:rPr lang="ru-RU" dirty="0"/>
              <a:t>® </a:t>
            </a:r>
            <a:r>
              <a:rPr lang="en-US" dirty="0"/>
              <a:t>C</a:t>
            </a:r>
            <a:r>
              <a:rPr lang="ru-RU" dirty="0"/>
              <a:t>++ </a:t>
            </a:r>
            <a:r>
              <a:rPr lang="en-US" dirty="0"/>
              <a:t>Compiler </a:t>
            </a:r>
            <a:r>
              <a:rPr lang="ru-RU" dirty="0"/>
              <a:t>к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smtClean="0"/>
              <a:t>NDK</a:t>
            </a:r>
            <a:endParaRPr lang="ru-RU" dirty="0"/>
          </a:p>
          <a:p>
            <a:pPr algn="l"/>
            <a:r>
              <a:rPr lang="ru-RU" dirty="0" smtClean="0"/>
              <a:t>Можно использовать в </a:t>
            </a:r>
            <a:r>
              <a:rPr lang="ru-RU" dirty="0"/>
              <a:t>качестве автономного </a:t>
            </a:r>
            <a:r>
              <a:rPr lang="ru-RU" dirty="0" smtClean="0"/>
              <a:t>компилятора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en-US" altLang="ru-RU" dirty="0"/>
              <a:t>Intel® C++ Compiler </a:t>
            </a:r>
            <a:r>
              <a:rPr lang="ru-RU" altLang="ru-RU" dirty="0"/>
              <a:t>для </a:t>
            </a:r>
            <a:r>
              <a:rPr lang="en-US" altLang="ru-RU" dirty="0"/>
              <a:t>Android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554688" cy="4541837"/>
          </a:xfrm>
        </p:spPr>
        <p:txBody>
          <a:bodyPr/>
          <a:lstStyle/>
          <a:p>
            <a:pPr lvl="0"/>
            <a:r>
              <a:rPr lang="ru-RU" dirty="0"/>
              <a:t>Разработка приложений для </a:t>
            </a:r>
            <a:r>
              <a:rPr lang="ru-RU" dirty="0" err="1"/>
              <a:t>Android</a:t>
            </a:r>
            <a:r>
              <a:rPr lang="ru-RU" dirty="0"/>
              <a:t> мобильных устройств на базе процессоров </a:t>
            </a:r>
            <a:r>
              <a:rPr lang="ru-RU" dirty="0" err="1" smtClean="0"/>
              <a:t>Intel</a:t>
            </a:r>
            <a:endParaRPr lang="ru-RU" dirty="0"/>
          </a:p>
          <a:p>
            <a:pPr lvl="0"/>
            <a:r>
              <a:rPr lang="ru-RU" dirty="0"/>
              <a:t>Совместимость с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smtClean="0"/>
              <a:t>NDK</a:t>
            </a:r>
            <a:endParaRPr lang="ru-RU" dirty="0"/>
          </a:p>
          <a:p>
            <a:pPr lvl="0"/>
            <a:r>
              <a:rPr lang="ru-RU" dirty="0"/>
              <a:t>Совместимость с GNU C++ </a:t>
            </a:r>
            <a:endParaRPr lang="ru-RU" dirty="0" smtClean="0"/>
          </a:p>
          <a:p>
            <a:pPr lvl="0"/>
            <a:r>
              <a:rPr lang="ru-RU" dirty="0" smtClean="0"/>
              <a:t>Разработка </a:t>
            </a:r>
            <a:r>
              <a:rPr lang="ru-RU" dirty="0"/>
              <a:t>на </a:t>
            </a:r>
            <a:r>
              <a:rPr lang="ru-RU" dirty="0" err="1"/>
              <a:t>Windows</a:t>
            </a:r>
            <a:r>
              <a:rPr lang="ru-RU" dirty="0"/>
              <a:t>, OS X или </a:t>
            </a:r>
            <a:r>
              <a:rPr lang="ru-RU" dirty="0" err="1"/>
              <a:t>Linux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Поддержка </a:t>
            </a:r>
            <a:r>
              <a:rPr lang="en-US" dirty="0"/>
              <a:t>Eclipse</a:t>
            </a:r>
            <a:r>
              <a:rPr lang="ru-RU" dirty="0"/>
              <a:t> и командной </a:t>
            </a:r>
            <a:r>
              <a:rPr lang="ru-RU" dirty="0" smtClean="0"/>
              <a:t>строки</a:t>
            </a:r>
            <a:endParaRPr lang="ru-RU" dirty="0"/>
          </a:p>
          <a:p>
            <a:pPr lvl="0"/>
            <a:r>
              <a:rPr lang="ru-RU" dirty="0"/>
              <a:t>Простая и быстрая загрузка и </a:t>
            </a:r>
            <a:r>
              <a:rPr lang="ru-RU" dirty="0" smtClean="0"/>
              <a:t>установка</a:t>
            </a:r>
            <a:endParaRPr lang="ru-RU" dirty="0"/>
          </a:p>
          <a:p>
            <a:pPr lvl="0"/>
            <a:r>
              <a:rPr lang="ru-RU" dirty="0"/>
              <a:t>Поддержка</a:t>
            </a:r>
            <a:r>
              <a:rPr lang="en-US" dirty="0"/>
              <a:t> Android Jelly Bean </a:t>
            </a:r>
            <a:r>
              <a:rPr lang="ru-RU" dirty="0"/>
              <a:t>и</a:t>
            </a:r>
            <a:r>
              <a:rPr lang="en-US" dirty="0"/>
              <a:t> Android </a:t>
            </a:r>
            <a:r>
              <a:rPr lang="en-US" dirty="0" err="1" smtClean="0"/>
              <a:t>KitKat</a:t>
            </a:r>
            <a:endParaRPr lang="ru-RU" dirty="0"/>
          </a:p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58744" cy="676275"/>
          </a:xfrm>
        </p:spPr>
        <p:txBody>
          <a:bodyPr>
            <a:normAutofit fontScale="90000"/>
          </a:bodyPr>
          <a:lstStyle/>
          <a:p>
            <a:r>
              <a:rPr lang="en-US" altLang="ru-RU" dirty="0"/>
              <a:t>Intel® Integrated Native Developer Experience beta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340769"/>
            <a:ext cx="6770712" cy="4536504"/>
          </a:xfrm>
        </p:spPr>
        <p:txBody>
          <a:bodyPr/>
          <a:lstStyle/>
          <a:p>
            <a:pPr algn="l"/>
            <a:r>
              <a:rPr lang="ru-RU" dirty="0" smtClean="0"/>
              <a:t>Бета</a:t>
            </a:r>
            <a:r>
              <a:rPr lang="en-US" dirty="0"/>
              <a:t>-</a:t>
            </a:r>
            <a:r>
              <a:rPr lang="ru-RU" dirty="0"/>
              <a:t>версия кросс</a:t>
            </a:r>
            <a:r>
              <a:rPr lang="en-US" dirty="0"/>
              <a:t>-</a:t>
            </a:r>
            <a:r>
              <a:rPr lang="ru-RU" dirty="0"/>
              <a:t>платформенного комплекта разработчика от</a:t>
            </a:r>
            <a:r>
              <a:rPr lang="en-US" dirty="0"/>
              <a:t> Intel </a:t>
            </a:r>
            <a:r>
              <a:rPr lang="ru-RU" dirty="0"/>
              <a:t>для быстрого и легкого создания приложений для </a:t>
            </a:r>
            <a:r>
              <a:rPr lang="en-US" dirty="0"/>
              <a:t>Android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 smtClean="0"/>
              <a:t>Windows</a:t>
            </a:r>
            <a:endParaRPr lang="ru-RU" dirty="0" smtClean="0"/>
          </a:p>
          <a:p>
            <a:pPr algn="l"/>
            <a:r>
              <a:rPr lang="ru-RU" dirty="0" smtClean="0"/>
              <a:t>Предоставляет </a:t>
            </a:r>
            <a:r>
              <a:rPr lang="ru-RU" dirty="0"/>
              <a:t>полный </a:t>
            </a:r>
            <a:r>
              <a:rPr lang="ru-RU" dirty="0" smtClean="0"/>
              <a:t>набор </a:t>
            </a:r>
            <a:r>
              <a:rPr lang="ru-RU" dirty="0"/>
              <a:t>C++/</a:t>
            </a:r>
            <a:r>
              <a:rPr lang="ru-RU" dirty="0" err="1"/>
              <a:t>Java</a:t>
            </a:r>
            <a:r>
              <a:rPr lang="ru-RU" dirty="0"/>
              <a:t> инструментов, библиотек и примеров для настройки среды, создания кода, компиляции, отладки и анализа на </a:t>
            </a:r>
            <a:r>
              <a:rPr lang="ru-RU" dirty="0" smtClean="0"/>
              <a:t>устройствах </a:t>
            </a:r>
            <a:r>
              <a:rPr lang="ru-RU" dirty="0"/>
              <a:t>на базе процессоров </a:t>
            </a:r>
            <a:r>
              <a:rPr lang="ru-RU" dirty="0" err="1"/>
              <a:t>Intel</a:t>
            </a:r>
            <a:r>
              <a:rPr lang="ru-RU" dirty="0"/>
              <a:t>® и некоторых возможностей </a:t>
            </a:r>
            <a:r>
              <a:rPr lang="ru-RU" dirty="0" err="1"/>
              <a:t>Android</a:t>
            </a:r>
            <a:r>
              <a:rPr lang="ru-RU" dirty="0"/>
              <a:t>-устройств на базе </a:t>
            </a:r>
            <a:r>
              <a:rPr lang="ru-RU" dirty="0" smtClean="0"/>
              <a:t>ARM</a:t>
            </a:r>
          </a:p>
          <a:p>
            <a:pPr algn="l"/>
            <a:r>
              <a:rPr lang="ru-RU" dirty="0" smtClean="0"/>
              <a:t>Ранее </a:t>
            </a:r>
            <a:r>
              <a:rPr lang="ru-RU" dirty="0"/>
              <a:t>была известна под именем </a:t>
            </a:r>
            <a:r>
              <a:rPr lang="en-US" dirty="0"/>
              <a:t>Beacon </a:t>
            </a:r>
            <a:r>
              <a:rPr lang="en-US" dirty="0" smtClean="0"/>
              <a:t>Mountain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Разработка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2050" name="Picture 2" descr="https://software.intel.com/sites/default/files/managed/a9/17/Intel_INDE_240x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4532" cy="12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58744" cy="676275"/>
          </a:xfrm>
        </p:spPr>
        <p:txBody>
          <a:bodyPr>
            <a:normAutofit/>
          </a:bodyPr>
          <a:lstStyle/>
          <a:p>
            <a:r>
              <a:rPr lang="ru-RU" altLang="ru-RU" dirty="0"/>
              <a:t>Возможности </a:t>
            </a:r>
            <a:r>
              <a:rPr lang="en-US" altLang="ru-RU" dirty="0"/>
              <a:t>Intel® </a:t>
            </a:r>
            <a:r>
              <a:rPr lang="en-US" altLang="ru-RU" dirty="0" smtClean="0"/>
              <a:t>INDE</a:t>
            </a:r>
            <a:r>
              <a:rPr lang="ru-RU" altLang="ru-RU" dirty="0" smtClean="0"/>
              <a:t>: медиа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698704" cy="4541837"/>
          </a:xfrm>
        </p:spPr>
        <p:txBody>
          <a:bodyPr/>
          <a:lstStyle/>
          <a:p>
            <a:pPr marL="0" lvl="0" indent="0" algn="l">
              <a:lnSpc>
                <a:spcPct val="120000"/>
              </a:lnSpc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Легко </a:t>
            </a:r>
            <a:r>
              <a:rPr lang="ru-RU" dirty="0">
                <a:latin typeface="Calibri"/>
                <a:ea typeface="Calibri"/>
                <a:cs typeface="Times New Roman"/>
              </a:rPr>
              <a:t>добавить видео и аудио расширения, которые работают на актуальных версиях популярных смартфонов и планшетов.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Intel</a:t>
            </a:r>
            <a:r>
              <a:rPr lang="ru-RU" dirty="0">
                <a:latin typeface="Calibri"/>
                <a:ea typeface="Calibri"/>
                <a:cs typeface="Times New Roman"/>
              </a:rPr>
              <a:t>® INDE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Media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Pack</a:t>
            </a:r>
            <a:r>
              <a:rPr lang="ru-RU" dirty="0">
                <a:latin typeface="Calibri"/>
                <a:ea typeface="Calibri"/>
                <a:cs typeface="Times New Roman"/>
              </a:rPr>
              <a:t> содержит примеры приложений, позволяющих: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1" algn="l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Работать с камерой и осуществлять захват содержимого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экрана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1" algn="l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Редактировать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видео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lvl="1" algn="l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ru-RU" dirty="0">
                <a:latin typeface="Calibri"/>
                <a:ea typeface="Calibri"/>
                <a:cs typeface="Times New Roman"/>
              </a:rPr>
              <a:t>Работать с потоковым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видео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lvl="1" algn="l">
              <a:lnSpc>
                <a:spcPct val="120000"/>
              </a:lnSpc>
              <a:spcAft>
                <a:spcPts val="0"/>
              </a:spcAft>
              <a:buFont typeface="Courier New"/>
              <a:buChar char="o"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Поддерживать </a:t>
            </a:r>
            <a:r>
              <a:rPr lang="ru-RU" dirty="0">
                <a:latin typeface="Calibri"/>
                <a:ea typeface="Calibri"/>
                <a:cs typeface="Times New Roman"/>
              </a:rPr>
              <a:t>устройства </a:t>
            </a:r>
            <a:r>
              <a:rPr lang="en-US" dirty="0">
                <a:latin typeface="Calibri"/>
                <a:ea typeface="Calibri"/>
                <a:cs typeface="Times New Roman"/>
              </a:rPr>
              <a:t>Android </a:t>
            </a:r>
            <a:r>
              <a:rPr lang="ru-RU" dirty="0">
                <a:latin typeface="Calibri"/>
                <a:ea typeface="Calibri"/>
                <a:cs typeface="Times New Roman"/>
              </a:rPr>
              <a:t>на базе архитектур </a:t>
            </a:r>
            <a:r>
              <a:rPr lang="en-US" dirty="0">
                <a:latin typeface="Calibri"/>
                <a:ea typeface="Calibri"/>
                <a:cs typeface="Times New Roman"/>
              </a:rPr>
              <a:t>Intel</a:t>
            </a:r>
            <a:r>
              <a:rPr lang="ru-RU" dirty="0">
                <a:latin typeface="Calibri"/>
                <a:ea typeface="Calibri"/>
                <a:cs typeface="Times New Roman"/>
              </a:rPr>
              <a:t> и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ARM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Picture 2" descr="https://software.intel.com/sites/default/files/managed/a9/17/Intel_INDE_240x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4532" cy="12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1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58744" cy="676275"/>
          </a:xfrm>
        </p:spPr>
        <p:txBody>
          <a:bodyPr>
            <a:normAutofit/>
          </a:bodyPr>
          <a:lstStyle/>
          <a:p>
            <a:r>
              <a:rPr lang="ru-RU" altLang="ru-RU" dirty="0"/>
              <a:t>Возможности </a:t>
            </a:r>
            <a:r>
              <a:rPr lang="en-US" altLang="ru-RU" dirty="0"/>
              <a:t>Intel® </a:t>
            </a:r>
            <a:r>
              <a:rPr lang="en-US" altLang="ru-RU" dirty="0" smtClean="0"/>
              <a:t>INDE</a:t>
            </a:r>
            <a:r>
              <a:rPr lang="ru-RU" altLang="ru-RU" dirty="0" smtClean="0"/>
              <a:t>: потоки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842720" cy="4541837"/>
          </a:xfrm>
        </p:spPr>
        <p:txBody>
          <a:bodyPr/>
          <a:lstStyle/>
          <a:p>
            <a:pPr algn="l"/>
            <a:r>
              <a:rPr lang="ru-RU" dirty="0" smtClean="0"/>
              <a:t>Эффективная </a:t>
            </a:r>
            <a:r>
              <a:rPr lang="ru-RU" dirty="0"/>
              <a:t>реализация параллелизма с помощью </a:t>
            </a:r>
            <a:r>
              <a:rPr lang="en-US" dirty="0"/>
              <a:t>Intel® Threading Building Blocks (Intel® TBB</a:t>
            </a:r>
            <a:r>
              <a:rPr lang="en-US" dirty="0" smtClean="0"/>
              <a:t>)</a:t>
            </a:r>
            <a:endParaRPr lang="ru-RU" dirty="0" smtClean="0"/>
          </a:p>
          <a:p>
            <a:pPr algn="l"/>
            <a:r>
              <a:rPr lang="en-US" dirty="0" smtClean="0"/>
              <a:t>Intel</a:t>
            </a:r>
            <a:r>
              <a:rPr lang="ru-RU" dirty="0"/>
              <a:t>® </a:t>
            </a:r>
            <a:r>
              <a:rPr lang="en-US" dirty="0" smtClean="0"/>
              <a:t>TBB</a:t>
            </a:r>
            <a:r>
              <a:rPr lang="ru-RU" dirty="0" smtClean="0"/>
              <a:t> предназначена </a:t>
            </a:r>
            <a:r>
              <a:rPr lang="ru-RU" dirty="0"/>
              <a:t>для разработки высокопроизводительных и масштабируемых </a:t>
            </a:r>
            <a:r>
              <a:rPr lang="ru-RU" dirty="0" smtClean="0"/>
              <a:t>приложений</a:t>
            </a:r>
          </a:p>
          <a:p>
            <a:pPr algn="l"/>
            <a:r>
              <a:rPr lang="ru-RU" dirty="0" smtClean="0"/>
              <a:t>Может </a:t>
            </a:r>
            <a:r>
              <a:rPr lang="ru-RU" dirty="0"/>
              <a:t>работать </a:t>
            </a:r>
            <a:r>
              <a:rPr lang="ru-RU" dirty="0" smtClean="0"/>
              <a:t>с устройствами </a:t>
            </a:r>
            <a:r>
              <a:rPr lang="ru-RU" dirty="0" err="1"/>
              <a:t>Android</a:t>
            </a:r>
            <a:r>
              <a:rPr lang="ru-RU" dirty="0"/>
              <a:t> с версией не меньше 4.3 и </a:t>
            </a:r>
            <a:r>
              <a:rPr lang="ru-RU" dirty="0" smtClean="0"/>
              <a:t>клиентскими версиями </a:t>
            </a:r>
            <a:r>
              <a:rPr lang="en-US" dirty="0"/>
              <a:t>Microsoft Windows</a:t>
            </a:r>
            <a:r>
              <a:rPr lang="ru-RU" dirty="0"/>
              <a:t> </a:t>
            </a:r>
            <a:r>
              <a:rPr lang="ru-RU" dirty="0" smtClean="0"/>
              <a:t>7-8.1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Picture 2" descr="https://software.intel.com/sites/default/files/managed/a9/17/Intel_INDE_240x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4532" cy="12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58744" cy="676275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Возможности </a:t>
            </a:r>
            <a:r>
              <a:rPr lang="en-US" altLang="ru-RU" dirty="0"/>
              <a:t>Intel® </a:t>
            </a:r>
            <a:r>
              <a:rPr lang="en-US" altLang="ru-RU" dirty="0" smtClean="0"/>
              <a:t>INDE</a:t>
            </a:r>
            <a:r>
              <a:rPr lang="ru-RU" altLang="ru-RU" dirty="0" smtClean="0"/>
              <a:t>: к</a:t>
            </a:r>
            <a:r>
              <a:rPr lang="ru-RU" dirty="0" smtClean="0"/>
              <a:t>омпиляция и построение кода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Используется </a:t>
            </a:r>
            <a:r>
              <a:rPr lang="en-US" dirty="0"/>
              <a:t>Intel</a:t>
            </a:r>
            <a:r>
              <a:rPr lang="ru-RU" dirty="0"/>
              <a:t>® </a:t>
            </a:r>
            <a:r>
              <a:rPr lang="en-US" dirty="0"/>
              <a:t>C</a:t>
            </a:r>
            <a:r>
              <a:rPr lang="ru-RU" dirty="0"/>
              <a:t>++ </a:t>
            </a:r>
            <a:r>
              <a:rPr lang="en-US" dirty="0"/>
              <a:t>Compiler </a:t>
            </a:r>
            <a:r>
              <a:rPr lang="ru-RU" dirty="0"/>
              <a:t>для </a:t>
            </a:r>
            <a:r>
              <a:rPr lang="en-US" dirty="0" smtClean="0"/>
              <a:t>Android</a:t>
            </a:r>
            <a:endParaRPr lang="ru-RU" dirty="0" smtClean="0"/>
          </a:p>
          <a:p>
            <a:pPr algn="l"/>
            <a:r>
              <a:rPr lang="ru-RU" dirty="0"/>
              <a:t>М</a:t>
            </a:r>
            <a:r>
              <a:rPr lang="ru-RU" dirty="0" smtClean="0"/>
              <a:t>аксимальная </a:t>
            </a:r>
            <a:r>
              <a:rPr lang="ru-RU" dirty="0"/>
              <a:t>производительность графики достигается посредством использования </a:t>
            </a:r>
            <a:r>
              <a:rPr lang="en-US" dirty="0"/>
              <a:t>Compute Code </a:t>
            </a:r>
            <a:r>
              <a:rPr lang="en-US" dirty="0" smtClean="0"/>
              <a:t>Builder</a:t>
            </a:r>
            <a:endParaRPr lang="ru-RU" dirty="0" smtClean="0"/>
          </a:p>
          <a:p>
            <a:pPr algn="l"/>
            <a:r>
              <a:rPr lang="ru-RU" altLang="ru-RU" dirty="0" smtClean="0"/>
              <a:t>Работает с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Renderscript</a:t>
            </a:r>
            <a:r>
              <a:rPr lang="ru-RU" dirty="0"/>
              <a:t> и </a:t>
            </a:r>
            <a:r>
              <a:rPr lang="ru-RU" dirty="0" err="1"/>
              <a:t>OpenCL</a:t>
            </a:r>
            <a:r>
              <a:rPr lang="ru-RU" dirty="0" smtClean="0"/>
              <a:t>™</a:t>
            </a:r>
          </a:p>
          <a:p>
            <a:pPr algn="l"/>
            <a:r>
              <a:rPr lang="ru-RU" dirty="0"/>
              <a:t>М</a:t>
            </a:r>
            <a:r>
              <a:rPr lang="ru-RU" dirty="0" smtClean="0"/>
              <a:t>ожно </a:t>
            </a:r>
            <a:r>
              <a:rPr lang="ru-RU" dirty="0"/>
              <a:t>использовать в автономном режиме или интегрировать с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Visual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 или </a:t>
            </a:r>
            <a:r>
              <a:rPr lang="ru-RU" dirty="0" err="1"/>
              <a:t>Eclipse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Picture 2" descr="https://software.intel.com/sites/default/files/managed/a9/17/Intel_INDE_240x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4532" cy="12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5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58744" cy="676275"/>
          </a:xfrm>
        </p:spPr>
        <p:txBody>
          <a:bodyPr>
            <a:normAutofit/>
          </a:bodyPr>
          <a:lstStyle/>
          <a:p>
            <a:r>
              <a:rPr lang="ru-RU" altLang="ru-RU" dirty="0"/>
              <a:t>Возможности </a:t>
            </a:r>
            <a:r>
              <a:rPr lang="en-US" altLang="ru-RU" dirty="0"/>
              <a:t>Intel® </a:t>
            </a:r>
            <a:r>
              <a:rPr lang="en-US" altLang="ru-RU" dirty="0" smtClean="0"/>
              <a:t>INDE</a:t>
            </a:r>
            <a:r>
              <a:rPr lang="ru-RU" altLang="ru-RU" dirty="0" smtClean="0"/>
              <a:t>: </a:t>
            </a:r>
            <a:r>
              <a:rPr lang="ru-RU" altLang="ru-RU" dirty="0"/>
              <a:t>а</a:t>
            </a:r>
            <a:r>
              <a:rPr lang="ru-RU" dirty="0" smtClean="0"/>
              <a:t>нализ </a:t>
            </a:r>
            <a:r>
              <a:rPr lang="ru-RU" dirty="0"/>
              <a:t>и отладка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altLang="ru-RU" dirty="0" smtClean="0"/>
              <a:t>В </a:t>
            </a:r>
            <a:r>
              <a:rPr lang="ru-RU" altLang="ru-RU" dirty="0"/>
              <a:t>режиме реального времени для анализа исполнения кода, использования CPU/GPU, выполнения различных </a:t>
            </a:r>
            <a:r>
              <a:rPr lang="ru-RU" altLang="ru-RU" dirty="0" smtClean="0"/>
              <a:t>задач</a:t>
            </a:r>
            <a:endParaRPr lang="ru-RU" altLang="ru-RU" dirty="0"/>
          </a:p>
          <a:p>
            <a:pPr algn="l"/>
            <a:r>
              <a:rPr lang="ru-RU" altLang="ru-RU" dirty="0" smtClean="0"/>
              <a:t>Для </a:t>
            </a:r>
            <a:r>
              <a:rPr lang="ru-RU" altLang="ru-RU" dirty="0"/>
              <a:t>анализа и отладки захваченных </a:t>
            </a:r>
            <a:r>
              <a:rPr lang="ru-RU" altLang="ru-RU" dirty="0" smtClean="0"/>
              <a:t>кадров</a:t>
            </a:r>
          </a:p>
          <a:p>
            <a:pPr algn="l"/>
            <a:r>
              <a:rPr lang="ru-RU" altLang="ru-RU" dirty="0" smtClean="0"/>
              <a:t>Содержит </a:t>
            </a:r>
            <a:r>
              <a:rPr lang="en-US" dirty="0"/>
              <a:t>Intel® Graphics Performance Analyzer (Intel® GPA) System Analyzer, Intel® GPA Platform Analyzer, Intel® GPA Frame Analyzer </a:t>
            </a:r>
            <a:r>
              <a:rPr lang="ru-RU" dirty="0"/>
              <a:t>и</a:t>
            </a:r>
            <a:r>
              <a:rPr lang="en-US" dirty="0"/>
              <a:t> Intel® Frame </a:t>
            </a:r>
            <a:r>
              <a:rPr lang="en-US" dirty="0" smtClean="0"/>
              <a:t>Debugger</a:t>
            </a:r>
            <a:endParaRPr lang="ru-RU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7" name="Picture 2" descr="https://software.intel.com/sites/default/files/managed/ed/bf/Frame_Debugger_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34643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oftware.intel.com/sites/default/files/managed/a9/17/Intel_INDE_240x2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4532" cy="12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Причины </a:t>
            </a:r>
            <a:r>
              <a:rPr lang="ru-RU" altLang="ru-RU" dirty="0" err="1" smtClean="0"/>
              <a:t>портирования</a:t>
            </a:r>
            <a:endParaRPr lang="ru-RU" alt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Различия </a:t>
            </a:r>
            <a:r>
              <a:rPr lang="ru-RU" dirty="0"/>
              <a:t>в системе команд </a:t>
            </a:r>
            <a:r>
              <a:rPr lang="ru-RU" dirty="0" smtClean="0"/>
              <a:t>процессора</a:t>
            </a:r>
          </a:p>
          <a:p>
            <a:pPr algn="l"/>
            <a:r>
              <a:rPr lang="ru-RU" dirty="0" smtClean="0"/>
              <a:t>Различия </a:t>
            </a:r>
            <a:r>
              <a:rPr lang="ru-RU" dirty="0"/>
              <a:t>между способами взаимодействия операционной системы и программ (API — </a:t>
            </a:r>
            <a:r>
              <a:rPr lang="ru-RU" dirty="0" err="1"/>
              <a:t>Application</a:t>
            </a:r>
            <a:r>
              <a:rPr lang="ru-RU" dirty="0"/>
              <a:t> </a:t>
            </a:r>
            <a:r>
              <a:rPr lang="ru-RU" dirty="0" err="1"/>
              <a:t>Program</a:t>
            </a:r>
            <a:r>
              <a:rPr lang="ru-RU" dirty="0"/>
              <a:t> </a:t>
            </a:r>
            <a:r>
              <a:rPr lang="ru-RU" dirty="0" err="1"/>
              <a:t>Interface</a:t>
            </a:r>
            <a:r>
              <a:rPr lang="ru-RU" dirty="0" smtClean="0"/>
              <a:t>)</a:t>
            </a:r>
          </a:p>
          <a:p>
            <a:pPr algn="l"/>
            <a:r>
              <a:rPr lang="ru-RU" dirty="0" smtClean="0"/>
              <a:t>Принципиальные различия </a:t>
            </a:r>
            <a:r>
              <a:rPr lang="ru-RU" dirty="0"/>
              <a:t>в архитектуре вычислительных </a:t>
            </a:r>
            <a:r>
              <a:rPr lang="ru-RU" dirty="0" smtClean="0"/>
              <a:t>систем </a:t>
            </a:r>
          </a:p>
          <a:p>
            <a:pPr algn="l"/>
            <a:r>
              <a:rPr lang="ru-RU" dirty="0" smtClean="0"/>
              <a:t>Несовместимость языка программирования с целевым окружением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69B57E-4AA2-4D6E-98BA-99D4E447BD9D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58744" cy="676275"/>
          </a:xfrm>
        </p:spPr>
        <p:txBody>
          <a:bodyPr>
            <a:normAutofit/>
          </a:bodyPr>
          <a:lstStyle/>
          <a:p>
            <a:r>
              <a:rPr lang="ru-RU" altLang="ru-RU" dirty="0"/>
              <a:t>Возможности </a:t>
            </a:r>
            <a:r>
              <a:rPr lang="en-US" altLang="ru-RU" dirty="0"/>
              <a:t>Intel® INDE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Можно </a:t>
            </a:r>
            <a:r>
              <a:rPr lang="ru-RU" dirty="0"/>
              <a:t>быстро настроить среду под себя, потратив на это не часы, а </a:t>
            </a:r>
            <a:r>
              <a:rPr lang="ru-RU" dirty="0" smtClean="0"/>
              <a:t>минуты</a:t>
            </a:r>
          </a:p>
          <a:p>
            <a:pPr algn="l"/>
            <a:r>
              <a:rPr lang="ru-RU" dirty="0" smtClean="0"/>
              <a:t>Можно </a:t>
            </a:r>
            <a:r>
              <a:rPr lang="ru-RU" dirty="0"/>
              <a:t>выбрать часть инструментов и установить только </a:t>
            </a:r>
            <a:r>
              <a:rPr lang="ru-RU" dirty="0" smtClean="0"/>
              <a:t>их</a:t>
            </a:r>
          </a:p>
          <a:p>
            <a:pPr algn="l"/>
            <a:r>
              <a:rPr lang="ru-RU" dirty="0" smtClean="0"/>
              <a:t>Может </a:t>
            </a:r>
            <a:r>
              <a:rPr lang="ru-RU" dirty="0"/>
              <a:t>работать с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Android</a:t>
            </a:r>
            <a:r>
              <a:rPr lang="ru-RU" dirty="0"/>
              <a:t> SDK (включая </a:t>
            </a:r>
            <a:r>
              <a:rPr lang="ru-RU" dirty="0" err="1"/>
              <a:t>Eclipse</a:t>
            </a:r>
            <a:r>
              <a:rPr lang="ru-RU" dirty="0"/>
              <a:t>), плагином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Visual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, </a:t>
            </a:r>
            <a:r>
              <a:rPr lang="en-US" dirty="0"/>
              <a:t>Android NDK</a:t>
            </a:r>
            <a:r>
              <a:rPr lang="ru-RU" dirty="0"/>
              <a:t> и другими </a:t>
            </a:r>
            <a:r>
              <a:rPr lang="ru-RU" dirty="0" smtClean="0"/>
              <a:t>средствами</a:t>
            </a:r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7" name="Picture 2" descr="https://software.intel.com/sites/default/files/managed/a9/17/Intel_INDE_240x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64532" cy="128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en-US" altLang="ru-RU" dirty="0" smtClean="0"/>
              <a:t>Intel XDK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оддерживает </a:t>
            </a:r>
            <a:r>
              <a:rPr lang="ru-RU" dirty="0"/>
              <a:t>разработку кроссплатформенных мобильных </a:t>
            </a:r>
            <a:r>
              <a:rPr lang="ru-RU" dirty="0" smtClean="0"/>
              <a:t>приложений</a:t>
            </a:r>
          </a:p>
          <a:p>
            <a:pPr algn="l"/>
            <a:r>
              <a:rPr lang="ru-RU" dirty="0" smtClean="0"/>
              <a:t>Позволяет </a:t>
            </a:r>
            <a:r>
              <a:rPr lang="ru-RU" dirty="0"/>
              <a:t>разрабатывать приложения, используя следующие </a:t>
            </a:r>
            <a:r>
              <a:rPr lang="en-US" dirty="0" smtClean="0"/>
              <a:t>HTML5</a:t>
            </a:r>
            <a:r>
              <a:rPr lang="ru-RU" dirty="0" smtClean="0"/>
              <a:t>, </a:t>
            </a:r>
            <a:r>
              <a:rPr lang="en-US" dirty="0" smtClean="0"/>
              <a:t>CSS3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en-US" dirty="0" smtClean="0"/>
              <a:t>JavaScript</a:t>
            </a:r>
            <a:endParaRPr lang="ru-RU" dirty="0"/>
          </a:p>
          <a:p>
            <a:pPr algn="l"/>
            <a:r>
              <a:rPr lang="ru-RU" dirty="0"/>
              <a:t>Более полный обзор среды приведен в </a:t>
            </a:r>
            <a:r>
              <a:rPr lang="ru-RU" u="sng" dirty="0">
                <a:hlinkClick r:id="rId2"/>
              </a:rPr>
              <a:t>первой части данного курса</a:t>
            </a:r>
            <a:endParaRPr lang="ru-RU" dirty="0"/>
          </a:p>
          <a:p>
            <a:endParaRPr lang="ru-RU" alt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E899C1-AAA4-48C8-AA4B-83F9666A1A12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16632"/>
            <a:ext cx="1328797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smtClean="0"/>
              <a:t>Дополнительные источники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562800" cy="4541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Статья Джона Бергмана «Реализация сенсорного интерфейса в новых и существующих играх» (</a:t>
            </a:r>
            <a:r>
              <a:rPr lang="ru-RU" sz="1400" u="sng" dirty="0">
                <a:hlinkClick r:id="rId2"/>
              </a:rPr>
              <a:t>http://software.intel.com/ru-ru/node/394259</a:t>
            </a:r>
            <a:r>
              <a:rPr lang="ru-RU" sz="14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Официальные рекомендации </a:t>
            </a:r>
            <a:r>
              <a:rPr lang="en-US" sz="1400" dirty="0"/>
              <a:t>Google </a:t>
            </a:r>
            <a:r>
              <a:rPr lang="ru-RU" sz="1400" dirty="0"/>
              <a:t>по разработке дизайна приложений для платформы </a:t>
            </a:r>
            <a:r>
              <a:rPr lang="en-US" sz="1400" dirty="0" err="1"/>
              <a:t>Androd</a:t>
            </a:r>
            <a:r>
              <a:rPr lang="ru-RU" sz="1400" dirty="0"/>
              <a:t> (</a:t>
            </a:r>
            <a:r>
              <a:rPr lang="ru-RU" sz="1400" u="sng" dirty="0">
                <a:hlinkClick r:id="rId3"/>
              </a:rPr>
              <a:t>http://developer.android.com/design/index.html</a:t>
            </a:r>
            <a:r>
              <a:rPr lang="ru-RU" sz="1400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Портирование </a:t>
            </a:r>
            <a:r>
              <a:rPr lang="en-US" sz="1400" dirty="0"/>
              <a:t>OpenGL </a:t>
            </a:r>
            <a:r>
              <a:rPr lang="ru-RU" sz="1400" dirty="0"/>
              <a:t>на </a:t>
            </a:r>
            <a:r>
              <a:rPr lang="ru-RU" sz="1400" dirty="0" err="1"/>
              <a:t>Android</a:t>
            </a:r>
            <a:r>
              <a:rPr lang="ru-RU" sz="1400" dirty="0"/>
              <a:t> на </a:t>
            </a:r>
            <a:r>
              <a:rPr lang="ru-RU" sz="1400" dirty="0" err="1"/>
              <a:t>Intel</a:t>
            </a:r>
            <a:r>
              <a:rPr lang="ru-RU" sz="1400" dirty="0"/>
              <a:t>® </a:t>
            </a:r>
            <a:r>
              <a:rPr lang="ru-RU" sz="1400" dirty="0" err="1"/>
              <a:t>Atom</a:t>
            </a:r>
            <a:r>
              <a:rPr lang="ru-RU" sz="1400" dirty="0"/>
              <a:t> (</a:t>
            </a:r>
            <a:r>
              <a:rPr lang="ru-RU" sz="1400" u="sng" dirty="0">
                <a:hlinkClick r:id="rId4"/>
              </a:rPr>
              <a:t>http://software.intel.com/ru-ru/articles/opengl-android-intel-atom-1</a:t>
            </a:r>
            <a:r>
              <a:rPr lang="ru-RU" sz="1400" dirty="0"/>
              <a:t>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Учебный курс «Введение в разработку приложений для ОС </a:t>
            </a:r>
            <a:r>
              <a:rPr lang="ru-RU" sz="1400" dirty="0" err="1"/>
              <a:t>Android</a:t>
            </a:r>
            <a:r>
              <a:rPr lang="ru-RU" sz="1400" dirty="0"/>
              <a:t>» </a:t>
            </a:r>
            <a:r>
              <a:rPr lang="ru-RU" sz="1400" u="sng" dirty="0">
                <a:hlinkClick r:id="rId5"/>
              </a:rPr>
              <a:t>http://www.intuit.ru/studies/courses/12643/1191/info</a:t>
            </a:r>
            <a:r>
              <a:rPr lang="ru-RU" sz="1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Справочник по работе с файлами в </a:t>
            </a:r>
            <a:r>
              <a:rPr lang="en-US" sz="1400" dirty="0"/>
              <a:t>Android </a:t>
            </a:r>
            <a:r>
              <a:rPr lang="ru-RU" sz="1400" u="sng" dirty="0">
                <a:hlinkClick r:id="rId6"/>
              </a:rPr>
              <a:t>http://forum.startandroid.ru/viewtopic.php?f=26&amp;t=860</a:t>
            </a:r>
            <a:r>
              <a:rPr lang="ru-RU" sz="1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Работа с сетью в </a:t>
            </a:r>
            <a:r>
              <a:rPr lang="ru-RU" sz="1400" dirty="0" err="1"/>
              <a:t>Android</a:t>
            </a:r>
            <a:r>
              <a:rPr lang="ru-RU" sz="1400" dirty="0"/>
              <a:t>: трафик, безопасность и батарейка </a:t>
            </a:r>
            <a:r>
              <a:rPr lang="ru-RU" sz="1400" u="sng" dirty="0">
                <a:hlinkClick r:id="rId7"/>
              </a:rPr>
              <a:t>http://habrahabr.ru/company/mailru/blog/185696/</a:t>
            </a:r>
            <a:r>
              <a:rPr lang="ru-RU" sz="1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Портирование кода на мобильные устройства </a:t>
            </a:r>
            <a:r>
              <a:rPr lang="ru-RU" sz="1400" dirty="0" err="1"/>
              <a:t>iOS</a:t>
            </a:r>
            <a:r>
              <a:rPr lang="ru-RU" sz="1400" dirty="0"/>
              <a:t>/</a:t>
            </a:r>
            <a:r>
              <a:rPr lang="ru-RU" sz="1400" dirty="0" err="1"/>
              <a:t>Android</a:t>
            </a:r>
            <a:r>
              <a:rPr lang="ru-RU" sz="1400" dirty="0"/>
              <a:t> </a:t>
            </a:r>
            <a:r>
              <a:rPr lang="ru-RU" sz="1400" u="sng" dirty="0">
                <a:hlinkClick r:id="rId8"/>
              </a:rPr>
              <a:t>http://habrahabr.ru/company/mailru/blog/182506/</a:t>
            </a:r>
            <a:r>
              <a:rPr lang="ru-RU" sz="14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400" dirty="0"/>
              <a:t>Методика </a:t>
            </a:r>
            <a:r>
              <a:rPr lang="ru-RU" sz="1400" dirty="0" err="1"/>
              <a:t>портирования</a:t>
            </a:r>
            <a:r>
              <a:rPr lang="ru-RU" sz="1400" dirty="0"/>
              <a:t> приложений NDK </a:t>
            </a:r>
            <a:r>
              <a:rPr lang="ru-RU" sz="1400" dirty="0" err="1"/>
              <a:t>Android</a:t>
            </a:r>
            <a:r>
              <a:rPr lang="ru-RU" sz="1400" dirty="0"/>
              <a:t> </a:t>
            </a:r>
            <a:r>
              <a:rPr lang="ru-RU" sz="1400" u="sng" dirty="0">
                <a:hlinkClick r:id="rId9"/>
              </a:rPr>
              <a:t>http://software.intel.com/ru-ru/articles/ndk-android-application-porting-methodologies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Intel® C++ Compiler 14.0 for Android </a:t>
            </a:r>
            <a:r>
              <a:rPr lang="en-US" sz="1400" u="sng" dirty="0">
                <a:hlinkClick r:id="rId10"/>
              </a:rPr>
              <a:t>https://software.intel.com/ru-ru/c-compiler-android/</a:t>
            </a:r>
            <a:r>
              <a:rPr lang="en-US" sz="1400" dirty="0"/>
              <a:t> 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FC10E2-BF55-4D1E-A583-274DF6CCC224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Роль стандартов в </a:t>
            </a:r>
            <a:r>
              <a:rPr lang="ru-RU" altLang="ru-RU" dirty="0" err="1" smtClean="0"/>
              <a:t>портировании</a:t>
            </a:r>
            <a:endParaRPr lang="ru-RU" alt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554688" cy="4541837"/>
          </a:xfrm>
        </p:spPr>
        <p:txBody>
          <a:bodyPr anchor="t"/>
          <a:lstStyle/>
          <a:p>
            <a:pPr algn="l"/>
            <a:r>
              <a:rPr lang="ru-RU" dirty="0" smtClean="0"/>
              <a:t>Международные </a:t>
            </a:r>
            <a:r>
              <a:rPr lang="ru-RU" dirty="0"/>
              <a:t>стандарты значительно упрощают </a:t>
            </a:r>
            <a:r>
              <a:rPr lang="ru-RU" dirty="0" smtClean="0"/>
              <a:t>портирование </a:t>
            </a:r>
          </a:p>
          <a:p>
            <a:pPr algn="l"/>
            <a:endParaRPr lang="ru-RU" dirty="0"/>
          </a:p>
          <a:p>
            <a:pPr marL="0" indent="0" algn="l">
              <a:buNone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Часто портирование между </a:t>
            </a:r>
            <a:r>
              <a:rPr lang="ru-RU" dirty="0"/>
              <a:t>платформами, реализующими один и тот же </a:t>
            </a:r>
            <a:r>
              <a:rPr lang="ru-RU" dirty="0" smtClean="0"/>
              <a:t>стандарт, </a:t>
            </a:r>
            <a:br>
              <a:rPr lang="ru-RU" dirty="0" smtClean="0"/>
            </a:br>
            <a:r>
              <a:rPr lang="ru-RU" dirty="0" smtClean="0"/>
              <a:t>сводится </a:t>
            </a:r>
            <a:r>
              <a:rPr lang="ru-RU" dirty="0"/>
              <a:t>к </a:t>
            </a:r>
            <a:r>
              <a:rPr lang="ru-RU" dirty="0" smtClean="0"/>
              <a:t>перекомпиляции на новой платформе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69B57E-4AA2-4D6E-98BA-99D4E447BD9D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1026" name="Picture 2" descr="http://www.sertpromtest.ru/netcat_files/1505_2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242889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smtClean="0"/>
              <a:t>Портирование приложений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69B57E-4AA2-4D6E-98BA-99D4E447BD9D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ru-RU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0188"/>
            <a:ext cx="4970512" cy="432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dobe Reader - screensho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03" y="1500188"/>
            <a:ext cx="2579921" cy="4327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7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Технические особенности смартфонов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09600" y="1769308"/>
            <a:ext cx="6348413" cy="4003597"/>
          </a:xfrm>
        </p:spPr>
        <p:txBody>
          <a:bodyPr>
            <a:spAutoFit/>
          </a:bodyPr>
          <a:lstStyle/>
          <a:p>
            <a:pPr lvl="0" algn="l">
              <a:lnSpc>
                <a:spcPct val="140000"/>
              </a:lnSpc>
            </a:pPr>
            <a:r>
              <a:rPr lang="ru-RU" dirty="0" smtClean="0"/>
              <a:t>Ограниченный </a:t>
            </a:r>
            <a:r>
              <a:rPr lang="ru-RU" dirty="0"/>
              <a:t>объем </a:t>
            </a:r>
            <a:r>
              <a:rPr lang="ru-RU" dirty="0" smtClean="0"/>
              <a:t>памяти (оперативной и </a:t>
            </a:r>
            <a:r>
              <a:rPr lang="ru-RU" dirty="0"/>
              <a:t>используемой для </a:t>
            </a:r>
            <a:r>
              <a:rPr lang="ru-RU" dirty="0" smtClean="0"/>
              <a:t>хранения)</a:t>
            </a:r>
          </a:p>
          <a:p>
            <a:pPr lvl="0" algn="l">
              <a:lnSpc>
                <a:spcPct val="140000"/>
              </a:lnSpc>
            </a:pPr>
            <a:r>
              <a:rPr lang="ru-RU" dirty="0" smtClean="0"/>
              <a:t>Сравнительно </a:t>
            </a:r>
            <a:r>
              <a:rPr lang="ru-RU" dirty="0"/>
              <a:t>невысокая скорость обработки </a:t>
            </a:r>
            <a:r>
              <a:rPr lang="ru-RU" dirty="0" smtClean="0"/>
              <a:t>информации</a:t>
            </a:r>
            <a:endParaRPr lang="ru-RU" dirty="0"/>
          </a:p>
          <a:p>
            <a:pPr lvl="0" algn="l">
              <a:lnSpc>
                <a:spcPct val="140000"/>
              </a:lnSpc>
            </a:pPr>
            <a:r>
              <a:rPr lang="ru-RU" dirty="0"/>
              <a:t>Слабый графический </a:t>
            </a:r>
            <a:r>
              <a:rPr lang="ru-RU" dirty="0" smtClean="0"/>
              <a:t>процессор</a:t>
            </a:r>
            <a:endParaRPr lang="ru-RU" dirty="0"/>
          </a:p>
          <a:p>
            <a:pPr lvl="0" algn="l">
              <a:lnSpc>
                <a:spcPct val="140000"/>
              </a:lnSpc>
            </a:pPr>
            <a:r>
              <a:rPr lang="ru-RU" dirty="0"/>
              <a:t>Ограниченный срок работы устройства от </a:t>
            </a:r>
            <a:r>
              <a:rPr lang="ru-RU" dirty="0" smtClean="0"/>
              <a:t>батареи</a:t>
            </a:r>
            <a:endParaRPr lang="ru-RU" dirty="0"/>
          </a:p>
          <a:p>
            <a:pPr lvl="0" algn="l">
              <a:lnSpc>
                <a:spcPct val="140000"/>
              </a:lnSpc>
            </a:pPr>
            <a:r>
              <a:rPr lang="ru-RU" dirty="0"/>
              <a:t>Небольшой </a:t>
            </a:r>
            <a:r>
              <a:rPr lang="ru-RU" dirty="0" smtClean="0"/>
              <a:t>экран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5F6F27-8CD9-4DCF-9D02-B6E682E582F3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676275"/>
          </a:xfrm>
        </p:spPr>
        <p:txBody>
          <a:bodyPr/>
          <a:lstStyle/>
          <a:p>
            <a:r>
              <a:rPr lang="ru-RU" altLang="ru-RU" dirty="0" smtClean="0"/>
              <a:t>Технические возможности смартфонов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lvl="0" algn="l"/>
            <a:r>
              <a:rPr lang="ru-RU" dirty="0"/>
              <a:t>Сенсорный </a:t>
            </a:r>
            <a:r>
              <a:rPr lang="ru-RU" dirty="0" smtClean="0"/>
              <a:t>экран</a:t>
            </a:r>
          </a:p>
          <a:p>
            <a:pPr lvl="0" algn="l"/>
            <a:r>
              <a:rPr lang="ru-RU" dirty="0" smtClean="0"/>
              <a:t>Наличие </a:t>
            </a:r>
            <a:r>
              <a:rPr lang="ru-RU" dirty="0"/>
              <a:t>датчиков </a:t>
            </a:r>
            <a:r>
              <a:rPr lang="en-US" dirty="0" err="1"/>
              <a:t>gps</a:t>
            </a:r>
            <a:r>
              <a:rPr lang="ru-RU" dirty="0"/>
              <a:t>, гироскопа, акселерометра и </a:t>
            </a:r>
            <a:r>
              <a:rPr lang="ru-RU" dirty="0" smtClean="0"/>
              <a:t>других</a:t>
            </a:r>
          </a:p>
          <a:p>
            <a:pPr lvl="0" algn="l"/>
            <a:r>
              <a:rPr lang="ru-RU" dirty="0" smtClean="0"/>
              <a:t>Легкое переключение между </a:t>
            </a:r>
            <a:r>
              <a:rPr lang="ru-RU" dirty="0"/>
              <a:t>горизонтальным и вертикальным расположением </a:t>
            </a:r>
            <a:r>
              <a:rPr lang="ru-RU" dirty="0" smtClean="0"/>
              <a:t>экрана</a:t>
            </a:r>
            <a:endParaRPr lang="ru-RU" dirty="0"/>
          </a:p>
          <a:p>
            <a:pPr lvl="0" algn="l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Разработка приложений для смартфонов на ОС Android. Лекция 4. Тема "Принципы переноса ранее разработанных приложений на смартфон"</a:t>
            </a:r>
            <a:endParaRPr lang="en-US" dirty="0"/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5F6F27-8CD9-4DCF-9D02-B6E682E582F3}" type="slidenum">
              <a:rPr lang="en-US" altLang="ru-RU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1688</TotalTime>
  <Words>3104</Words>
  <Application>Microsoft Office PowerPoint</Application>
  <PresentationFormat>Экран (4:3)</PresentationFormat>
  <Paragraphs>344</Paragraphs>
  <Slides>52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Грань</vt:lpstr>
      <vt:lpstr>Принципы переноса ранее разработанных приложений на смартфон</vt:lpstr>
      <vt:lpstr>Содержание</vt:lpstr>
      <vt:lpstr>Общие принципы портирования приложений </vt:lpstr>
      <vt:lpstr>Портирование приложений</vt:lpstr>
      <vt:lpstr>Причины портирования</vt:lpstr>
      <vt:lpstr>Роль стандартов в портировании</vt:lpstr>
      <vt:lpstr>Портирование приложений</vt:lpstr>
      <vt:lpstr>Технические особенности смартфонов</vt:lpstr>
      <vt:lpstr>Технические возможности смартфонов</vt:lpstr>
      <vt:lpstr>Этапы разработки мобильного приложения</vt:lpstr>
      <vt:lpstr>Этапы разработки мобильного приложения</vt:lpstr>
      <vt:lpstr>Отличия портирования от разработки «с нуля»</vt:lpstr>
      <vt:lpstr>Платформы разработки</vt:lpstr>
      <vt:lpstr>Разделение кода</vt:lpstr>
      <vt:lpstr>Особенности разработки интерфейсов с учетом возможностей смартфона</vt:lpstr>
      <vt:lpstr>Рекомендации по разработке интерфейсов</vt:lpstr>
      <vt:lpstr>Рекомендации по разработке интерфейсов</vt:lpstr>
      <vt:lpstr>Рекомендации по разработке интерфейсов</vt:lpstr>
      <vt:lpstr>Рекомендации по разработке интерфейсов</vt:lpstr>
      <vt:lpstr>Рекомендации по дизайну приложений для Android</vt:lpstr>
      <vt:lpstr>Использование технических возможностей смартфонов при проектировании интерфейсов</vt:lpstr>
      <vt:lpstr>Расположение смартфона в пространстве</vt:lpstr>
      <vt:lpstr>Расположение смартфона в пространстве</vt:lpstr>
      <vt:lpstr>Особенности сенсорного управления</vt:lpstr>
      <vt:lpstr>Влияние размера экрана</vt:lpstr>
      <vt:lpstr>Влияние размера экрана</vt:lpstr>
      <vt:lpstr>Телефоны и планшеты</vt:lpstr>
      <vt:lpstr>5 основных плотностей экрана</vt:lpstr>
      <vt:lpstr>Минимальный размер элементов управления</vt:lpstr>
      <vt:lpstr>Портирование графики, работа с файловой системой и сетью</vt:lpstr>
      <vt:lpstr>Разработка интерфейсов для разных экранов</vt:lpstr>
      <vt:lpstr>Указание альтернативных конфигураций</vt:lpstr>
      <vt:lpstr>Указание альтернативных конфигураций</vt:lpstr>
      <vt:lpstr>Указание альтернативных конфигураций</vt:lpstr>
      <vt:lpstr>Работа с файловой системой и сетью</vt:lpstr>
      <vt:lpstr>Работа с файловой системой и сетью</vt:lpstr>
      <vt:lpstr>Обзор программных средств. Инструменты Intel. Intel XDK</vt:lpstr>
      <vt:lpstr>Marmalade Juice</vt:lpstr>
      <vt:lpstr>Marmalade Juice</vt:lpstr>
      <vt:lpstr>Marmalade Juice</vt:lpstr>
      <vt:lpstr>Android NDK</vt:lpstr>
      <vt:lpstr>Android NDK</vt:lpstr>
      <vt:lpstr>Intel® C++ Compiler для Android</vt:lpstr>
      <vt:lpstr>Intel® C++ Compiler для Android</vt:lpstr>
      <vt:lpstr>Intel® Integrated Native Developer Experience beta</vt:lpstr>
      <vt:lpstr>Возможности Intel® INDE: медиа</vt:lpstr>
      <vt:lpstr>Возможности Intel® INDE: потоки</vt:lpstr>
      <vt:lpstr>Возможности Intel® INDE: компиляция и построение кода</vt:lpstr>
      <vt:lpstr>Возможности Intel® INDE: анализ и отладка</vt:lpstr>
      <vt:lpstr>Возможности Intel® INDE</vt:lpstr>
      <vt:lpstr>Intel XDK</vt:lpstr>
      <vt:lpstr>Дополнительные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Латухина Екатерина Александровна</cp:lastModifiedBy>
  <cp:revision>65</cp:revision>
  <dcterms:created xsi:type="dcterms:W3CDTF">2013-07-18T07:58:01Z</dcterms:created>
  <dcterms:modified xsi:type="dcterms:W3CDTF">2014-04-16T13:46:53Z</dcterms:modified>
</cp:coreProperties>
</file>