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1"/>
  </p:notesMasterIdLst>
  <p:handoutMasterIdLst>
    <p:handoutMasterId r:id="rId72"/>
  </p:handoutMasterIdLst>
  <p:sldIdLst>
    <p:sldId id="292" r:id="rId2"/>
    <p:sldId id="293" r:id="rId3"/>
    <p:sldId id="296" r:id="rId4"/>
    <p:sldId id="318" r:id="rId5"/>
    <p:sldId id="346" r:id="rId6"/>
    <p:sldId id="347" r:id="rId7"/>
    <p:sldId id="349" r:id="rId8"/>
    <p:sldId id="350" r:id="rId9"/>
    <p:sldId id="384" r:id="rId10"/>
    <p:sldId id="386" r:id="rId11"/>
    <p:sldId id="387" r:id="rId12"/>
    <p:sldId id="388" r:id="rId13"/>
    <p:sldId id="389" r:id="rId14"/>
    <p:sldId id="385" r:id="rId15"/>
    <p:sldId id="390" r:id="rId16"/>
    <p:sldId id="391" r:id="rId17"/>
    <p:sldId id="392" r:id="rId18"/>
    <p:sldId id="393" r:id="rId19"/>
    <p:sldId id="394" r:id="rId20"/>
    <p:sldId id="395" r:id="rId21"/>
    <p:sldId id="396" r:id="rId22"/>
    <p:sldId id="397" r:id="rId23"/>
    <p:sldId id="398" r:id="rId24"/>
    <p:sldId id="399" r:id="rId25"/>
    <p:sldId id="400" r:id="rId26"/>
    <p:sldId id="401" r:id="rId27"/>
    <p:sldId id="402" r:id="rId28"/>
    <p:sldId id="403" r:id="rId29"/>
    <p:sldId id="404" r:id="rId30"/>
    <p:sldId id="405" r:id="rId31"/>
    <p:sldId id="406" r:id="rId32"/>
    <p:sldId id="407" r:id="rId33"/>
    <p:sldId id="408" r:id="rId34"/>
    <p:sldId id="409" r:id="rId35"/>
    <p:sldId id="410" r:id="rId36"/>
    <p:sldId id="411" r:id="rId37"/>
    <p:sldId id="412" r:id="rId38"/>
    <p:sldId id="413" r:id="rId39"/>
    <p:sldId id="414" r:id="rId40"/>
    <p:sldId id="415" r:id="rId41"/>
    <p:sldId id="416" r:id="rId42"/>
    <p:sldId id="417" r:id="rId43"/>
    <p:sldId id="418" r:id="rId44"/>
    <p:sldId id="419" r:id="rId45"/>
    <p:sldId id="420" r:id="rId46"/>
    <p:sldId id="421" r:id="rId47"/>
    <p:sldId id="423" r:id="rId48"/>
    <p:sldId id="424" r:id="rId49"/>
    <p:sldId id="425" r:id="rId50"/>
    <p:sldId id="426" r:id="rId51"/>
    <p:sldId id="427" r:id="rId52"/>
    <p:sldId id="428" r:id="rId53"/>
    <p:sldId id="429" r:id="rId54"/>
    <p:sldId id="348" r:id="rId55"/>
    <p:sldId id="383" r:id="rId56"/>
    <p:sldId id="431" r:id="rId57"/>
    <p:sldId id="430"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7" d="100"/>
          <a:sy n="67" d="100"/>
        </p:scale>
        <p:origin x="-279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282C9-E724-4CEF-8D53-5DF613442B0F}" type="doc">
      <dgm:prSet loTypeId="urn:microsoft.com/office/officeart/2005/8/layout/cycle2" loCatId="cycle" qsTypeId="urn:microsoft.com/office/officeart/2005/8/quickstyle/simple5" qsCatId="simple" csTypeId="urn:microsoft.com/office/officeart/2005/8/colors/colorful3" csCatId="colorful" phldr="1"/>
      <dgm:spPr/>
      <dgm:t>
        <a:bodyPr/>
        <a:lstStyle/>
        <a:p>
          <a:endParaRPr lang="ru-RU"/>
        </a:p>
      </dgm:t>
    </dgm:pt>
    <dgm:pt modelId="{032F0856-81E1-404F-8AE6-A8B2A8E17899}">
      <dgm:prSet phldrT="[Текст]" custT="1"/>
      <dgm:spPr/>
      <dgm:t>
        <a:bodyPr/>
        <a:lstStyle/>
        <a:p>
          <a:r>
            <a:rPr lang="ru-RU" sz="2000" b="1" dirty="0" smtClean="0"/>
            <a:t>Аудио</a:t>
          </a:r>
          <a:br>
            <a:rPr lang="ru-RU" sz="2000" b="1" dirty="0" smtClean="0"/>
          </a:br>
          <a:r>
            <a:rPr lang="ru-RU" sz="2000" b="1" dirty="0" smtClean="0"/>
            <a:t>плеер</a:t>
          </a:r>
          <a:endParaRPr lang="ru-RU" sz="2000" b="1" dirty="0"/>
        </a:p>
      </dgm:t>
    </dgm:pt>
    <dgm:pt modelId="{331DDCA5-3E92-46C2-82CF-6C87BFB99722}" type="parTrans" cxnId="{2CFD13E8-057E-4977-96DD-E842EFDA70B1}">
      <dgm:prSet/>
      <dgm:spPr/>
      <dgm:t>
        <a:bodyPr/>
        <a:lstStyle/>
        <a:p>
          <a:endParaRPr lang="ru-RU" sz="2800" b="1"/>
        </a:p>
      </dgm:t>
    </dgm:pt>
    <dgm:pt modelId="{E5F102AE-B0AD-4462-A5C2-AC890C45E33F}" type="sibTrans" cxnId="{2CFD13E8-057E-4977-96DD-E842EFDA70B1}">
      <dgm:prSet custT="1"/>
      <dgm:spPr/>
      <dgm:t>
        <a:bodyPr/>
        <a:lstStyle/>
        <a:p>
          <a:endParaRPr lang="ru-RU" sz="1050" b="1"/>
        </a:p>
      </dgm:t>
    </dgm:pt>
    <dgm:pt modelId="{FF7785CF-E567-4007-AD47-66FD02753FD7}">
      <dgm:prSet phldrT="[Текст]" custT="1"/>
      <dgm:spPr/>
      <dgm:t>
        <a:bodyPr/>
        <a:lstStyle/>
        <a:p>
          <a:r>
            <a:rPr lang="ru-RU" sz="2000" b="1" dirty="0" smtClean="0"/>
            <a:t>Видео</a:t>
          </a:r>
          <a:br>
            <a:rPr lang="ru-RU" sz="2000" b="1" dirty="0" smtClean="0"/>
          </a:br>
          <a:r>
            <a:rPr lang="ru-RU" sz="2000" b="1" dirty="0" smtClean="0"/>
            <a:t>плеер</a:t>
          </a:r>
          <a:endParaRPr lang="ru-RU" sz="2000" b="1" dirty="0"/>
        </a:p>
      </dgm:t>
    </dgm:pt>
    <dgm:pt modelId="{9AF21A8F-ABAF-4FE5-BF01-F1C2F6E4338C}" type="parTrans" cxnId="{62F13DD3-75E1-4232-B074-DD72634E4595}">
      <dgm:prSet/>
      <dgm:spPr/>
      <dgm:t>
        <a:bodyPr/>
        <a:lstStyle/>
        <a:p>
          <a:endParaRPr lang="ru-RU" sz="2800" b="1"/>
        </a:p>
      </dgm:t>
    </dgm:pt>
    <dgm:pt modelId="{0F030F89-D8C3-4B18-BC6F-3E0724DF314F}" type="sibTrans" cxnId="{62F13DD3-75E1-4232-B074-DD72634E4595}">
      <dgm:prSet custT="1"/>
      <dgm:spPr/>
      <dgm:t>
        <a:bodyPr/>
        <a:lstStyle/>
        <a:p>
          <a:endParaRPr lang="ru-RU" sz="1050" b="1"/>
        </a:p>
      </dgm:t>
    </dgm:pt>
    <dgm:pt modelId="{91A0D474-936D-49C2-A658-A304564F2713}">
      <dgm:prSet phldrT="[Текст]" custT="1"/>
      <dgm:spPr/>
      <dgm:t>
        <a:bodyPr/>
        <a:lstStyle/>
        <a:p>
          <a:r>
            <a:rPr lang="ru-RU" sz="1400" b="1" dirty="0" smtClean="0"/>
            <a:t>Камера </a:t>
          </a:r>
          <a:br>
            <a:rPr lang="ru-RU" sz="1400" b="1" dirty="0" smtClean="0"/>
          </a:br>
          <a:r>
            <a:rPr lang="ru-RU" sz="1400" b="1" dirty="0" smtClean="0"/>
            <a:t>для фотоснимков и видеосъемки</a:t>
          </a:r>
          <a:endParaRPr lang="ru-RU" sz="1400" b="1" dirty="0"/>
        </a:p>
      </dgm:t>
    </dgm:pt>
    <dgm:pt modelId="{BA4B7A41-D56F-4141-AEFA-3C73A57E79BE}" type="parTrans" cxnId="{501750BC-784C-4D57-874C-9EE8D66FC7C4}">
      <dgm:prSet/>
      <dgm:spPr/>
      <dgm:t>
        <a:bodyPr/>
        <a:lstStyle/>
        <a:p>
          <a:endParaRPr lang="ru-RU" sz="2800" b="1"/>
        </a:p>
      </dgm:t>
    </dgm:pt>
    <dgm:pt modelId="{A96463AB-8541-42C8-B572-57D1D57F5664}" type="sibTrans" cxnId="{501750BC-784C-4D57-874C-9EE8D66FC7C4}">
      <dgm:prSet custT="1"/>
      <dgm:spPr/>
      <dgm:t>
        <a:bodyPr/>
        <a:lstStyle/>
        <a:p>
          <a:endParaRPr lang="ru-RU" sz="1050" b="1"/>
        </a:p>
      </dgm:t>
    </dgm:pt>
    <dgm:pt modelId="{C881347E-A41E-41E3-9B8A-6E96EE9DA057}">
      <dgm:prSet phldrT="[Текст]" custT="1"/>
      <dgm:spPr/>
      <dgm:t>
        <a:bodyPr/>
        <a:lstStyle/>
        <a:p>
          <a:r>
            <a:rPr lang="ru-RU" sz="1400" b="1" dirty="0" smtClean="0"/>
            <a:t>Набор библиотек </a:t>
          </a:r>
          <a:br>
            <a:rPr lang="ru-RU" sz="1400" b="1" dirty="0" smtClean="0"/>
          </a:br>
          <a:r>
            <a:rPr lang="ru-RU" sz="1400" b="1" dirty="0" smtClean="0"/>
            <a:t>для обработки мультимедиа </a:t>
          </a:r>
          <a:r>
            <a:rPr lang="en-US" sz="1400" b="1" dirty="0" smtClean="0"/>
            <a:t>Media Framework</a:t>
          </a:r>
          <a:endParaRPr lang="ru-RU" sz="1400" b="1" dirty="0"/>
        </a:p>
      </dgm:t>
    </dgm:pt>
    <dgm:pt modelId="{96DB600D-68D5-4AE7-8F11-41101617B89E}" type="parTrans" cxnId="{7225E576-555A-4237-860F-B9FFF12C0327}">
      <dgm:prSet/>
      <dgm:spPr/>
      <dgm:t>
        <a:bodyPr/>
        <a:lstStyle/>
        <a:p>
          <a:endParaRPr lang="ru-RU" sz="2800" b="1"/>
        </a:p>
      </dgm:t>
    </dgm:pt>
    <dgm:pt modelId="{08DC0D71-1C0F-484C-942D-2BD04EC2FFF1}" type="sibTrans" cxnId="{7225E576-555A-4237-860F-B9FFF12C0327}">
      <dgm:prSet custT="1"/>
      <dgm:spPr/>
      <dgm:t>
        <a:bodyPr/>
        <a:lstStyle/>
        <a:p>
          <a:endParaRPr lang="ru-RU" sz="1050" b="1"/>
        </a:p>
      </dgm:t>
    </dgm:pt>
    <dgm:pt modelId="{3BD4551E-C12B-47B0-8977-210CA72B04D8}" type="pres">
      <dgm:prSet presAssocID="{97E282C9-E724-4CEF-8D53-5DF613442B0F}" presName="cycle" presStyleCnt="0">
        <dgm:presLayoutVars>
          <dgm:dir/>
          <dgm:resizeHandles val="exact"/>
        </dgm:presLayoutVars>
      </dgm:prSet>
      <dgm:spPr/>
      <dgm:t>
        <a:bodyPr/>
        <a:lstStyle/>
        <a:p>
          <a:endParaRPr lang="ru-RU"/>
        </a:p>
      </dgm:t>
    </dgm:pt>
    <dgm:pt modelId="{0BA82D20-558D-4201-93F2-99B6FF25BE10}" type="pres">
      <dgm:prSet presAssocID="{032F0856-81E1-404F-8AE6-A8B2A8E17899}" presName="node" presStyleLbl="node1" presStyleIdx="0" presStyleCnt="4" custRadScaleRad="140868" custRadScaleInc="-123361">
        <dgm:presLayoutVars>
          <dgm:bulletEnabled val="1"/>
        </dgm:presLayoutVars>
      </dgm:prSet>
      <dgm:spPr/>
      <dgm:t>
        <a:bodyPr/>
        <a:lstStyle/>
        <a:p>
          <a:endParaRPr lang="ru-RU"/>
        </a:p>
      </dgm:t>
    </dgm:pt>
    <dgm:pt modelId="{135C41F8-23FC-4969-9117-733FE82B8D9B}" type="pres">
      <dgm:prSet presAssocID="{E5F102AE-B0AD-4462-A5C2-AC890C45E33F}" presName="sibTrans" presStyleLbl="sibTrans2D1" presStyleIdx="0" presStyleCnt="4"/>
      <dgm:spPr/>
      <dgm:t>
        <a:bodyPr/>
        <a:lstStyle/>
        <a:p>
          <a:endParaRPr lang="ru-RU"/>
        </a:p>
      </dgm:t>
    </dgm:pt>
    <dgm:pt modelId="{7D7D8B47-DC38-4AEB-BF92-C0CEEB374073}" type="pres">
      <dgm:prSet presAssocID="{E5F102AE-B0AD-4462-A5C2-AC890C45E33F}" presName="connectorText" presStyleLbl="sibTrans2D1" presStyleIdx="0" presStyleCnt="4"/>
      <dgm:spPr/>
      <dgm:t>
        <a:bodyPr/>
        <a:lstStyle/>
        <a:p>
          <a:endParaRPr lang="ru-RU"/>
        </a:p>
      </dgm:t>
    </dgm:pt>
    <dgm:pt modelId="{FB266E95-A4C0-4276-B40F-F36DBD3411B8}" type="pres">
      <dgm:prSet presAssocID="{FF7785CF-E567-4007-AD47-66FD02753FD7}" presName="node" presStyleLbl="node1" presStyleIdx="1" presStyleCnt="4" custRadScaleRad="127040" custRadScaleInc="-91896">
        <dgm:presLayoutVars>
          <dgm:bulletEnabled val="1"/>
        </dgm:presLayoutVars>
      </dgm:prSet>
      <dgm:spPr/>
      <dgm:t>
        <a:bodyPr/>
        <a:lstStyle/>
        <a:p>
          <a:endParaRPr lang="ru-RU"/>
        </a:p>
      </dgm:t>
    </dgm:pt>
    <dgm:pt modelId="{2193E33E-2D9B-455E-839B-2E75B3F0A721}" type="pres">
      <dgm:prSet presAssocID="{0F030F89-D8C3-4B18-BC6F-3E0724DF314F}" presName="sibTrans" presStyleLbl="sibTrans2D1" presStyleIdx="1" presStyleCnt="4"/>
      <dgm:spPr/>
      <dgm:t>
        <a:bodyPr/>
        <a:lstStyle/>
        <a:p>
          <a:endParaRPr lang="ru-RU"/>
        </a:p>
      </dgm:t>
    </dgm:pt>
    <dgm:pt modelId="{7E47DA3B-50EC-4162-A115-3B0222A5DF05}" type="pres">
      <dgm:prSet presAssocID="{0F030F89-D8C3-4B18-BC6F-3E0724DF314F}" presName="connectorText" presStyleLbl="sibTrans2D1" presStyleIdx="1" presStyleCnt="4"/>
      <dgm:spPr/>
      <dgm:t>
        <a:bodyPr/>
        <a:lstStyle/>
        <a:p>
          <a:endParaRPr lang="ru-RU"/>
        </a:p>
      </dgm:t>
    </dgm:pt>
    <dgm:pt modelId="{56E1BCF7-05CC-41B2-BB38-871FF1E0D706}" type="pres">
      <dgm:prSet presAssocID="{91A0D474-936D-49C2-A658-A304564F2713}" presName="node" presStyleLbl="node1" presStyleIdx="2" presStyleCnt="4" custScaleX="135610" custScaleY="126137" custRadScaleRad="128395" custRadScaleInc="-110929">
        <dgm:presLayoutVars>
          <dgm:bulletEnabled val="1"/>
        </dgm:presLayoutVars>
      </dgm:prSet>
      <dgm:spPr/>
      <dgm:t>
        <a:bodyPr/>
        <a:lstStyle/>
        <a:p>
          <a:endParaRPr lang="ru-RU"/>
        </a:p>
      </dgm:t>
    </dgm:pt>
    <dgm:pt modelId="{7CE7B250-486E-406D-BEB2-5A9D7D4F923D}" type="pres">
      <dgm:prSet presAssocID="{A96463AB-8541-42C8-B572-57D1D57F5664}" presName="sibTrans" presStyleLbl="sibTrans2D1" presStyleIdx="2" presStyleCnt="4"/>
      <dgm:spPr/>
      <dgm:t>
        <a:bodyPr/>
        <a:lstStyle/>
        <a:p>
          <a:endParaRPr lang="ru-RU"/>
        </a:p>
      </dgm:t>
    </dgm:pt>
    <dgm:pt modelId="{BB3F10CC-1DBA-4B96-9B66-CBDB0EBD330A}" type="pres">
      <dgm:prSet presAssocID="{A96463AB-8541-42C8-B572-57D1D57F5664}" presName="connectorText" presStyleLbl="sibTrans2D1" presStyleIdx="2" presStyleCnt="4"/>
      <dgm:spPr/>
      <dgm:t>
        <a:bodyPr/>
        <a:lstStyle/>
        <a:p>
          <a:endParaRPr lang="ru-RU"/>
        </a:p>
      </dgm:t>
    </dgm:pt>
    <dgm:pt modelId="{B683FBA3-D3EB-4D3A-8A1E-D77F8BEE434D}" type="pres">
      <dgm:prSet presAssocID="{C881347E-A41E-41E3-9B8A-6E96EE9DA057}" presName="node" presStyleLbl="node1" presStyleIdx="3" presStyleCnt="4" custScaleX="154998" custScaleY="131069" custRadScaleRad="159578" custRadScaleInc="-71921">
        <dgm:presLayoutVars>
          <dgm:bulletEnabled val="1"/>
        </dgm:presLayoutVars>
      </dgm:prSet>
      <dgm:spPr/>
      <dgm:t>
        <a:bodyPr/>
        <a:lstStyle/>
        <a:p>
          <a:endParaRPr lang="ru-RU"/>
        </a:p>
      </dgm:t>
    </dgm:pt>
    <dgm:pt modelId="{A197897E-8839-458D-90B4-77AE78189141}" type="pres">
      <dgm:prSet presAssocID="{08DC0D71-1C0F-484C-942D-2BD04EC2FFF1}" presName="sibTrans" presStyleLbl="sibTrans2D1" presStyleIdx="3" presStyleCnt="4"/>
      <dgm:spPr/>
      <dgm:t>
        <a:bodyPr/>
        <a:lstStyle/>
        <a:p>
          <a:endParaRPr lang="ru-RU"/>
        </a:p>
      </dgm:t>
    </dgm:pt>
    <dgm:pt modelId="{18149ACE-67FD-4741-8255-5772D7EA27E8}" type="pres">
      <dgm:prSet presAssocID="{08DC0D71-1C0F-484C-942D-2BD04EC2FFF1}" presName="connectorText" presStyleLbl="sibTrans2D1" presStyleIdx="3" presStyleCnt="4"/>
      <dgm:spPr/>
      <dgm:t>
        <a:bodyPr/>
        <a:lstStyle/>
        <a:p>
          <a:endParaRPr lang="ru-RU"/>
        </a:p>
      </dgm:t>
    </dgm:pt>
  </dgm:ptLst>
  <dgm:cxnLst>
    <dgm:cxn modelId="{AB11487D-E06D-4E08-8A67-FBA414D78222}" type="presOf" srcId="{FF7785CF-E567-4007-AD47-66FD02753FD7}" destId="{FB266E95-A4C0-4276-B40F-F36DBD3411B8}" srcOrd="0" destOrd="0" presId="urn:microsoft.com/office/officeart/2005/8/layout/cycle2"/>
    <dgm:cxn modelId="{912C17AA-8D89-4024-922A-AF2B5C4EB20E}" type="presOf" srcId="{08DC0D71-1C0F-484C-942D-2BD04EC2FFF1}" destId="{18149ACE-67FD-4741-8255-5772D7EA27E8}" srcOrd="1" destOrd="0" presId="urn:microsoft.com/office/officeart/2005/8/layout/cycle2"/>
    <dgm:cxn modelId="{AB9552B8-1C6F-42F7-ABC7-B8CE8FC86651}" type="presOf" srcId="{A96463AB-8541-42C8-B572-57D1D57F5664}" destId="{BB3F10CC-1DBA-4B96-9B66-CBDB0EBD330A}" srcOrd="1" destOrd="0" presId="urn:microsoft.com/office/officeart/2005/8/layout/cycle2"/>
    <dgm:cxn modelId="{234D31E2-AF2E-4C68-BD25-AF0F8A145F93}" type="presOf" srcId="{0F030F89-D8C3-4B18-BC6F-3E0724DF314F}" destId="{7E47DA3B-50EC-4162-A115-3B0222A5DF05}" srcOrd="1" destOrd="0" presId="urn:microsoft.com/office/officeart/2005/8/layout/cycle2"/>
    <dgm:cxn modelId="{4BCCDD55-75B4-4EA7-9AEC-2075D748419B}" type="presOf" srcId="{E5F102AE-B0AD-4462-A5C2-AC890C45E33F}" destId="{7D7D8B47-DC38-4AEB-BF92-C0CEEB374073}" srcOrd="1" destOrd="0" presId="urn:microsoft.com/office/officeart/2005/8/layout/cycle2"/>
    <dgm:cxn modelId="{A4C16CBA-A94C-4BD2-9799-D2B61D0A8FB8}" type="presOf" srcId="{A96463AB-8541-42C8-B572-57D1D57F5664}" destId="{7CE7B250-486E-406D-BEB2-5A9D7D4F923D}" srcOrd="0" destOrd="0" presId="urn:microsoft.com/office/officeart/2005/8/layout/cycle2"/>
    <dgm:cxn modelId="{EC13E4A7-5C8F-4134-8E97-D638B4A4BA90}" type="presOf" srcId="{08DC0D71-1C0F-484C-942D-2BD04EC2FFF1}" destId="{A197897E-8839-458D-90B4-77AE78189141}" srcOrd="0" destOrd="0" presId="urn:microsoft.com/office/officeart/2005/8/layout/cycle2"/>
    <dgm:cxn modelId="{004ABCAA-1BA8-4D82-985A-1499B027FA04}" type="presOf" srcId="{97E282C9-E724-4CEF-8D53-5DF613442B0F}" destId="{3BD4551E-C12B-47B0-8977-210CA72B04D8}" srcOrd="0" destOrd="0" presId="urn:microsoft.com/office/officeart/2005/8/layout/cycle2"/>
    <dgm:cxn modelId="{C319927D-20C0-4698-87A3-42E9787A8FD4}" type="presOf" srcId="{C881347E-A41E-41E3-9B8A-6E96EE9DA057}" destId="{B683FBA3-D3EB-4D3A-8A1E-D77F8BEE434D}" srcOrd="0" destOrd="0" presId="urn:microsoft.com/office/officeart/2005/8/layout/cycle2"/>
    <dgm:cxn modelId="{2CFD13E8-057E-4977-96DD-E842EFDA70B1}" srcId="{97E282C9-E724-4CEF-8D53-5DF613442B0F}" destId="{032F0856-81E1-404F-8AE6-A8B2A8E17899}" srcOrd="0" destOrd="0" parTransId="{331DDCA5-3E92-46C2-82CF-6C87BFB99722}" sibTransId="{E5F102AE-B0AD-4462-A5C2-AC890C45E33F}"/>
    <dgm:cxn modelId="{CFC1805A-4F76-4BC8-9E68-E07C9D349ED5}" type="presOf" srcId="{E5F102AE-B0AD-4462-A5C2-AC890C45E33F}" destId="{135C41F8-23FC-4969-9117-733FE82B8D9B}" srcOrd="0" destOrd="0" presId="urn:microsoft.com/office/officeart/2005/8/layout/cycle2"/>
    <dgm:cxn modelId="{501750BC-784C-4D57-874C-9EE8D66FC7C4}" srcId="{97E282C9-E724-4CEF-8D53-5DF613442B0F}" destId="{91A0D474-936D-49C2-A658-A304564F2713}" srcOrd="2" destOrd="0" parTransId="{BA4B7A41-D56F-4141-AEFA-3C73A57E79BE}" sibTransId="{A96463AB-8541-42C8-B572-57D1D57F5664}"/>
    <dgm:cxn modelId="{61A7CB74-5E5F-4038-9C70-0E3D2EB490C9}" type="presOf" srcId="{91A0D474-936D-49C2-A658-A304564F2713}" destId="{56E1BCF7-05CC-41B2-BB38-871FF1E0D706}" srcOrd="0" destOrd="0" presId="urn:microsoft.com/office/officeart/2005/8/layout/cycle2"/>
    <dgm:cxn modelId="{7A9CFC78-F487-4ADD-85BB-95854562337E}" type="presOf" srcId="{032F0856-81E1-404F-8AE6-A8B2A8E17899}" destId="{0BA82D20-558D-4201-93F2-99B6FF25BE10}" srcOrd="0" destOrd="0" presId="urn:microsoft.com/office/officeart/2005/8/layout/cycle2"/>
    <dgm:cxn modelId="{7225E576-555A-4237-860F-B9FFF12C0327}" srcId="{97E282C9-E724-4CEF-8D53-5DF613442B0F}" destId="{C881347E-A41E-41E3-9B8A-6E96EE9DA057}" srcOrd="3" destOrd="0" parTransId="{96DB600D-68D5-4AE7-8F11-41101617B89E}" sibTransId="{08DC0D71-1C0F-484C-942D-2BD04EC2FFF1}"/>
    <dgm:cxn modelId="{33502A0C-7A2D-4244-9CA0-7526DEC964ED}" type="presOf" srcId="{0F030F89-D8C3-4B18-BC6F-3E0724DF314F}" destId="{2193E33E-2D9B-455E-839B-2E75B3F0A721}" srcOrd="0" destOrd="0" presId="urn:microsoft.com/office/officeart/2005/8/layout/cycle2"/>
    <dgm:cxn modelId="{62F13DD3-75E1-4232-B074-DD72634E4595}" srcId="{97E282C9-E724-4CEF-8D53-5DF613442B0F}" destId="{FF7785CF-E567-4007-AD47-66FD02753FD7}" srcOrd="1" destOrd="0" parTransId="{9AF21A8F-ABAF-4FE5-BF01-F1C2F6E4338C}" sibTransId="{0F030F89-D8C3-4B18-BC6F-3E0724DF314F}"/>
    <dgm:cxn modelId="{5BB942CB-12AA-4128-AB6F-F272D2BA0263}" type="presParOf" srcId="{3BD4551E-C12B-47B0-8977-210CA72B04D8}" destId="{0BA82D20-558D-4201-93F2-99B6FF25BE10}" srcOrd="0" destOrd="0" presId="urn:microsoft.com/office/officeart/2005/8/layout/cycle2"/>
    <dgm:cxn modelId="{DDC8FD34-4861-4FA8-B57E-88CDC513F0C8}" type="presParOf" srcId="{3BD4551E-C12B-47B0-8977-210CA72B04D8}" destId="{135C41F8-23FC-4969-9117-733FE82B8D9B}" srcOrd="1" destOrd="0" presId="urn:microsoft.com/office/officeart/2005/8/layout/cycle2"/>
    <dgm:cxn modelId="{EC410C1E-40FF-4C55-A886-8951DFB5E317}" type="presParOf" srcId="{135C41F8-23FC-4969-9117-733FE82B8D9B}" destId="{7D7D8B47-DC38-4AEB-BF92-C0CEEB374073}" srcOrd="0" destOrd="0" presId="urn:microsoft.com/office/officeart/2005/8/layout/cycle2"/>
    <dgm:cxn modelId="{CB2298A5-B284-47EC-BE93-BB900FC7CA90}" type="presParOf" srcId="{3BD4551E-C12B-47B0-8977-210CA72B04D8}" destId="{FB266E95-A4C0-4276-B40F-F36DBD3411B8}" srcOrd="2" destOrd="0" presId="urn:microsoft.com/office/officeart/2005/8/layout/cycle2"/>
    <dgm:cxn modelId="{A01D73EF-4E1C-48EA-BAA5-484B823CA503}" type="presParOf" srcId="{3BD4551E-C12B-47B0-8977-210CA72B04D8}" destId="{2193E33E-2D9B-455E-839B-2E75B3F0A721}" srcOrd="3" destOrd="0" presId="urn:microsoft.com/office/officeart/2005/8/layout/cycle2"/>
    <dgm:cxn modelId="{937CAB16-F8D1-4B28-9C75-A16242F8569E}" type="presParOf" srcId="{2193E33E-2D9B-455E-839B-2E75B3F0A721}" destId="{7E47DA3B-50EC-4162-A115-3B0222A5DF05}" srcOrd="0" destOrd="0" presId="urn:microsoft.com/office/officeart/2005/8/layout/cycle2"/>
    <dgm:cxn modelId="{234E6951-02EA-45B2-8D1C-C25E9699445E}" type="presParOf" srcId="{3BD4551E-C12B-47B0-8977-210CA72B04D8}" destId="{56E1BCF7-05CC-41B2-BB38-871FF1E0D706}" srcOrd="4" destOrd="0" presId="urn:microsoft.com/office/officeart/2005/8/layout/cycle2"/>
    <dgm:cxn modelId="{DE426CCD-3FF2-4DE9-9F7F-81CF47B4F8E6}" type="presParOf" srcId="{3BD4551E-C12B-47B0-8977-210CA72B04D8}" destId="{7CE7B250-486E-406D-BEB2-5A9D7D4F923D}" srcOrd="5" destOrd="0" presId="urn:microsoft.com/office/officeart/2005/8/layout/cycle2"/>
    <dgm:cxn modelId="{74E10344-204E-4C9D-B91C-2A97ABF52770}" type="presParOf" srcId="{7CE7B250-486E-406D-BEB2-5A9D7D4F923D}" destId="{BB3F10CC-1DBA-4B96-9B66-CBDB0EBD330A}" srcOrd="0" destOrd="0" presId="urn:microsoft.com/office/officeart/2005/8/layout/cycle2"/>
    <dgm:cxn modelId="{5FE84C91-CCA3-4A40-9E29-3C16EEAF1E1A}" type="presParOf" srcId="{3BD4551E-C12B-47B0-8977-210CA72B04D8}" destId="{B683FBA3-D3EB-4D3A-8A1E-D77F8BEE434D}" srcOrd="6" destOrd="0" presId="urn:microsoft.com/office/officeart/2005/8/layout/cycle2"/>
    <dgm:cxn modelId="{E3629235-0061-48C8-BB0E-0D7D9742622B}" type="presParOf" srcId="{3BD4551E-C12B-47B0-8977-210CA72B04D8}" destId="{A197897E-8839-458D-90B4-77AE78189141}" srcOrd="7" destOrd="0" presId="urn:microsoft.com/office/officeart/2005/8/layout/cycle2"/>
    <dgm:cxn modelId="{155C83AA-42D6-4C72-AE3E-937825F5E24F}" type="presParOf" srcId="{A197897E-8839-458D-90B4-77AE78189141}" destId="{18149ACE-67FD-4741-8255-5772D7EA27E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82D20-558D-4201-93F2-99B6FF25BE10}">
      <dsp:nvSpPr>
        <dsp:cNvPr id="0" name=""/>
        <dsp:cNvSpPr/>
      </dsp:nvSpPr>
      <dsp:spPr>
        <a:xfrm>
          <a:off x="1216452" y="200649"/>
          <a:ext cx="1337386" cy="1337386"/>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smtClean="0"/>
            <a:t>Аудио</a:t>
          </a:r>
          <a:br>
            <a:rPr lang="ru-RU" sz="2000" b="1" kern="1200" dirty="0" smtClean="0"/>
          </a:br>
          <a:r>
            <a:rPr lang="ru-RU" sz="2000" b="1" kern="1200" dirty="0" smtClean="0"/>
            <a:t>плеер</a:t>
          </a:r>
          <a:endParaRPr lang="ru-RU" sz="2000" b="1" kern="1200" dirty="0"/>
        </a:p>
      </dsp:txBody>
      <dsp:txXfrm>
        <a:off x="1412308" y="396505"/>
        <a:ext cx="945674" cy="945674"/>
      </dsp:txXfrm>
    </dsp:sp>
    <dsp:sp modelId="{135C41F8-23FC-4969-9117-733FE82B8D9B}">
      <dsp:nvSpPr>
        <dsp:cNvPr id="0" name=""/>
        <dsp:cNvSpPr/>
      </dsp:nvSpPr>
      <dsp:spPr>
        <a:xfrm rot="21532189">
          <a:off x="2919433" y="614560"/>
          <a:ext cx="881441" cy="451368"/>
        </a:xfrm>
        <a:prstGeom prst="righ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endParaRPr lang="ru-RU" sz="1050" b="1" kern="1200"/>
        </a:p>
      </dsp:txBody>
      <dsp:txXfrm>
        <a:off x="2919446" y="706169"/>
        <a:ext cx="746031" cy="270820"/>
      </dsp:txXfrm>
    </dsp:sp>
    <dsp:sp modelId="{FB266E95-A4C0-4276-B40F-F36DBD3411B8}">
      <dsp:nvSpPr>
        <dsp:cNvPr id="0" name=""/>
        <dsp:cNvSpPr/>
      </dsp:nvSpPr>
      <dsp:spPr>
        <a:xfrm>
          <a:off x="4216352" y="141467"/>
          <a:ext cx="1337386" cy="1337386"/>
        </a:xfrm>
        <a:prstGeom prst="ellipse">
          <a:avLst/>
        </a:prstGeom>
        <a:gradFill rotWithShape="0">
          <a:gsLst>
            <a:gs pos="0">
              <a:schemeClr val="accent3">
                <a:hueOff val="-477801"/>
                <a:satOff val="393"/>
                <a:lumOff val="-327"/>
                <a:alphaOff val="0"/>
                <a:tint val="96000"/>
                <a:lumMod val="100000"/>
              </a:schemeClr>
            </a:gs>
            <a:gs pos="78000">
              <a:schemeClr val="accent3">
                <a:hueOff val="-477801"/>
                <a:satOff val="393"/>
                <a:lumOff val="-32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smtClean="0"/>
            <a:t>Видео</a:t>
          </a:r>
          <a:br>
            <a:rPr lang="ru-RU" sz="2000" b="1" kern="1200" dirty="0" smtClean="0"/>
          </a:br>
          <a:r>
            <a:rPr lang="ru-RU" sz="2000" b="1" kern="1200" dirty="0" smtClean="0"/>
            <a:t>плеер</a:t>
          </a:r>
          <a:endParaRPr lang="ru-RU" sz="2000" b="1" kern="1200" dirty="0"/>
        </a:p>
      </dsp:txBody>
      <dsp:txXfrm>
        <a:off x="4412208" y="337323"/>
        <a:ext cx="945674" cy="945674"/>
      </dsp:txXfrm>
    </dsp:sp>
    <dsp:sp modelId="{2193E33E-2D9B-455E-839B-2E75B3F0A721}">
      <dsp:nvSpPr>
        <dsp:cNvPr id="0" name=""/>
        <dsp:cNvSpPr/>
      </dsp:nvSpPr>
      <dsp:spPr>
        <a:xfrm rot="5340674">
          <a:off x="4678036" y="1666039"/>
          <a:ext cx="451351" cy="451368"/>
        </a:xfrm>
        <a:prstGeom prst="rightArrow">
          <a:avLst>
            <a:gd name="adj1" fmla="val 60000"/>
            <a:gd name="adj2" fmla="val 50000"/>
          </a:avLst>
        </a:prstGeom>
        <a:gradFill rotWithShape="0">
          <a:gsLst>
            <a:gs pos="0">
              <a:schemeClr val="accent3">
                <a:hueOff val="-477801"/>
                <a:satOff val="393"/>
                <a:lumOff val="-327"/>
                <a:alphaOff val="0"/>
                <a:tint val="96000"/>
                <a:lumMod val="100000"/>
              </a:schemeClr>
            </a:gs>
            <a:gs pos="78000">
              <a:schemeClr val="accent3">
                <a:hueOff val="-477801"/>
                <a:satOff val="393"/>
                <a:lumOff val="-32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endParaRPr lang="ru-RU" sz="1050" b="1" kern="1200"/>
        </a:p>
      </dsp:txBody>
      <dsp:txXfrm>
        <a:off x="4744570" y="1688621"/>
        <a:ext cx="315946" cy="270820"/>
      </dsp:txXfrm>
    </dsp:sp>
    <dsp:sp modelId="{56E1BCF7-05CC-41B2-BB38-871FF1E0D706}">
      <dsp:nvSpPr>
        <dsp:cNvPr id="0" name=""/>
        <dsp:cNvSpPr/>
      </dsp:nvSpPr>
      <dsp:spPr>
        <a:xfrm>
          <a:off x="4019020" y="2330127"/>
          <a:ext cx="1813630" cy="1686939"/>
        </a:xfrm>
        <a:prstGeom prst="ellipse">
          <a:avLst/>
        </a:prstGeom>
        <a:gradFill rotWithShape="0">
          <a:gsLst>
            <a:gs pos="0">
              <a:schemeClr val="accent3">
                <a:hueOff val="-955602"/>
                <a:satOff val="787"/>
                <a:lumOff val="-654"/>
                <a:alphaOff val="0"/>
                <a:tint val="96000"/>
                <a:lumMod val="100000"/>
              </a:schemeClr>
            </a:gs>
            <a:gs pos="78000">
              <a:schemeClr val="accent3">
                <a:hueOff val="-955602"/>
                <a:satOff val="787"/>
                <a:lumOff val="-65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b="1" kern="1200" dirty="0" smtClean="0"/>
            <a:t>Камера </a:t>
          </a:r>
          <a:br>
            <a:rPr lang="ru-RU" sz="1400" b="1" kern="1200" dirty="0" smtClean="0"/>
          </a:br>
          <a:r>
            <a:rPr lang="ru-RU" sz="1400" b="1" kern="1200" dirty="0" smtClean="0"/>
            <a:t>для фотоснимков и видеосъемки</a:t>
          </a:r>
          <a:endParaRPr lang="ru-RU" sz="1400" b="1" kern="1200" dirty="0"/>
        </a:p>
      </dsp:txBody>
      <dsp:txXfrm>
        <a:off x="4284620" y="2577173"/>
        <a:ext cx="1282430" cy="1192847"/>
      </dsp:txXfrm>
    </dsp:sp>
    <dsp:sp modelId="{7CE7B250-486E-406D-BEB2-5A9D7D4F923D}">
      <dsp:nvSpPr>
        <dsp:cNvPr id="0" name=""/>
        <dsp:cNvSpPr/>
      </dsp:nvSpPr>
      <dsp:spPr>
        <a:xfrm rot="10759414">
          <a:off x="2997147" y="2966420"/>
          <a:ext cx="722207" cy="451368"/>
        </a:xfrm>
        <a:prstGeom prst="rightArrow">
          <a:avLst>
            <a:gd name="adj1" fmla="val 60000"/>
            <a:gd name="adj2" fmla="val 50000"/>
          </a:avLst>
        </a:prstGeom>
        <a:gradFill rotWithShape="0">
          <a:gsLst>
            <a:gs pos="0">
              <a:schemeClr val="accent3">
                <a:hueOff val="-955602"/>
                <a:satOff val="787"/>
                <a:lumOff val="-654"/>
                <a:alphaOff val="0"/>
                <a:tint val="96000"/>
                <a:lumMod val="100000"/>
              </a:schemeClr>
            </a:gs>
            <a:gs pos="78000">
              <a:schemeClr val="accent3">
                <a:hueOff val="-955602"/>
                <a:satOff val="787"/>
                <a:lumOff val="-65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endParaRPr lang="ru-RU" sz="1050" b="1" kern="1200"/>
        </a:p>
      </dsp:txBody>
      <dsp:txXfrm rot="10800000">
        <a:off x="3132552" y="3055895"/>
        <a:ext cx="586797" cy="270820"/>
      </dsp:txXfrm>
    </dsp:sp>
    <dsp:sp modelId="{B683FBA3-D3EB-4D3A-8A1E-D77F8BEE434D}">
      <dsp:nvSpPr>
        <dsp:cNvPr id="0" name=""/>
        <dsp:cNvSpPr/>
      </dsp:nvSpPr>
      <dsp:spPr>
        <a:xfrm>
          <a:off x="583710" y="2336175"/>
          <a:ext cx="2072922" cy="1752899"/>
        </a:xfrm>
        <a:prstGeom prst="ellipse">
          <a:avLst/>
        </a:prstGeom>
        <a:gradFill rotWithShape="0">
          <a:gsLst>
            <a:gs pos="0">
              <a:schemeClr val="accent3">
                <a:hueOff val="-1433403"/>
                <a:satOff val="1180"/>
                <a:lumOff val="-981"/>
                <a:alphaOff val="0"/>
                <a:tint val="96000"/>
                <a:lumMod val="100000"/>
              </a:schemeClr>
            </a:gs>
            <a:gs pos="78000">
              <a:schemeClr val="accent3">
                <a:hueOff val="-1433403"/>
                <a:satOff val="1180"/>
                <a:lumOff val="-981"/>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b="1" kern="1200" dirty="0" smtClean="0"/>
            <a:t>Набор библиотек </a:t>
          </a:r>
          <a:br>
            <a:rPr lang="ru-RU" sz="1400" b="1" kern="1200" dirty="0" smtClean="0"/>
          </a:br>
          <a:r>
            <a:rPr lang="ru-RU" sz="1400" b="1" kern="1200" dirty="0" smtClean="0"/>
            <a:t>для обработки мультимедиа </a:t>
          </a:r>
          <a:r>
            <a:rPr lang="en-US" sz="1400" b="1" kern="1200" dirty="0" smtClean="0"/>
            <a:t>Media Framework</a:t>
          </a:r>
          <a:endParaRPr lang="ru-RU" sz="1400" b="1" kern="1200" dirty="0"/>
        </a:p>
      </dsp:txBody>
      <dsp:txXfrm>
        <a:off x="887282" y="2592881"/>
        <a:ext cx="1465778" cy="1239487"/>
      </dsp:txXfrm>
    </dsp:sp>
    <dsp:sp modelId="{A197897E-8839-458D-90B4-77AE78189141}">
      <dsp:nvSpPr>
        <dsp:cNvPr id="0" name=""/>
        <dsp:cNvSpPr/>
      </dsp:nvSpPr>
      <dsp:spPr>
        <a:xfrm rot="16587088">
          <a:off x="1548006" y="1723389"/>
          <a:ext cx="430090" cy="451368"/>
        </a:xfrm>
        <a:prstGeom prst="rightArrow">
          <a:avLst>
            <a:gd name="adj1" fmla="val 60000"/>
            <a:gd name="adj2" fmla="val 50000"/>
          </a:avLst>
        </a:prstGeom>
        <a:gradFill rotWithShape="0">
          <a:gsLst>
            <a:gs pos="0">
              <a:schemeClr val="accent3">
                <a:hueOff val="-1433403"/>
                <a:satOff val="1180"/>
                <a:lumOff val="-981"/>
                <a:alphaOff val="0"/>
                <a:tint val="96000"/>
                <a:lumMod val="100000"/>
              </a:schemeClr>
            </a:gs>
            <a:gs pos="78000">
              <a:schemeClr val="accent3">
                <a:hueOff val="-1433403"/>
                <a:satOff val="1180"/>
                <a:lumOff val="-981"/>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endParaRPr lang="ru-RU" sz="1050" b="1" kern="1200"/>
        </a:p>
      </dsp:txBody>
      <dsp:txXfrm>
        <a:off x="1605271" y="1877768"/>
        <a:ext cx="301063" cy="27082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182A263-EA5B-45D2-9E3B-D3019A2EE397}" type="datetimeFigureOut">
              <a:rPr lang="ru-RU"/>
              <a:pPr>
                <a:defRPr/>
              </a:pPr>
              <a:t>25.04.2014</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3E81EDD-DD3D-44D2-97E2-975D9253153C}" type="slidenum">
              <a:rPr lang="ru-RU"/>
              <a:pPr>
                <a:defRPr/>
              </a:pPr>
              <a:t>‹#›</a:t>
            </a:fld>
            <a:endParaRPr lang="ru-RU"/>
          </a:p>
        </p:txBody>
      </p:sp>
    </p:spTree>
    <p:extLst>
      <p:ext uri="{BB962C8B-B14F-4D97-AF65-F5344CB8AC3E}">
        <p14:creationId xmlns:p14="http://schemas.microsoft.com/office/powerpoint/2010/main" val="1456874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B0F04DC-FE24-457E-B449-3D8DC220BDBB}" type="datetimeFigureOut">
              <a:rPr lang="ru-RU"/>
              <a:pPr>
                <a:defRPr/>
              </a:pPr>
              <a:t>25.04.2014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F40E216-A86C-44CE-A51D-20FEA6801A99}" type="slidenum">
              <a:rPr lang="ru-RU"/>
              <a:pPr>
                <a:defRPr/>
              </a:pPr>
              <a:t>‹#›</a:t>
            </a:fld>
            <a:endParaRPr lang="ru-RU"/>
          </a:p>
        </p:txBody>
      </p:sp>
    </p:spTree>
    <p:extLst>
      <p:ext uri="{BB962C8B-B14F-4D97-AF65-F5344CB8AC3E}">
        <p14:creationId xmlns:p14="http://schemas.microsoft.com/office/powerpoint/2010/main" val="230324038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eveloper.android.com/reference/android/media/MediaPlayer.html#StateDiagra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developer.android.com/reference/android/media/MediaPlayer.html#StateDiagra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AF40E216-A86C-44CE-A51D-20FEA6801A99}" type="slidenum">
              <a:rPr lang="ru-RU" smtClean="0"/>
              <a:pPr>
                <a:defRPr/>
              </a:pPr>
              <a:t>1</a:t>
            </a:fld>
            <a:endParaRPr lang="ru-RU"/>
          </a:p>
        </p:txBody>
      </p:sp>
    </p:spTree>
    <p:extLst>
      <p:ext uri="{BB962C8B-B14F-4D97-AF65-F5344CB8AC3E}">
        <p14:creationId xmlns:p14="http://schemas.microsoft.com/office/powerpoint/2010/main" val="2551864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smtClean="0"/>
          </a:p>
        </p:txBody>
      </p:sp>
      <p:sp>
        <p:nvSpPr>
          <p:cNvPr id="1946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1ECD4E-BBCB-4681-BAC0-C4B87F4F0C39}" type="slidenum">
              <a:rPr lang="ru-RU" smtClean="0">
                <a:latin typeface="Calibri" panose="020F0502020204030204" pitchFamily="34" charset="0"/>
              </a:rPr>
              <a:pPr/>
              <a:t>2</a:t>
            </a:fld>
            <a:endParaRPr lang="ru-RU" smtClean="0">
              <a:latin typeface="Calibri" panose="020F0502020204030204" pitchFamily="34" charset="0"/>
            </a:endParaRPr>
          </a:p>
        </p:txBody>
      </p:sp>
    </p:spTree>
    <p:extLst>
      <p:ext uri="{BB962C8B-B14F-4D97-AF65-F5344CB8AC3E}">
        <p14:creationId xmlns:p14="http://schemas.microsoft.com/office/powerpoint/2010/main" val="1423519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AF40E216-A86C-44CE-A51D-20FEA6801A99}" type="slidenum">
              <a:rPr lang="ru-RU" smtClean="0"/>
              <a:pPr>
                <a:defRPr/>
              </a:pPr>
              <a:t>3</a:t>
            </a:fld>
            <a:endParaRPr lang="ru-RU"/>
          </a:p>
        </p:txBody>
      </p:sp>
    </p:spTree>
    <p:extLst>
      <p:ext uri="{BB962C8B-B14F-4D97-AF65-F5344CB8AC3E}">
        <p14:creationId xmlns:p14="http://schemas.microsoft.com/office/powerpoint/2010/main" val="150114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
        <p:nvSpPr>
          <p:cNvPr id="1946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1ECD4E-BBCB-4681-BAC0-C4B87F4F0C39}" type="slidenum">
              <a:rPr lang="ru-RU" smtClean="0">
                <a:latin typeface="Calibri" panose="020F0502020204030204" pitchFamily="34" charset="0"/>
              </a:rPr>
              <a:pPr/>
              <a:t>4</a:t>
            </a:fld>
            <a:endParaRPr lang="ru-RU" smtClean="0">
              <a:latin typeface="Calibri" panose="020F0502020204030204" pitchFamily="34" charset="0"/>
            </a:endParaRPr>
          </a:p>
        </p:txBody>
      </p:sp>
    </p:spTree>
    <p:extLst>
      <p:ext uri="{BB962C8B-B14F-4D97-AF65-F5344CB8AC3E}">
        <p14:creationId xmlns:p14="http://schemas.microsoft.com/office/powerpoint/2010/main" val="1161911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Жизненный цикл экземпляра класса </a:t>
            </a:r>
            <a:r>
              <a:rPr lang="en-US" sz="1200" kern="1200" dirty="0" smtClean="0">
                <a:solidFill>
                  <a:schemeClr val="tx1"/>
                </a:solidFill>
                <a:latin typeface="+mn-lt"/>
                <a:ea typeface="+mn-ea"/>
                <a:cs typeface="+mn-cs"/>
              </a:rPr>
              <a:t>MediaPlayer</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a:t>
            </a:r>
            <a:r>
              <a:rPr lang="ru-RU" sz="1200" u="sng" kern="1200" dirty="0" smtClean="0">
                <a:solidFill>
                  <a:schemeClr val="tx1"/>
                </a:solidFill>
                <a:latin typeface="+mn-lt"/>
                <a:ea typeface="+mn-ea"/>
                <a:cs typeface="+mn-cs"/>
                <a:hlinkClick r:id="rId3"/>
              </a:rPr>
              <a:t>http://developer.android.com/reference/android/media/MediaPlayer.html#StateDiagram</a:t>
            </a:r>
            <a:r>
              <a:rPr lang="ru-RU" sz="1200" kern="1200" dirty="0" smtClean="0">
                <a:solidFill>
                  <a:schemeClr val="tx1"/>
                </a:solidFill>
                <a:latin typeface="+mn-lt"/>
                <a:ea typeface="+mn-ea"/>
                <a:cs typeface="+mn-cs"/>
              </a:rPr>
              <a:t>)</a:t>
            </a:r>
          </a:p>
          <a:p>
            <a:endParaRPr lang="ru-RU" dirty="0"/>
          </a:p>
        </p:txBody>
      </p:sp>
      <p:sp>
        <p:nvSpPr>
          <p:cNvPr id="4" name="Номер слайда 3"/>
          <p:cNvSpPr>
            <a:spLocks noGrp="1"/>
          </p:cNvSpPr>
          <p:nvPr>
            <p:ph type="sldNum" sz="quarter" idx="10"/>
          </p:nvPr>
        </p:nvSpPr>
        <p:spPr/>
        <p:txBody>
          <a:bodyPr/>
          <a:lstStyle/>
          <a:p>
            <a:pPr>
              <a:defRPr/>
            </a:pPr>
            <a:fld id="{AF40E216-A86C-44CE-A51D-20FEA6801A99}" type="slidenum">
              <a:rPr lang="ru-RU" smtClean="0"/>
              <a:pPr>
                <a:defRPr/>
              </a:pPr>
              <a:t>8</a:t>
            </a:fld>
            <a:endParaRPr lang="ru-RU"/>
          </a:p>
        </p:txBody>
      </p:sp>
    </p:spTree>
    <p:extLst>
      <p:ext uri="{BB962C8B-B14F-4D97-AF65-F5344CB8AC3E}">
        <p14:creationId xmlns:p14="http://schemas.microsoft.com/office/powerpoint/2010/main" val="1520289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Жизненный цикл экземпляра класса </a:t>
            </a:r>
            <a:r>
              <a:rPr lang="en-US" sz="1200" kern="1200" dirty="0" smtClean="0">
                <a:solidFill>
                  <a:schemeClr val="tx1"/>
                </a:solidFill>
                <a:latin typeface="+mn-lt"/>
                <a:ea typeface="+mn-ea"/>
                <a:cs typeface="+mn-cs"/>
              </a:rPr>
              <a:t>MediaPlayer</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a:t>
            </a:r>
            <a:r>
              <a:rPr lang="ru-RU" sz="1200" u="sng" kern="1200" dirty="0" smtClean="0">
                <a:solidFill>
                  <a:schemeClr val="tx1"/>
                </a:solidFill>
                <a:latin typeface="+mn-lt"/>
                <a:ea typeface="+mn-ea"/>
                <a:cs typeface="+mn-cs"/>
                <a:hlinkClick r:id="rId3"/>
              </a:rPr>
              <a:t>http://developer.android.com/reference/android/media/MediaPlayer.html#StateDiagram</a:t>
            </a:r>
            <a:r>
              <a:rPr lang="ru-RU" sz="1200" kern="1200" dirty="0" smtClean="0">
                <a:solidFill>
                  <a:schemeClr val="tx1"/>
                </a:solidFill>
                <a:latin typeface="+mn-lt"/>
                <a:ea typeface="+mn-ea"/>
                <a:cs typeface="+mn-cs"/>
              </a:rPr>
              <a:t>)</a:t>
            </a:r>
          </a:p>
          <a:p>
            <a:endParaRPr lang="ru-RU" dirty="0"/>
          </a:p>
        </p:txBody>
      </p:sp>
      <p:sp>
        <p:nvSpPr>
          <p:cNvPr id="4" name="Номер слайда 3"/>
          <p:cNvSpPr>
            <a:spLocks noGrp="1"/>
          </p:cNvSpPr>
          <p:nvPr>
            <p:ph type="sldNum" sz="quarter" idx="10"/>
          </p:nvPr>
        </p:nvSpPr>
        <p:spPr/>
        <p:txBody>
          <a:bodyPr/>
          <a:lstStyle/>
          <a:p>
            <a:pPr>
              <a:defRPr/>
            </a:pPr>
            <a:fld id="{AF40E216-A86C-44CE-A51D-20FEA6801A99}" type="slidenum">
              <a:rPr lang="ru-RU" smtClean="0"/>
              <a:pPr>
                <a:defRPr/>
              </a:pPr>
              <a:t>9</a:t>
            </a:fld>
            <a:endParaRPr lang="ru-RU"/>
          </a:p>
        </p:txBody>
      </p:sp>
    </p:spTree>
    <p:extLst>
      <p:ext uri="{BB962C8B-B14F-4D97-AF65-F5344CB8AC3E}">
        <p14:creationId xmlns:p14="http://schemas.microsoft.com/office/powerpoint/2010/main" val="1503886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AF40E216-A86C-44CE-A51D-20FEA6801A99}" type="slidenum">
              <a:rPr lang="ru-RU" smtClean="0"/>
              <a:pPr>
                <a:defRPr/>
              </a:pPr>
              <a:t>55</a:t>
            </a:fld>
            <a:endParaRPr lang="ru-RU"/>
          </a:p>
        </p:txBody>
      </p:sp>
    </p:spTree>
    <p:extLst>
      <p:ext uri="{BB962C8B-B14F-4D97-AF65-F5344CB8AC3E}">
        <p14:creationId xmlns:p14="http://schemas.microsoft.com/office/powerpoint/2010/main" val="1501146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4" name="Group 6"/>
          <p:cNvGrpSpPr>
            <a:grpSpLocks/>
          </p:cNvGrpSpPr>
          <p:nvPr/>
        </p:nvGrpSpPr>
        <p:grpSpPr bwMode="auto">
          <a:xfrm>
            <a:off x="-7938" y="-7938"/>
            <a:ext cx="9169401" cy="6873876"/>
            <a:chOff x="-8466" y="-8468"/>
            <a:chExt cx="9169804" cy="6874935"/>
          </a:xfrm>
        </p:grpSpPr>
        <p:cxnSp>
          <p:nvCxnSpPr>
            <p:cNvPr id="5" name="Straight Connector 16"/>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7"/>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3"/>
          <p:cNvSpPr>
            <a:spLocks noGrp="1"/>
          </p:cNvSpPr>
          <p:nvPr>
            <p:ph type="dt" sz="half" idx="10"/>
          </p:nvPr>
        </p:nvSpPr>
        <p:spPr/>
        <p:txBody>
          <a:bodyPr/>
          <a:lstStyle>
            <a:lvl1pPr>
              <a:defRPr smtClean="0"/>
            </a:lvl1pPr>
          </a:lstStyle>
          <a:p>
            <a:pPr>
              <a:defRPr/>
            </a:pPr>
            <a:fld id="{06801AE9-3EF5-4D48-B6A2-5E64D59BCCE8}" type="datetime1">
              <a:rPr lang="ru-RU" smtClean="0"/>
              <a:t>25.04.2014</a:t>
            </a:fld>
            <a:endParaRPr lang="en-US" dirty="0"/>
          </a:p>
        </p:txBody>
      </p:sp>
      <p:sp>
        <p:nvSpPr>
          <p:cNvPr id="16" name="Footer Placeholder 4"/>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17" name="Slide Number Placeholder 5"/>
          <p:cNvSpPr>
            <a:spLocks noGrp="1"/>
          </p:cNvSpPr>
          <p:nvPr>
            <p:ph type="sldNum" sz="quarter" idx="12"/>
          </p:nvPr>
        </p:nvSpPr>
        <p:spPr/>
        <p:txBody>
          <a:bodyPr/>
          <a:lstStyle>
            <a:lvl1pPr>
              <a:defRPr/>
            </a:lvl1pPr>
          </a:lstStyle>
          <a:p>
            <a:pPr>
              <a:defRPr/>
            </a:pPr>
            <a:fld id="{04F8A28F-6D1D-43E8-B239-46F30129CE2B}" type="slidenum">
              <a:rPr lang="ru-RU"/>
              <a:pPr>
                <a:defRPr/>
              </a:pPr>
              <a:t>‹#›</a:t>
            </a:fld>
            <a:endParaRPr lang="ru-RU"/>
          </a:p>
        </p:txBody>
      </p:sp>
    </p:spTree>
    <p:extLst>
      <p:ext uri="{BB962C8B-B14F-4D97-AF65-F5344CB8AC3E}">
        <p14:creationId xmlns:p14="http://schemas.microsoft.com/office/powerpoint/2010/main" val="267307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F114BF07-192F-4A53-9758-AEF8EBADB4F4}" type="datetime1">
              <a:rPr lang="ru-RU" smtClean="0"/>
              <a:t>25.04.2014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E169054-140F-41CA-A4FC-89B1B103E0E3}" type="slidenum">
              <a:rPr lang="en-US"/>
              <a:pPr>
                <a:defRPr/>
              </a:pPr>
              <a:t>‹#›</a:t>
            </a:fld>
            <a:endParaRPr lang="en-US"/>
          </a:p>
        </p:txBody>
      </p:sp>
    </p:spTree>
    <p:extLst>
      <p:ext uri="{BB962C8B-B14F-4D97-AF65-F5344CB8AC3E}">
        <p14:creationId xmlns:p14="http://schemas.microsoft.com/office/powerpoint/2010/main" val="20953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smtClean="0"/>
            </a:lvl1pPr>
          </a:lstStyle>
          <a:p>
            <a:pPr>
              <a:defRPr/>
            </a:pPr>
            <a:fld id="{A0B07ECA-8365-477D-9F0F-763DAC63F573}" type="datetime1">
              <a:rPr lang="ru-RU" smtClean="0"/>
              <a:t>25.04.2014</a:t>
            </a:fld>
            <a:endParaRPr lang="en-US" dirty="0"/>
          </a:p>
        </p:txBody>
      </p:sp>
      <p:sp>
        <p:nvSpPr>
          <p:cNvPr id="8" name="Footer Placeholder 4"/>
          <p:cNvSpPr>
            <a:spLocks noGrp="1"/>
          </p:cNvSpPr>
          <p:nvPr>
            <p:ph type="ftr" sz="quarter" idx="15"/>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9" name="Slide Number Placeholder 5"/>
          <p:cNvSpPr>
            <a:spLocks noGrp="1"/>
          </p:cNvSpPr>
          <p:nvPr>
            <p:ph type="sldNum" sz="quarter" idx="16"/>
          </p:nvPr>
        </p:nvSpPr>
        <p:spPr/>
        <p:txBody>
          <a:bodyPr/>
          <a:lstStyle>
            <a:lvl1pPr>
              <a:defRPr/>
            </a:lvl1pPr>
          </a:lstStyle>
          <a:p>
            <a:pPr>
              <a:defRPr/>
            </a:pPr>
            <a:fld id="{BD968407-1610-4AD0-A877-DA9CEBD8C9C4}" type="slidenum">
              <a:rPr lang="en-US"/>
              <a:pPr>
                <a:defRPr/>
              </a:pPr>
              <a:t>‹#›</a:t>
            </a:fld>
            <a:endParaRPr lang="en-US"/>
          </a:p>
        </p:txBody>
      </p:sp>
    </p:spTree>
    <p:extLst>
      <p:ext uri="{BB962C8B-B14F-4D97-AF65-F5344CB8AC3E}">
        <p14:creationId xmlns:p14="http://schemas.microsoft.com/office/powerpoint/2010/main" val="1806371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D113A973-1591-4728-A8CD-E94B0013974E}" type="datetime1">
              <a:rPr lang="ru-RU" smtClean="0"/>
              <a:t>25.04.2014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5CCAE1-9DF3-41F0-B123-D400D83EDB38}" type="slidenum">
              <a:rPr lang="en-US"/>
              <a:pPr>
                <a:defRPr/>
              </a:pPr>
              <a:t>‹#›</a:t>
            </a:fld>
            <a:endParaRPr lang="en-US"/>
          </a:p>
        </p:txBody>
      </p:sp>
    </p:spTree>
    <p:extLst>
      <p:ext uri="{BB962C8B-B14F-4D97-AF65-F5344CB8AC3E}">
        <p14:creationId xmlns:p14="http://schemas.microsoft.com/office/powerpoint/2010/main" val="3341182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smtClean="0"/>
            </a:lvl1pPr>
          </a:lstStyle>
          <a:p>
            <a:pPr>
              <a:defRPr/>
            </a:pPr>
            <a:fld id="{D99D8633-DC9A-449C-B73F-F83AC2729D29}" type="datetime1">
              <a:rPr lang="ru-RU" smtClean="0"/>
              <a:t>25.04.2014</a:t>
            </a:fld>
            <a:endParaRPr lang="en-US" dirty="0"/>
          </a:p>
        </p:txBody>
      </p:sp>
      <p:sp>
        <p:nvSpPr>
          <p:cNvPr id="8" name="Footer Placeholder 4"/>
          <p:cNvSpPr>
            <a:spLocks noGrp="1"/>
          </p:cNvSpPr>
          <p:nvPr>
            <p:ph type="ftr" sz="quarter" idx="15"/>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9" name="Slide Number Placeholder 5"/>
          <p:cNvSpPr>
            <a:spLocks noGrp="1"/>
          </p:cNvSpPr>
          <p:nvPr>
            <p:ph type="sldNum" sz="quarter" idx="16"/>
          </p:nvPr>
        </p:nvSpPr>
        <p:spPr/>
        <p:txBody>
          <a:bodyPr/>
          <a:lstStyle>
            <a:lvl1pPr>
              <a:defRPr/>
            </a:lvl1pPr>
          </a:lstStyle>
          <a:p>
            <a:pPr>
              <a:defRPr/>
            </a:pPr>
            <a:fld id="{4C102399-AA95-467B-9340-98B326081C41}" type="slidenum">
              <a:rPr lang="en-US"/>
              <a:pPr>
                <a:defRPr/>
              </a:pPr>
              <a:t>‹#›</a:t>
            </a:fld>
            <a:endParaRPr lang="en-US"/>
          </a:p>
        </p:txBody>
      </p:sp>
    </p:spTree>
    <p:extLst>
      <p:ext uri="{BB962C8B-B14F-4D97-AF65-F5344CB8AC3E}">
        <p14:creationId xmlns:p14="http://schemas.microsoft.com/office/powerpoint/2010/main" val="396155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2AC96F6E-0017-4644-9FF2-011353C710C9}" type="datetime1">
              <a:rPr lang="ru-RU" smtClean="0"/>
              <a:t>25.04.2014</a:t>
            </a:fld>
            <a:endParaRPr lang="en-US" dirty="0"/>
          </a:p>
        </p:txBody>
      </p:sp>
      <p:sp>
        <p:nvSpPr>
          <p:cNvPr id="6" name="Footer Placeholder 4"/>
          <p:cNvSpPr>
            <a:spLocks noGrp="1"/>
          </p:cNvSpPr>
          <p:nvPr>
            <p:ph type="ftr" sz="quarter" idx="15"/>
          </p:nvPr>
        </p:nvSpPr>
        <p:spPr/>
        <p:txBody>
          <a:bodyPr/>
          <a:lstStyle>
            <a:lvl1pPr>
              <a:defRPr/>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B690B1B3-3DE0-4375-936F-F1EB06686EF4}" type="slidenum">
              <a:rPr lang="en-US"/>
              <a:pPr>
                <a:defRPr/>
              </a:pPr>
              <a:t>‹#›</a:t>
            </a:fld>
            <a:endParaRPr lang="en-US"/>
          </a:p>
        </p:txBody>
      </p:sp>
    </p:spTree>
    <p:extLst>
      <p:ext uri="{BB962C8B-B14F-4D97-AF65-F5344CB8AC3E}">
        <p14:creationId xmlns:p14="http://schemas.microsoft.com/office/powerpoint/2010/main" val="47750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smtClean="0"/>
            </a:lvl1pPr>
          </a:lstStyle>
          <a:p>
            <a:pPr>
              <a:defRPr/>
            </a:pPr>
            <a:fld id="{D1ECBE3B-8DA4-4E7F-A09B-CD71FEED88C0}" type="datetime1">
              <a:rPr lang="ru-RU" smtClean="0"/>
              <a:t>25.04.2014</a:t>
            </a:fld>
            <a:endParaRPr lang="ru-RU"/>
          </a:p>
        </p:txBody>
      </p:sp>
      <p:sp>
        <p:nvSpPr>
          <p:cNvPr id="5" name="Footer Placeholder 4"/>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6" name="Slide Number Placeholder 5"/>
          <p:cNvSpPr>
            <a:spLocks noGrp="1"/>
          </p:cNvSpPr>
          <p:nvPr>
            <p:ph type="sldNum" sz="quarter" idx="12"/>
          </p:nvPr>
        </p:nvSpPr>
        <p:spPr/>
        <p:txBody>
          <a:bodyPr/>
          <a:lstStyle>
            <a:lvl1pPr>
              <a:defRPr/>
            </a:lvl1pPr>
          </a:lstStyle>
          <a:p>
            <a:pPr>
              <a:defRPr/>
            </a:pPr>
            <a:fld id="{D3B53EF8-68F0-4627-9B45-02D24719B3CC}" type="slidenum">
              <a:rPr lang="ru-RU"/>
              <a:pPr>
                <a:defRPr/>
              </a:pPr>
              <a:t>‹#›</a:t>
            </a:fld>
            <a:endParaRPr lang="ru-RU"/>
          </a:p>
        </p:txBody>
      </p:sp>
    </p:spTree>
    <p:extLst>
      <p:ext uri="{BB962C8B-B14F-4D97-AF65-F5344CB8AC3E}">
        <p14:creationId xmlns:p14="http://schemas.microsoft.com/office/powerpoint/2010/main" val="716357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smtClean="0"/>
            </a:lvl1pPr>
          </a:lstStyle>
          <a:p>
            <a:pPr>
              <a:defRPr/>
            </a:pPr>
            <a:fld id="{5B8E40EB-180F-437B-96EF-ED8BD5EBE8B5}" type="datetime1">
              <a:rPr lang="ru-RU" smtClean="0"/>
              <a:t>25.04.2014</a:t>
            </a:fld>
            <a:endParaRPr lang="ru-RU"/>
          </a:p>
        </p:txBody>
      </p:sp>
      <p:sp>
        <p:nvSpPr>
          <p:cNvPr id="5" name="Footer Placeholder 4"/>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6" name="Slide Number Placeholder 5"/>
          <p:cNvSpPr>
            <a:spLocks noGrp="1"/>
          </p:cNvSpPr>
          <p:nvPr>
            <p:ph type="sldNum" sz="quarter" idx="12"/>
          </p:nvPr>
        </p:nvSpPr>
        <p:spPr/>
        <p:txBody>
          <a:bodyPr/>
          <a:lstStyle>
            <a:lvl1pPr>
              <a:defRPr/>
            </a:lvl1pPr>
          </a:lstStyle>
          <a:p>
            <a:pPr>
              <a:defRPr/>
            </a:pPr>
            <a:fld id="{83C91CE3-440C-4174-807C-440D0D097FA1}" type="slidenum">
              <a:rPr lang="ru-RU"/>
              <a:pPr>
                <a:defRPr/>
              </a:pPr>
              <a:t>‹#›</a:t>
            </a:fld>
            <a:endParaRPr lang="ru-RU"/>
          </a:p>
        </p:txBody>
      </p:sp>
    </p:spTree>
    <p:extLst>
      <p:ext uri="{BB962C8B-B14F-4D97-AF65-F5344CB8AC3E}">
        <p14:creationId xmlns:p14="http://schemas.microsoft.com/office/powerpoint/2010/main" val="275906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descr="http://getdesign.org/wp-content/uploads/2013/04/intel-company-logo-png-hd-s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86625" y="5448300"/>
            <a:ext cx="185737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599" y="609600"/>
            <a:ext cx="6347713" cy="676260"/>
          </a:xfrm>
        </p:spPr>
        <p:txBody>
          <a:bodyPr>
            <a:normAutofit/>
          </a:bodyPr>
          <a:lstStyle>
            <a:lvl1pPr>
              <a:defRPr sz="2500"/>
            </a:lvl1pPr>
          </a:lstStyle>
          <a:p>
            <a:r>
              <a:rPr lang="ru-RU" dirty="0" smtClean="0"/>
              <a:t>Образец заголовка</a:t>
            </a:r>
            <a:endParaRPr lang="en-US" dirty="0"/>
          </a:p>
        </p:txBody>
      </p:sp>
      <p:sp>
        <p:nvSpPr>
          <p:cNvPr id="3" name="Content Placeholder 2"/>
          <p:cNvSpPr>
            <a:spLocks noGrp="1"/>
          </p:cNvSpPr>
          <p:nvPr>
            <p:ph idx="1"/>
          </p:nvPr>
        </p:nvSpPr>
        <p:spPr>
          <a:xfrm>
            <a:off x="609599" y="1500174"/>
            <a:ext cx="6347714" cy="4541189"/>
          </a:xfrm>
        </p:spPr>
        <p:txBody>
          <a:bodyPr anchor="ctr"/>
          <a:lstStyle>
            <a:lvl1pPr algn="just">
              <a:lnSpc>
                <a:spcPct val="150000"/>
              </a:lnSpc>
              <a:defRPr sz="2000"/>
            </a:lvl1pPr>
            <a:lvl2pPr algn="just">
              <a:lnSpc>
                <a:spcPct val="150000"/>
              </a:lnSpc>
              <a:defRPr/>
            </a:lvl2pPr>
            <a:lvl3pPr algn="just">
              <a:lnSpc>
                <a:spcPct val="150000"/>
              </a:lnSpc>
              <a:defRPr/>
            </a:lvl3pPr>
            <a:lvl4pPr algn="just">
              <a:lnSpc>
                <a:spcPct val="150000"/>
              </a:lnSpc>
              <a:defRPr/>
            </a:lvl4pPr>
            <a:lvl5pPr algn="just">
              <a:lnSpc>
                <a:spcPct val="150000"/>
              </a:lnSpc>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5" name="Date Placeholder 3"/>
          <p:cNvSpPr>
            <a:spLocks noGrp="1"/>
          </p:cNvSpPr>
          <p:nvPr>
            <p:ph type="dt" sz="half" idx="10"/>
          </p:nvPr>
        </p:nvSpPr>
        <p:spPr/>
        <p:txBody>
          <a:bodyPr/>
          <a:lstStyle>
            <a:lvl1pPr>
              <a:defRPr smtClean="0"/>
            </a:lvl1pPr>
          </a:lstStyle>
          <a:p>
            <a:pPr>
              <a:defRPr/>
            </a:pPr>
            <a:fld id="{91898BA3-DAF5-45AB-BD81-4F71FE05E565}" type="datetime1">
              <a:rPr lang="ru-RU" smtClean="0"/>
              <a:t>25.04.2014</a:t>
            </a:fld>
            <a:endParaRPr lang="en-US" dirty="0"/>
          </a:p>
        </p:txBody>
      </p:sp>
      <p:sp>
        <p:nvSpPr>
          <p:cNvPr id="6" name="Footer Placeholder 4"/>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93CE876-0121-4089-AE4A-008797532BEB}" type="slidenum">
              <a:rPr lang="en-US"/>
              <a:pPr>
                <a:defRPr/>
              </a:pPr>
              <a:t>‹#›</a:t>
            </a:fld>
            <a:endParaRPr lang="en-US"/>
          </a:p>
        </p:txBody>
      </p:sp>
    </p:spTree>
    <p:extLst>
      <p:ext uri="{BB962C8B-B14F-4D97-AF65-F5344CB8AC3E}">
        <p14:creationId xmlns:p14="http://schemas.microsoft.com/office/powerpoint/2010/main" val="962528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smtClean="0"/>
            </a:lvl1pPr>
          </a:lstStyle>
          <a:p>
            <a:pPr>
              <a:defRPr/>
            </a:pPr>
            <a:fld id="{83DCE996-078A-4875-9143-8DBB62428587}" type="datetime1">
              <a:rPr lang="ru-RU" smtClean="0"/>
              <a:t>25.04.2014</a:t>
            </a:fld>
            <a:endParaRPr lang="ru-RU"/>
          </a:p>
        </p:txBody>
      </p:sp>
      <p:sp>
        <p:nvSpPr>
          <p:cNvPr id="5" name="Footer Placeholder 4"/>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6" name="Slide Number Placeholder 5"/>
          <p:cNvSpPr>
            <a:spLocks noGrp="1"/>
          </p:cNvSpPr>
          <p:nvPr>
            <p:ph type="sldNum" sz="quarter" idx="12"/>
          </p:nvPr>
        </p:nvSpPr>
        <p:spPr/>
        <p:txBody>
          <a:bodyPr/>
          <a:lstStyle>
            <a:lvl1pPr>
              <a:defRPr/>
            </a:lvl1pPr>
          </a:lstStyle>
          <a:p>
            <a:pPr>
              <a:defRPr/>
            </a:pPr>
            <a:fld id="{FDE31B39-A3CA-42CC-A8FA-65897A3AF8AE}" type="slidenum">
              <a:rPr lang="ru-RU"/>
              <a:pPr>
                <a:defRPr/>
              </a:pPr>
              <a:t>‹#›</a:t>
            </a:fld>
            <a:endParaRPr lang="ru-RU"/>
          </a:p>
        </p:txBody>
      </p:sp>
    </p:spTree>
    <p:extLst>
      <p:ext uri="{BB962C8B-B14F-4D97-AF65-F5344CB8AC3E}">
        <p14:creationId xmlns:p14="http://schemas.microsoft.com/office/powerpoint/2010/main" val="97411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a:defRPr smtClean="0"/>
            </a:lvl1pPr>
          </a:lstStyle>
          <a:p>
            <a:pPr>
              <a:defRPr/>
            </a:pPr>
            <a:fld id="{0A6CC8AB-161E-44E1-83D6-2F25D4D38BA4}" type="datetime1">
              <a:rPr lang="ru-RU" smtClean="0"/>
              <a:t>25.04.2014</a:t>
            </a:fld>
            <a:endParaRPr lang="ru-RU"/>
          </a:p>
        </p:txBody>
      </p:sp>
      <p:sp>
        <p:nvSpPr>
          <p:cNvPr id="6" name="Footer Placeholder 5"/>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7" name="Slide Number Placeholder 6"/>
          <p:cNvSpPr>
            <a:spLocks noGrp="1"/>
          </p:cNvSpPr>
          <p:nvPr>
            <p:ph type="sldNum" sz="quarter" idx="12"/>
          </p:nvPr>
        </p:nvSpPr>
        <p:spPr/>
        <p:txBody>
          <a:bodyPr/>
          <a:lstStyle>
            <a:lvl1pPr>
              <a:defRPr/>
            </a:lvl1pPr>
          </a:lstStyle>
          <a:p>
            <a:pPr>
              <a:defRPr/>
            </a:pPr>
            <a:fld id="{D156DFFE-10C5-4F72-94D8-E06E962D12A6}" type="slidenum">
              <a:rPr lang="ru-RU"/>
              <a:pPr>
                <a:defRPr/>
              </a:pPr>
              <a:t>‹#›</a:t>
            </a:fld>
            <a:endParaRPr lang="ru-RU"/>
          </a:p>
        </p:txBody>
      </p:sp>
    </p:spTree>
    <p:extLst>
      <p:ext uri="{BB962C8B-B14F-4D97-AF65-F5344CB8AC3E}">
        <p14:creationId xmlns:p14="http://schemas.microsoft.com/office/powerpoint/2010/main" val="83726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a:defRPr smtClean="0"/>
            </a:lvl1pPr>
          </a:lstStyle>
          <a:p>
            <a:pPr>
              <a:defRPr/>
            </a:pPr>
            <a:fld id="{871FFAD1-DAA9-4A2E-9F68-740A4E1AF4B5}" type="datetime1">
              <a:rPr lang="ru-RU" smtClean="0"/>
              <a:t>25.04.2014</a:t>
            </a:fld>
            <a:endParaRPr lang="ru-RU"/>
          </a:p>
        </p:txBody>
      </p:sp>
      <p:sp>
        <p:nvSpPr>
          <p:cNvPr id="8" name="Footer Placeholder 7"/>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9" name="Slide Number Placeholder 8"/>
          <p:cNvSpPr>
            <a:spLocks noGrp="1"/>
          </p:cNvSpPr>
          <p:nvPr>
            <p:ph type="sldNum" sz="quarter" idx="12"/>
          </p:nvPr>
        </p:nvSpPr>
        <p:spPr/>
        <p:txBody>
          <a:bodyPr/>
          <a:lstStyle>
            <a:lvl1pPr>
              <a:defRPr/>
            </a:lvl1pPr>
          </a:lstStyle>
          <a:p>
            <a:pPr>
              <a:defRPr/>
            </a:pPr>
            <a:fld id="{6C514D6F-D5ED-42F6-B828-32C797FC201A}" type="slidenum">
              <a:rPr lang="ru-RU"/>
              <a:pPr>
                <a:defRPr/>
              </a:pPr>
              <a:t>‹#›</a:t>
            </a:fld>
            <a:endParaRPr lang="ru-RU"/>
          </a:p>
        </p:txBody>
      </p:sp>
    </p:spTree>
    <p:extLst>
      <p:ext uri="{BB962C8B-B14F-4D97-AF65-F5344CB8AC3E}">
        <p14:creationId xmlns:p14="http://schemas.microsoft.com/office/powerpoint/2010/main" val="51760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smtClean="0"/>
            </a:lvl1pPr>
          </a:lstStyle>
          <a:p>
            <a:pPr>
              <a:defRPr/>
            </a:pPr>
            <a:fld id="{54409044-43C0-4B99-9052-79B2832CC377}" type="datetime1">
              <a:rPr lang="ru-RU" smtClean="0"/>
              <a:t>25.04.2014</a:t>
            </a:fld>
            <a:endParaRPr lang="ru-RU"/>
          </a:p>
        </p:txBody>
      </p:sp>
      <p:sp>
        <p:nvSpPr>
          <p:cNvPr id="4" name="Footer Placeholder 3"/>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5" name="Slide Number Placeholder 4"/>
          <p:cNvSpPr>
            <a:spLocks noGrp="1"/>
          </p:cNvSpPr>
          <p:nvPr>
            <p:ph type="sldNum" sz="quarter" idx="12"/>
          </p:nvPr>
        </p:nvSpPr>
        <p:spPr/>
        <p:txBody>
          <a:bodyPr/>
          <a:lstStyle>
            <a:lvl1pPr>
              <a:defRPr/>
            </a:lvl1pPr>
          </a:lstStyle>
          <a:p>
            <a:pPr>
              <a:defRPr/>
            </a:pPr>
            <a:fld id="{08960062-D93E-4843-AA1D-AE73F912EC2E}" type="slidenum">
              <a:rPr lang="ru-RU"/>
              <a:pPr>
                <a:defRPr/>
              </a:pPr>
              <a:t>‹#›</a:t>
            </a:fld>
            <a:endParaRPr lang="ru-RU"/>
          </a:p>
        </p:txBody>
      </p:sp>
    </p:spTree>
    <p:extLst>
      <p:ext uri="{BB962C8B-B14F-4D97-AF65-F5344CB8AC3E}">
        <p14:creationId xmlns:p14="http://schemas.microsoft.com/office/powerpoint/2010/main" val="57872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288EAC0E-8370-4136-A65B-B17EA299BB9F}" type="datetime1">
              <a:rPr lang="ru-RU" smtClean="0"/>
              <a:t>25.04.2014</a:t>
            </a:fld>
            <a:endParaRPr lang="ru-RU"/>
          </a:p>
        </p:txBody>
      </p:sp>
      <p:sp>
        <p:nvSpPr>
          <p:cNvPr id="3" name="Footer Placeholder 2"/>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4" name="Slide Number Placeholder 3"/>
          <p:cNvSpPr>
            <a:spLocks noGrp="1"/>
          </p:cNvSpPr>
          <p:nvPr>
            <p:ph type="sldNum" sz="quarter" idx="12"/>
          </p:nvPr>
        </p:nvSpPr>
        <p:spPr/>
        <p:txBody>
          <a:bodyPr/>
          <a:lstStyle>
            <a:lvl1pPr>
              <a:defRPr/>
            </a:lvl1pPr>
          </a:lstStyle>
          <a:p>
            <a:pPr>
              <a:defRPr/>
            </a:pPr>
            <a:fld id="{96AF8A56-00F0-474A-924B-65C225840450}" type="slidenum">
              <a:rPr lang="ru-RU"/>
              <a:pPr>
                <a:defRPr/>
              </a:pPr>
              <a:t>‹#›</a:t>
            </a:fld>
            <a:endParaRPr lang="ru-RU"/>
          </a:p>
        </p:txBody>
      </p:sp>
    </p:spTree>
    <p:extLst>
      <p:ext uri="{BB962C8B-B14F-4D97-AF65-F5344CB8AC3E}">
        <p14:creationId xmlns:p14="http://schemas.microsoft.com/office/powerpoint/2010/main" val="1598554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smtClean="0"/>
            </a:lvl1pPr>
          </a:lstStyle>
          <a:p>
            <a:pPr>
              <a:defRPr/>
            </a:pPr>
            <a:fld id="{3F722543-2A83-47AA-AF69-B22D6F24E91B}" type="datetime1">
              <a:rPr lang="ru-RU" smtClean="0"/>
              <a:t>25.04.2014</a:t>
            </a:fld>
            <a:endParaRPr lang="ru-RU"/>
          </a:p>
        </p:txBody>
      </p:sp>
      <p:sp>
        <p:nvSpPr>
          <p:cNvPr id="6" name="Footer Placeholder 5"/>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7" name="Slide Number Placeholder 6"/>
          <p:cNvSpPr>
            <a:spLocks noGrp="1"/>
          </p:cNvSpPr>
          <p:nvPr>
            <p:ph type="sldNum" sz="quarter" idx="12"/>
          </p:nvPr>
        </p:nvSpPr>
        <p:spPr/>
        <p:txBody>
          <a:bodyPr/>
          <a:lstStyle>
            <a:lvl1pPr>
              <a:defRPr/>
            </a:lvl1pPr>
          </a:lstStyle>
          <a:p>
            <a:pPr>
              <a:defRPr/>
            </a:pPr>
            <a:fld id="{86269665-726B-4347-8290-491DF81CDF5C}" type="slidenum">
              <a:rPr lang="ru-RU"/>
              <a:pPr>
                <a:defRPr/>
              </a:pPr>
              <a:t>‹#›</a:t>
            </a:fld>
            <a:endParaRPr lang="ru-RU"/>
          </a:p>
        </p:txBody>
      </p:sp>
    </p:spTree>
    <p:extLst>
      <p:ext uri="{BB962C8B-B14F-4D97-AF65-F5344CB8AC3E}">
        <p14:creationId xmlns:p14="http://schemas.microsoft.com/office/powerpoint/2010/main" val="86098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smtClean="0"/>
            </a:lvl1pPr>
          </a:lstStyle>
          <a:p>
            <a:pPr>
              <a:defRPr/>
            </a:pPr>
            <a:fld id="{2282DE59-8BA9-4214-8BE0-3F1A7AC2DC7A}" type="datetime1">
              <a:rPr lang="ru-RU" smtClean="0"/>
              <a:t>25.04.2014</a:t>
            </a:fld>
            <a:endParaRPr lang="ru-RU"/>
          </a:p>
        </p:txBody>
      </p:sp>
      <p:sp>
        <p:nvSpPr>
          <p:cNvPr id="6" name="Footer Placeholder 5"/>
          <p:cNvSpPr>
            <a:spLocks noGrp="1"/>
          </p:cNvSpPr>
          <p:nvPr>
            <p:ph type="ftr" sz="quarter" idx="11"/>
          </p:nvPr>
        </p:nvSpPr>
        <p:spPr/>
        <p:txBody>
          <a:bodyPr/>
          <a:lstStyle>
            <a:lvl1pPr>
              <a:defRPr smtClean="0"/>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7" name="Slide Number Placeholder 6"/>
          <p:cNvSpPr>
            <a:spLocks noGrp="1"/>
          </p:cNvSpPr>
          <p:nvPr>
            <p:ph type="sldNum" sz="quarter" idx="12"/>
          </p:nvPr>
        </p:nvSpPr>
        <p:spPr/>
        <p:txBody>
          <a:bodyPr/>
          <a:lstStyle>
            <a:lvl1pPr>
              <a:defRPr/>
            </a:lvl1pPr>
          </a:lstStyle>
          <a:p>
            <a:pPr>
              <a:defRPr/>
            </a:pPr>
            <a:fld id="{DF1E1188-22B2-4DDC-A475-F62B4F969410}" type="slidenum">
              <a:rPr lang="ru-RU"/>
              <a:pPr>
                <a:defRPr/>
              </a:pPr>
              <a:t>‹#›</a:t>
            </a:fld>
            <a:endParaRPr lang="ru-RU"/>
          </a:p>
        </p:txBody>
      </p:sp>
    </p:spTree>
    <p:extLst>
      <p:ext uri="{BB962C8B-B14F-4D97-AF65-F5344CB8AC3E}">
        <p14:creationId xmlns:p14="http://schemas.microsoft.com/office/powerpoint/2010/main" val="236775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8696">
              <a:srgbClr val="D0EB96"/>
            </a:gs>
            <a:gs pos="67000">
              <a:schemeClr val="accent1">
                <a:lumMod val="45000"/>
                <a:lumOff val="55000"/>
              </a:schemeClr>
            </a:gs>
            <a:gs pos="78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28" name="Text Placeholder 2"/>
          <p:cNvSpPr>
            <a:spLocks noGrp="1"/>
          </p:cNvSpPr>
          <p:nvPr>
            <p:ph type="body" idx="1"/>
          </p:nvPr>
        </p:nvSpPr>
        <p:spPr bwMode="auto">
          <a:xfrm>
            <a:off x="609600" y="1428750"/>
            <a:ext cx="6348413" cy="461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573273DA-4F4F-47E0-B358-3A6188D31648}" type="datetime1">
              <a:rPr lang="ru-RU" smtClean="0"/>
              <a:t>25.04.2014</a:t>
            </a:fld>
            <a:endParaRPr lang="en-US" dirty="0"/>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defRPr>
            </a:lvl1p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latin typeface="Trebuchet MS" panose="020B0603020202020204" pitchFamily="34" charset="0"/>
              </a:defRPr>
            </a:lvl1pPr>
          </a:lstStyle>
          <a:p>
            <a:pPr>
              <a:defRPr/>
            </a:pPr>
            <a:fld id="{925DC2CF-8A0D-4B76-9EC2-0B69B926D3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789" r:id="rId10"/>
    <p:sldLayoutId id="2147483801" r:id="rId11"/>
    <p:sldLayoutId id="2147483790" r:id="rId12"/>
    <p:sldLayoutId id="2147483802" r:id="rId13"/>
    <p:sldLayoutId id="2147483791" r:id="rId14"/>
    <p:sldLayoutId id="2147483803" r:id="rId15"/>
    <p:sldLayoutId id="2147483804" r:id="rId16"/>
  </p:sldLayoutIdLst>
  <p:hf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developer.android.com/guide/topics/media/mediaplayer.html" TargetMode="External"/><Relationship Id="rId7" Type="http://schemas.openxmlformats.org/officeDocument/2006/relationships/image" Target="../media/image5.png"/><Relationship Id="rId2" Type="http://schemas.openxmlformats.org/officeDocument/2006/relationships/hyperlink" Target="http://developer.android.com/guide/appendix/media-formats.html" TargetMode="External"/><Relationship Id="rId1" Type="http://schemas.openxmlformats.org/officeDocument/2006/relationships/slideLayout" Target="../slideLayouts/slideLayout2.xml"/><Relationship Id="rId6" Type="http://schemas.openxmlformats.org/officeDocument/2006/relationships/hyperlink" Target="http://developer.android.com/guide/topics/media/audio-capture.html" TargetMode="External"/><Relationship Id="rId5" Type="http://schemas.openxmlformats.org/officeDocument/2006/relationships/hyperlink" Target="http://developer.android.com/reference/android/media/MediaRecorder.html" TargetMode="External"/><Relationship Id="rId4" Type="http://schemas.openxmlformats.org/officeDocument/2006/relationships/hyperlink" Target="http://developer.android.com/reference/android/media/MediaPlayer.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ctrTitle"/>
          </p:nvPr>
        </p:nvSpPr>
        <p:spPr>
          <a:xfrm>
            <a:off x="395536" y="2501048"/>
            <a:ext cx="6624638" cy="2428875"/>
          </a:xfrm>
        </p:spPr>
        <p:txBody>
          <a:bodyPr/>
          <a:lstStyle/>
          <a:p>
            <a:pPr algn="l" eaLnBrk="1" hangingPunct="1"/>
            <a:r>
              <a:rPr lang="ru-RU" sz="4000" b="1" dirty="0" smtClean="0"/>
              <a:t>Работа с аудио и видеоинформацией, использование </a:t>
            </a:r>
            <a:r>
              <a:rPr lang="ru-RU" sz="4000" b="1" dirty="0"/>
              <a:t>Intel Perceptual Computing SDK</a:t>
            </a:r>
            <a:endParaRPr lang="ru-RU" sz="4000" dirty="0" smtClean="0"/>
          </a:p>
        </p:txBody>
      </p:sp>
      <p:sp>
        <p:nvSpPr>
          <p:cNvPr id="3" name="Подзаголовок 2"/>
          <p:cNvSpPr>
            <a:spLocks noGrp="1"/>
          </p:cNvSpPr>
          <p:nvPr>
            <p:ph type="subTitle" idx="1"/>
          </p:nvPr>
        </p:nvSpPr>
        <p:spPr>
          <a:xfrm>
            <a:off x="1403648" y="3501008"/>
            <a:ext cx="6249988" cy="1096962"/>
          </a:xfrm>
        </p:spPr>
        <p:txBody>
          <a:bodyPr/>
          <a:lstStyle/>
          <a:p>
            <a:pPr eaLnBrk="1" hangingPunct="1">
              <a:defRPr/>
            </a:pPr>
            <a:r>
              <a:rPr lang="ru-RU" dirty="0" smtClean="0"/>
              <a:t>Лекция </a:t>
            </a:r>
            <a:r>
              <a:rPr lang="en-US" dirty="0" smtClean="0"/>
              <a:t>6</a:t>
            </a:r>
            <a:endParaRPr lang="ru-RU" dirty="0"/>
          </a:p>
        </p:txBody>
      </p:sp>
      <p:sp>
        <p:nvSpPr>
          <p:cNvPr id="17412" name="Нижний колонтитул 3"/>
          <p:cNvSpPr txBox="1">
            <a:spLocks/>
          </p:cNvSpPr>
          <p:nvPr/>
        </p:nvSpPr>
        <p:spPr bwMode="auto">
          <a:xfrm>
            <a:off x="755650" y="5937250"/>
            <a:ext cx="63944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defTabSz="6858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6858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6858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ru-RU" sz="1400" dirty="0" smtClean="0"/>
              <a:t>Разработка приложений для смартфонов на ОС Android</a:t>
            </a:r>
            <a:endParaRPr lang="ru-RU" sz="1400" dirty="0">
              <a:solidFill>
                <a:srgbClr val="898989"/>
              </a:solidFill>
            </a:endParaRPr>
          </a:p>
        </p:txBody>
      </p:sp>
      <p:pic>
        <p:nvPicPr>
          <p:cNvPr id="17413" name="Picture 5" descr="http://upload.wikimedia.org/wikipedia/commons/6/66/Android_robo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0300" y="306388"/>
            <a:ext cx="1566863"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Замечание:</a:t>
            </a:r>
            <a:endParaRPr lang="ru-RU" dirty="0"/>
          </a:p>
        </p:txBody>
      </p:sp>
      <p:sp>
        <p:nvSpPr>
          <p:cNvPr id="3" name="Content Placeholder 2"/>
          <p:cNvSpPr>
            <a:spLocks noGrp="1"/>
          </p:cNvSpPr>
          <p:nvPr>
            <p:ph idx="1"/>
          </p:nvPr>
        </p:nvSpPr>
        <p:spPr/>
        <p:txBody>
          <a:bodyPr/>
          <a:lstStyle/>
          <a:p>
            <a:pPr marL="0" lvl="0" indent="0">
              <a:buNone/>
            </a:pPr>
            <a:r>
              <a:rPr lang="ru-RU" dirty="0"/>
              <a:t>для объекта MediaPlayer, возвращаемого методом </a:t>
            </a:r>
            <a:r>
              <a:rPr lang="en-US" dirty="0"/>
              <a:t>create</a:t>
            </a:r>
            <a:r>
              <a:rPr lang="ru-RU" dirty="0"/>
              <a:t>(), уже был вызван метод prepare(), поэтому не надо вызывать его еще раз</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10</a:t>
            </a:fld>
            <a:endParaRPr lang="en-US"/>
          </a:p>
        </p:txBody>
      </p:sp>
      <p:pic>
        <p:nvPicPr>
          <p:cNvPr id="6" name="Picture 2" descr="music, play, sound, speaker icon"/>
          <p:cNvPicPr>
            <a:picLocks noChangeAspect="1" noChangeArrowheads="1"/>
          </p:cNvPicPr>
          <p:nvPr/>
        </p:nvPicPr>
        <p:blipFill>
          <a:blip r:embed="rId2" cstate="print"/>
          <a:srcRect/>
          <a:stretch>
            <a:fillRect/>
          </a:stretch>
        </p:blipFill>
        <p:spPr bwMode="auto">
          <a:xfrm>
            <a:off x="7740352" y="332656"/>
            <a:ext cx="936104" cy="936105"/>
          </a:xfrm>
          <a:prstGeom prst="rect">
            <a:avLst/>
          </a:prstGeom>
          <a:noFill/>
        </p:spPr>
      </p:pic>
    </p:spTree>
    <p:extLst>
      <p:ext uri="{BB962C8B-B14F-4D97-AF65-F5344CB8AC3E}">
        <p14:creationId xmlns:p14="http://schemas.microsoft.com/office/powerpoint/2010/main" val="3835700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223" y="188640"/>
            <a:ext cx="6347713" cy="676260"/>
          </a:xfrm>
        </p:spPr>
        <p:txBody>
          <a:bodyPr/>
          <a:lstStyle/>
          <a:p>
            <a:pPr marL="0" indent="0">
              <a:buNone/>
            </a:pPr>
            <a:r>
              <a:rPr lang="ru-RU" dirty="0" smtClean="0"/>
              <a:t>Воспроизведение аудио</a:t>
            </a:r>
            <a:endParaRPr lang="ru-RU" dirty="0"/>
          </a:p>
        </p:txBody>
      </p:sp>
      <p:sp>
        <p:nvSpPr>
          <p:cNvPr id="3" name="Content Placeholder 2"/>
          <p:cNvSpPr>
            <a:spLocks noGrp="1"/>
          </p:cNvSpPr>
          <p:nvPr>
            <p:ph idx="1"/>
          </p:nvPr>
        </p:nvSpPr>
        <p:spPr>
          <a:xfrm>
            <a:off x="609598" y="1196752"/>
            <a:ext cx="6842721" cy="4844611"/>
          </a:xfrm>
        </p:spPr>
        <p:txBody>
          <a:bodyPr/>
          <a:lstStyle/>
          <a:p>
            <a:pPr marL="0" indent="0">
              <a:spcBef>
                <a:spcPts val="0"/>
              </a:spcBef>
              <a:buNone/>
            </a:pPr>
            <a:r>
              <a:rPr lang="ru-RU" dirty="0"/>
              <a:t>Инициализация плеера (</a:t>
            </a:r>
            <a:r>
              <a:rPr lang="en-US" dirty="0"/>
              <a:t>II </a:t>
            </a:r>
            <a:r>
              <a:rPr lang="ru-RU" dirty="0"/>
              <a:t>способ</a:t>
            </a:r>
            <a:r>
              <a:rPr lang="ru-RU" dirty="0" smtClean="0"/>
              <a:t>):</a:t>
            </a:r>
          </a:p>
          <a:p>
            <a:pPr marL="0" indent="0">
              <a:spcBef>
                <a:spcPts val="0"/>
              </a:spcBef>
              <a:buNone/>
            </a:pPr>
            <a:endParaRPr lang="ru-RU" dirty="0" smtClean="0"/>
          </a:p>
          <a:p>
            <a:pPr>
              <a:spcBef>
                <a:spcPts val="0"/>
              </a:spcBef>
            </a:pPr>
            <a:r>
              <a:rPr lang="ru-RU" dirty="0" smtClean="0"/>
              <a:t>создание экземпляра </a:t>
            </a:r>
            <a:r>
              <a:rPr lang="ru-RU" dirty="0"/>
              <a:t>класса </a:t>
            </a:r>
            <a:r>
              <a:rPr lang="ru-RU" dirty="0" smtClean="0"/>
              <a:t>MediaPlayer</a:t>
            </a:r>
            <a:endParaRPr lang="ru-RU" dirty="0"/>
          </a:p>
          <a:p>
            <a:pPr>
              <a:spcBef>
                <a:spcPts val="0"/>
              </a:spcBef>
            </a:pPr>
            <a:r>
              <a:rPr lang="ru-RU" dirty="0" smtClean="0"/>
              <a:t>вызов </a:t>
            </a:r>
            <a:r>
              <a:rPr lang="ru-RU" dirty="0"/>
              <a:t>метода setDataSource</a:t>
            </a:r>
            <a:r>
              <a:rPr lang="ru-RU" dirty="0" smtClean="0"/>
              <a:t>()</a:t>
            </a:r>
          </a:p>
          <a:p>
            <a:pPr>
              <a:spcBef>
                <a:spcPts val="0"/>
              </a:spcBef>
            </a:pPr>
            <a:r>
              <a:rPr lang="ru-RU" dirty="0" smtClean="0"/>
              <a:t>параметр: </a:t>
            </a:r>
          </a:p>
          <a:p>
            <a:pPr>
              <a:spcBef>
                <a:spcPts val="0"/>
              </a:spcBef>
              <a:buFont typeface="Wingdings" panose="05000000000000000000" pitchFamily="2" charset="2"/>
              <a:buChar char="§"/>
            </a:pPr>
            <a:r>
              <a:rPr lang="ru-RU" dirty="0" smtClean="0"/>
              <a:t>путь </a:t>
            </a:r>
            <a:r>
              <a:rPr lang="ru-RU" dirty="0"/>
              <a:t>к файлу, </a:t>
            </a:r>
            <a:endParaRPr lang="ru-RU" dirty="0" smtClean="0"/>
          </a:p>
          <a:p>
            <a:pPr>
              <a:spcBef>
                <a:spcPts val="0"/>
              </a:spcBef>
              <a:buFont typeface="Wingdings" panose="05000000000000000000" pitchFamily="2" charset="2"/>
              <a:buChar char="§"/>
            </a:pPr>
            <a:r>
              <a:rPr lang="ru-RU" dirty="0" smtClean="0"/>
              <a:t>путь </a:t>
            </a:r>
            <a:r>
              <a:rPr lang="ru-RU" dirty="0"/>
              <a:t>URI к источнику данных, </a:t>
            </a:r>
            <a:endParaRPr lang="ru-RU" dirty="0" smtClean="0"/>
          </a:p>
          <a:p>
            <a:pPr>
              <a:spcBef>
                <a:spcPts val="0"/>
              </a:spcBef>
              <a:buFont typeface="Wingdings" panose="05000000000000000000" pitchFamily="2" charset="2"/>
              <a:buChar char="§"/>
            </a:pPr>
            <a:r>
              <a:rPr lang="ru-RU" dirty="0" smtClean="0"/>
              <a:t>адрес </a:t>
            </a:r>
            <a:r>
              <a:rPr lang="ru-RU" dirty="0"/>
              <a:t>URL мультимедийного потока или файловый дескриптор</a:t>
            </a:r>
            <a:r>
              <a:rPr lang="ru-RU" dirty="0" smtClean="0"/>
              <a:t>.</a:t>
            </a:r>
          </a:p>
          <a:p>
            <a:pPr marL="0" indent="0">
              <a:spcBef>
                <a:spcPts val="0"/>
              </a:spcBef>
              <a:buNone/>
            </a:pPr>
            <a:r>
              <a:rPr lang="ru-RU" dirty="0" smtClean="0"/>
              <a:t>Важно </a:t>
            </a:r>
            <a:r>
              <a:rPr lang="ru-RU" dirty="0"/>
              <a:t>не забыть вызвать метод prepare() класса MediaPlayer, прежде чем начинать воспроизведение</a:t>
            </a:r>
            <a:endParaRPr lang="ru-RU" dirty="0"/>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11</a:t>
            </a:fld>
            <a:endParaRPr lang="en-US"/>
          </a:p>
        </p:txBody>
      </p:sp>
      <p:pic>
        <p:nvPicPr>
          <p:cNvPr id="6" name="Picture 2" descr="music, play, sound, speaker icon"/>
          <p:cNvPicPr>
            <a:picLocks noChangeAspect="1" noChangeArrowheads="1"/>
          </p:cNvPicPr>
          <p:nvPr/>
        </p:nvPicPr>
        <p:blipFill>
          <a:blip r:embed="rId2" cstate="print"/>
          <a:srcRect/>
          <a:stretch>
            <a:fillRect/>
          </a:stretch>
        </p:blipFill>
        <p:spPr bwMode="auto">
          <a:xfrm>
            <a:off x="7740352" y="332656"/>
            <a:ext cx="936104" cy="936105"/>
          </a:xfrm>
          <a:prstGeom prst="rect">
            <a:avLst/>
          </a:prstGeom>
          <a:noFill/>
        </p:spPr>
      </p:pic>
    </p:spTree>
    <p:extLst>
      <p:ext uri="{BB962C8B-B14F-4D97-AF65-F5344CB8AC3E}">
        <p14:creationId xmlns:p14="http://schemas.microsoft.com/office/powerpoint/2010/main" val="3602421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899" y="764704"/>
            <a:ext cx="6347713" cy="889912"/>
          </a:xfrm>
        </p:spPr>
        <p:txBody>
          <a:bodyPr>
            <a:normAutofit/>
          </a:bodyPr>
          <a:lstStyle/>
          <a:p>
            <a:r>
              <a:rPr lang="ru-RU" b="1" dirty="0"/>
              <a:t>Пример</a:t>
            </a:r>
            <a:r>
              <a:rPr lang="en-US" b="1" dirty="0"/>
              <a:t> 6.2</a:t>
            </a:r>
            <a:r>
              <a:rPr lang="en-US" b="1" dirty="0" smtClean="0"/>
              <a:t>.</a:t>
            </a:r>
            <a:r>
              <a:rPr lang="ru-RU" dirty="0" smtClean="0"/>
              <a:t> Инициализация медиаплеера метод </a:t>
            </a:r>
            <a:r>
              <a:rPr lang="en-US" dirty="0" err="1" smtClean="0"/>
              <a:t>setDataSource</a:t>
            </a:r>
            <a:r>
              <a:rPr lang="en-US" dirty="0" smtClean="0"/>
              <a:t>()</a:t>
            </a:r>
            <a:endParaRPr lang="ru-RU" dirty="0"/>
          </a:p>
        </p:txBody>
      </p:sp>
      <p:sp>
        <p:nvSpPr>
          <p:cNvPr id="3" name="Content Placeholder 2"/>
          <p:cNvSpPr>
            <a:spLocks noGrp="1"/>
          </p:cNvSpPr>
          <p:nvPr>
            <p:ph idx="1"/>
          </p:nvPr>
        </p:nvSpPr>
        <p:spPr/>
        <p:txBody>
          <a:bodyPr/>
          <a:lstStyle/>
          <a:p>
            <a:pPr marL="0" indent="0">
              <a:buNone/>
            </a:pPr>
            <a:r>
              <a:rPr lang="en-US" dirty="0" err="1" smtClean="0">
                <a:solidFill>
                  <a:schemeClr val="accent1">
                    <a:lumMod val="75000"/>
                  </a:schemeClr>
                </a:solidFill>
              </a:rPr>
              <a:t>MediaPlayer</a:t>
            </a:r>
            <a:r>
              <a:rPr lang="en-US" dirty="0" smtClean="0">
                <a:solidFill>
                  <a:schemeClr val="accent1">
                    <a:lumMod val="75000"/>
                  </a:schemeClr>
                </a:solidFill>
              </a:rPr>
              <a:t> </a:t>
            </a:r>
            <a:r>
              <a:rPr lang="en-US" dirty="0" err="1">
                <a:solidFill>
                  <a:schemeClr val="accent1">
                    <a:lumMod val="75000"/>
                  </a:schemeClr>
                </a:solidFill>
              </a:rPr>
              <a:t>mediaPlayer</a:t>
            </a:r>
            <a:r>
              <a:rPr lang="en-US" dirty="0">
                <a:solidFill>
                  <a:schemeClr val="accent1">
                    <a:lumMod val="75000"/>
                  </a:schemeClr>
                </a:solidFill>
              </a:rPr>
              <a:t> = new </a:t>
            </a:r>
            <a:r>
              <a:rPr lang="en-US" dirty="0" err="1">
                <a:solidFill>
                  <a:schemeClr val="accent1">
                    <a:lumMod val="75000"/>
                  </a:schemeClr>
                </a:solidFill>
              </a:rPr>
              <a:t>MediaPlayer</a:t>
            </a:r>
            <a:r>
              <a:rPr lang="en-US" dirty="0">
                <a:solidFill>
                  <a:schemeClr val="accent1">
                    <a:lumMod val="75000"/>
                  </a:schemeClr>
                </a:solidFill>
              </a:rPr>
              <a:t>();</a:t>
            </a:r>
            <a:endParaRPr lang="ru-RU" dirty="0">
              <a:solidFill>
                <a:schemeClr val="accent1">
                  <a:lumMod val="75000"/>
                </a:schemeClr>
              </a:solidFill>
            </a:endParaRPr>
          </a:p>
          <a:p>
            <a:pPr marL="0" indent="0">
              <a:buNone/>
            </a:pPr>
            <a:r>
              <a:rPr lang="en-US" b="1" dirty="0" err="1">
                <a:solidFill>
                  <a:schemeClr val="accent1">
                    <a:lumMod val="75000"/>
                  </a:schemeClr>
                </a:solidFill>
              </a:rPr>
              <a:t>mediaPlayer.setDataSource</a:t>
            </a:r>
            <a:r>
              <a:rPr lang="en-US" b="1" dirty="0">
                <a:solidFill>
                  <a:schemeClr val="accent1">
                    <a:lumMod val="75000"/>
                  </a:schemeClr>
                </a:solidFill>
              </a:rPr>
              <a:t>("/</a:t>
            </a:r>
            <a:r>
              <a:rPr lang="en-US" b="1" dirty="0" err="1">
                <a:solidFill>
                  <a:schemeClr val="accent1">
                    <a:lumMod val="75000"/>
                  </a:schemeClr>
                </a:solidFill>
              </a:rPr>
              <a:t>sdcard</a:t>
            </a:r>
            <a:r>
              <a:rPr lang="en-US" b="1" dirty="0">
                <a:solidFill>
                  <a:schemeClr val="accent1">
                    <a:lumMod val="75000"/>
                  </a:schemeClr>
                </a:solidFill>
              </a:rPr>
              <a:t>/test.3gp");</a:t>
            </a:r>
            <a:endParaRPr lang="ru-RU" dirty="0">
              <a:solidFill>
                <a:schemeClr val="accent1">
                  <a:lumMod val="75000"/>
                </a:schemeClr>
              </a:solidFill>
            </a:endParaRPr>
          </a:p>
          <a:p>
            <a:pPr marL="0" indent="0">
              <a:buNone/>
            </a:pPr>
            <a:r>
              <a:rPr lang="ru-RU" b="1" dirty="0">
                <a:solidFill>
                  <a:schemeClr val="accent1">
                    <a:lumMod val="75000"/>
                  </a:schemeClr>
                </a:solidFill>
              </a:rPr>
              <a:t>mediaPlayer.prepare();</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12</a:t>
            </a:fld>
            <a:endParaRPr lang="en-US"/>
          </a:p>
        </p:txBody>
      </p:sp>
    </p:spTree>
    <p:extLst>
      <p:ext uri="{BB962C8B-B14F-4D97-AF65-F5344CB8AC3E}">
        <p14:creationId xmlns:p14="http://schemas.microsoft.com/office/powerpoint/2010/main" val="963561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Воспроизведение видео</a:t>
            </a:r>
            <a:endParaRPr lang="ru-RU" dirty="0"/>
          </a:p>
        </p:txBody>
      </p:sp>
      <p:sp>
        <p:nvSpPr>
          <p:cNvPr id="3" name="Content Placeholder 2"/>
          <p:cNvSpPr>
            <a:spLocks noGrp="1"/>
          </p:cNvSpPr>
          <p:nvPr>
            <p:ph idx="1"/>
          </p:nvPr>
        </p:nvSpPr>
        <p:spPr/>
        <p:txBody>
          <a:bodyPr/>
          <a:lstStyle/>
          <a:p>
            <a:pPr marL="0" indent="0">
              <a:buNone/>
            </a:pPr>
            <a:r>
              <a:rPr lang="ru-RU" dirty="0" smtClean="0"/>
              <a:t>подготовка поверхности для отображения видео:</a:t>
            </a:r>
          </a:p>
          <a:p>
            <a:r>
              <a:rPr lang="ru-RU" dirty="0" smtClean="0"/>
              <a:t>добавление в окно </a:t>
            </a:r>
            <a:r>
              <a:rPr lang="ru-RU" dirty="0"/>
              <a:t>активности приложения </a:t>
            </a:r>
            <a:r>
              <a:rPr lang="ru-RU" dirty="0" smtClean="0"/>
              <a:t>элемента </a:t>
            </a:r>
            <a:r>
              <a:rPr lang="en-US" dirty="0" err="1" smtClean="0"/>
              <a:t>SurfaceView</a:t>
            </a:r>
            <a:r>
              <a:rPr lang="ru-RU" dirty="0" smtClean="0"/>
              <a:t>;</a:t>
            </a:r>
          </a:p>
          <a:p>
            <a:pPr marL="0" indent="0">
              <a:buNone/>
            </a:pPr>
            <a:endParaRPr lang="ru-RU" dirty="0" smtClean="0"/>
          </a:p>
          <a:p>
            <a:r>
              <a:rPr lang="ru-RU" dirty="0" smtClean="0"/>
              <a:t>передача в медиаплеер объекта </a:t>
            </a:r>
            <a:r>
              <a:rPr lang="ru-RU" dirty="0"/>
              <a:t>класса </a:t>
            </a:r>
            <a:r>
              <a:rPr lang="en-US" dirty="0" err="1"/>
              <a:t>SurfaceHolder</a:t>
            </a:r>
            <a:r>
              <a:rPr lang="en-US" dirty="0"/>
              <a:t> </a:t>
            </a:r>
            <a:r>
              <a:rPr lang="ru-RU" dirty="0"/>
              <a:t>с помощью метода </a:t>
            </a:r>
            <a:r>
              <a:rPr lang="en-US" dirty="0" err="1"/>
              <a:t>setDisplay</a:t>
            </a:r>
            <a:r>
              <a:rPr lang="ru-RU" dirty="0" smtClean="0"/>
              <a:t>()</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13</a:t>
            </a:fld>
            <a:endParaRPr lang="en-US"/>
          </a:p>
        </p:txBody>
      </p:sp>
    </p:spTree>
    <p:extLst>
      <p:ext uri="{BB962C8B-B14F-4D97-AF65-F5344CB8AC3E}">
        <p14:creationId xmlns:p14="http://schemas.microsoft.com/office/powerpoint/2010/main" val="67510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dirty="0"/>
              <a:t>Пример</a:t>
            </a:r>
            <a:r>
              <a:rPr lang="en-US" b="1" dirty="0"/>
              <a:t> 6.3</a:t>
            </a:r>
            <a:r>
              <a:rPr lang="en-US" b="1" dirty="0" smtClean="0"/>
              <a:t>.</a:t>
            </a:r>
            <a:r>
              <a:rPr lang="ru-RU" b="1" dirty="0" smtClean="0"/>
              <a:t> Инициализация видеоплеера </a:t>
            </a:r>
            <a:endParaRPr lang="ru-RU" dirty="0"/>
          </a:p>
        </p:txBody>
      </p:sp>
      <p:sp>
        <p:nvSpPr>
          <p:cNvPr id="3" name="Content Placeholder 2"/>
          <p:cNvSpPr>
            <a:spLocks noGrp="1"/>
          </p:cNvSpPr>
          <p:nvPr>
            <p:ph idx="1"/>
          </p:nvPr>
        </p:nvSpPr>
        <p:spPr>
          <a:xfrm>
            <a:off x="609599" y="1500174"/>
            <a:ext cx="6194649" cy="4541189"/>
          </a:xfrm>
        </p:spPr>
        <p:txBody>
          <a:bodyPr/>
          <a:lstStyle/>
          <a:p>
            <a:pPr marL="0" indent="0">
              <a:spcBef>
                <a:spcPts val="0"/>
              </a:spcBef>
              <a:buNone/>
            </a:pPr>
            <a:r>
              <a:rPr lang="en-US" dirty="0" err="1" smtClean="0">
                <a:solidFill>
                  <a:schemeClr val="accent1">
                    <a:lumMod val="75000"/>
                  </a:schemeClr>
                </a:solidFill>
              </a:rPr>
              <a:t>MediaPlayer</a:t>
            </a:r>
            <a:r>
              <a:rPr lang="en-US" dirty="0" smtClean="0">
                <a:solidFill>
                  <a:schemeClr val="accent1">
                    <a:lumMod val="75000"/>
                  </a:schemeClr>
                </a:solidFill>
              </a:rPr>
              <a:t> </a:t>
            </a:r>
            <a:r>
              <a:rPr lang="en-US" dirty="0" err="1">
                <a:solidFill>
                  <a:schemeClr val="accent1">
                    <a:lumMod val="75000"/>
                  </a:schemeClr>
                </a:solidFill>
              </a:rPr>
              <a:t>mediaPlayer</a:t>
            </a:r>
            <a:r>
              <a:rPr lang="en-US" dirty="0">
                <a:solidFill>
                  <a:schemeClr val="accent1">
                    <a:lumMod val="75000"/>
                  </a:schemeClr>
                </a:solidFill>
              </a:rPr>
              <a:t> = new </a:t>
            </a:r>
            <a:r>
              <a:rPr lang="en-US" dirty="0" err="1">
                <a:solidFill>
                  <a:schemeClr val="accent1">
                    <a:lumMod val="75000"/>
                  </a:schemeClr>
                </a:solidFill>
              </a:rPr>
              <a:t>MediaPlayer</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mediaPlayer.</a:t>
            </a:r>
            <a:r>
              <a:rPr lang="en-US" b="1" dirty="0" err="1">
                <a:solidFill>
                  <a:schemeClr val="accent1">
                    <a:lumMod val="75000"/>
                  </a:schemeClr>
                </a:solidFill>
              </a:rPr>
              <a:t>setDisplay</a:t>
            </a:r>
            <a:r>
              <a:rPr lang="en-US" dirty="0">
                <a:solidFill>
                  <a:schemeClr val="accent1">
                    <a:lumMod val="75000"/>
                  </a:schemeClr>
                </a:solidFill>
              </a:rPr>
              <a:t>(((</a:t>
            </a:r>
            <a:r>
              <a:rPr lang="en-US" dirty="0" err="1" smtClean="0">
                <a:solidFill>
                  <a:schemeClr val="accent1">
                    <a:lumMod val="75000"/>
                  </a:schemeClr>
                </a:solidFill>
              </a:rPr>
              <a:t>SurfaceView</a:t>
            </a:r>
            <a:r>
              <a:rPr lang="en-US" dirty="0" smtClean="0">
                <a:solidFill>
                  <a:schemeClr val="accent1">
                    <a:lumMod val="75000"/>
                  </a:schemeClr>
                </a:solidFill>
              </a:rPr>
              <a:t>)</a:t>
            </a:r>
            <a:r>
              <a:rPr lang="en-US" dirty="0" err="1" smtClean="0">
                <a:solidFill>
                  <a:schemeClr val="accent1">
                    <a:lumMod val="75000"/>
                  </a:schemeClr>
                </a:solidFill>
              </a:rPr>
              <a:t>findViewById</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R.id.surfaceView1)).</a:t>
            </a:r>
            <a:r>
              <a:rPr lang="en-US" dirty="0" err="1" smtClean="0">
                <a:solidFill>
                  <a:schemeClr val="accent1">
                    <a:lumMod val="75000"/>
                  </a:schemeClr>
                </a:solidFill>
              </a:rPr>
              <a:t>GetHolder</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mediaPlayer.</a:t>
            </a:r>
            <a:r>
              <a:rPr lang="en-US" b="1" dirty="0" err="1">
                <a:solidFill>
                  <a:schemeClr val="accent1">
                    <a:lumMod val="75000"/>
                  </a:schemeClr>
                </a:solidFill>
              </a:rPr>
              <a:t>setDataSource</a:t>
            </a:r>
            <a:r>
              <a:rPr lang="en-US" dirty="0">
                <a:solidFill>
                  <a:schemeClr val="accent1">
                    <a:lumMod val="75000"/>
                  </a:schemeClr>
                </a:solidFill>
              </a:rPr>
              <a:t>("/</a:t>
            </a:r>
            <a:r>
              <a:rPr lang="en-US" dirty="0" err="1">
                <a:solidFill>
                  <a:schemeClr val="accent1">
                    <a:lumMod val="75000"/>
                  </a:schemeClr>
                </a:solidFill>
              </a:rPr>
              <a:t>sdcard</a:t>
            </a:r>
            <a:r>
              <a:rPr lang="en-US" dirty="0">
                <a:solidFill>
                  <a:schemeClr val="accent1">
                    <a:lumMod val="75000"/>
                  </a:schemeClr>
                </a:solidFill>
              </a:rPr>
              <a:t>/test2.3gp</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endParaRPr lang="ru-RU" dirty="0">
              <a:solidFill>
                <a:schemeClr val="accent1">
                  <a:lumMod val="75000"/>
                </a:schemeClr>
              </a:solidFill>
            </a:endParaRPr>
          </a:p>
          <a:p>
            <a:pPr marL="0" indent="0">
              <a:spcBef>
                <a:spcPts val="0"/>
              </a:spcBef>
              <a:buNone/>
            </a:pPr>
            <a:r>
              <a:rPr lang="ru-RU" dirty="0">
                <a:solidFill>
                  <a:schemeClr val="accent1">
                    <a:lumMod val="75000"/>
                  </a:schemeClr>
                </a:solidFill>
              </a:rPr>
              <a:t>mediaPlayer.prepare();</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14</a:t>
            </a:fld>
            <a:endParaRPr lang="en-US"/>
          </a:p>
        </p:txBody>
      </p:sp>
    </p:spTree>
    <p:extLst>
      <p:ext uri="{BB962C8B-B14F-4D97-AF65-F5344CB8AC3E}">
        <p14:creationId xmlns:p14="http://schemas.microsoft.com/office/powerpoint/2010/main" val="3547477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Комментарии:</a:t>
            </a:r>
            <a:endParaRPr lang="ru-RU" dirty="0"/>
          </a:p>
        </p:txBody>
      </p:sp>
      <p:sp>
        <p:nvSpPr>
          <p:cNvPr id="3" name="Content Placeholder 2"/>
          <p:cNvSpPr>
            <a:spLocks noGrp="1"/>
          </p:cNvSpPr>
          <p:nvPr>
            <p:ph idx="1"/>
          </p:nvPr>
        </p:nvSpPr>
        <p:spPr/>
        <p:txBody>
          <a:bodyPr/>
          <a:lstStyle/>
          <a:p>
            <a:r>
              <a:rPr lang="ru-RU" dirty="0" smtClean="0"/>
              <a:t>в </a:t>
            </a:r>
            <a:r>
              <a:rPr lang="ru-RU" dirty="0"/>
              <a:t>отличие от ресурсов с аудиоданными, Android не поддерживает проигрывание видео, включенного в проект в качестве </a:t>
            </a:r>
            <a:r>
              <a:rPr lang="ru-RU" dirty="0" smtClean="0"/>
              <a:t>ресурса;</a:t>
            </a:r>
          </a:p>
          <a:p>
            <a:pPr marL="0" indent="0">
              <a:buNone/>
            </a:pPr>
            <a:endParaRPr lang="ru-RU" dirty="0" smtClean="0"/>
          </a:p>
          <a:p>
            <a:r>
              <a:rPr lang="ru-RU" dirty="0" smtClean="0"/>
              <a:t>нет </a:t>
            </a:r>
            <a:r>
              <a:rPr lang="ru-RU" dirty="0"/>
              <a:t>возможности использовать статический метод </a:t>
            </a:r>
            <a:r>
              <a:rPr lang="en-US" dirty="0"/>
              <a:t>create</a:t>
            </a:r>
            <a:r>
              <a:rPr lang="ru-RU" dirty="0"/>
              <a:t>() для упрощенного создания объекта MediaPlayer и путь URI, ссылающийся на локальный файл с помощью схемы file://.</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15</a:t>
            </a:fld>
            <a:endParaRPr lang="en-US"/>
          </a:p>
        </p:txBody>
      </p:sp>
    </p:spTree>
    <p:extLst>
      <p:ext uri="{BB962C8B-B14F-4D97-AF65-F5344CB8AC3E}">
        <p14:creationId xmlns:p14="http://schemas.microsoft.com/office/powerpoint/2010/main" val="2546467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Работа с медиаплеером</a:t>
            </a:r>
            <a:endParaRPr lang="ru-RU" dirty="0"/>
          </a:p>
        </p:txBody>
      </p:sp>
      <p:sp>
        <p:nvSpPr>
          <p:cNvPr id="3" name="Content Placeholder 2"/>
          <p:cNvSpPr>
            <a:spLocks noGrp="1"/>
          </p:cNvSpPr>
          <p:nvPr>
            <p:ph idx="1"/>
          </p:nvPr>
        </p:nvSpPr>
        <p:spPr/>
        <p:txBody>
          <a:bodyPr/>
          <a:lstStyle/>
          <a:p>
            <a:pPr marL="0" indent="0">
              <a:buNone/>
            </a:pPr>
            <a:r>
              <a:rPr lang="ru-RU" dirty="0"/>
              <a:t>для запуска воспроизведения используется метод:</a:t>
            </a:r>
          </a:p>
          <a:p>
            <a:pPr marL="0" indent="0">
              <a:buNone/>
            </a:pPr>
            <a:r>
              <a:rPr lang="ru-RU" dirty="0" smtClean="0"/>
              <a:t>  </a:t>
            </a:r>
            <a:r>
              <a:rPr lang="ru-RU" dirty="0" smtClean="0">
                <a:solidFill>
                  <a:schemeClr val="accent1">
                    <a:lumMod val="75000"/>
                  </a:schemeClr>
                </a:solidFill>
              </a:rPr>
              <a:t>mediaPlayer.start();</a:t>
            </a:r>
          </a:p>
          <a:p>
            <a:pPr marL="0" indent="0">
              <a:buNone/>
            </a:pPr>
            <a:r>
              <a:rPr lang="ru-RU" dirty="0"/>
              <a:t>п</a:t>
            </a:r>
            <a:r>
              <a:rPr lang="ru-RU" dirty="0" smtClean="0"/>
              <a:t>ри </a:t>
            </a:r>
            <a:r>
              <a:rPr lang="ru-RU" dirty="0"/>
              <a:t>завершении процесса воспроизведения необходимо вызвать метод release() класса MediaPlayer, чтобы освободить соответствующие ресурсы:</a:t>
            </a:r>
          </a:p>
          <a:p>
            <a:pPr marL="0" indent="0">
              <a:buNone/>
            </a:pPr>
            <a:r>
              <a:rPr lang="ru-RU" dirty="0" smtClean="0">
                <a:solidFill>
                  <a:schemeClr val="accent1">
                    <a:lumMod val="75000"/>
                  </a:schemeClr>
                </a:solidFill>
              </a:rPr>
              <a:t>  mediaPlayer.release</a:t>
            </a:r>
            <a:r>
              <a:rPr lang="ru-RU" dirty="0">
                <a:solidFill>
                  <a:schemeClr val="accent1">
                    <a:lumMod val="75000"/>
                  </a:schemeClr>
                </a:solidFill>
              </a:rPr>
              <a:t>();</a:t>
            </a:r>
          </a:p>
          <a:p>
            <a:pPr marL="0" indent="0">
              <a:buNone/>
            </a:pP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16</a:t>
            </a:fld>
            <a:endParaRPr lang="en-US"/>
          </a:p>
        </p:txBody>
      </p:sp>
    </p:spTree>
    <p:extLst>
      <p:ext uri="{BB962C8B-B14F-4D97-AF65-F5344CB8AC3E}">
        <p14:creationId xmlns:p14="http://schemas.microsoft.com/office/powerpoint/2010/main" val="1749299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Управление воспроизведением:</a:t>
            </a:r>
            <a:endParaRPr lang="ru-RU" dirty="0"/>
          </a:p>
        </p:txBody>
      </p:sp>
      <p:sp>
        <p:nvSpPr>
          <p:cNvPr id="3" name="Content Placeholder 2"/>
          <p:cNvSpPr>
            <a:spLocks noGrp="1"/>
          </p:cNvSpPr>
          <p:nvPr>
            <p:ph idx="1"/>
          </p:nvPr>
        </p:nvSpPr>
        <p:spPr>
          <a:xfrm>
            <a:off x="609598" y="1500174"/>
            <a:ext cx="7130753" cy="4541189"/>
          </a:xfrm>
        </p:spPr>
        <p:txBody>
          <a:bodyPr/>
          <a:lstStyle/>
          <a:p>
            <a:r>
              <a:rPr lang="en-US" dirty="0" smtClean="0">
                <a:solidFill>
                  <a:schemeClr val="accent1">
                    <a:lumMod val="75000"/>
                  </a:schemeClr>
                </a:solidFill>
              </a:rPr>
              <a:t>pause() </a:t>
            </a:r>
            <a:r>
              <a:rPr lang="ru-RU" dirty="0"/>
              <a:t>– </a:t>
            </a:r>
            <a:r>
              <a:rPr lang="ru-RU" dirty="0" smtClean="0"/>
              <a:t>приостановка </a:t>
            </a:r>
            <a:r>
              <a:rPr lang="ru-RU" dirty="0"/>
              <a:t>воспроизведения</a:t>
            </a:r>
            <a:r>
              <a:rPr lang="ru-RU" dirty="0" smtClean="0"/>
              <a:t>;</a:t>
            </a:r>
            <a:endParaRPr lang="ru-RU" dirty="0" smtClean="0">
              <a:solidFill>
                <a:schemeClr val="accent1">
                  <a:lumMod val="75000"/>
                </a:schemeClr>
              </a:solidFill>
            </a:endParaRPr>
          </a:p>
          <a:p>
            <a:r>
              <a:rPr lang="ru-RU" dirty="0" smtClean="0">
                <a:solidFill>
                  <a:schemeClr val="accent1">
                    <a:lumMod val="75000"/>
                  </a:schemeClr>
                </a:solidFill>
              </a:rPr>
              <a:t>stop</a:t>
            </a:r>
            <a:r>
              <a:rPr lang="ru-RU" dirty="0">
                <a:solidFill>
                  <a:schemeClr val="accent1">
                    <a:lumMod val="75000"/>
                  </a:schemeClr>
                </a:solidFill>
              </a:rPr>
              <a:t>() </a:t>
            </a:r>
            <a:r>
              <a:rPr lang="ru-RU" dirty="0" smtClean="0"/>
              <a:t>– остановка воспроизведения;</a:t>
            </a:r>
          </a:p>
          <a:p>
            <a:r>
              <a:rPr lang="en-US" dirty="0" smtClean="0">
                <a:solidFill>
                  <a:schemeClr val="accent1">
                    <a:lumMod val="75000"/>
                  </a:schemeClr>
                </a:solidFill>
              </a:rPr>
              <a:t>start() </a:t>
            </a:r>
            <a:r>
              <a:rPr lang="en-US" dirty="0" smtClean="0"/>
              <a:t>– </a:t>
            </a:r>
            <a:r>
              <a:rPr lang="ru-RU" dirty="0" smtClean="0"/>
              <a:t>возобновление воспроизведения;</a:t>
            </a:r>
          </a:p>
          <a:p>
            <a:r>
              <a:rPr lang="en-US" dirty="0" err="1" smtClean="0">
                <a:solidFill>
                  <a:schemeClr val="accent1">
                    <a:lumMod val="75000"/>
                  </a:schemeClr>
                </a:solidFill>
              </a:rPr>
              <a:t>seekTo</a:t>
            </a:r>
            <a:r>
              <a:rPr lang="en-US" dirty="0" smtClean="0">
                <a:solidFill>
                  <a:schemeClr val="accent1">
                    <a:lumMod val="75000"/>
                  </a:schemeClr>
                </a:solidFill>
              </a:rPr>
              <a:t>() </a:t>
            </a:r>
            <a:r>
              <a:rPr lang="en-US" dirty="0" smtClean="0"/>
              <a:t>– </a:t>
            </a:r>
            <a:r>
              <a:rPr lang="ru-RU" dirty="0" smtClean="0"/>
              <a:t>переход к определенной позиции;</a:t>
            </a:r>
          </a:p>
          <a:p>
            <a:r>
              <a:rPr lang="en-US" dirty="0" err="1" smtClean="0">
                <a:solidFill>
                  <a:schemeClr val="accent1">
                    <a:lumMod val="75000"/>
                  </a:schemeClr>
                </a:solidFill>
              </a:rPr>
              <a:t>setVolume</a:t>
            </a:r>
            <a:r>
              <a:rPr lang="en-US" dirty="0" smtClean="0">
                <a:solidFill>
                  <a:schemeClr val="accent1">
                    <a:lumMod val="75000"/>
                  </a:schemeClr>
                </a:solidFill>
              </a:rPr>
              <a:t>() </a:t>
            </a:r>
            <a:r>
              <a:rPr lang="en-US" dirty="0" smtClean="0"/>
              <a:t>– </a:t>
            </a:r>
            <a:r>
              <a:rPr lang="ru-RU" dirty="0" smtClean="0"/>
              <a:t>управление громкостью;</a:t>
            </a:r>
          </a:p>
          <a:p>
            <a:r>
              <a:rPr lang="ru-RU" dirty="0">
                <a:solidFill>
                  <a:schemeClr val="accent1">
                    <a:lumMod val="75000"/>
                  </a:schemeClr>
                </a:solidFill>
              </a:rPr>
              <a:t>setScreenOnWhilePlaying</a:t>
            </a:r>
            <a:r>
              <a:rPr lang="ru-RU" dirty="0" smtClean="0">
                <a:solidFill>
                  <a:schemeClr val="accent1">
                    <a:lumMod val="75000"/>
                  </a:schemeClr>
                </a:solidFill>
              </a:rPr>
              <a:t>() </a:t>
            </a:r>
            <a:r>
              <a:rPr lang="ru-RU" dirty="0" smtClean="0"/>
              <a:t>– запрещает автоматическое отключение подсветки экрана. </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17</a:t>
            </a:fld>
            <a:endParaRPr lang="en-US"/>
          </a:p>
        </p:txBody>
      </p:sp>
    </p:spTree>
    <p:extLst>
      <p:ext uri="{BB962C8B-B14F-4D97-AF65-F5344CB8AC3E}">
        <p14:creationId xmlns:p14="http://schemas.microsoft.com/office/powerpoint/2010/main" val="750367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Замечание:</a:t>
            </a:r>
            <a:endParaRPr lang="ru-RU" dirty="0"/>
          </a:p>
        </p:txBody>
      </p:sp>
      <p:sp>
        <p:nvSpPr>
          <p:cNvPr id="3" name="Content Placeholder 2"/>
          <p:cNvSpPr>
            <a:spLocks noGrp="1"/>
          </p:cNvSpPr>
          <p:nvPr>
            <p:ph idx="1"/>
          </p:nvPr>
        </p:nvSpPr>
        <p:spPr>
          <a:xfrm>
            <a:off x="323528" y="1393348"/>
            <a:ext cx="7200800" cy="4541189"/>
          </a:xfrm>
        </p:spPr>
        <p:txBody>
          <a:bodyPr/>
          <a:lstStyle/>
          <a:p>
            <a:pPr marL="0" indent="0">
              <a:buNone/>
            </a:pPr>
            <a:r>
              <a:rPr lang="ru-RU" dirty="0"/>
              <a:t>В случае, если в приложении предполагается сохранение экрана и процессора от засыпания, или использование методов класса </a:t>
            </a:r>
            <a:r>
              <a:rPr lang="en-US" dirty="0" err="1"/>
              <a:t>MediaPlayer</a:t>
            </a:r>
            <a:r>
              <a:rPr lang="ru-RU" dirty="0"/>
              <a:t>:  </a:t>
            </a:r>
            <a:r>
              <a:rPr lang="en-US" dirty="0" err="1"/>
              <a:t>setWakeMode</a:t>
            </a:r>
            <a:r>
              <a:rPr lang="ru-RU" dirty="0"/>
              <a:t>() и </a:t>
            </a:r>
            <a:r>
              <a:rPr lang="en-US" dirty="0" err="1"/>
              <a:t>setScreenOnWhilePlaying</a:t>
            </a:r>
            <a:r>
              <a:rPr lang="ru-RU" dirty="0"/>
              <a:t>(),  необходимо добавить в файл манифеста следующую строку</a:t>
            </a:r>
            <a:r>
              <a:rPr lang="ru-RU" dirty="0" smtClean="0"/>
              <a:t>:</a:t>
            </a:r>
          </a:p>
          <a:p>
            <a:pPr marL="0" indent="0">
              <a:buNone/>
            </a:pPr>
            <a:endParaRPr lang="ru-RU" dirty="0"/>
          </a:p>
          <a:p>
            <a:pPr marL="0" indent="0">
              <a:spcBef>
                <a:spcPts val="0"/>
              </a:spcBef>
              <a:buNone/>
            </a:pPr>
            <a:r>
              <a:rPr lang="en-US" dirty="0">
                <a:solidFill>
                  <a:schemeClr val="accent1">
                    <a:lumMod val="75000"/>
                  </a:schemeClr>
                </a:solidFill>
              </a:rPr>
              <a:t>&lt;uses-permission </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android:name</a:t>
            </a:r>
            <a:r>
              <a:rPr lang="en-US" dirty="0">
                <a:solidFill>
                  <a:schemeClr val="accent1">
                    <a:lumMod val="75000"/>
                  </a:schemeClr>
                </a:solidFill>
              </a:rPr>
              <a:t>="</a:t>
            </a:r>
            <a:r>
              <a:rPr lang="en-US" dirty="0" err="1">
                <a:solidFill>
                  <a:schemeClr val="accent1">
                    <a:lumMod val="75000"/>
                  </a:schemeClr>
                </a:solidFill>
              </a:rPr>
              <a:t>android.permission.WAKE_LOCK</a:t>
            </a:r>
            <a:r>
              <a:rPr lang="en-US" dirty="0">
                <a:solidFill>
                  <a:schemeClr val="accent1">
                    <a:lumMod val="75000"/>
                  </a:schemeClr>
                </a:solidFill>
              </a:rPr>
              <a:t>" /&gt;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18</a:t>
            </a:fld>
            <a:endParaRPr lang="en-US"/>
          </a:p>
        </p:txBody>
      </p:sp>
    </p:spTree>
    <p:extLst>
      <p:ext uri="{BB962C8B-B14F-4D97-AF65-F5344CB8AC3E}">
        <p14:creationId xmlns:p14="http://schemas.microsoft.com/office/powerpoint/2010/main" val="3095765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Замечание:</a:t>
            </a:r>
            <a:endParaRPr lang="ru-RU" dirty="0"/>
          </a:p>
        </p:txBody>
      </p:sp>
      <p:sp>
        <p:nvSpPr>
          <p:cNvPr id="3" name="Content Placeholder 2"/>
          <p:cNvSpPr>
            <a:spLocks noGrp="1"/>
          </p:cNvSpPr>
          <p:nvPr>
            <p:ph idx="1"/>
          </p:nvPr>
        </p:nvSpPr>
        <p:spPr/>
        <p:txBody>
          <a:bodyPr/>
          <a:lstStyle/>
          <a:p>
            <a:pPr marL="0" indent="0">
              <a:buNone/>
            </a:pPr>
            <a:r>
              <a:rPr lang="ru-RU" dirty="0"/>
              <a:t>В настоящее время нельзя воспроизводить аудиоданные одновременно с разговором по телефону. Медиаплеер всегда использует стандартное устройство для вывода звука — динамик или подключенную по Bluetooth гарнитуру. При воспроизведении видеоресурсов можно использовать метод getFrame(), чтобы получить заданный кадр.</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19</a:t>
            </a:fld>
            <a:endParaRPr lang="en-US"/>
          </a:p>
        </p:txBody>
      </p:sp>
    </p:spTree>
    <p:extLst>
      <p:ext uri="{BB962C8B-B14F-4D97-AF65-F5344CB8AC3E}">
        <p14:creationId xmlns:p14="http://schemas.microsoft.com/office/powerpoint/2010/main" val="18431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609600" y="609600"/>
            <a:ext cx="6348413" cy="676275"/>
          </a:xfrm>
        </p:spPr>
        <p:txBody>
          <a:bodyPr/>
          <a:lstStyle/>
          <a:p>
            <a:pPr eaLnBrk="1" hangingPunct="1"/>
            <a:r>
              <a:rPr lang="ru-RU" dirty="0" smtClean="0"/>
              <a:t>Содержание</a:t>
            </a:r>
          </a:p>
        </p:txBody>
      </p:sp>
      <p:sp>
        <p:nvSpPr>
          <p:cNvPr id="18435" name="Объект 2"/>
          <p:cNvSpPr>
            <a:spLocks noGrp="1"/>
          </p:cNvSpPr>
          <p:nvPr>
            <p:ph idx="1"/>
          </p:nvPr>
        </p:nvSpPr>
        <p:spPr>
          <a:xfrm>
            <a:off x="609600" y="1500188"/>
            <a:ext cx="6348413" cy="4541837"/>
          </a:xfrm>
        </p:spPr>
        <p:txBody>
          <a:bodyPr anchor="t"/>
          <a:lstStyle/>
          <a:p>
            <a:r>
              <a:rPr lang="ru-RU" dirty="0"/>
              <a:t>Основы работы с аудио и </a:t>
            </a:r>
            <a:r>
              <a:rPr lang="ru-RU" dirty="0" smtClean="0"/>
              <a:t>видеоинформацией</a:t>
            </a:r>
          </a:p>
          <a:p>
            <a:endParaRPr lang="ru-RU" dirty="0"/>
          </a:p>
          <a:p>
            <a:r>
              <a:rPr lang="ru-RU" dirty="0"/>
              <a:t>Введение в </a:t>
            </a:r>
            <a:r>
              <a:rPr lang="en-US" dirty="0"/>
              <a:t>Perceptual Computing </a:t>
            </a:r>
            <a:r>
              <a:rPr lang="ru-RU" dirty="0"/>
              <a:t>и возможности Intel Perceptual Computing SDK</a:t>
            </a:r>
          </a:p>
          <a:p>
            <a:pPr marL="0" indent="0" eaLnBrk="1" hangingPunct="1">
              <a:buNone/>
            </a:pPr>
            <a:endParaRPr lang="ru-RU" dirty="0" smtClean="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18437"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A657298E-2D38-497D-8F7C-E55FE43A54DA}" type="slidenum">
              <a:rPr lang="en-US" smtClean="0">
                <a:solidFill>
                  <a:schemeClr val="accent1"/>
                </a:solidFill>
              </a:rPr>
              <a:pPr>
                <a:spcBef>
                  <a:spcPct val="0"/>
                </a:spcBef>
                <a:buClrTx/>
                <a:buSzTx/>
                <a:buFontTx/>
                <a:buNone/>
              </a:pPr>
              <a:t>2</a:t>
            </a:fld>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Запись видео</a:t>
            </a:r>
            <a:endParaRPr lang="ru-RU" dirty="0"/>
          </a:p>
        </p:txBody>
      </p:sp>
      <p:sp>
        <p:nvSpPr>
          <p:cNvPr id="3" name="Content Placeholder 2"/>
          <p:cNvSpPr>
            <a:spLocks noGrp="1"/>
          </p:cNvSpPr>
          <p:nvPr>
            <p:ph idx="1"/>
          </p:nvPr>
        </p:nvSpPr>
        <p:spPr/>
        <p:txBody>
          <a:bodyPr/>
          <a:lstStyle/>
          <a:p>
            <a:pPr marL="0" indent="0">
              <a:buNone/>
            </a:pPr>
            <a:r>
              <a:rPr lang="ru-RU" dirty="0"/>
              <a:t>Самый простой способ записи видео заключается в использовании </a:t>
            </a:r>
            <a:r>
              <a:rPr lang="en-US" dirty="0"/>
              <a:t>intent</a:t>
            </a:r>
            <a:r>
              <a:rPr lang="ru-RU" dirty="0"/>
              <a:t>-объектов для запуска стандартного приложения, управляющего камерой. Для запуска записи видео необходимо создать новый </a:t>
            </a:r>
            <a:r>
              <a:rPr lang="en-US" dirty="0"/>
              <a:t>intent</a:t>
            </a:r>
            <a:r>
              <a:rPr lang="ru-RU" dirty="0"/>
              <a:t>-объект, используя константу ACTION_VIDEO_CAPTURE класса MediaStore</a:t>
            </a:r>
            <a:r>
              <a:rPr lang="ru-RU" dirty="0" smtClean="0"/>
              <a:t>:</a:t>
            </a:r>
            <a:endParaRPr lang="ru-RU" dirty="0"/>
          </a:p>
          <a:p>
            <a:pPr marL="0" indent="0">
              <a:buNone/>
            </a:pPr>
            <a:r>
              <a:rPr lang="en-US" dirty="0" smtClean="0">
                <a:solidFill>
                  <a:schemeClr val="accent1">
                    <a:lumMod val="75000"/>
                  </a:schemeClr>
                </a:solidFill>
              </a:rPr>
              <a:t>Intent </a:t>
            </a:r>
            <a:r>
              <a:rPr lang="en-US" dirty="0" err="1">
                <a:solidFill>
                  <a:schemeClr val="accent1">
                    <a:lumMod val="75000"/>
                  </a:schemeClr>
                </a:solidFill>
              </a:rPr>
              <a:t>intent</a:t>
            </a:r>
            <a:r>
              <a:rPr lang="en-US" dirty="0">
                <a:solidFill>
                  <a:schemeClr val="accent1">
                    <a:lumMod val="75000"/>
                  </a:schemeClr>
                </a:solidFill>
              </a:rPr>
              <a:t> = </a:t>
            </a:r>
            <a:endParaRPr lang="ru-RU" dirty="0" smtClean="0">
              <a:solidFill>
                <a:schemeClr val="accent1">
                  <a:lumMod val="75000"/>
                </a:schemeClr>
              </a:solidFill>
            </a:endParaRPr>
          </a:p>
          <a:p>
            <a:pPr marL="0" indent="0">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new </a:t>
            </a:r>
            <a:r>
              <a:rPr lang="en-US" dirty="0">
                <a:solidFill>
                  <a:schemeClr val="accent1">
                    <a:lumMod val="75000"/>
                  </a:schemeClr>
                </a:solidFill>
              </a:rPr>
              <a:t>Intent(</a:t>
            </a:r>
            <a:r>
              <a:rPr lang="en-US" dirty="0" err="1">
                <a:solidFill>
                  <a:schemeClr val="accent1">
                    <a:lumMod val="75000"/>
                  </a:schemeClr>
                </a:solidFill>
              </a:rPr>
              <a:t>MediaStore.ACTION_VIDEO_CAPTURE</a:t>
            </a:r>
            <a:r>
              <a:rPr lang="en-US" dirty="0">
                <a:solidFill>
                  <a:schemeClr val="accent1">
                    <a:lumMod val="75000"/>
                  </a:schemeClr>
                </a:solidFill>
              </a:rPr>
              <a: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20</a:t>
            </a:fld>
            <a:endParaRPr lang="en-US"/>
          </a:p>
        </p:txBody>
      </p:sp>
    </p:spTree>
    <p:extLst>
      <p:ext uri="{BB962C8B-B14F-4D97-AF65-F5344CB8AC3E}">
        <p14:creationId xmlns:p14="http://schemas.microsoft.com/office/powerpoint/2010/main" val="2222705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Запись видео</a:t>
            </a:r>
          </a:p>
        </p:txBody>
      </p:sp>
      <p:sp>
        <p:nvSpPr>
          <p:cNvPr id="3" name="Content Placeholder 2"/>
          <p:cNvSpPr>
            <a:spLocks noGrp="1"/>
          </p:cNvSpPr>
          <p:nvPr>
            <p:ph idx="1"/>
          </p:nvPr>
        </p:nvSpPr>
        <p:spPr>
          <a:xfrm>
            <a:off x="609598" y="1500174"/>
            <a:ext cx="6914729" cy="4541189"/>
          </a:xfrm>
        </p:spPr>
        <p:txBody>
          <a:bodyPr/>
          <a:lstStyle/>
          <a:p>
            <a:pPr marL="0" indent="0">
              <a:buNone/>
            </a:pPr>
            <a:r>
              <a:rPr lang="ru-RU" dirty="0" smtClean="0"/>
              <a:t>настройка свойств  </a:t>
            </a:r>
            <a:r>
              <a:rPr lang="en-US" dirty="0"/>
              <a:t>intent</a:t>
            </a:r>
            <a:r>
              <a:rPr lang="ru-RU" dirty="0"/>
              <a:t>-объекта:</a:t>
            </a:r>
          </a:p>
          <a:p>
            <a:pPr lvl="0"/>
            <a:r>
              <a:rPr lang="ru-RU" b="1" dirty="0"/>
              <a:t>место сохранения видеозаписи</a:t>
            </a:r>
            <a:r>
              <a:rPr lang="ru-RU" dirty="0"/>
              <a:t>, если есть необходимость сохранить ее в месте, отличном от используемого по умолчанию, применяют константу EXTRA_OUTPUT класса  </a:t>
            </a:r>
            <a:r>
              <a:rPr lang="en-US" dirty="0" err="1"/>
              <a:t>MediaStore</a:t>
            </a:r>
            <a:r>
              <a:rPr lang="ru-RU" dirty="0" smtClean="0"/>
              <a:t>:</a:t>
            </a:r>
          </a:p>
          <a:p>
            <a:pPr lvl="0"/>
            <a:endParaRPr lang="ru-RU" dirty="0"/>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MediaStore.EXTRA_OUTPUT</a:t>
            </a:r>
            <a:r>
              <a:rPr lang="en-US" dirty="0">
                <a:solidFill>
                  <a:schemeClr val="accent1">
                    <a:lumMod val="75000"/>
                  </a:schemeClr>
                </a:solidFill>
              </a:rPr>
              <a:t>, </a:t>
            </a:r>
            <a:r>
              <a:rPr lang="en-US" dirty="0" err="1">
                <a:solidFill>
                  <a:schemeClr val="accent1">
                    <a:lumMod val="75000"/>
                  </a:schemeClr>
                </a:solidFill>
              </a:rPr>
              <a:t>outputpath</a:t>
            </a:r>
            <a:r>
              <a:rPr lang="en-US" dirty="0">
                <a:solidFill>
                  <a:schemeClr val="accent1">
                    <a:lumMod val="75000"/>
                  </a:schemeClr>
                </a:solidFill>
              </a:rPr>
              <a:t>);</a:t>
            </a:r>
            <a:endParaRPr lang="ru-RU" dirty="0">
              <a:solidFill>
                <a:schemeClr val="accent1">
                  <a:lumMod val="75000"/>
                </a:schemeClr>
              </a:solidFill>
            </a:endParaRPr>
          </a:p>
          <a:p>
            <a:pPr marL="0" indent="0">
              <a:buNone/>
            </a:pPr>
            <a:r>
              <a:rPr lang="ru-RU" dirty="0"/>
              <a:t>output</a:t>
            </a:r>
            <a:r>
              <a:rPr lang="en-US" dirty="0"/>
              <a:t>path</a:t>
            </a:r>
            <a:r>
              <a:rPr lang="ru-RU" dirty="0"/>
              <a:t> – указывает альтернативный путь URI;</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21</a:t>
            </a:fld>
            <a:endParaRPr lang="en-US"/>
          </a:p>
        </p:txBody>
      </p:sp>
    </p:spTree>
    <p:extLst>
      <p:ext uri="{BB962C8B-B14F-4D97-AF65-F5344CB8AC3E}">
        <p14:creationId xmlns:p14="http://schemas.microsoft.com/office/powerpoint/2010/main" val="3676946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7" y="260648"/>
            <a:ext cx="6347713" cy="676260"/>
          </a:xfrm>
        </p:spPr>
        <p:txBody>
          <a:bodyPr/>
          <a:lstStyle/>
          <a:p>
            <a:r>
              <a:rPr lang="ru-RU" dirty="0"/>
              <a:t>Запись видео</a:t>
            </a:r>
          </a:p>
        </p:txBody>
      </p:sp>
      <p:sp>
        <p:nvSpPr>
          <p:cNvPr id="3" name="Content Placeholder 2"/>
          <p:cNvSpPr>
            <a:spLocks noGrp="1"/>
          </p:cNvSpPr>
          <p:nvPr>
            <p:ph idx="1"/>
          </p:nvPr>
        </p:nvSpPr>
        <p:spPr>
          <a:xfrm>
            <a:off x="254082" y="1125406"/>
            <a:ext cx="7058745" cy="4916619"/>
          </a:xfrm>
        </p:spPr>
        <p:txBody>
          <a:bodyPr/>
          <a:lstStyle/>
          <a:p>
            <a:pPr marL="0" indent="0">
              <a:buNone/>
            </a:pPr>
            <a:r>
              <a:rPr lang="ru-RU" dirty="0"/>
              <a:t>настройка свойств  </a:t>
            </a:r>
            <a:r>
              <a:rPr lang="en-US" dirty="0"/>
              <a:t>intent</a:t>
            </a:r>
            <a:r>
              <a:rPr lang="ru-RU" dirty="0"/>
              <a:t>-объекта:</a:t>
            </a:r>
          </a:p>
          <a:p>
            <a:pPr lvl="0"/>
            <a:r>
              <a:rPr lang="ru-RU" b="1" dirty="0" smtClean="0"/>
              <a:t>качество </a:t>
            </a:r>
            <a:r>
              <a:rPr lang="ru-RU" b="1" dirty="0"/>
              <a:t>видеозаписи</a:t>
            </a:r>
            <a:r>
              <a:rPr lang="ru-RU" dirty="0"/>
              <a:t>, если есть необходимость сохранить картинку в качестве, отличном от используемого по умолчанию, применяют константу  </a:t>
            </a:r>
            <a:r>
              <a:rPr lang="ru-RU" dirty="0" smtClean="0"/>
              <a:t>EXTRA_VIDEO_QUALITY </a:t>
            </a:r>
            <a:r>
              <a:rPr lang="ru-RU" dirty="0"/>
              <a:t>класса  </a:t>
            </a:r>
            <a:r>
              <a:rPr lang="en-US" dirty="0" err="1"/>
              <a:t>MediaStore</a:t>
            </a:r>
            <a:r>
              <a:rPr lang="ru-RU" dirty="0"/>
              <a:t>: </a:t>
            </a:r>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MediaStore.EXTRA_VIDEO_QUALITY</a:t>
            </a:r>
            <a:r>
              <a:rPr lang="en-US" dirty="0">
                <a:solidFill>
                  <a:schemeClr val="accent1">
                    <a:lumMod val="75000"/>
                  </a:schemeClr>
                </a:solidFill>
              </a:rPr>
              <a:t>, </a:t>
            </a:r>
            <a:endParaRPr lang="ru-RU" dirty="0" smtClean="0">
              <a:solidFill>
                <a:schemeClr val="accent1">
                  <a:lumMod val="75000"/>
                </a:schemeClr>
              </a:solidFill>
            </a:endParaRPr>
          </a:p>
          <a:p>
            <a:pPr marL="0" indent="0">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VIDEO_QUALITY</a:t>
            </a:r>
            <a:r>
              <a:rPr lang="en-US" dirty="0">
                <a:solidFill>
                  <a:schemeClr val="accent1">
                    <a:lumMod val="75000"/>
                  </a:schemeClr>
                </a:solidFill>
              </a:rPr>
              <a:t>);</a:t>
            </a:r>
            <a:endParaRPr lang="ru-RU" dirty="0">
              <a:solidFill>
                <a:schemeClr val="accent1">
                  <a:lumMod val="75000"/>
                </a:schemeClr>
              </a:solidFill>
            </a:endParaRPr>
          </a:p>
          <a:p>
            <a:pPr marL="0" indent="0">
              <a:buNone/>
            </a:pPr>
            <a:r>
              <a:rPr lang="en-US" dirty="0" smtClean="0"/>
              <a:t>VIDEO_QUALITY = 0 – </a:t>
            </a:r>
            <a:r>
              <a:rPr lang="ru-RU" dirty="0" smtClean="0"/>
              <a:t>низкое качество (подходит для </a:t>
            </a:r>
            <a:r>
              <a:rPr lang="en-US" dirty="0" smtClean="0"/>
              <a:t>MMS)</a:t>
            </a:r>
          </a:p>
          <a:p>
            <a:pPr marL="0" indent="0">
              <a:buNone/>
            </a:pPr>
            <a:r>
              <a:rPr lang="en-US" dirty="0"/>
              <a:t>VIDEO_QUALITY = </a:t>
            </a:r>
            <a:r>
              <a:rPr lang="en-US" dirty="0" smtClean="0"/>
              <a:t>1 </a:t>
            </a:r>
            <a:r>
              <a:rPr lang="en-US" dirty="0"/>
              <a:t>– </a:t>
            </a:r>
            <a:r>
              <a:rPr lang="ru-RU" dirty="0" smtClean="0"/>
              <a:t>высокое качество (по умолчанию)</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22</a:t>
            </a:fld>
            <a:endParaRPr lang="en-US"/>
          </a:p>
        </p:txBody>
      </p:sp>
    </p:spTree>
    <p:extLst>
      <p:ext uri="{BB962C8B-B14F-4D97-AF65-F5344CB8AC3E}">
        <p14:creationId xmlns:p14="http://schemas.microsoft.com/office/powerpoint/2010/main" val="1209082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300" y="116632"/>
            <a:ext cx="6347713" cy="676260"/>
          </a:xfrm>
        </p:spPr>
        <p:txBody>
          <a:bodyPr/>
          <a:lstStyle/>
          <a:p>
            <a:r>
              <a:rPr lang="ru-RU" dirty="0"/>
              <a:t>Запись видео</a:t>
            </a:r>
          </a:p>
        </p:txBody>
      </p:sp>
      <p:sp>
        <p:nvSpPr>
          <p:cNvPr id="3" name="Content Placeholder 2"/>
          <p:cNvSpPr>
            <a:spLocks noGrp="1"/>
          </p:cNvSpPr>
          <p:nvPr>
            <p:ph idx="1"/>
          </p:nvPr>
        </p:nvSpPr>
        <p:spPr>
          <a:xfrm>
            <a:off x="251521" y="1500174"/>
            <a:ext cx="7200800" cy="4541189"/>
          </a:xfrm>
        </p:spPr>
        <p:txBody>
          <a:bodyPr/>
          <a:lstStyle/>
          <a:p>
            <a:pPr marL="0" indent="0">
              <a:buNone/>
            </a:pPr>
            <a:r>
              <a:rPr lang="ru-RU" dirty="0"/>
              <a:t>После создания и настройки  </a:t>
            </a:r>
            <a:r>
              <a:rPr lang="en-US" dirty="0"/>
              <a:t>intent</a:t>
            </a:r>
            <a:r>
              <a:rPr lang="ru-RU" dirty="0"/>
              <a:t>-объекта необходимо вызвать метод  startActivityForResult() и передать ему полученный </a:t>
            </a:r>
            <a:r>
              <a:rPr lang="ru-RU" dirty="0" smtClean="0"/>
              <a:t>экземпляр </a:t>
            </a:r>
            <a:r>
              <a:rPr lang="en-US" dirty="0" smtClean="0"/>
              <a:t>Intent </a:t>
            </a:r>
            <a:r>
              <a:rPr lang="ru-RU" dirty="0"/>
              <a:t>в качестве параметра</a:t>
            </a:r>
            <a:r>
              <a:rPr lang="ru-RU" dirty="0" smtClean="0"/>
              <a:t>:</a:t>
            </a:r>
          </a:p>
          <a:p>
            <a:pPr marL="0" indent="0">
              <a:buNone/>
            </a:pPr>
            <a:endParaRPr lang="ru-RU" dirty="0" smtClean="0"/>
          </a:p>
          <a:p>
            <a:pPr marL="0" indent="0">
              <a:spcBef>
                <a:spcPts val="0"/>
              </a:spcBef>
              <a:buNone/>
            </a:pPr>
            <a:r>
              <a:rPr lang="en-US" dirty="0" err="1" smtClean="0">
                <a:solidFill>
                  <a:schemeClr val="accent1">
                    <a:lumMod val="75000"/>
                  </a:schemeClr>
                </a:solidFill>
              </a:rPr>
              <a:t>startActivityForResult</a:t>
            </a:r>
            <a:r>
              <a:rPr lang="en-US" dirty="0" smtClean="0">
                <a:solidFill>
                  <a:schemeClr val="accent1">
                    <a:lumMod val="75000"/>
                  </a:schemeClr>
                </a:solidFill>
              </a:rPr>
              <a:t>(intent, </a:t>
            </a:r>
            <a:r>
              <a:rPr lang="ru-RU" dirty="0" smtClean="0">
                <a:solidFill>
                  <a:schemeClr val="accent1">
                    <a:lumMod val="75000"/>
                  </a:schemeClr>
                </a:solidFill>
              </a:rPr>
              <a:t>RECORD_VIDEO);</a:t>
            </a:r>
          </a:p>
          <a:p>
            <a:pPr marL="0" indent="0">
              <a:spcBef>
                <a:spcPts val="0"/>
              </a:spcBef>
              <a:buNone/>
            </a:pPr>
            <a:endParaRPr lang="ru-RU" dirty="0" smtClean="0"/>
          </a:p>
          <a:p>
            <a:pPr marL="0" indent="0">
              <a:spcBef>
                <a:spcPts val="0"/>
              </a:spcBef>
              <a:buNone/>
            </a:pPr>
            <a:r>
              <a:rPr lang="ru-RU" dirty="0" smtClean="0"/>
              <a:t>Этот метод </a:t>
            </a:r>
            <a:r>
              <a:rPr lang="ru-RU" dirty="0"/>
              <a:t>запускает стандартную активность, управляющую видеокамерой и позволяющую начать, остановить, просмотреть и повторить запись видео. При этом нет необходимости создавать собственное приложение для этих нужд. </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23</a:t>
            </a:fld>
            <a:endParaRPr lang="en-US"/>
          </a:p>
        </p:txBody>
      </p:sp>
    </p:spTree>
    <p:extLst>
      <p:ext uri="{BB962C8B-B14F-4D97-AF65-F5344CB8AC3E}">
        <p14:creationId xmlns:p14="http://schemas.microsoft.com/office/powerpoint/2010/main" val="4280036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27" y="260648"/>
            <a:ext cx="6347713" cy="676260"/>
          </a:xfrm>
        </p:spPr>
        <p:txBody>
          <a:bodyPr>
            <a:normAutofit fontScale="90000"/>
          </a:bodyPr>
          <a:lstStyle/>
          <a:p>
            <a:r>
              <a:rPr lang="ru-RU" dirty="0" smtClean="0"/>
              <a:t>Запись мультимедиа, использование </a:t>
            </a:r>
            <a:r>
              <a:rPr lang="ru-RU" dirty="0"/>
              <a:t>класса MediaRecorder</a:t>
            </a:r>
            <a:endParaRPr lang="ru-RU" dirty="0"/>
          </a:p>
        </p:txBody>
      </p:sp>
      <p:sp>
        <p:nvSpPr>
          <p:cNvPr id="3" name="Content Placeholder 2"/>
          <p:cNvSpPr>
            <a:spLocks noGrp="1"/>
          </p:cNvSpPr>
          <p:nvPr>
            <p:ph idx="1"/>
          </p:nvPr>
        </p:nvSpPr>
        <p:spPr>
          <a:xfrm>
            <a:off x="609598" y="1500174"/>
            <a:ext cx="6842721" cy="4541189"/>
          </a:xfrm>
        </p:spPr>
        <p:txBody>
          <a:bodyPr/>
          <a:lstStyle/>
          <a:p>
            <a:pPr marL="0" indent="0">
              <a:buNone/>
            </a:pPr>
            <a:r>
              <a:rPr lang="ru-RU" dirty="0"/>
              <a:t>Чтобы иметь возможность записывать мультимедийные файлы в Android, приложение должно получить полномочия RECORD_AUDIO и/или RECORD_VIDEO. Для этого необходимо добавить в манифест приложения следующие строки:</a:t>
            </a:r>
          </a:p>
          <a:p>
            <a:pPr marL="0" indent="0">
              <a:spcBef>
                <a:spcPts val="0"/>
              </a:spcBef>
              <a:buNone/>
            </a:pPr>
            <a:r>
              <a:rPr lang="ru-RU" dirty="0">
                <a:solidFill>
                  <a:schemeClr val="accent1">
                    <a:lumMod val="75000"/>
                  </a:schemeClr>
                </a:solidFill>
              </a:rPr>
              <a:t>&lt;uses-permission </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android:name</a:t>
            </a:r>
            <a:r>
              <a:rPr lang="ru-RU" dirty="0">
                <a:solidFill>
                  <a:schemeClr val="accent1">
                    <a:lumMod val="75000"/>
                  </a:schemeClr>
                </a:solidFill>
              </a:rPr>
              <a:t>="android.permission.RECORD_AUDIO"/&gt;</a:t>
            </a:r>
          </a:p>
          <a:p>
            <a:pPr marL="0" indent="0">
              <a:buNone/>
            </a:pPr>
            <a:r>
              <a:rPr lang="en-US" dirty="0">
                <a:solidFill>
                  <a:schemeClr val="accent1">
                    <a:lumMod val="75000"/>
                  </a:schemeClr>
                </a:solidFill>
              </a:rPr>
              <a:t>&lt;uses-permission </a:t>
            </a:r>
            <a:r>
              <a:rPr lang="en-US" dirty="0" err="1">
                <a:solidFill>
                  <a:schemeClr val="accent1">
                    <a:lumMod val="75000"/>
                  </a:schemeClr>
                </a:solidFill>
              </a:rPr>
              <a:t>android:name</a:t>
            </a:r>
            <a:r>
              <a:rPr lang="en-US" dirty="0">
                <a:solidFill>
                  <a:schemeClr val="accent1">
                    <a:lumMod val="75000"/>
                  </a:schemeClr>
                </a:solidFill>
              </a:rPr>
              <a:t>="</a:t>
            </a:r>
            <a:r>
              <a:rPr lang="en-US" dirty="0" err="1">
                <a:solidFill>
                  <a:schemeClr val="accent1">
                    <a:lumMod val="75000"/>
                  </a:schemeClr>
                </a:solidFill>
              </a:rPr>
              <a:t>android.permission.RECORD_VIDEO</a:t>
            </a:r>
            <a:r>
              <a:rPr lang="en-US" dirty="0">
                <a:solidFill>
                  <a:schemeClr val="accent1">
                    <a:lumMod val="75000"/>
                  </a:schemeClr>
                </a:solidFill>
              </a:rPr>
              <a:t>"/&gt;</a:t>
            </a:r>
            <a:endParaRPr lang="ru-RU" dirty="0">
              <a:solidFill>
                <a:schemeClr val="accent1">
                  <a:lumMod val="75000"/>
                </a:schemeClr>
              </a:solidFill>
            </a:endParaRPr>
          </a:p>
          <a:p>
            <a:pPr marL="0" indent="0">
              <a:buNone/>
            </a:pP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24</a:t>
            </a:fld>
            <a:endParaRPr lang="en-US"/>
          </a:p>
        </p:txBody>
      </p:sp>
    </p:spTree>
    <p:extLst>
      <p:ext uri="{BB962C8B-B14F-4D97-AF65-F5344CB8AC3E}">
        <p14:creationId xmlns:p14="http://schemas.microsoft.com/office/powerpoint/2010/main" val="3827228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2656"/>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p:txBody>
          <a:bodyPr/>
          <a:lstStyle/>
          <a:p>
            <a:pPr marL="0" indent="0">
              <a:buNone/>
            </a:pPr>
            <a:r>
              <a:rPr lang="ru-RU" dirty="0"/>
              <a:t>Для управления записью медиа-контента с помощью класса MediaRecorder необходимо выполнить следующие действия в заданной последовательности: </a:t>
            </a:r>
            <a:endParaRPr lang="ru-RU" dirty="0" smtClean="0"/>
          </a:p>
          <a:p>
            <a:pPr marL="0" indent="0">
              <a:buNone/>
            </a:pPr>
            <a:endParaRPr lang="ru-RU" dirty="0"/>
          </a:p>
          <a:p>
            <a:pPr marL="0" lvl="0" indent="0">
              <a:buNone/>
            </a:pPr>
            <a:r>
              <a:rPr lang="ru-RU" b="1" dirty="0" smtClean="0"/>
              <a:t>1.  создать </a:t>
            </a:r>
            <a:r>
              <a:rPr lang="ru-RU" b="1" dirty="0"/>
              <a:t>экземпляр класса  MediaRecorder</a:t>
            </a:r>
            <a:r>
              <a:rPr lang="en-US" dirty="0"/>
              <a:t>:</a:t>
            </a:r>
            <a:endParaRPr lang="ru-RU" dirty="0"/>
          </a:p>
          <a:p>
            <a:pPr marL="0" indent="0">
              <a:buNone/>
            </a:pPr>
            <a:r>
              <a:rPr lang="ru-RU" dirty="0">
                <a:solidFill>
                  <a:schemeClr val="accent1">
                    <a:lumMod val="75000"/>
                  </a:schemeClr>
                </a:solidFill>
              </a:rPr>
              <a:t>MediaRecorder mediaRecorder = </a:t>
            </a:r>
            <a:endParaRPr lang="ru-RU" dirty="0" smtClean="0">
              <a:solidFill>
                <a:schemeClr val="accent1">
                  <a:lumMod val="75000"/>
                </a:schemeClr>
              </a:solidFill>
            </a:endParaRPr>
          </a:p>
          <a:p>
            <a:pPr marL="0" indent="0">
              <a:buNone/>
            </a:pPr>
            <a:r>
              <a:rPr lang="ru-RU" dirty="0">
                <a:solidFill>
                  <a:schemeClr val="accent1">
                    <a:lumMod val="75000"/>
                  </a:schemeClr>
                </a:solidFill>
              </a:rPr>
              <a:t> </a:t>
            </a:r>
            <a:r>
              <a:rPr lang="ru-RU" dirty="0" smtClean="0">
                <a:solidFill>
                  <a:schemeClr val="accent1">
                    <a:lumMod val="75000"/>
                  </a:schemeClr>
                </a:solidFill>
              </a:rPr>
              <a:t>                                           new </a:t>
            </a:r>
            <a:r>
              <a:rPr lang="ru-RU" dirty="0">
                <a:solidFill>
                  <a:schemeClr val="accent1">
                    <a:lumMod val="75000"/>
                  </a:schemeClr>
                </a:solidFill>
              </a:rPr>
              <a:t>MediaRecorder();</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25</a:t>
            </a:fld>
            <a:endParaRPr lang="en-US"/>
          </a:p>
        </p:txBody>
      </p:sp>
    </p:spTree>
    <p:extLst>
      <p:ext uri="{BB962C8B-B14F-4D97-AF65-F5344CB8AC3E}">
        <p14:creationId xmlns:p14="http://schemas.microsoft.com/office/powerpoint/2010/main" val="3127903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a:xfrm>
            <a:off x="323528" y="1500174"/>
            <a:ext cx="7128791" cy="4541189"/>
          </a:xfrm>
        </p:spPr>
        <p:txBody>
          <a:bodyPr/>
          <a:lstStyle/>
          <a:p>
            <a:pPr marL="0" lvl="0" indent="0">
              <a:spcBef>
                <a:spcPts val="0"/>
              </a:spcBef>
              <a:buNone/>
            </a:pPr>
            <a:r>
              <a:rPr lang="ru-RU" b="1" dirty="0" smtClean="0"/>
              <a:t>2. определить </a:t>
            </a:r>
            <a:r>
              <a:rPr lang="ru-RU" b="1" dirty="0"/>
              <a:t>источник записи </a:t>
            </a:r>
            <a:r>
              <a:rPr lang="ru-RU" dirty="0"/>
              <a:t>с помощью методов setAudioSource() и setVideoSource(), которым в качестве параметра передаются статические константы классов MediaRecorder.AudioSource и MediaRecorder.VideoSource, определяющие источники для аудио и видеоданных соответственно:</a:t>
            </a:r>
          </a:p>
          <a:p>
            <a:pPr marL="0" indent="0">
              <a:spcBef>
                <a:spcPts val="0"/>
              </a:spcBef>
              <a:buNone/>
            </a:pPr>
            <a:r>
              <a:rPr lang="en-US" dirty="0" err="1">
                <a:solidFill>
                  <a:schemeClr val="accent1">
                    <a:lumMod val="75000"/>
                  </a:schemeClr>
                </a:solidFill>
              </a:rPr>
              <a:t>mediaRecorder.setAudioSource</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MediaRecorder.AudioSource.MIC</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mediaRecorder.setVideoSource</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MediaRecorder.VideoSource.CAMERA</a:t>
            </a:r>
            <a:r>
              <a:rPr lang="en-US" dirty="0">
                <a:solidFill>
                  <a:schemeClr val="accent1">
                    <a:lumMod val="75000"/>
                  </a:schemeClr>
                </a:solidFill>
              </a:rPr>
              <a: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26</a:t>
            </a:fld>
            <a:endParaRPr lang="en-US"/>
          </a:p>
        </p:txBody>
      </p:sp>
    </p:spTree>
    <p:extLst>
      <p:ext uri="{BB962C8B-B14F-4D97-AF65-F5344CB8AC3E}">
        <p14:creationId xmlns:p14="http://schemas.microsoft.com/office/powerpoint/2010/main" val="1679067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a:xfrm>
            <a:off x="323529" y="1500174"/>
            <a:ext cx="6912768" cy="4541189"/>
          </a:xfrm>
        </p:spPr>
        <p:txBody>
          <a:bodyPr/>
          <a:lstStyle/>
          <a:p>
            <a:pPr marL="0" lvl="0" indent="0">
              <a:buNone/>
            </a:pPr>
            <a:r>
              <a:rPr lang="ru-RU" b="1" dirty="0" smtClean="0"/>
              <a:t>3. </a:t>
            </a:r>
            <a:r>
              <a:rPr lang="ru-RU" b="1" dirty="0"/>
              <a:t>задать итоговый формат</a:t>
            </a:r>
            <a:r>
              <a:rPr lang="ru-RU" dirty="0"/>
              <a:t> с помощью метода setOutputFormat(), передав ему одну из констант класса MediaRecorder.OutputFormat</a:t>
            </a:r>
            <a:r>
              <a:rPr lang="ru-RU" dirty="0" smtClean="0"/>
              <a:t>:</a:t>
            </a:r>
          </a:p>
          <a:p>
            <a:pPr marL="0" lvl="0" indent="0">
              <a:buNone/>
            </a:pPr>
            <a:endParaRPr lang="ru-RU" dirty="0"/>
          </a:p>
          <a:p>
            <a:pPr marL="0" indent="0">
              <a:spcBef>
                <a:spcPts val="0"/>
              </a:spcBef>
              <a:buNone/>
            </a:pPr>
            <a:r>
              <a:rPr lang="en-US" dirty="0" err="1">
                <a:solidFill>
                  <a:schemeClr val="accent1">
                    <a:lumMod val="75000"/>
                  </a:schemeClr>
                </a:solidFill>
              </a:rPr>
              <a:t>mediaRecorder.setOutputFormat</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MediaRecorder.OutputFormat.DEFAULT</a:t>
            </a:r>
            <a:r>
              <a:rPr lang="en-US" dirty="0">
                <a:solidFill>
                  <a:schemeClr val="accent1">
                    <a:lumMod val="75000"/>
                  </a:schemeClr>
                </a:solidFill>
              </a:rPr>
              <a:t>);</a:t>
            </a:r>
            <a:endParaRPr lang="ru-RU" dirty="0">
              <a:solidFill>
                <a:schemeClr val="accent1">
                  <a:lumMod val="75000"/>
                </a:schemeClr>
              </a:solidFill>
            </a:endParaRPr>
          </a:p>
          <a:p>
            <a:pPr marL="0" lvl="0" indent="0">
              <a:spcBef>
                <a:spcPts val="0"/>
              </a:spcBef>
              <a:buNone/>
            </a:pP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27</a:t>
            </a:fld>
            <a:endParaRPr lang="en-US"/>
          </a:p>
        </p:txBody>
      </p:sp>
    </p:spTree>
    <p:extLst>
      <p:ext uri="{BB962C8B-B14F-4D97-AF65-F5344CB8AC3E}">
        <p14:creationId xmlns:p14="http://schemas.microsoft.com/office/powerpoint/2010/main" val="678823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a:xfrm>
            <a:off x="179512" y="1500174"/>
            <a:ext cx="7344815" cy="4541189"/>
          </a:xfrm>
        </p:spPr>
        <p:txBody>
          <a:bodyPr/>
          <a:lstStyle/>
          <a:p>
            <a:pPr marL="0" lvl="0" indent="0">
              <a:spcBef>
                <a:spcPts val="0"/>
              </a:spcBef>
              <a:buNone/>
            </a:pPr>
            <a:r>
              <a:rPr lang="ru-RU" b="1" dirty="0" smtClean="0"/>
              <a:t>4. </a:t>
            </a:r>
            <a:r>
              <a:rPr lang="ru-RU" b="1" dirty="0"/>
              <a:t>определить кодировщики для аудио и видео</a:t>
            </a:r>
            <a:r>
              <a:rPr lang="ru-RU" dirty="0"/>
              <a:t> с помощью методов </a:t>
            </a:r>
            <a:r>
              <a:rPr lang="en-US" dirty="0" err="1"/>
              <a:t>setAudioEncoder</a:t>
            </a:r>
            <a:r>
              <a:rPr lang="en-US" dirty="0"/>
              <a:t>() </a:t>
            </a:r>
            <a:r>
              <a:rPr lang="ru-RU" dirty="0"/>
              <a:t>и </a:t>
            </a:r>
            <a:r>
              <a:rPr lang="en-US" dirty="0" err="1"/>
              <a:t>setVideoEncoder</a:t>
            </a:r>
            <a:r>
              <a:rPr lang="en-US" dirty="0"/>
              <a:t>(), </a:t>
            </a:r>
            <a:r>
              <a:rPr lang="ru-RU" dirty="0"/>
              <a:t>используя константы класса</a:t>
            </a:r>
            <a:r>
              <a:rPr lang="en-US" dirty="0"/>
              <a:t> </a:t>
            </a:r>
            <a:r>
              <a:rPr lang="en-US" dirty="0" err="1"/>
              <a:t>MediaRecorder.AudioEncoder</a:t>
            </a:r>
            <a:r>
              <a:rPr lang="en-US" dirty="0"/>
              <a:t> </a:t>
            </a:r>
            <a:r>
              <a:rPr lang="ru-RU" dirty="0"/>
              <a:t>и </a:t>
            </a:r>
            <a:r>
              <a:rPr lang="en-US" dirty="0" err="1"/>
              <a:t>MediaRecorder.VideoEncoder</a:t>
            </a:r>
            <a:r>
              <a:rPr lang="en-US" dirty="0"/>
              <a:t>, </a:t>
            </a:r>
            <a:r>
              <a:rPr lang="ru-RU" dirty="0"/>
              <a:t>соответственно</a:t>
            </a:r>
            <a:r>
              <a:rPr lang="en-US" dirty="0"/>
              <a:t>. </a:t>
            </a:r>
            <a:endParaRPr lang="ru-RU" dirty="0"/>
          </a:p>
          <a:p>
            <a:pPr marL="0" indent="0">
              <a:spcBef>
                <a:spcPts val="0"/>
              </a:spcBef>
              <a:buNone/>
            </a:pPr>
            <a:r>
              <a:rPr lang="en-US" dirty="0" err="1">
                <a:solidFill>
                  <a:schemeClr val="accent1">
                    <a:lumMod val="75000"/>
                  </a:schemeClr>
                </a:solidFill>
              </a:rPr>
              <a:t>mediaRecorder.setAudioEncoder</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MediaRecorder.AudioEncoder.DEFAULT</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mediaRecorder.setVideoEncoder</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MediaRecorder.VideoEncoder.DEFAULT</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ru-RU" dirty="0"/>
              <a:t>При желании можно установить </a:t>
            </a:r>
            <a:r>
              <a:rPr lang="ru-RU" b="1" dirty="0"/>
              <a:t>частоту кадров и размер итогового видео</a:t>
            </a:r>
            <a:r>
              <a:rPr lang="ru-RU" dirty="0"/>
              <a:t>.</a:t>
            </a:r>
          </a:p>
          <a:p>
            <a:pPr marL="0" lvl="0" indent="0">
              <a:buNone/>
            </a:pP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28</a:t>
            </a:fld>
            <a:endParaRPr lang="en-US"/>
          </a:p>
        </p:txBody>
      </p:sp>
    </p:spTree>
    <p:extLst>
      <p:ext uri="{BB962C8B-B14F-4D97-AF65-F5344CB8AC3E}">
        <p14:creationId xmlns:p14="http://schemas.microsoft.com/office/powerpoint/2010/main" val="545736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a:xfrm>
            <a:off x="179512" y="1500174"/>
            <a:ext cx="7344815" cy="4541189"/>
          </a:xfrm>
        </p:spPr>
        <p:txBody>
          <a:bodyPr/>
          <a:lstStyle/>
          <a:p>
            <a:pPr marL="0" lvl="0" indent="0">
              <a:buNone/>
            </a:pPr>
            <a:r>
              <a:rPr lang="ru-RU" b="1" dirty="0" smtClean="0"/>
              <a:t>5. </a:t>
            </a:r>
            <a:r>
              <a:rPr lang="ru-RU" b="1" dirty="0"/>
              <a:t>выбрать итоговый файл</a:t>
            </a:r>
            <a:r>
              <a:rPr lang="ru-RU" dirty="0"/>
              <a:t> с помощью метода setOutputFile():</a:t>
            </a:r>
          </a:p>
          <a:p>
            <a:pPr marL="0" indent="0">
              <a:buNone/>
            </a:pPr>
            <a:r>
              <a:rPr lang="en-US" dirty="0" err="1">
                <a:solidFill>
                  <a:schemeClr val="accent1">
                    <a:lumMod val="75000"/>
                  </a:schemeClr>
                </a:solidFill>
              </a:rPr>
              <a:t>mediaRecorder.setOutputFile</a:t>
            </a:r>
            <a:r>
              <a:rPr lang="en-US" dirty="0">
                <a:solidFill>
                  <a:schemeClr val="accent1">
                    <a:lumMod val="75000"/>
                  </a:schemeClr>
                </a:solidFill>
              </a:rPr>
              <a:t>("/</a:t>
            </a:r>
            <a:r>
              <a:rPr lang="en-US" dirty="0" err="1">
                <a:solidFill>
                  <a:schemeClr val="accent1">
                    <a:lumMod val="75000"/>
                  </a:schemeClr>
                </a:solidFill>
              </a:rPr>
              <a:t>sdcard</a:t>
            </a:r>
            <a:r>
              <a:rPr lang="en-US" dirty="0">
                <a:solidFill>
                  <a:schemeClr val="accent1">
                    <a:lumMod val="75000"/>
                  </a:schemeClr>
                </a:solidFill>
              </a:rPr>
              <a:t>/myoutputfile.mp4");</a:t>
            </a:r>
            <a:endParaRPr lang="ru-RU" dirty="0">
              <a:solidFill>
                <a:schemeClr val="accent1">
                  <a:lumMod val="75000"/>
                </a:schemeClr>
              </a:solidFill>
            </a:endParaRPr>
          </a:p>
          <a:p>
            <a:pPr marL="0" indent="0">
              <a:buNone/>
            </a:pPr>
            <a:r>
              <a:rPr lang="ru-RU" dirty="0"/>
              <a:t>После выполнения вышеперечисленных </a:t>
            </a:r>
            <a:r>
              <a:rPr lang="ru-RU" dirty="0" smtClean="0"/>
              <a:t>шагов, </a:t>
            </a:r>
            <a:r>
              <a:rPr lang="ru-RU" dirty="0"/>
              <a:t>получим экземпляр класса MediaRecorder, настроенный для записи аудио- и видеоданных с микрофона и камеры, соответственно, при этом использованы итоговый формат и кодировщики по умолчанию, а запись будет сохранена на карту SD.</a:t>
            </a:r>
          </a:p>
          <a:p>
            <a:pPr marL="0" lvl="0" indent="0">
              <a:spcBef>
                <a:spcPts val="0"/>
              </a:spcBef>
              <a:buNone/>
            </a:pP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29</a:t>
            </a:fld>
            <a:endParaRPr lang="en-US"/>
          </a:p>
        </p:txBody>
      </p:sp>
    </p:spTree>
    <p:extLst>
      <p:ext uri="{BB962C8B-B14F-4D97-AF65-F5344CB8AC3E}">
        <p14:creationId xmlns:p14="http://schemas.microsoft.com/office/powerpoint/2010/main" val="16783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a:t>Основы работы с аудио и видеоинформацией</a:t>
            </a:r>
          </a:p>
        </p:txBody>
      </p:sp>
      <p:sp>
        <p:nvSpPr>
          <p:cNvPr id="7" name="Текст 6"/>
          <p:cNvSpPr>
            <a:spLocks noGrp="1"/>
          </p:cNvSpPr>
          <p:nvPr>
            <p:ph type="body" idx="1"/>
          </p:nvPr>
        </p:nvSpPr>
        <p:spPr/>
        <p:txBody>
          <a:bodyPr/>
          <a:lstStyle/>
          <a:p>
            <a:endParaRPr lang="ru-RU"/>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3</a:t>
            </a:fld>
            <a:endParaRPr lang="en-US"/>
          </a:p>
        </p:txBody>
      </p:sp>
      <p:sp>
        <p:nvSpPr>
          <p:cNvPr id="8" name="Нижний колонтитул 3"/>
          <p:cNvSpPr>
            <a:spLocks noGrp="1"/>
          </p:cNvSpPr>
          <p:nvPr>
            <p:ph type="ftr" sz="quarter" idx="11"/>
          </p:nvPr>
        </p:nvSpPr>
        <p:spPr>
          <a:xfrm>
            <a:off x="609600" y="6042025"/>
            <a:ext cx="4622800" cy="365125"/>
          </a:xfrm>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pic>
        <p:nvPicPr>
          <p:cNvPr id="9" name="Picture 2" descr="audio, dj, headphone, music, snooki icon"/>
          <p:cNvPicPr>
            <a:picLocks noChangeAspect="1" noChangeArrowheads="1"/>
          </p:cNvPicPr>
          <p:nvPr/>
        </p:nvPicPr>
        <p:blipFill>
          <a:blip r:embed="rId3" cstate="print"/>
          <a:srcRect/>
          <a:stretch>
            <a:fillRect/>
          </a:stretch>
        </p:blipFill>
        <p:spPr bwMode="auto">
          <a:xfrm>
            <a:off x="755576" y="4725144"/>
            <a:ext cx="864095" cy="864096"/>
          </a:xfrm>
          <a:prstGeom prst="rect">
            <a:avLst/>
          </a:prstGeom>
          <a:noFill/>
        </p:spPr>
      </p:pic>
      <p:pic>
        <p:nvPicPr>
          <p:cNvPr id="10" name="Picture 4" descr="video icon"/>
          <p:cNvPicPr>
            <a:picLocks noChangeAspect="1" noChangeArrowheads="1"/>
          </p:cNvPicPr>
          <p:nvPr/>
        </p:nvPicPr>
        <p:blipFill>
          <a:blip r:embed="rId4" cstate="print"/>
          <a:srcRect/>
          <a:stretch>
            <a:fillRect/>
          </a:stretch>
        </p:blipFill>
        <p:spPr bwMode="auto">
          <a:xfrm>
            <a:off x="1907704" y="4653136"/>
            <a:ext cx="1008111" cy="1008112"/>
          </a:xfrm>
          <a:prstGeom prst="rect">
            <a:avLst/>
          </a:prstGeom>
          <a:noFill/>
        </p:spPr>
      </p:pic>
    </p:spTree>
    <p:extLst>
      <p:ext uri="{BB962C8B-B14F-4D97-AF65-F5344CB8AC3E}">
        <p14:creationId xmlns:p14="http://schemas.microsoft.com/office/powerpoint/2010/main" val="29536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6347713" cy="676260"/>
          </a:xfrm>
        </p:spPr>
        <p:txBody>
          <a:bodyPr>
            <a:normAutofit fontScale="90000"/>
          </a:bodyPr>
          <a:lstStyle/>
          <a:p>
            <a:r>
              <a:rPr lang="ru-RU" dirty="0"/>
              <a:t>Запись мультимедиа, использование класса MediaRecorder</a:t>
            </a:r>
          </a:p>
        </p:txBody>
      </p:sp>
      <p:sp>
        <p:nvSpPr>
          <p:cNvPr id="3" name="Content Placeholder 2"/>
          <p:cNvSpPr>
            <a:spLocks noGrp="1"/>
          </p:cNvSpPr>
          <p:nvPr>
            <p:ph idx="1"/>
          </p:nvPr>
        </p:nvSpPr>
        <p:spPr>
          <a:xfrm>
            <a:off x="179512" y="980728"/>
            <a:ext cx="7632848" cy="4844611"/>
          </a:xfrm>
        </p:spPr>
        <p:txBody>
          <a:bodyPr/>
          <a:lstStyle/>
          <a:p>
            <a:pPr marL="0" lvl="0" indent="0">
              <a:buNone/>
            </a:pPr>
            <a:r>
              <a:rPr lang="ru-RU" b="1" dirty="0" smtClean="0"/>
              <a:t>5. </a:t>
            </a:r>
            <a:r>
              <a:rPr lang="ru-RU" b="1" dirty="0"/>
              <a:t>подготовить к записи</a:t>
            </a:r>
            <a:r>
              <a:rPr lang="ru-RU" dirty="0"/>
              <a:t> с помощью метода </a:t>
            </a:r>
            <a:r>
              <a:rPr lang="en-US" dirty="0"/>
              <a:t>prepare</a:t>
            </a:r>
            <a:r>
              <a:rPr lang="ru-RU" dirty="0"/>
              <a:t>():</a:t>
            </a:r>
          </a:p>
          <a:p>
            <a:pPr marL="0" indent="0">
              <a:buNone/>
            </a:pPr>
            <a:r>
              <a:rPr lang="ru-RU" dirty="0">
                <a:solidFill>
                  <a:schemeClr val="accent1">
                    <a:lumMod val="75000"/>
                  </a:schemeClr>
                </a:solidFill>
              </a:rPr>
              <a:t>mediaRecorder.prepare();</a:t>
            </a:r>
          </a:p>
          <a:p>
            <a:pPr marL="0" lvl="0" indent="0">
              <a:buNone/>
            </a:pPr>
            <a:r>
              <a:rPr lang="ru-RU" b="1" dirty="0" smtClean="0"/>
              <a:t>6. начать </a:t>
            </a:r>
            <a:r>
              <a:rPr lang="ru-RU" b="1" dirty="0"/>
              <a:t>запись</a:t>
            </a:r>
            <a:r>
              <a:rPr lang="ru-RU" dirty="0"/>
              <a:t> с помощью метода </a:t>
            </a:r>
            <a:r>
              <a:rPr lang="en-US" dirty="0"/>
              <a:t>start</a:t>
            </a:r>
            <a:r>
              <a:rPr lang="ru-RU" dirty="0"/>
              <a:t>():</a:t>
            </a:r>
          </a:p>
          <a:p>
            <a:pPr marL="0" indent="0">
              <a:buNone/>
            </a:pPr>
            <a:r>
              <a:rPr lang="ru-RU" dirty="0">
                <a:solidFill>
                  <a:schemeClr val="accent1">
                    <a:lumMod val="75000"/>
                  </a:schemeClr>
                </a:solidFill>
              </a:rPr>
              <a:t>mediaRecorder.start();</a:t>
            </a:r>
          </a:p>
          <a:p>
            <a:pPr marL="0" lvl="0" indent="0">
              <a:buNone/>
            </a:pPr>
            <a:r>
              <a:rPr lang="ru-RU" b="1" dirty="0" smtClean="0"/>
              <a:t>7. завершить </a:t>
            </a:r>
            <a:r>
              <a:rPr lang="ru-RU" b="1" dirty="0"/>
              <a:t>запись</a:t>
            </a:r>
            <a:r>
              <a:rPr lang="ru-RU" dirty="0"/>
              <a:t> с помощью метода stop() – завершение записи, и метода release() – освобождение ресурсов объекта MediaRecorder:</a:t>
            </a:r>
          </a:p>
          <a:p>
            <a:pPr marL="0" indent="0">
              <a:buNone/>
            </a:pPr>
            <a:r>
              <a:rPr lang="ru-RU" dirty="0">
                <a:solidFill>
                  <a:schemeClr val="accent1">
                    <a:lumMod val="75000"/>
                  </a:schemeClr>
                </a:solidFill>
              </a:rPr>
              <a:t>mediaRecorder.stop();</a:t>
            </a:r>
          </a:p>
          <a:p>
            <a:pPr marL="0" indent="0">
              <a:buNone/>
            </a:pPr>
            <a:r>
              <a:rPr lang="ru-RU" dirty="0">
                <a:solidFill>
                  <a:schemeClr val="accent1">
                    <a:lumMod val="75000"/>
                  </a:schemeClr>
                </a:solidFill>
              </a:rPr>
              <a:t>mediaRecorder.release();</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30</a:t>
            </a:fld>
            <a:endParaRPr lang="en-US"/>
          </a:p>
        </p:txBody>
      </p:sp>
    </p:spTree>
    <p:extLst>
      <p:ext uri="{BB962C8B-B14F-4D97-AF65-F5344CB8AC3E}">
        <p14:creationId xmlns:p14="http://schemas.microsoft.com/office/powerpoint/2010/main" val="3327383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300" y="116632"/>
            <a:ext cx="6347713" cy="676260"/>
          </a:xfrm>
        </p:spPr>
        <p:txBody>
          <a:bodyPr/>
          <a:lstStyle/>
          <a:p>
            <a:r>
              <a:rPr lang="ru-RU" dirty="0" smtClean="0"/>
              <a:t>Настройка предпросмотра</a:t>
            </a:r>
            <a:endParaRPr lang="ru-RU" dirty="0"/>
          </a:p>
        </p:txBody>
      </p:sp>
      <p:sp>
        <p:nvSpPr>
          <p:cNvPr id="3" name="Content Placeholder 2"/>
          <p:cNvSpPr>
            <a:spLocks noGrp="1"/>
          </p:cNvSpPr>
          <p:nvPr>
            <p:ph idx="1"/>
          </p:nvPr>
        </p:nvSpPr>
        <p:spPr>
          <a:xfrm>
            <a:off x="251521" y="1500174"/>
            <a:ext cx="7344816" cy="4541189"/>
          </a:xfrm>
        </p:spPr>
        <p:txBody>
          <a:bodyPr/>
          <a:lstStyle/>
          <a:p>
            <a:pPr marL="0" indent="0">
              <a:buNone/>
            </a:pPr>
            <a:r>
              <a:rPr lang="ru-RU" dirty="0" smtClean="0"/>
              <a:t>Метод </a:t>
            </a:r>
            <a:r>
              <a:rPr lang="ru-RU" dirty="0"/>
              <a:t>setPreviewDisplay() позволяет задать объект Surface для показа видеопотока во время записи. </a:t>
            </a:r>
            <a:endParaRPr lang="ru-RU" dirty="0" smtClean="0"/>
          </a:p>
          <a:p>
            <a:pPr marL="0" indent="0">
              <a:buNone/>
            </a:pPr>
            <a:r>
              <a:rPr lang="en-US" dirty="0" err="1" smtClean="0">
                <a:solidFill>
                  <a:schemeClr val="accent1">
                    <a:lumMod val="75000"/>
                  </a:schemeClr>
                </a:solidFill>
              </a:rPr>
              <a:t>mediaRecorder.setPreviewDisplay</a:t>
            </a:r>
            <a:r>
              <a:rPr lang="en-US" dirty="0">
                <a:solidFill>
                  <a:schemeClr val="accent1">
                    <a:lumMod val="75000"/>
                  </a:schemeClr>
                </a:solidFill>
              </a:rPr>
              <a:t>((</a:t>
            </a:r>
            <a:r>
              <a:rPr lang="en-US" dirty="0" err="1">
                <a:solidFill>
                  <a:schemeClr val="accent1">
                    <a:lumMod val="75000"/>
                  </a:schemeClr>
                </a:solidFill>
              </a:rPr>
              <a:t>SurfaceView</a:t>
            </a:r>
            <a:r>
              <a:rPr lang="en-US" dirty="0">
                <a:solidFill>
                  <a:schemeClr val="accent1">
                    <a:lumMod val="75000"/>
                  </a:schemeClr>
                </a:solidFill>
              </a:rPr>
              <a:t>)</a:t>
            </a:r>
            <a:r>
              <a:rPr lang="en-US" dirty="0" err="1">
                <a:solidFill>
                  <a:schemeClr val="accent1">
                    <a:lumMod val="75000"/>
                  </a:schemeClr>
                </a:solidFill>
              </a:rPr>
              <a:t>findViewById</a:t>
            </a:r>
            <a:endParaRPr lang="ru-RU" dirty="0">
              <a:solidFill>
                <a:schemeClr val="accent1">
                  <a:lumMod val="75000"/>
                </a:schemeClr>
              </a:solidFill>
            </a:endParaRPr>
          </a:p>
          <a:p>
            <a:pPr marL="0" indent="0">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a:t>
            </a:r>
            <a:r>
              <a:rPr lang="en-US" dirty="0" err="1">
                <a:solidFill>
                  <a:schemeClr val="accent1">
                    <a:lumMod val="75000"/>
                  </a:schemeClr>
                </a:solidFill>
              </a:rPr>
              <a:t>R.id.surface</a:t>
            </a:r>
            <a:r>
              <a:rPr lang="en-US" dirty="0">
                <a:solidFill>
                  <a:schemeClr val="accent1">
                    <a:lumMod val="75000"/>
                  </a:schemeClr>
                </a:solidFill>
              </a:rPr>
              <a:t>).</a:t>
            </a:r>
            <a:r>
              <a:rPr lang="en-US" dirty="0" err="1">
                <a:solidFill>
                  <a:schemeClr val="accent1">
                    <a:lumMod val="75000"/>
                  </a:schemeClr>
                </a:solidFill>
              </a:rPr>
              <a:t>getHolder</a:t>
            </a:r>
            <a:r>
              <a:rPr lang="en-US" dirty="0">
                <a:solidFill>
                  <a:schemeClr val="accent1">
                    <a:lumMod val="75000"/>
                  </a:schemeClr>
                </a:solidFill>
              </a:rPr>
              <a:t>().</a:t>
            </a:r>
            <a:r>
              <a:rPr lang="en-US" dirty="0" err="1">
                <a:solidFill>
                  <a:schemeClr val="accent1">
                    <a:lumMod val="75000"/>
                  </a:schemeClr>
                </a:solidFill>
              </a:rPr>
              <a:t>getSurface</a:t>
            </a:r>
            <a:r>
              <a:rPr lang="en-US" dirty="0">
                <a:solidFill>
                  <a:schemeClr val="accent1">
                    <a:lumMod val="75000"/>
                  </a:schemeClr>
                </a:solidFill>
              </a:rPr>
              <a:t>());</a:t>
            </a:r>
            <a:endParaRPr lang="ru-RU" dirty="0">
              <a:solidFill>
                <a:schemeClr val="accent1">
                  <a:lumMod val="75000"/>
                </a:schemeClr>
              </a:solidFill>
            </a:endParaRPr>
          </a:p>
          <a:p>
            <a:pPr marL="0" indent="0">
              <a:buNone/>
            </a:pPr>
            <a:r>
              <a:rPr lang="ru-RU" dirty="0">
                <a:solidFill>
                  <a:schemeClr val="accent1">
                    <a:lumMod val="75000"/>
                  </a:schemeClr>
                </a:solidFill>
              </a:rPr>
              <a:t>mediaRecorder.prepare();</a:t>
            </a:r>
          </a:p>
          <a:p>
            <a:pPr marL="0" indent="0">
              <a:buNone/>
            </a:pPr>
            <a:r>
              <a:rPr lang="ru-RU" dirty="0"/>
              <a:t>После настройки предварительного просмотра необходимо вызвать метод prepare(), после этого на экране в режиме реального времени начнет отображаться записываемый видеопоток.</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31</a:t>
            </a:fld>
            <a:endParaRPr lang="en-US"/>
          </a:p>
        </p:txBody>
      </p:sp>
    </p:spTree>
    <p:extLst>
      <p:ext uri="{BB962C8B-B14F-4D97-AF65-F5344CB8AC3E}">
        <p14:creationId xmlns:p14="http://schemas.microsoft.com/office/powerpoint/2010/main" val="3961556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dirty="0"/>
              <a:t>Добавление мультимедийных файлов в  </a:t>
            </a:r>
            <a:r>
              <a:rPr lang="en-US" b="1" dirty="0" err="1"/>
              <a:t>MediaStore</a:t>
            </a:r>
            <a:endParaRPr lang="ru-RU" dirty="0"/>
          </a:p>
        </p:txBody>
      </p:sp>
      <p:sp>
        <p:nvSpPr>
          <p:cNvPr id="3" name="Content Placeholder 2"/>
          <p:cNvSpPr>
            <a:spLocks noGrp="1"/>
          </p:cNvSpPr>
          <p:nvPr>
            <p:ph idx="1"/>
          </p:nvPr>
        </p:nvSpPr>
        <p:spPr/>
        <p:txBody>
          <a:bodyPr/>
          <a:lstStyle/>
          <a:p>
            <a:pPr marL="0" indent="0">
              <a:buNone/>
            </a:pPr>
            <a:r>
              <a:rPr lang="ru-RU" dirty="0"/>
              <a:t>По умолчанию мультимедийные файлы, созданные любым приложением, недоступны для других программ, чтобы предоставить доступ к таким файлам необходимо добавить их в </a:t>
            </a:r>
            <a:r>
              <a:rPr lang="en-US" dirty="0" err="1"/>
              <a:t>MediaStore</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32</a:t>
            </a:fld>
            <a:endParaRPr lang="en-US"/>
          </a:p>
        </p:txBody>
      </p:sp>
    </p:spTree>
    <p:extLst>
      <p:ext uri="{BB962C8B-B14F-4D97-AF65-F5344CB8AC3E}">
        <p14:creationId xmlns:p14="http://schemas.microsoft.com/office/powerpoint/2010/main" val="1934950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076" y="72392"/>
            <a:ext cx="6840760" cy="676260"/>
          </a:xfrm>
        </p:spPr>
        <p:txBody>
          <a:bodyPr>
            <a:normAutofit fontScale="90000"/>
          </a:bodyPr>
          <a:lstStyle/>
          <a:p>
            <a:r>
              <a:rPr lang="ru-RU" dirty="0" smtClean="0"/>
              <a:t>Использование </a:t>
            </a:r>
            <a:r>
              <a:rPr lang="ru-RU" dirty="0"/>
              <a:t>сервиса MediaScannerConnection</a:t>
            </a:r>
            <a:endParaRPr lang="ru-RU" dirty="0"/>
          </a:p>
        </p:txBody>
      </p:sp>
      <p:sp>
        <p:nvSpPr>
          <p:cNvPr id="3" name="Content Placeholder 2"/>
          <p:cNvSpPr>
            <a:spLocks noGrp="1"/>
          </p:cNvSpPr>
          <p:nvPr>
            <p:ph idx="1"/>
          </p:nvPr>
        </p:nvSpPr>
        <p:spPr>
          <a:xfrm>
            <a:off x="183056" y="1124744"/>
            <a:ext cx="7341272" cy="4541189"/>
          </a:xfrm>
        </p:spPr>
        <p:txBody>
          <a:bodyPr/>
          <a:lstStyle/>
          <a:p>
            <a:pPr marL="0" indent="0">
              <a:spcBef>
                <a:spcPts val="0"/>
              </a:spcBef>
              <a:buNone/>
            </a:pPr>
            <a:r>
              <a:rPr lang="ru-RU" dirty="0"/>
              <a:t>Для установки связи с сервисом  MediaScannerConnection необходимо вызвать метод </a:t>
            </a:r>
            <a:r>
              <a:rPr lang="en-US" dirty="0"/>
              <a:t>connect</a:t>
            </a:r>
            <a:r>
              <a:rPr lang="ru-RU" dirty="0"/>
              <a:t>(), чтобы получить уведомление об успешной установке связи необходимо реализовать интерфейс  MediaScannerConnectionClient. </a:t>
            </a:r>
            <a:endParaRPr lang="ru-RU" dirty="0" smtClean="0"/>
          </a:p>
          <a:p>
            <a:pPr marL="0" indent="0">
              <a:spcBef>
                <a:spcPts val="0"/>
              </a:spcBef>
              <a:buNone/>
            </a:pPr>
            <a:r>
              <a:rPr lang="ru-RU" dirty="0" smtClean="0"/>
              <a:t>В </a:t>
            </a:r>
            <a:r>
              <a:rPr lang="ru-RU" dirty="0"/>
              <a:t>реализации необходимо прописать методы onMediaScannerConnected()  и  onScanCompleted(), первый вызывается системой, когда связь с сервисом установлена, второй — когда завершен процесс сканирования. В первом методе вызываем  метод scanFile(), чтобы начать сканирование, во втором — вызываем метод disconnect(), чтобы разорвать связь с сервисом.</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33</a:t>
            </a:fld>
            <a:endParaRPr lang="en-US"/>
          </a:p>
        </p:txBody>
      </p:sp>
    </p:spTree>
    <p:extLst>
      <p:ext uri="{BB962C8B-B14F-4D97-AF65-F5344CB8AC3E}">
        <p14:creationId xmlns:p14="http://schemas.microsoft.com/office/powerpoint/2010/main" val="3703233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49" y="116632"/>
            <a:ext cx="6506331" cy="676260"/>
          </a:xfrm>
        </p:spPr>
        <p:txBody>
          <a:bodyPr>
            <a:normAutofit fontScale="90000"/>
          </a:bodyPr>
          <a:lstStyle/>
          <a:p>
            <a:r>
              <a:rPr lang="ru-RU" dirty="0" smtClean="0"/>
              <a:t>Пример класса </a:t>
            </a:r>
            <a:r>
              <a:rPr lang="ru-RU" dirty="0"/>
              <a:t>MediaScannerConnectionClient</a:t>
            </a:r>
            <a:endParaRPr lang="ru-RU" dirty="0"/>
          </a:p>
        </p:txBody>
      </p:sp>
      <p:sp>
        <p:nvSpPr>
          <p:cNvPr id="3" name="Content Placeholder 2"/>
          <p:cNvSpPr>
            <a:spLocks noGrp="1"/>
          </p:cNvSpPr>
          <p:nvPr>
            <p:ph idx="1"/>
          </p:nvPr>
        </p:nvSpPr>
        <p:spPr>
          <a:xfrm>
            <a:off x="323528" y="1500174"/>
            <a:ext cx="7416824" cy="4541189"/>
          </a:xfrm>
        </p:spPr>
        <p:txBody>
          <a:bodyPr/>
          <a:lstStyle/>
          <a:p>
            <a:pPr marL="0" indent="0">
              <a:buNone/>
            </a:pPr>
            <a:r>
              <a:rPr lang="en-US" dirty="0" err="1">
                <a:solidFill>
                  <a:schemeClr val="accent1">
                    <a:lumMod val="75000"/>
                  </a:schemeClr>
                </a:solidFill>
              </a:rPr>
              <a:t>MediaScannerConnectionClient</a:t>
            </a:r>
            <a:r>
              <a:rPr lang="en-US" dirty="0">
                <a:solidFill>
                  <a:schemeClr val="accent1">
                    <a:lumMod val="75000"/>
                  </a:schemeClr>
                </a:solidFill>
              </a:rPr>
              <a:t> </a:t>
            </a:r>
            <a:r>
              <a:rPr lang="en-US" dirty="0" err="1">
                <a:solidFill>
                  <a:schemeClr val="accent1">
                    <a:lumMod val="75000"/>
                  </a:schemeClr>
                </a:solidFill>
              </a:rPr>
              <a:t>mediaScannerClient</a:t>
            </a:r>
            <a:r>
              <a:rPr lang="en-US" dirty="0">
                <a:solidFill>
                  <a:schemeClr val="accent1">
                    <a:lumMod val="75000"/>
                  </a:schemeClr>
                </a:solidFill>
              </a:rPr>
              <a:t> = new</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MediaScannerConnectionClient</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private </a:t>
            </a:r>
            <a:r>
              <a:rPr lang="en-US" dirty="0" err="1">
                <a:solidFill>
                  <a:schemeClr val="accent1">
                    <a:lumMod val="75000"/>
                  </a:schemeClr>
                </a:solidFill>
              </a:rPr>
              <a:t>MediaScannerConnection</a:t>
            </a:r>
            <a:r>
              <a:rPr lang="en-US" dirty="0">
                <a:solidFill>
                  <a:schemeClr val="accent1">
                    <a:lumMod val="75000"/>
                  </a:schemeClr>
                </a:solidFill>
              </a:rPr>
              <a:t> </a:t>
            </a:r>
            <a:r>
              <a:rPr lang="en-US" dirty="0" err="1">
                <a:solidFill>
                  <a:schemeClr val="accent1">
                    <a:lumMod val="75000"/>
                  </a:schemeClr>
                </a:solidFill>
              </a:rPr>
              <a:t>msc</a:t>
            </a:r>
            <a:r>
              <a:rPr lang="en-US" dirty="0">
                <a:solidFill>
                  <a:schemeClr val="accent1">
                    <a:lumMod val="75000"/>
                  </a:schemeClr>
                </a:solidFill>
              </a:rPr>
              <a:t> = null;</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msc</a:t>
            </a:r>
            <a:r>
              <a:rPr lang="en-US" dirty="0">
                <a:solidFill>
                  <a:schemeClr val="accent1">
                    <a:lumMod val="75000"/>
                  </a:schemeClr>
                </a:solidFill>
              </a:rPr>
              <a:t> = </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smtClean="0">
                <a:solidFill>
                  <a:schemeClr val="accent1">
                    <a:lumMod val="75000"/>
                  </a:schemeClr>
                </a:solidFill>
              </a:rPr>
              <a:t>new </a:t>
            </a:r>
            <a:r>
              <a:rPr lang="en-US" dirty="0" err="1">
                <a:solidFill>
                  <a:schemeClr val="accent1">
                    <a:lumMod val="75000"/>
                  </a:schemeClr>
                </a:solidFill>
              </a:rPr>
              <a:t>MediaScannerConnection</a:t>
            </a:r>
            <a:r>
              <a:rPr lang="en-US" dirty="0">
                <a:solidFill>
                  <a:schemeClr val="accent1">
                    <a:lumMod val="75000"/>
                  </a:schemeClr>
                </a:solidFill>
              </a:rPr>
              <a:t>(</a:t>
            </a:r>
            <a:r>
              <a:rPr lang="en-US" dirty="0" err="1">
                <a:solidFill>
                  <a:schemeClr val="accent1">
                    <a:lumMod val="75000"/>
                  </a:schemeClr>
                </a:solidFill>
              </a:rPr>
              <a:t>getApplicationContext</a:t>
            </a:r>
            <a:r>
              <a:rPr lang="en-US" dirty="0">
                <a:solidFill>
                  <a:schemeClr val="accent1">
                    <a:lumMod val="75000"/>
                  </a:schemeClr>
                </a:solidFill>
              </a:rPr>
              <a:t>(), this);</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msc.connect</a:t>
            </a:r>
            <a:r>
              <a:rPr lang="en-US" dirty="0" smtClean="0">
                <a:solidFill>
                  <a:schemeClr val="accent1">
                    <a:lumMod val="75000"/>
                  </a:schemeClr>
                </a:solidFill>
              </a:rPr>
              <a:t>();</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public void </a:t>
            </a:r>
            <a:r>
              <a:rPr lang="en-US" dirty="0" err="1">
                <a:solidFill>
                  <a:schemeClr val="accent1">
                    <a:lumMod val="75000"/>
                  </a:schemeClr>
                </a:solidFill>
              </a:rPr>
              <a:t>onMediaScannerConnected</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msc.scanFile</a:t>
            </a:r>
            <a:r>
              <a:rPr lang="en-US" dirty="0">
                <a:solidFill>
                  <a:schemeClr val="accent1">
                    <a:lumMod val="75000"/>
                  </a:schemeClr>
                </a:solidFill>
              </a:rPr>
              <a:t>("/</a:t>
            </a:r>
            <a:r>
              <a:rPr lang="en-US" dirty="0" err="1">
                <a:solidFill>
                  <a:schemeClr val="accent1">
                    <a:lumMod val="75000"/>
                  </a:schemeClr>
                </a:solidFill>
              </a:rPr>
              <a:t>sdcard</a:t>
            </a:r>
            <a:r>
              <a:rPr lang="en-US" dirty="0">
                <a:solidFill>
                  <a:schemeClr val="accent1">
                    <a:lumMod val="75000"/>
                  </a:schemeClr>
                </a:solidFill>
              </a:rPr>
              <a:t>/test1.jpg", null</a:t>
            </a:r>
            <a:r>
              <a:rPr lang="en-US" dirty="0" smtClean="0">
                <a:solidFill>
                  <a:schemeClr val="accent1">
                    <a:lumMod val="75000"/>
                  </a:schemeClr>
                </a:solidFill>
              </a:rPr>
              <a:t>);</a:t>
            </a:r>
            <a:r>
              <a:rPr lang="ru-RU" dirty="0">
                <a:solidFill>
                  <a:schemeClr val="accent1">
                    <a:lumMod val="75000"/>
                  </a:schemeClr>
                </a:solidFill>
              </a:rPr>
              <a:t> </a:t>
            </a:r>
            <a:r>
              <a:rPr lang="en-US" dirty="0" smtClean="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public void </a:t>
            </a:r>
            <a:r>
              <a:rPr lang="en-US" dirty="0" err="1">
                <a:solidFill>
                  <a:schemeClr val="accent1">
                    <a:lumMod val="75000"/>
                  </a:schemeClr>
                </a:solidFill>
              </a:rPr>
              <a:t>onScanCompleted</a:t>
            </a:r>
            <a:r>
              <a:rPr lang="en-US" dirty="0">
                <a:solidFill>
                  <a:schemeClr val="accent1">
                    <a:lumMod val="75000"/>
                  </a:schemeClr>
                </a:solidFill>
              </a:rPr>
              <a:t>(String path, Uri </a:t>
            </a:r>
            <a:r>
              <a:rPr lang="en-US" dirty="0" err="1">
                <a:solidFill>
                  <a:schemeClr val="accent1">
                    <a:lumMod val="75000"/>
                  </a:schemeClr>
                </a:solidFill>
              </a:rPr>
              <a:t>uri</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msc.disconnect(); }</a:t>
            </a:r>
            <a:endParaRPr lang="ru-RU" dirty="0">
              <a:solidFill>
                <a:schemeClr val="accent1">
                  <a:lumMod val="75000"/>
                </a:schemeClr>
              </a:solidFill>
            </a:endParaRPr>
          </a:p>
          <a:p>
            <a:pPr marL="0" indent="0">
              <a:buNone/>
            </a:pPr>
            <a:r>
              <a:rPr lang="ru-RU" dirty="0">
                <a:solidFill>
                  <a:schemeClr val="accent1">
                    <a:lumMod val="75000"/>
                  </a:schemeClr>
                </a:solidFill>
              </a:rPr>
              <a:t>};</a:t>
            </a:r>
          </a:p>
          <a:p>
            <a:endParaRPr lang="ru-RU" dirty="0"/>
          </a:p>
        </p:txBody>
      </p:sp>
      <p:sp>
        <p:nvSpPr>
          <p:cNvPr id="4" name="Footer Placeholder 3"/>
          <p:cNvSpPr>
            <a:spLocks noGrp="1"/>
          </p:cNvSpPr>
          <p:nvPr>
            <p:ph type="ftr" sz="quarter" idx="11"/>
          </p:nvPr>
        </p:nvSpPr>
        <p:spPr/>
        <p:txBody>
          <a:bodyPr/>
          <a:lstStyle/>
          <a:p>
            <a:pPr>
              <a:defRPr/>
            </a:pPr>
            <a:r>
              <a:rPr lang="ru-RU" dirty="0"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34</a:t>
            </a:fld>
            <a:endParaRPr lang="en-US"/>
          </a:p>
        </p:txBody>
      </p:sp>
    </p:spTree>
    <p:extLst>
      <p:ext uri="{BB962C8B-B14F-4D97-AF65-F5344CB8AC3E}">
        <p14:creationId xmlns:p14="http://schemas.microsoft.com/office/powerpoint/2010/main" val="2038023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7200800" cy="1097220"/>
          </a:xfrm>
        </p:spPr>
        <p:txBody>
          <a:bodyPr>
            <a:normAutofit fontScale="90000"/>
          </a:bodyPr>
          <a:lstStyle/>
          <a:p>
            <a:r>
              <a:rPr lang="ru-RU" dirty="0" smtClean="0"/>
              <a:t>Создание </a:t>
            </a:r>
            <a:r>
              <a:rPr lang="ru-RU" dirty="0"/>
              <a:t>нового объекта ContentValues и добавление его в соответствующий источник данных</a:t>
            </a:r>
            <a:endParaRPr lang="ru-RU" dirty="0"/>
          </a:p>
        </p:txBody>
      </p:sp>
      <p:sp>
        <p:nvSpPr>
          <p:cNvPr id="3" name="Content Placeholder 2"/>
          <p:cNvSpPr>
            <a:spLocks noGrp="1"/>
          </p:cNvSpPr>
          <p:nvPr>
            <p:ph idx="1"/>
          </p:nvPr>
        </p:nvSpPr>
        <p:spPr>
          <a:xfrm>
            <a:off x="107504" y="1500174"/>
            <a:ext cx="6849809" cy="4541189"/>
          </a:xfrm>
        </p:spPr>
        <p:txBody>
          <a:bodyPr/>
          <a:lstStyle/>
          <a:p>
            <a:pPr marL="0" indent="0">
              <a:spcBef>
                <a:spcPts val="0"/>
              </a:spcBef>
              <a:buNone/>
            </a:pPr>
            <a:r>
              <a:rPr lang="en-US" dirty="0" err="1">
                <a:solidFill>
                  <a:schemeClr val="accent1">
                    <a:lumMod val="75000"/>
                  </a:schemeClr>
                </a:solidFill>
              </a:rPr>
              <a:t>ContentValues</a:t>
            </a:r>
            <a:r>
              <a:rPr lang="en-US" dirty="0">
                <a:solidFill>
                  <a:schemeClr val="accent1">
                    <a:lumMod val="75000"/>
                  </a:schemeClr>
                </a:solidFill>
              </a:rPr>
              <a:t> content = new </a:t>
            </a:r>
            <a:r>
              <a:rPr lang="en-US" dirty="0" err="1">
                <a:solidFill>
                  <a:schemeClr val="accent1">
                    <a:lumMod val="75000"/>
                  </a:schemeClr>
                </a:solidFill>
              </a:rPr>
              <a:t>ContentValues</a:t>
            </a:r>
            <a:r>
              <a:rPr lang="en-US" dirty="0">
                <a:solidFill>
                  <a:schemeClr val="accent1">
                    <a:lumMod val="75000"/>
                  </a:schemeClr>
                </a:solidFill>
              </a:rPr>
              <a:t>(3);</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content.put</a:t>
            </a:r>
            <a:r>
              <a:rPr lang="en-US" dirty="0">
                <a:solidFill>
                  <a:schemeClr val="accent1">
                    <a:lumMod val="75000"/>
                  </a:schemeClr>
                </a:solidFill>
              </a:rPr>
              <a:t>(</a:t>
            </a:r>
            <a:r>
              <a:rPr lang="en-US" dirty="0" err="1">
                <a:solidFill>
                  <a:schemeClr val="accent1">
                    <a:lumMod val="75000"/>
                  </a:schemeClr>
                </a:solidFill>
              </a:rPr>
              <a:t>Audio.AudioColumns.TITLE</a:t>
            </a:r>
            <a:r>
              <a:rPr lang="en-US" dirty="0">
                <a:solidFill>
                  <a:schemeClr val="accent1">
                    <a:lumMod val="75000"/>
                  </a:schemeClr>
                </a:solidFill>
              </a:rPr>
              <a:t>, </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smtClean="0">
                <a:solidFill>
                  <a:schemeClr val="accent1">
                    <a:lumMod val="75000"/>
                  </a:schemeClr>
                </a:solidFill>
              </a:rPr>
              <a:t>"</a:t>
            </a:r>
            <a:r>
              <a:rPr lang="en-US" dirty="0" err="1">
                <a:solidFill>
                  <a:schemeClr val="accent1">
                    <a:lumMod val="75000"/>
                  </a:schemeClr>
                </a:solidFill>
              </a:rPr>
              <a:t>TheSoundandtheFury</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content.put</a:t>
            </a:r>
            <a:r>
              <a:rPr lang="en-US" dirty="0">
                <a:solidFill>
                  <a:schemeClr val="accent1">
                    <a:lumMod val="75000"/>
                  </a:schemeClr>
                </a:solidFill>
              </a:rPr>
              <a:t>(</a:t>
            </a:r>
            <a:r>
              <a:rPr lang="en-US" dirty="0" err="1">
                <a:solidFill>
                  <a:schemeClr val="accent1">
                    <a:lumMod val="75000"/>
                  </a:schemeClr>
                </a:solidFill>
              </a:rPr>
              <a:t>Audio.AudioColumns.DATE_ADDED</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System.currentTimeMillis</a:t>
            </a:r>
            <a:r>
              <a:rPr lang="en-US" dirty="0">
                <a:solidFill>
                  <a:schemeClr val="accent1">
                    <a:lumMod val="75000"/>
                  </a:schemeClr>
                </a:solidFill>
              </a:rPr>
              <a:t>()/1000);</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content.put</a:t>
            </a:r>
            <a:r>
              <a:rPr lang="en-US" dirty="0">
                <a:solidFill>
                  <a:schemeClr val="accent1">
                    <a:lumMod val="75000"/>
                  </a:schemeClr>
                </a:solidFill>
              </a:rPr>
              <a:t>(</a:t>
            </a:r>
            <a:r>
              <a:rPr lang="en-US" dirty="0" err="1">
                <a:solidFill>
                  <a:schemeClr val="accent1">
                    <a:lumMod val="75000"/>
                  </a:schemeClr>
                </a:solidFill>
              </a:rPr>
              <a:t>Audio.Media.MIME_TYPE</a:t>
            </a:r>
            <a:r>
              <a:rPr lang="en-US" dirty="0">
                <a:solidFill>
                  <a:schemeClr val="accent1">
                    <a:lumMod val="75000"/>
                  </a:schemeClr>
                </a:solidFill>
              </a:rPr>
              <a:t>, "audio/</a:t>
            </a:r>
            <a:r>
              <a:rPr lang="en-US" dirty="0" err="1">
                <a:solidFill>
                  <a:schemeClr val="accent1">
                    <a:lumMod val="75000"/>
                  </a:schemeClr>
                </a:solidFill>
              </a:rPr>
              <a:t>amr</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//указание абсолютного пути к добавляемому файлу</a:t>
            </a:r>
          </a:p>
          <a:p>
            <a:pPr marL="0" indent="0">
              <a:spcBef>
                <a:spcPts val="0"/>
              </a:spcBef>
              <a:buNone/>
            </a:pPr>
            <a:r>
              <a:rPr lang="en-US" dirty="0" err="1">
                <a:solidFill>
                  <a:schemeClr val="accent1">
                    <a:lumMod val="75000"/>
                  </a:schemeClr>
                </a:solidFill>
              </a:rPr>
              <a:t>content.put</a:t>
            </a:r>
            <a:r>
              <a:rPr lang="en-US" dirty="0">
                <a:solidFill>
                  <a:schemeClr val="accent1">
                    <a:lumMod val="75000"/>
                  </a:schemeClr>
                </a:solidFill>
              </a:rPr>
              <a:t>(</a:t>
            </a:r>
            <a:r>
              <a:rPr lang="en-US" dirty="0" err="1">
                <a:solidFill>
                  <a:schemeClr val="accent1">
                    <a:lumMod val="75000"/>
                  </a:schemeClr>
                </a:solidFill>
              </a:rPr>
              <a:t>MediaStore.Audio.Media.DATA</a:t>
            </a:r>
            <a:r>
              <a:rPr lang="en-US" dirty="0">
                <a:solidFill>
                  <a:schemeClr val="accent1">
                    <a:lumMod val="75000"/>
                  </a:schemeClr>
                </a:solidFill>
              </a:rPr>
              <a:t>, </a:t>
            </a:r>
            <a:r>
              <a:rPr lang="ru-RU" dirty="0" smtClean="0">
                <a:solidFill>
                  <a:schemeClr val="accent1">
                    <a:lumMod val="75000"/>
                  </a:schemeClr>
                </a:solidFill>
              </a:rPr>
              <a:t>          </a:t>
            </a: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a:t>
            </a:r>
            <a:r>
              <a:rPr lang="en-US" dirty="0" err="1">
                <a:solidFill>
                  <a:schemeClr val="accent1">
                    <a:lumMod val="75000"/>
                  </a:schemeClr>
                </a:solidFill>
              </a:rPr>
              <a:t>sdcard</a:t>
            </a:r>
            <a:r>
              <a:rPr lang="en-US" dirty="0">
                <a:solidFill>
                  <a:schemeClr val="accent1">
                    <a:lumMod val="75000"/>
                  </a:schemeClr>
                </a:solidFill>
              </a:rPr>
              <a:t>/myoutputfile.mp4");</a:t>
            </a:r>
            <a:endParaRPr lang="ru-RU" dirty="0">
              <a:solidFill>
                <a:schemeClr val="accent1">
                  <a:lumMod val="75000"/>
                </a:schemeClr>
              </a:solidFill>
            </a:endParaRPr>
          </a:p>
          <a:p>
            <a:pPr marL="0" indent="0">
              <a:buNone/>
            </a:pP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35</a:t>
            </a:fld>
            <a:endParaRPr lang="en-US"/>
          </a:p>
        </p:txBody>
      </p:sp>
    </p:spTree>
    <p:extLst>
      <p:ext uri="{BB962C8B-B14F-4D97-AF65-F5344CB8AC3E}">
        <p14:creationId xmlns:p14="http://schemas.microsoft.com/office/powerpoint/2010/main" val="4222788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7200800" cy="1097220"/>
          </a:xfrm>
        </p:spPr>
        <p:txBody>
          <a:bodyPr>
            <a:normAutofit fontScale="90000"/>
          </a:bodyPr>
          <a:lstStyle/>
          <a:p>
            <a:r>
              <a:rPr lang="ru-RU" dirty="0" smtClean="0"/>
              <a:t>Создание </a:t>
            </a:r>
            <a:r>
              <a:rPr lang="ru-RU" dirty="0"/>
              <a:t>нового объекта ContentValues и добавление его в соответствующий источник данных</a:t>
            </a:r>
            <a:endParaRPr lang="ru-RU" dirty="0"/>
          </a:p>
        </p:txBody>
      </p:sp>
      <p:sp>
        <p:nvSpPr>
          <p:cNvPr id="3" name="Content Placeholder 2"/>
          <p:cNvSpPr>
            <a:spLocks noGrp="1"/>
          </p:cNvSpPr>
          <p:nvPr>
            <p:ph idx="1"/>
          </p:nvPr>
        </p:nvSpPr>
        <p:spPr>
          <a:xfrm>
            <a:off x="107504" y="1500174"/>
            <a:ext cx="7488832" cy="4541189"/>
          </a:xfrm>
        </p:spPr>
        <p:txBody>
          <a:bodyPr/>
          <a:lstStyle/>
          <a:p>
            <a:pPr marL="0" indent="0">
              <a:spcBef>
                <a:spcPts val="0"/>
              </a:spcBef>
              <a:buNone/>
            </a:pPr>
            <a:r>
              <a:rPr lang="en-US" dirty="0" smtClean="0">
                <a:solidFill>
                  <a:schemeClr val="accent1">
                    <a:lumMod val="75000"/>
                  </a:schemeClr>
                </a:solidFill>
              </a:rPr>
              <a:t>//</a:t>
            </a:r>
            <a:r>
              <a:rPr lang="ru-RU" dirty="0">
                <a:solidFill>
                  <a:schemeClr val="accent1">
                    <a:lumMod val="75000"/>
                  </a:schemeClr>
                </a:solidFill>
              </a:rPr>
              <a:t>доступ к объекту</a:t>
            </a:r>
            <a:r>
              <a:rPr lang="en-US" dirty="0">
                <a:solidFill>
                  <a:schemeClr val="accent1">
                    <a:lumMod val="75000"/>
                  </a:schemeClr>
                </a:solidFill>
              </a:rPr>
              <a:t> </a:t>
            </a:r>
            <a:r>
              <a:rPr lang="en-US" dirty="0" err="1">
                <a:solidFill>
                  <a:schemeClr val="accent1">
                    <a:lumMod val="75000"/>
                  </a:schemeClr>
                </a:solidFill>
              </a:rPr>
              <a:t>ContentResolver</a:t>
            </a:r>
            <a:r>
              <a:rPr lang="en-US" dirty="0">
                <a:solidFill>
                  <a:schemeClr val="accent1">
                    <a:lumMod val="75000"/>
                  </a:schemeClr>
                </a:solidFill>
              </a:rPr>
              <a:t> </a:t>
            </a:r>
            <a:r>
              <a:rPr lang="ru-RU" dirty="0">
                <a:solidFill>
                  <a:schemeClr val="accent1">
                    <a:lumMod val="75000"/>
                  </a:schemeClr>
                </a:solidFill>
              </a:rPr>
              <a:t>приложения </a:t>
            </a:r>
          </a:p>
          <a:p>
            <a:pPr marL="0" indent="0">
              <a:spcBef>
                <a:spcPts val="0"/>
              </a:spcBef>
              <a:buNone/>
            </a:pPr>
            <a:r>
              <a:rPr lang="en-US" dirty="0" err="1">
                <a:solidFill>
                  <a:schemeClr val="accent1">
                    <a:lumMod val="75000"/>
                  </a:schemeClr>
                </a:solidFill>
              </a:rPr>
              <a:t>ContentResolver</a:t>
            </a:r>
            <a:r>
              <a:rPr lang="en-US" dirty="0">
                <a:solidFill>
                  <a:schemeClr val="accent1">
                    <a:lumMod val="75000"/>
                  </a:schemeClr>
                </a:solidFill>
              </a:rPr>
              <a:t> resolver = </a:t>
            </a:r>
            <a:r>
              <a:rPr lang="en-US" dirty="0" err="1">
                <a:solidFill>
                  <a:schemeClr val="accent1">
                    <a:lumMod val="75000"/>
                  </a:schemeClr>
                </a:solidFill>
              </a:rPr>
              <a:t>getContentResolver</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a:t>
            </a:r>
            <a:r>
              <a:rPr lang="ru-RU" dirty="0">
                <a:solidFill>
                  <a:schemeClr val="accent1">
                    <a:lumMod val="75000"/>
                  </a:schemeClr>
                </a:solidFill>
              </a:rPr>
              <a:t>вставка новой строки в</a:t>
            </a:r>
            <a:r>
              <a:rPr lang="en-US" dirty="0">
                <a:solidFill>
                  <a:schemeClr val="accent1">
                    <a:lumMod val="75000"/>
                  </a:schemeClr>
                </a:solidFill>
              </a:rPr>
              <a:t> </a:t>
            </a:r>
            <a:r>
              <a:rPr lang="en-US" dirty="0" err="1">
                <a:solidFill>
                  <a:schemeClr val="accent1">
                    <a:lumMod val="75000"/>
                  </a:schemeClr>
                </a:solidFill>
              </a:rPr>
              <a:t>MediaStore</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Uri </a:t>
            </a:r>
            <a:r>
              <a:rPr lang="en-US" dirty="0" err="1">
                <a:solidFill>
                  <a:schemeClr val="accent1">
                    <a:lumMod val="75000"/>
                  </a:schemeClr>
                </a:solidFill>
              </a:rPr>
              <a:t>uri</a:t>
            </a:r>
            <a:r>
              <a:rPr lang="en-US" dirty="0">
                <a:solidFill>
                  <a:schemeClr val="accent1">
                    <a:lumMod val="75000"/>
                  </a:schemeClr>
                </a:solidFill>
              </a:rPr>
              <a:t> = </a:t>
            </a:r>
            <a:r>
              <a:rPr lang="en-US" dirty="0" err="1">
                <a:solidFill>
                  <a:schemeClr val="accent1">
                    <a:lumMod val="75000"/>
                  </a:schemeClr>
                </a:solidFill>
              </a:rPr>
              <a:t>resolver.insert</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MediaStore.Video.Media.EXTERNAL_CONTENT_URI</a:t>
            </a:r>
            <a:r>
              <a:rPr lang="en-US" dirty="0" smtClean="0">
                <a:solidFill>
                  <a:schemeClr val="accent1">
                    <a:lumMod val="75000"/>
                  </a:schemeClr>
                </a:solidFill>
              </a:rPr>
              <a:t>,</a:t>
            </a:r>
            <a:r>
              <a:rPr lang="ru-RU" dirty="0" smtClean="0">
                <a:solidFill>
                  <a:schemeClr val="accent1">
                    <a:lumMod val="75000"/>
                  </a:schemeClr>
                </a:solidFill>
              </a:rPr>
              <a:t> сontent</a:t>
            </a:r>
            <a:r>
              <a:rPr lang="ru-RU" dirty="0">
                <a:solidFill>
                  <a:schemeClr val="accent1">
                    <a:lumMod val="75000"/>
                  </a:schemeClr>
                </a:solidFill>
              </a:rPr>
              <a:t>);</a:t>
            </a:r>
          </a:p>
          <a:p>
            <a:pPr marL="0" indent="0">
              <a:spcBef>
                <a:spcPts val="0"/>
              </a:spcBef>
              <a:buNone/>
            </a:pPr>
            <a:r>
              <a:rPr lang="ru-RU" dirty="0">
                <a:solidFill>
                  <a:schemeClr val="accent1">
                    <a:lumMod val="75000"/>
                  </a:schemeClr>
                </a:solidFill>
              </a:rPr>
              <a:t>//объявление о доступности добавленного файла </a:t>
            </a:r>
          </a:p>
          <a:p>
            <a:pPr marL="0" indent="0">
              <a:spcBef>
                <a:spcPts val="0"/>
              </a:spcBef>
              <a:buNone/>
            </a:pPr>
            <a:r>
              <a:rPr lang="en-US" dirty="0" err="1">
                <a:solidFill>
                  <a:schemeClr val="accent1">
                    <a:lumMod val="75000"/>
                  </a:schemeClr>
                </a:solidFill>
              </a:rPr>
              <a:t>sendBroadcast</a:t>
            </a:r>
            <a:r>
              <a:rPr lang="en-US" dirty="0">
                <a:solidFill>
                  <a:schemeClr val="accent1">
                    <a:lumMod val="75000"/>
                  </a:schemeClr>
                </a:solidFill>
              </a:rPr>
              <a:t>(new </a:t>
            </a:r>
            <a:r>
              <a:rPr lang="en-US" dirty="0" smtClean="0">
                <a:solidFill>
                  <a:schemeClr val="accent1">
                    <a:lumMod val="75000"/>
                  </a:schemeClr>
                </a:solidFill>
              </a:rPr>
              <a:t>Intent(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Intent.ACTION_MEDIA_SCANNER_SCAN_FILE</a:t>
            </a:r>
            <a:r>
              <a:rPr lang="en-US" dirty="0">
                <a:solidFill>
                  <a:schemeClr val="accent1">
                    <a:lumMod val="75000"/>
                  </a:schemeClr>
                </a:solidFill>
              </a:rPr>
              <a:t>, </a:t>
            </a:r>
            <a:r>
              <a:rPr lang="en-US" dirty="0" err="1">
                <a:solidFill>
                  <a:schemeClr val="accent1">
                    <a:lumMod val="75000"/>
                  </a:schemeClr>
                </a:solidFill>
              </a:rPr>
              <a:t>uri</a:t>
            </a:r>
            <a:r>
              <a:rPr lang="en-US" dirty="0">
                <a:solidFill>
                  <a:schemeClr val="accent1">
                    <a:lumMod val="75000"/>
                  </a:schemeClr>
                </a:solidFill>
              </a:rPr>
              <a:t>));</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36</a:t>
            </a:fld>
            <a:endParaRPr lang="en-US"/>
          </a:p>
        </p:txBody>
      </p:sp>
    </p:spTree>
    <p:extLst>
      <p:ext uri="{BB962C8B-B14F-4D97-AF65-F5344CB8AC3E}">
        <p14:creationId xmlns:p14="http://schemas.microsoft.com/office/powerpoint/2010/main" val="2430442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Работа с несжатым звуком</a:t>
            </a:r>
            <a:endParaRPr lang="ru-RU" dirty="0"/>
          </a:p>
        </p:txBody>
      </p:sp>
      <p:sp>
        <p:nvSpPr>
          <p:cNvPr id="3" name="Content Placeholder 2"/>
          <p:cNvSpPr>
            <a:spLocks noGrp="1"/>
          </p:cNvSpPr>
          <p:nvPr>
            <p:ph idx="1"/>
          </p:nvPr>
        </p:nvSpPr>
        <p:spPr/>
        <p:txBody>
          <a:bodyPr/>
          <a:lstStyle/>
          <a:p>
            <a:pPr marL="0" indent="0">
              <a:buNone/>
            </a:pPr>
            <a:r>
              <a:rPr lang="en-US" dirty="0"/>
              <a:t>Android API </a:t>
            </a:r>
            <a:r>
              <a:rPr lang="ru-RU" dirty="0"/>
              <a:t>предоставляет классы AudioTrack и AudioRecord, позволяющие напрямую записывать аудио и воспроизводить аудиопоток в формате PCM, используя аппаратные возможности устройства. Рассмотрим процесс записи и воспроизведения «сырых» данных в формате PCM.</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37</a:t>
            </a:fld>
            <a:endParaRPr lang="en-US"/>
          </a:p>
        </p:txBody>
      </p:sp>
    </p:spTree>
    <p:extLst>
      <p:ext uri="{BB962C8B-B14F-4D97-AF65-F5344CB8AC3E}">
        <p14:creationId xmlns:p14="http://schemas.microsoft.com/office/powerpoint/2010/main" val="11770607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Работа с несжатым звуком</a:t>
            </a:r>
            <a:endParaRPr lang="ru-RU" dirty="0"/>
          </a:p>
        </p:txBody>
      </p:sp>
      <p:sp>
        <p:nvSpPr>
          <p:cNvPr id="3" name="Content Placeholder 2"/>
          <p:cNvSpPr>
            <a:spLocks noGrp="1"/>
          </p:cNvSpPr>
          <p:nvPr>
            <p:ph idx="1"/>
          </p:nvPr>
        </p:nvSpPr>
        <p:spPr/>
        <p:txBody>
          <a:bodyPr/>
          <a:lstStyle/>
          <a:p>
            <a:pPr marL="0" indent="0">
              <a:buNone/>
            </a:pPr>
            <a:r>
              <a:rPr lang="ru-RU" dirty="0"/>
              <a:t>Для записи аудиоданных непосредственно с аппаратных буферов используется класс AudioRecord. Необходимо создать новый объект AudioRecord, указав источник, частоту, настройки каналов, кодировщик для аудио и размер буфера. Значения частоты, кодировщика аудио и настроек каналов повлияют на размер и качество записанного аудиофайла.</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38</a:t>
            </a:fld>
            <a:endParaRPr lang="en-US"/>
          </a:p>
        </p:txBody>
      </p:sp>
    </p:spTree>
    <p:extLst>
      <p:ext uri="{BB962C8B-B14F-4D97-AF65-F5344CB8AC3E}">
        <p14:creationId xmlns:p14="http://schemas.microsoft.com/office/powerpoint/2010/main" val="4219473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Настройка свойств записи</a:t>
            </a:r>
            <a:endParaRPr lang="ru-RU" dirty="0"/>
          </a:p>
        </p:txBody>
      </p:sp>
      <p:sp>
        <p:nvSpPr>
          <p:cNvPr id="3" name="Content Placeholder 2"/>
          <p:cNvSpPr>
            <a:spLocks noGrp="1"/>
          </p:cNvSpPr>
          <p:nvPr>
            <p:ph idx="1"/>
          </p:nvPr>
        </p:nvSpPr>
        <p:spPr>
          <a:xfrm>
            <a:off x="323528" y="1285860"/>
            <a:ext cx="6633785" cy="4755503"/>
          </a:xfrm>
        </p:spPr>
        <p:txBody>
          <a:bodyPr/>
          <a:lstStyle/>
          <a:p>
            <a:pPr marL="0" indent="0">
              <a:spcBef>
                <a:spcPts val="0"/>
              </a:spcBef>
              <a:buNone/>
            </a:pPr>
            <a:r>
              <a:rPr lang="en-US" dirty="0">
                <a:solidFill>
                  <a:schemeClr val="accent1">
                    <a:lumMod val="75000"/>
                  </a:schemeClr>
                </a:solidFill>
              </a:rPr>
              <a:t>//</a:t>
            </a:r>
            <a:r>
              <a:rPr lang="ru-RU" dirty="0">
                <a:solidFill>
                  <a:schemeClr val="accent1">
                    <a:lumMod val="75000"/>
                  </a:schemeClr>
                </a:solidFill>
              </a:rPr>
              <a:t>частота</a:t>
            </a:r>
            <a:endParaRPr lang="ru-RU" dirty="0" smtClean="0">
              <a:solidFill>
                <a:schemeClr val="accent1">
                  <a:lumMod val="75000"/>
                </a:schemeClr>
              </a:solidFill>
            </a:endParaRPr>
          </a:p>
          <a:p>
            <a:pPr marL="0" indent="0">
              <a:spcBef>
                <a:spcPts val="0"/>
              </a:spcBef>
              <a:buNone/>
            </a:pPr>
            <a:r>
              <a:rPr lang="en-US" dirty="0" err="1" smtClean="0">
                <a:solidFill>
                  <a:schemeClr val="accent1">
                    <a:lumMod val="75000"/>
                  </a:schemeClr>
                </a:solidFill>
              </a:rPr>
              <a:t>int</a:t>
            </a:r>
            <a:r>
              <a:rPr lang="en-US" dirty="0" smtClean="0">
                <a:solidFill>
                  <a:schemeClr val="accent1">
                    <a:lumMod val="75000"/>
                  </a:schemeClr>
                </a:solidFill>
              </a:rPr>
              <a:t> </a:t>
            </a:r>
            <a:r>
              <a:rPr lang="en-US" dirty="0">
                <a:solidFill>
                  <a:schemeClr val="accent1">
                    <a:lumMod val="75000"/>
                  </a:schemeClr>
                </a:solidFill>
              </a:rPr>
              <a:t>frequency = 11025; </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//конфигурация каналов</a:t>
            </a:r>
          </a:p>
          <a:p>
            <a:pPr marL="0" indent="0">
              <a:spcBef>
                <a:spcPts val="0"/>
              </a:spcBef>
              <a:buNone/>
            </a:pPr>
            <a:r>
              <a:rPr lang="en-US" dirty="0" err="1" smtClean="0">
                <a:solidFill>
                  <a:schemeClr val="accent1">
                    <a:lumMod val="75000"/>
                  </a:schemeClr>
                </a:solidFill>
              </a:rPr>
              <a:t>int</a:t>
            </a:r>
            <a:r>
              <a:rPr lang="en-US" dirty="0" smtClean="0">
                <a:solidFill>
                  <a:schemeClr val="accent1">
                    <a:lumMod val="75000"/>
                  </a:schemeClr>
                </a:solidFill>
              </a:rPr>
              <a:t> </a:t>
            </a:r>
            <a:r>
              <a:rPr lang="en-US" dirty="0" err="1">
                <a:solidFill>
                  <a:schemeClr val="accent1">
                    <a:lumMod val="75000"/>
                  </a:schemeClr>
                </a:solidFill>
              </a:rPr>
              <a:t>channelConfiguration</a:t>
            </a:r>
            <a:r>
              <a:rPr lang="en-US" dirty="0">
                <a:solidFill>
                  <a:schemeClr val="accent1">
                    <a:lumMod val="75000"/>
                  </a:schemeClr>
                </a:solidFill>
              </a:rPr>
              <a:t> = </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AudioFormat.CHANNEL_CONFIGURATION_MONO</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a:t>
            </a:r>
            <a:r>
              <a:rPr lang="ru-RU" dirty="0">
                <a:solidFill>
                  <a:schemeClr val="accent1">
                    <a:lumMod val="75000"/>
                  </a:schemeClr>
                </a:solidFill>
              </a:rPr>
              <a:t>кодировщик</a:t>
            </a:r>
            <a:endParaRPr lang="ru-RU" dirty="0" smtClean="0">
              <a:solidFill>
                <a:schemeClr val="accent1">
                  <a:lumMod val="75000"/>
                </a:schemeClr>
              </a:solidFill>
            </a:endParaRPr>
          </a:p>
          <a:p>
            <a:pPr marL="0" indent="0">
              <a:spcBef>
                <a:spcPts val="0"/>
              </a:spcBef>
              <a:buNone/>
            </a:pPr>
            <a:r>
              <a:rPr lang="en-US" dirty="0" err="1" smtClean="0">
                <a:solidFill>
                  <a:schemeClr val="accent1">
                    <a:lumMod val="75000"/>
                  </a:schemeClr>
                </a:solidFill>
              </a:rPr>
              <a:t>int</a:t>
            </a:r>
            <a:r>
              <a:rPr lang="en-US" dirty="0" smtClean="0">
                <a:solidFill>
                  <a:schemeClr val="accent1">
                    <a:lumMod val="75000"/>
                  </a:schemeClr>
                </a:solidFill>
              </a:rPr>
              <a:t> </a:t>
            </a:r>
            <a:r>
              <a:rPr lang="en-US" dirty="0" err="1">
                <a:solidFill>
                  <a:schemeClr val="accent1">
                    <a:lumMod val="75000"/>
                  </a:schemeClr>
                </a:solidFill>
              </a:rPr>
              <a:t>audioEncoding</a:t>
            </a:r>
            <a:r>
              <a:rPr lang="en-US" dirty="0">
                <a:solidFill>
                  <a:schemeClr val="accent1">
                    <a:lumMod val="75000"/>
                  </a:schemeClr>
                </a:solidFill>
              </a:rPr>
              <a:t> </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en-US" dirty="0" smtClean="0">
                <a:solidFill>
                  <a:schemeClr val="accent1">
                    <a:lumMod val="75000"/>
                  </a:schemeClr>
                </a:solidFill>
              </a:rPr>
              <a:t> </a:t>
            </a:r>
            <a:r>
              <a:rPr lang="en-US" dirty="0">
                <a:solidFill>
                  <a:schemeClr val="accent1">
                    <a:lumMod val="75000"/>
                  </a:schemeClr>
                </a:solidFill>
              </a:rPr>
              <a:t>AudioFormat.ENCODING_PCM_16BIT; </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39</a:t>
            </a:fld>
            <a:endParaRPr lang="en-US"/>
          </a:p>
        </p:txBody>
      </p:sp>
    </p:spTree>
    <p:extLst>
      <p:ext uri="{BB962C8B-B14F-4D97-AF65-F5344CB8AC3E}">
        <p14:creationId xmlns:p14="http://schemas.microsoft.com/office/powerpoint/2010/main" val="148674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609600" y="609600"/>
            <a:ext cx="6348413" cy="676275"/>
          </a:xfrm>
        </p:spPr>
        <p:txBody>
          <a:bodyPr>
            <a:normAutofit/>
          </a:bodyPr>
          <a:lstStyle/>
          <a:p>
            <a:pPr eaLnBrk="1" hangingPunct="1"/>
            <a:r>
              <a:rPr lang="ru-RU" dirty="0" smtClean="0"/>
              <a:t>Смартфон – </a:t>
            </a:r>
            <a:r>
              <a:rPr lang="ru-RU" dirty="0" err="1" smtClean="0"/>
              <a:t>мультимедийный</a:t>
            </a:r>
            <a:r>
              <a:rPr lang="ru-RU" dirty="0" smtClean="0"/>
              <a:t> центр</a:t>
            </a:r>
          </a:p>
        </p:txBody>
      </p:sp>
      <p:sp>
        <p:nvSpPr>
          <p:cNvPr id="18435" name="Объект 2"/>
          <p:cNvSpPr>
            <a:spLocks noGrp="1"/>
          </p:cNvSpPr>
          <p:nvPr>
            <p:ph idx="1"/>
          </p:nvPr>
        </p:nvSpPr>
        <p:spPr>
          <a:xfrm>
            <a:off x="609600" y="1500188"/>
            <a:ext cx="6348413" cy="4233067"/>
          </a:xfrm>
        </p:spPr>
        <p:txBody>
          <a:bodyPr anchor="t"/>
          <a:lstStyle/>
          <a:p>
            <a:pPr algn="l" eaLnBrk="1" hangingPunct="1"/>
            <a:endParaRPr lang="ru-RU" dirty="0" smtClean="0"/>
          </a:p>
          <a:p>
            <a:pPr algn="l" eaLnBrk="1" hangingPunct="1"/>
            <a:endParaRPr lang="ru-RU" dirty="0" smtClean="0"/>
          </a:p>
          <a:p>
            <a:pPr algn="l" eaLnBrk="1" hangingPunct="1"/>
            <a:endParaRPr lang="ru-RU" dirty="0" smtClean="0"/>
          </a:p>
          <a:p>
            <a:pPr algn="l" eaLnBrk="1" hangingPunct="1"/>
            <a:endParaRPr lang="ru-RU" dirty="0" smtClean="0"/>
          </a:p>
        </p:txBody>
      </p:sp>
      <p:sp>
        <p:nvSpPr>
          <p:cNvPr id="18437"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A657298E-2D38-497D-8F7C-E55FE43A54DA}" type="slidenum">
              <a:rPr lang="en-US" smtClean="0">
                <a:solidFill>
                  <a:schemeClr val="accent1"/>
                </a:solidFill>
              </a:rPr>
              <a:pPr>
                <a:spcBef>
                  <a:spcPct val="0"/>
                </a:spcBef>
                <a:buClrTx/>
                <a:buSzTx/>
                <a:buFontTx/>
                <a:buNone/>
              </a:pPr>
              <a:t>4</a:t>
            </a:fld>
            <a:endParaRPr lang="en-US" smtClean="0">
              <a:solidFill>
                <a:schemeClr val="accent1"/>
              </a:solidFill>
            </a:endParaRPr>
          </a:p>
        </p:txBody>
      </p:sp>
      <p:sp>
        <p:nvSpPr>
          <p:cNvPr id="7" name="Нижний колонтитул 3"/>
          <p:cNvSpPr>
            <a:spLocks noGrp="1"/>
          </p:cNvSpPr>
          <p:nvPr>
            <p:ph type="ftr" sz="quarter" idx="11"/>
          </p:nvPr>
        </p:nvSpPr>
        <p:spPr>
          <a:xfrm>
            <a:off x="609600" y="6042025"/>
            <a:ext cx="4622800" cy="365125"/>
          </a:xfrm>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graphicFrame>
        <p:nvGraphicFramePr>
          <p:cNvPr id="12" name="Схема 11"/>
          <p:cNvGraphicFramePr/>
          <p:nvPr/>
        </p:nvGraphicFramePr>
        <p:xfrm>
          <a:off x="683568" y="1340768"/>
          <a:ext cx="6696744"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79321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Инициализация </a:t>
            </a:r>
            <a:r>
              <a:rPr lang="ru-RU" dirty="0"/>
              <a:t>объекта AudioRecord</a:t>
            </a:r>
            <a:endParaRPr lang="ru-RU" dirty="0"/>
          </a:p>
        </p:txBody>
      </p:sp>
      <p:sp>
        <p:nvSpPr>
          <p:cNvPr id="3" name="Content Placeholder 2"/>
          <p:cNvSpPr>
            <a:spLocks noGrp="1"/>
          </p:cNvSpPr>
          <p:nvPr>
            <p:ph idx="1"/>
          </p:nvPr>
        </p:nvSpPr>
        <p:spPr/>
        <p:txBody>
          <a:bodyPr/>
          <a:lstStyle/>
          <a:p>
            <a:pPr marL="0" indent="0">
              <a:buNone/>
            </a:pPr>
            <a:r>
              <a:rPr lang="en-US" dirty="0">
                <a:solidFill>
                  <a:schemeClr val="accent1">
                    <a:lumMod val="75000"/>
                  </a:schemeClr>
                </a:solidFill>
              </a:rPr>
              <a:t>//</a:t>
            </a:r>
            <a:r>
              <a:rPr lang="ru-RU" dirty="0">
                <a:solidFill>
                  <a:schemeClr val="accent1">
                    <a:lumMod val="75000"/>
                  </a:schemeClr>
                </a:solidFill>
              </a:rPr>
              <a:t>размер буфера</a:t>
            </a:r>
          </a:p>
          <a:p>
            <a:pPr marL="0" indent="0">
              <a:buNone/>
            </a:pPr>
            <a:r>
              <a:rPr lang="en-US" dirty="0" err="1">
                <a:solidFill>
                  <a:schemeClr val="accent1">
                    <a:lumMod val="75000"/>
                  </a:schemeClr>
                </a:solidFill>
              </a:rPr>
              <a:t>int</a:t>
            </a:r>
            <a:r>
              <a:rPr lang="en-US" dirty="0">
                <a:solidFill>
                  <a:schemeClr val="accent1">
                    <a:lumMod val="75000"/>
                  </a:schemeClr>
                </a:solidFill>
              </a:rPr>
              <a:t> </a:t>
            </a:r>
            <a:r>
              <a:rPr lang="en-US" dirty="0" err="1">
                <a:solidFill>
                  <a:schemeClr val="accent1">
                    <a:lumMod val="75000"/>
                  </a:schemeClr>
                </a:solidFill>
              </a:rPr>
              <a:t>bufferSize</a:t>
            </a:r>
            <a:r>
              <a:rPr lang="en-US" dirty="0">
                <a:solidFill>
                  <a:schemeClr val="accent1">
                    <a:lumMod val="75000"/>
                  </a:schemeClr>
                </a:solidFill>
              </a:rPr>
              <a:t> </a:t>
            </a:r>
            <a:r>
              <a:rPr lang="en-US" dirty="0" smtClean="0">
                <a:solidFill>
                  <a:schemeClr val="accent1">
                    <a:lumMod val="75000"/>
                  </a:schemeClr>
                </a:solidFill>
              </a:rPr>
              <a:t>= </a:t>
            </a:r>
            <a:r>
              <a:rPr lang="en-US" dirty="0" err="1">
                <a:solidFill>
                  <a:schemeClr val="accent1">
                    <a:lumMod val="75000"/>
                  </a:schemeClr>
                </a:solidFill>
              </a:rPr>
              <a:t>AudioRecord.getMinBufferSize</a:t>
            </a:r>
            <a:r>
              <a:rPr lang="en-US" dirty="0" smtClean="0">
                <a:solidFill>
                  <a:schemeClr val="accent1">
                    <a:lumMod val="75000"/>
                  </a:schemeClr>
                </a:solidFill>
              </a:rPr>
              <a:t>(</a:t>
            </a:r>
            <a:endParaRPr lang="ru-RU" dirty="0" smtClean="0">
              <a:solidFill>
                <a:schemeClr val="accent1">
                  <a:lumMod val="75000"/>
                </a:schemeClr>
              </a:solidFill>
            </a:endParaRPr>
          </a:p>
          <a:p>
            <a:pPr marL="0" indent="0" algn="r">
              <a:buNone/>
            </a:pPr>
            <a:r>
              <a:rPr lang="ru-RU" dirty="0">
                <a:solidFill>
                  <a:schemeClr val="accent1">
                    <a:lumMod val="75000"/>
                  </a:schemeClr>
                </a:solidFill>
              </a:rPr>
              <a:t> </a:t>
            </a:r>
            <a:r>
              <a:rPr lang="en-US" dirty="0" smtClean="0">
                <a:solidFill>
                  <a:schemeClr val="accent1">
                    <a:lumMod val="75000"/>
                  </a:schemeClr>
                </a:solidFill>
              </a:rPr>
              <a:t>frequency</a:t>
            </a:r>
            <a:r>
              <a:rPr lang="en-US" dirty="0">
                <a:solidFill>
                  <a:schemeClr val="accent1">
                    <a:lumMod val="75000"/>
                  </a:schemeClr>
                </a:solidFill>
              </a:rPr>
              <a:t>, </a:t>
            </a:r>
            <a:endParaRPr lang="ru-RU" dirty="0">
              <a:solidFill>
                <a:schemeClr val="accent1">
                  <a:lumMod val="75000"/>
                </a:schemeClr>
              </a:solidFill>
            </a:endParaRPr>
          </a:p>
          <a:p>
            <a:pPr marL="0" indent="0" algn="r">
              <a:buNone/>
            </a:pPr>
            <a:r>
              <a:rPr lang="en-US" dirty="0" err="1">
                <a:solidFill>
                  <a:schemeClr val="accent1">
                    <a:lumMod val="75000"/>
                  </a:schemeClr>
                </a:solidFill>
              </a:rPr>
              <a:t>channelConfiguration</a:t>
            </a:r>
            <a:r>
              <a:rPr lang="en-US" dirty="0">
                <a:solidFill>
                  <a:schemeClr val="accent1">
                    <a:lumMod val="75000"/>
                  </a:schemeClr>
                </a:solidFill>
              </a:rPr>
              <a:t>, </a:t>
            </a:r>
            <a:r>
              <a:rPr lang="en-US" dirty="0" err="1">
                <a:solidFill>
                  <a:schemeClr val="accent1">
                    <a:lumMod val="75000"/>
                  </a:schemeClr>
                </a:solidFill>
              </a:rPr>
              <a:t>audioEncoding</a:t>
            </a:r>
            <a:r>
              <a:rPr lang="en-US" dirty="0">
                <a:solidFill>
                  <a:schemeClr val="accent1">
                    <a:lumMod val="75000"/>
                  </a:schemeClr>
                </a:solidFill>
              </a:rPr>
              <a:t>);</a:t>
            </a:r>
            <a:endParaRPr lang="ru-RU" dirty="0">
              <a:solidFill>
                <a:schemeClr val="accent1">
                  <a:lumMod val="75000"/>
                </a:schemeClr>
              </a:solidFill>
            </a:endParaRPr>
          </a:p>
          <a:p>
            <a:pPr marL="0" indent="0">
              <a:buNone/>
            </a:pPr>
            <a:r>
              <a:rPr lang="en-US" dirty="0" err="1">
                <a:solidFill>
                  <a:schemeClr val="accent1">
                    <a:lumMod val="75000"/>
                  </a:schemeClr>
                </a:solidFill>
              </a:rPr>
              <a:t>AudioRecord</a:t>
            </a:r>
            <a:r>
              <a:rPr lang="en-US" dirty="0">
                <a:solidFill>
                  <a:schemeClr val="accent1">
                    <a:lumMod val="75000"/>
                  </a:schemeClr>
                </a:solidFill>
              </a:rPr>
              <a:t> </a:t>
            </a:r>
            <a:r>
              <a:rPr lang="en-US" dirty="0" err="1">
                <a:solidFill>
                  <a:schemeClr val="accent1">
                    <a:lumMod val="75000"/>
                  </a:schemeClr>
                </a:solidFill>
              </a:rPr>
              <a:t>audioRecord</a:t>
            </a:r>
            <a:r>
              <a:rPr lang="en-US" dirty="0">
                <a:solidFill>
                  <a:schemeClr val="accent1">
                    <a:lumMod val="75000"/>
                  </a:schemeClr>
                </a:solidFill>
              </a:rPr>
              <a:t> = new </a:t>
            </a:r>
            <a:r>
              <a:rPr lang="en-US" dirty="0" err="1">
                <a:solidFill>
                  <a:schemeClr val="accent1">
                    <a:lumMod val="75000"/>
                  </a:schemeClr>
                </a:solidFill>
              </a:rPr>
              <a:t>AudioRecord</a:t>
            </a:r>
            <a:r>
              <a:rPr lang="en-US" dirty="0">
                <a:solidFill>
                  <a:schemeClr val="accent1">
                    <a:lumMod val="75000"/>
                  </a:schemeClr>
                </a:solidFill>
              </a:rPr>
              <a:t>( </a:t>
            </a:r>
            <a:endParaRPr lang="ru-RU" dirty="0">
              <a:solidFill>
                <a:schemeClr val="accent1">
                  <a:lumMod val="75000"/>
                </a:schemeClr>
              </a:solidFill>
            </a:endParaRPr>
          </a:p>
          <a:p>
            <a:pPr marL="0" indent="0" algn="r">
              <a:buNone/>
            </a:pPr>
            <a:r>
              <a:rPr lang="en-US" dirty="0" err="1">
                <a:solidFill>
                  <a:schemeClr val="accent1">
                    <a:lumMod val="75000"/>
                  </a:schemeClr>
                </a:solidFill>
              </a:rPr>
              <a:t>MediaRecorder.AudioSource.MIC</a:t>
            </a:r>
            <a:r>
              <a:rPr lang="en-US" dirty="0">
                <a:solidFill>
                  <a:schemeClr val="accent1">
                    <a:lumMod val="75000"/>
                  </a:schemeClr>
                </a:solidFill>
              </a:rPr>
              <a:t>, frequency, </a:t>
            </a:r>
            <a:r>
              <a:rPr lang="en-US" dirty="0" err="1">
                <a:solidFill>
                  <a:schemeClr val="accent1">
                    <a:lumMod val="75000"/>
                  </a:schemeClr>
                </a:solidFill>
              </a:rPr>
              <a:t>channelConfiguration</a:t>
            </a:r>
            <a:r>
              <a:rPr lang="en-US" dirty="0">
                <a:solidFill>
                  <a:schemeClr val="accent1">
                    <a:lumMod val="75000"/>
                  </a:schemeClr>
                </a:solidFill>
              </a:rPr>
              <a:t>,</a:t>
            </a:r>
            <a:endParaRPr lang="ru-RU" dirty="0">
              <a:solidFill>
                <a:schemeClr val="accent1">
                  <a:lumMod val="75000"/>
                </a:schemeClr>
              </a:solidFill>
            </a:endParaRPr>
          </a:p>
          <a:p>
            <a:pPr marL="0" indent="0" algn="r">
              <a:buNone/>
            </a:pPr>
            <a:r>
              <a:rPr lang="ru-RU" dirty="0">
                <a:solidFill>
                  <a:schemeClr val="accent1">
                    <a:lumMod val="75000"/>
                  </a:schemeClr>
                </a:solidFill>
              </a:rPr>
              <a:t>audioEncoding, bufferSize);</a:t>
            </a: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40</a:t>
            </a:fld>
            <a:endParaRPr lang="en-US"/>
          </a:p>
        </p:txBody>
      </p:sp>
    </p:spTree>
    <p:extLst>
      <p:ext uri="{BB962C8B-B14F-4D97-AF65-F5344CB8AC3E}">
        <p14:creationId xmlns:p14="http://schemas.microsoft.com/office/powerpoint/2010/main" val="23003697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Комментарий:</a:t>
            </a:r>
            <a:endParaRPr lang="ru-RU" dirty="0"/>
          </a:p>
        </p:txBody>
      </p:sp>
      <p:sp>
        <p:nvSpPr>
          <p:cNvPr id="3" name="Content Placeholder 2"/>
          <p:cNvSpPr>
            <a:spLocks noGrp="1"/>
          </p:cNvSpPr>
          <p:nvPr>
            <p:ph idx="1"/>
          </p:nvPr>
        </p:nvSpPr>
        <p:spPr/>
        <p:txBody>
          <a:bodyPr/>
          <a:lstStyle/>
          <a:p>
            <a:pPr marL="0" indent="0">
              <a:buNone/>
            </a:pPr>
            <a:r>
              <a:rPr lang="ru-RU" dirty="0" smtClean="0"/>
              <a:t>Для возможности записи несжатого аудио необходимо </a:t>
            </a:r>
            <a:r>
              <a:rPr lang="ru-RU" dirty="0"/>
              <a:t>в манифест приложения добавить полномочие RECORD_AUDIO.</a:t>
            </a:r>
          </a:p>
          <a:p>
            <a:pPr marL="0" indent="0">
              <a:buNone/>
            </a:pPr>
            <a:r>
              <a:rPr lang="en-US" dirty="0">
                <a:solidFill>
                  <a:schemeClr val="accent1">
                    <a:lumMod val="75000"/>
                  </a:schemeClr>
                </a:solidFill>
              </a:rPr>
              <a:t>&lt;uses-permission </a:t>
            </a:r>
            <a:r>
              <a:rPr lang="en-US" dirty="0" err="1">
                <a:solidFill>
                  <a:schemeClr val="accent1">
                    <a:lumMod val="75000"/>
                  </a:schemeClr>
                </a:solidFill>
              </a:rPr>
              <a:t>android:name</a:t>
            </a:r>
            <a:r>
              <a:rPr lang="en-US" dirty="0">
                <a:solidFill>
                  <a:schemeClr val="accent1">
                    <a:lumMod val="75000"/>
                  </a:schemeClr>
                </a:solidFill>
              </a:rPr>
              <a:t>="</a:t>
            </a:r>
            <a:r>
              <a:rPr lang="en-US" dirty="0" err="1">
                <a:solidFill>
                  <a:schemeClr val="accent1">
                    <a:lumMod val="75000"/>
                  </a:schemeClr>
                </a:solidFill>
              </a:rPr>
              <a:t>android.permission.RECORD_AUDIO</a:t>
            </a:r>
            <a:r>
              <a:rPr lang="en-US" dirty="0">
                <a:solidFill>
                  <a:schemeClr val="accent1">
                    <a:lumMod val="75000"/>
                  </a:schemeClr>
                </a:solidFill>
              </a:rPr>
              <a:t>"/&gt;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41</a:t>
            </a:fld>
            <a:endParaRPr lang="en-US"/>
          </a:p>
        </p:txBody>
      </p:sp>
    </p:spTree>
    <p:extLst>
      <p:ext uri="{BB962C8B-B14F-4D97-AF65-F5344CB8AC3E}">
        <p14:creationId xmlns:p14="http://schemas.microsoft.com/office/powerpoint/2010/main" val="553631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300" y="116632"/>
            <a:ext cx="6347713" cy="676260"/>
          </a:xfrm>
        </p:spPr>
        <p:txBody>
          <a:bodyPr/>
          <a:lstStyle/>
          <a:p>
            <a:r>
              <a:rPr lang="ru-RU" b="1" dirty="0" smtClean="0"/>
              <a:t>Запись несжатого звука</a:t>
            </a:r>
            <a:endParaRPr lang="ru-RU" dirty="0"/>
          </a:p>
        </p:txBody>
      </p:sp>
      <p:sp>
        <p:nvSpPr>
          <p:cNvPr id="3" name="Content Placeholder 2"/>
          <p:cNvSpPr>
            <a:spLocks noGrp="1"/>
          </p:cNvSpPr>
          <p:nvPr>
            <p:ph idx="1"/>
          </p:nvPr>
        </p:nvSpPr>
        <p:spPr>
          <a:xfrm>
            <a:off x="251520" y="792892"/>
            <a:ext cx="7344815" cy="5248471"/>
          </a:xfrm>
        </p:spPr>
        <p:txBody>
          <a:bodyPr/>
          <a:lstStyle/>
          <a:p>
            <a:pPr marL="0" indent="0">
              <a:spcBef>
                <a:spcPts val="0"/>
              </a:spcBef>
              <a:buNone/>
            </a:pPr>
            <a:r>
              <a:rPr lang="ru-RU" dirty="0"/>
              <a:t>После инициализации объекта AudioRecord необходимо вызвать метод startRecording(), чтобы начать асинхронную запись. Для добавления необработанных аудиоданных в записываемый буфер используется метод read</a:t>
            </a:r>
            <a:r>
              <a:rPr lang="ru-RU" dirty="0" smtClean="0"/>
              <a:t>():</a:t>
            </a:r>
          </a:p>
          <a:p>
            <a:pPr marL="0" indent="0">
              <a:spcBef>
                <a:spcPts val="0"/>
              </a:spcBef>
              <a:buNone/>
            </a:pPr>
            <a:endParaRPr lang="ru-RU" dirty="0"/>
          </a:p>
          <a:p>
            <a:pPr marL="0" indent="0">
              <a:spcBef>
                <a:spcPts val="0"/>
              </a:spcBef>
              <a:buNone/>
            </a:pPr>
            <a:r>
              <a:rPr lang="en-US" dirty="0">
                <a:solidFill>
                  <a:schemeClr val="accent1">
                    <a:lumMod val="75000"/>
                  </a:schemeClr>
                </a:solidFill>
              </a:rPr>
              <a:t>short[] buffer = new short[</a:t>
            </a:r>
            <a:r>
              <a:rPr lang="en-US" dirty="0" err="1">
                <a:solidFill>
                  <a:schemeClr val="accent1">
                    <a:lumMod val="75000"/>
                  </a:schemeClr>
                </a:solidFill>
              </a:rPr>
              <a:t>bufferSize</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audioRecord.startRecording</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while (</a:t>
            </a:r>
            <a:r>
              <a:rPr lang="en-US" dirty="0" err="1">
                <a:solidFill>
                  <a:schemeClr val="accent1">
                    <a:lumMod val="75000"/>
                  </a:schemeClr>
                </a:solidFill>
              </a:rPr>
              <a:t>isRecording</a:t>
            </a:r>
            <a:r>
              <a:rPr lang="en-US" dirty="0">
                <a:solidFill>
                  <a:schemeClr val="accent1">
                    <a:lumMod val="75000"/>
                  </a:schemeClr>
                </a:solidFill>
              </a:rPr>
              <a:t>) {</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smtClean="0">
                <a:solidFill>
                  <a:schemeClr val="accent1">
                    <a:lumMod val="75000"/>
                  </a:schemeClr>
                </a:solidFill>
              </a:rPr>
              <a:t>//</a:t>
            </a:r>
            <a:r>
              <a:rPr lang="ru-RU" dirty="0">
                <a:solidFill>
                  <a:schemeClr val="accent1">
                    <a:lumMod val="75000"/>
                  </a:schemeClr>
                </a:solidFill>
              </a:rPr>
              <a:t>заполнение буфера данными</a:t>
            </a: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int</a:t>
            </a:r>
            <a:r>
              <a:rPr lang="en-US" dirty="0" smtClean="0">
                <a:solidFill>
                  <a:schemeClr val="accent1">
                    <a:lumMod val="75000"/>
                  </a:schemeClr>
                </a:solidFill>
              </a:rPr>
              <a:t> </a:t>
            </a:r>
            <a:r>
              <a:rPr lang="en-US" dirty="0" err="1">
                <a:solidFill>
                  <a:schemeClr val="accent1">
                    <a:lumMod val="75000"/>
                  </a:schemeClr>
                </a:solidFill>
              </a:rPr>
              <a:t>bufferReadResult</a:t>
            </a:r>
            <a:r>
              <a:rPr lang="en-US" dirty="0">
                <a:solidFill>
                  <a:schemeClr val="accent1">
                    <a:lumMod val="75000"/>
                  </a:schemeClr>
                </a:solidFill>
              </a:rPr>
              <a:t> = </a:t>
            </a:r>
            <a:r>
              <a:rPr lang="en-US" dirty="0" err="1">
                <a:solidFill>
                  <a:schemeClr val="accent1">
                    <a:lumMod val="75000"/>
                  </a:schemeClr>
                </a:solidFill>
              </a:rPr>
              <a:t>audioRecord.read</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smtClean="0">
                <a:solidFill>
                  <a:schemeClr val="accent1">
                    <a:lumMod val="75000"/>
                  </a:schemeClr>
                </a:solidFill>
              </a:rPr>
              <a:t>buffer</a:t>
            </a:r>
            <a:r>
              <a:rPr lang="en-US" dirty="0">
                <a:solidFill>
                  <a:schemeClr val="accent1">
                    <a:lumMod val="75000"/>
                  </a:schemeClr>
                </a:solidFill>
              </a:rPr>
              <a:t>, 0, </a:t>
            </a:r>
            <a:r>
              <a:rPr lang="en-US" dirty="0" err="1">
                <a:solidFill>
                  <a:schemeClr val="accent1">
                    <a:lumMod val="75000"/>
                  </a:schemeClr>
                </a:solidFill>
              </a:rPr>
              <a:t>bufferSize</a:t>
            </a:r>
            <a:r>
              <a:rPr lang="en-US" dirty="0" smtClean="0">
                <a:solidFill>
                  <a:schemeClr val="accent1">
                    <a:lumMod val="75000"/>
                  </a:schemeClr>
                </a:solidFill>
              </a:rPr>
              <a:t>);</a:t>
            </a:r>
            <a:r>
              <a:rPr lang="ru-RU" dirty="0" smtClean="0">
                <a:solidFill>
                  <a:schemeClr val="accent1">
                    <a:lumMod val="75000"/>
                  </a:schemeClr>
                </a:solidFill>
              </a:rPr>
              <a:t>}</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42</a:t>
            </a:fld>
            <a:endParaRPr lang="en-US"/>
          </a:p>
        </p:txBody>
      </p:sp>
    </p:spTree>
    <p:extLst>
      <p:ext uri="{BB962C8B-B14F-4D97-AF65-F5344CB8AC3E}">
        <p14:creationId xmlns:p14="http://schemas.microsoft.com/office/powerpoint/2010/main" val="26884497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Обработка входящего аудиопотока</a:t>
            </a:r>
            <a:endParaRPr lang="ru-RU" dirty="0"/>
          </a:p>
        </p:txBody>
      </p:sp>
      <p:sp>
        <p:nvSpPr>
          <p:cNvPr id="3" name="Content Placeholder 2"/>
          <p:cNvSpPr>
            <a:spLocks noGrp="1"/>
          </p:cNvSpPr>
          <p:nvPr>
            <p:ph idx="1"/>
          </p:nvPr>
        </p:nvSpPr>
        <p:spPr>
          <a:xfrm>
            <a:off x="609598" y="1500174"/>
            <a:ext cx="6770713" cy="4541189"/>
          </a:xfrm>
        </p:spPr>
        <p:txBody>
          <a:bodyPr/>
          <a:lstStyle/>
          <a:p>
            <a:pPr marL="0" indent="0">
              <a:buNone/>
            </a:pPr>
            <a:r>
              <a:rPr lang="ru-RU" dirty="0"/>
              <a:t>Для обработки входящего аудиопотока и воспроизведения его практически в режиме реального времени, используется класс AudioTrack. Этот класс дает возможность манипулировать входящим и исходящим звуком, обрабатывая на устройстве несжатые аудиоданные.</a:t>
            </a:r>
          </a:p>
          <a:p>
            <a:pPr marL="0" indent="0">
              <a:buNone/>
            </a:pPr>
            <a:r>
              <a:rPr lang="ru-RU" dirty="0"/>
              <a:t>Необходимо создать новый объект AudioTrack, указав потоковый режим, частоту, параметры каналов, тип кодировщика и длину аудио.</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43</a:t>
            </a:fld>
            <a:endParaRPr lang="en-US"/>
          </a:p>
        </p:txBody>
      </p:sp>
    </p:spTree>
    <p:extLst>
      <p:ext uri="{BB962C8B-B14F-4D97-AF65-F5344CB8AC3E}">
        <p14:creationId xmlns:p14="http://schemas.microsoft.com/office/powerpoint/2010/main" val="3660238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Воспроизведение аудио, класс </a:t>
            </a:r>
            <a:r>
              <a:rPr lang="en-US" dirty="0" err="1" smtClean="0"/>
              <a:t>AudioTrack</a:t>
            </a:r>
            <a:endParaRPr lang="ru-RU" dirty="0"/>
          </a:p>
        </p:txBody>
      </p:sp>
      <p:sp>
        <p:nvSpPr>
          <p:cNvPr id="3" name="Content Placeholder 2"/>
          <p:cNvSpPr>
            <a:spLocks noGrp="1"/>
          </p:cNvSpPr>
          <p:nvPr>
            <p:ph idx="1"/>
          </p:nvPr>
        </p:nvSpPr>
        <p:spPr>
          <a:xfrm>
            <a:off x="609598" y="1500174"/>
            <a:ext cx="6770713" cy="4541189"/>
          </a:xfrm>
        </p:spPr>
        <p:txBody>
          <a:bodyPr/>
          <a:lstStyle/>
          <a:p>
            <a:pPr marL="0" indent="0">
              <a:spcBef>
                <a:spcPts val="0"/>
              </a:spcBef>
              <a:buNone/>
            </a:pPr>
            <a:r>
              <a:rPr lang="ru-RU" dirty="0">
                <a:solidFill>
                  <a:schemeClr val="accent1">
                    <a:lumMod val="75000"/>
                  </a:schemeClr>
                </a:solidFill>
              </a:rPr>
              <a:t>//частота, увеличивает скорость проигрывания вдвое</a:t>
            </a:r>
          </a:p>
          <a:p>
            <a:pPr marL="0" indent="0">
              <a:spcBef>
                <a:spcPts val="0"/>
              </a:spcBef>
              <a:buNone/>
            </a:pPr>
            <a:r>
              <a:rPr lang="ru-RU" dirty="0">
                <a:solidFill>
                  <a:schemeClr val="accent1">
                    <a:lumMod val="75000"/>
                  </a:schemeClr>
                </a:solidFill>
              </a:rPr>
              <a:t>int frequency = 11025/2;</a:t>
            </a:r>
          </a:p>
          <a:p>
            <a:pPr marL="0" indent="0">
              <a:spcBef>
                <a:spcPts val="0"/>
              </a:spcBef>
              <a:buNone/>
            </a:pPr>
            <a:r>
              <a:rPr lang="en-US" dirty="0" err="1">
                <a:solidFill>
                  <a:schemeClr val="accent1">
                    <a:lumMod val="75000"/>
                  </a:schemeClr>
                </a:solidFill>
              </a:rPr>
              <a:t>int</a:t>
            </a:r>
            <a:r>
              <a:rPr lang="en-US" dirty="0">
                <a:solidFill>
                  <a:schemeClr val="accent1">
                    <a:lumMod val="75000"/>
                  </a:schemeClr>
                </a:solidFill>
              </a:rPr>
              <a:t> </a:t>
            </a:r>
            <a:r>
              <a:rPr lang="en-US" dirty="0" err="1">
                <a:solidFill>
                  <a:schemeClr val="accent1">
                    <a:lumMod val="75000"/>
                  </a:schemeClr>
                </a:solidFill>
              </a:rPr>
              <a:t>channelConfiguration</a:t>
            </a:r>
            <a:r>
              <a:rPr lang="en-US" dirty="0">
                <a:solidFill>
                  <a:schemeClr val="accent1">
                    <a:lumMod val="75000"/>
                  </a:schemeClr>
                </a:solidFill>
              </a:rPr>
              <a:t> </a:t>
            </a:r>
            <a:r>
              <a:rPr lang="en-US" dirty="0" smtClean="0">
                <a:solidFill>
                  <a:schemeClr val="accent1">
                    <a:lumMod val="75000"/>
                  </a:schemeClr>
                </a:solidFill>
              </a:rPr>
              <a:t>=</a:t>
            </a:r>
            <a:endParaRPr lang="ru-RU" dirty="0" smtClean="0">
              <a:solidFill>
                <a:schemeClr val="accent1">
                  <a:lumMod val="75000"/>
                </a:schemeClr>
              </a:solidFill>
            </a:endParaRPr>
          </a:p>
          <a:p>
            <a:pPr marL="0" indent="0" algn="r">
              <a:spcBef>
                <a:spcPts val="0"/>
              </a:spcBef>
              <a:buNone/>
            </a:pPr>
            <a:r>
              <a:rPr lang="en-US" dirty="0" smtClean="0">
                <a:solidFill>
                  <a:schemeClr val="accent1">
                    <a:lumMod val="75000"/>
                  </a:schemeClr>
                </a:solidFill>
              </a:rPr>
              <a:t> </a:t>
            </a:r>
            <a:r>
              <a:rPr lang="en-US" dirty="0" err="1">
                <a:solidFill>
                  <a:schemeClr val="accent1">
                    <a:lumMod val="75000"/>
                  </a:schemeClr>
                </a:solidFill>
              </a:rPr>
              <a:t>AudioFormat.CHANNEL_CONFIGURATION_MONO</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int</a:t>
            </a:r>
            <a:r>
              <a:rPr lang="en-US" dirty="0">
                <a:solidFill>
                  <a:schemeClr val="accent1">
                    <a:lumMod val="75000"/>
                  </a:schemeClr>
                </a:solidFill>
              </a:rPr>
              <a:t> </a:t>
            </a:r>
            <a:r>
              <a:rPr lang="en-US" dirty="0" err="1">
                <a:solidFill>
                  <a:schemeClr val="accent1">
                    <a:lumMod val="75000"/>
                  </a:schemeClr>
                </a:solidFill>
              </a:rPr>
              <a:t>audioEncoding</a:t>
            </a:r>
            <a:r>
              <a:rPr lang="en-US" dirty="0">
                <a:solidFill>
                  <a:schemeClr val="accent1">
                    <a:lumMod val="75000"/>
                  </a:schemeClr>
                </a:solidFill>
              </a:rPr>
              <a:t> = AudioFormat.ENCODING_PCM_16BIT;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AudioTrack</a:t>
            </a:r>
            <a:r>
              <a:rPr lang="en-US" dirty="0">
                <a:solidFill>
                  <a:schemeClr val="accent1">
                    <a:lumMod val="75000"/>
                  </a:schemeClr>
                </a:solidFill>
              </a:rPr>
              <a:t> </a:t>
            </a:r>
            <a:r>
              <a:rPr lang="en-US" dirty="0" err="1">
                <a:solidFill>
                  <a:schemeClr val="accent1">
                    <a:lumMod val="75000"/>
                  </a:schemeClr>
                </a:solidFill>
              </a:rPr>
              <a:t>audioTrack</a:t>
            </a:r>
            <a:r>
              <a:rPr lang="en-US" dirty="0">
                <a:solidFill>
                  <a:schemeClr val="accent1">
                    <a:lumMod val="75000"/>
                  </a:schemeClr>
                </a:solidFill>
              </a:rPr>
              <a:t> = </a:t>
            </a:r>
            <a:r>
              <a:rPr lang="en-US" dirty="0" smtClean="0">
                <a:solidFill>
                  <a:schemeClr val="accent1">
                    <a:lumMod val="75000"/>
                  </a:schemeClr>
                </a:solidFill>
              </a:rPr>
              <a:t>new </a:t>
            </a:r>
            <a:r>
              <a:rPr lang="en-US" dirty="0" err="1">
                <a:solidFill>
                  <a:schemeClr val="accent1">
                    <a:lumMod val="75000"/>
                  </a:schemeClr>
                </a:solidFill>
              </a:rPr>
              <a:t>AudioTrack</a:t>
            </a:r>
            <a:r>
              <a:rPr lang="en-US" dirty="0" smtClean="0">
                <a:solidFill>
                  <a:schemeClr val="accent1">
                    <a:lumMod val="75000"/>
                  </a:schemeClr>
                </a:solidFill>
              </a:rPr>
              <a:t>(</a:t>
            </a:r>
            <a:endParaRPr lang="ru-RU" dirty="0" smtClean="0">
              <a:solidFill>
                <a:schemeClr val="accent1">
                  <a:lumMod val="75000"/>
                </a:schemeClr>
              </a:solidFill>
            </a:endParaRPr>
          </a:p>
          <a:p>
            <a:pPr marL="0" indent="0" algn="r">
              <a:spcBef>
                <a:spcPts val="0"/>
              </a:spcBef>
              <a:buNone/>
            </a:pPr>
            <a:r>
              <a:rPr lang="en-US" dirty="0" err="1" smtClean="0">
                <a:solidFill>
                  <a:schemeClr val="accent1">
                    <a:lumMod val="75000"/>
                  </a:schemeClr>
                </a:solidFill>
              </a:rPr>
              <a:t>AudioManager.STREAM_MUSIC</a:t>
            </a:r>
            <a:r>
              <a:rPr lang="en-US" dirty="0">
                <a:solidFill>
                  <a:schemeClr val="accent1">
                    <a:lumMod val="75000"/>
                  </a:schemeClr>
                </a:solidFill>
              </a:rPr>
              <a:t>,</a:t>
            </a:r>
            <a:endParaRPr lang="ru-RU" dirty="0">
              <a:solidFill>
                <a:schemeClr val="accent1">
                  <a:lumMod val="75000"/>
                </a:schemeClr>
              </a:solidFill>
            </a:endParaRPr>
          </a:p>
          <a:p>
            <a:pPr marL="0" indent="0" algn="r">
              <a:spcBef>
                <a:spcPts val="0"/>
              </a:spcBef>
              <a:buNone/>
            </a:pPr>
            <a:r>
              <a:rPr lang="en-US" dirty="0">
                <a:solidFill>
                  <a:schemeClr val="accent1">
                    <a:lumMod val="75000"/>
                  </a:schemeClr>
                </a:solidFill>
              </a:rPr>
              <a:t>frequency, </a:t>
            </a:r>
            <a:r>
              <a:rPr lang="en-US" dirty="0" err="1">
                <a:solidFill>
                  <a:schemeClr val="accent1">
                    <a:lumMod val="75000"/>
                  </a:schemeClr>
                </a:solidFill>
              </a:rPr>
              <a:t>channelConfiguration</a:t>
            </a:r>
            <a:r>
              <a:rPr lang="en-US" dirty="0">
                <a:solidFill>
                  <a:schemeClr val="accent1">
                    <a:lumMod val="75000"/>
                  </a:schemeClr>
                </a:solidFill>
              </a:rPr>
              <a:t>, </a:t>
            </a:r>
            <a:r>
              <a:rPr lang="en-US" dirty="0" err="1">
                <a:solidFill>
                  <a:schemeClr val="accent1">
                    <a:lumMod val="75000"/>
                  </a:schemeClr>
                </a:solidFill>
              </a:rPr>
              <a:t>audioEncoding</a:t>
            </a:r>
            <a:r>
              <a:rPr lang="en-US" dirty="0">
                <a:solidFill>
                  <a:schemeClr val="accent1">
                    <a:lumMod val="75000"/>
                  </a:schemeClr>
                </a:solidFill>
              </a:rPr>
              <a:t>,</a:t>
            </a:r>
            <a:endParaRPr lang="ru-RU" dirty="0">
              <a:solidFill>
                <a:schemeClr val="accent1">
                  <a:lumMod val="75000"/>
                </a:schemeClr>
              </a:solidFill>
            </a:endParaRPr>
          </a:p>
          <a:p>
            <a:pPr marL="0" indent="0" algn="r">
              <a:spcBef>
                <a:spcPts val="0"/>
              </a:spcBef>
              <a:buNone/>
            </a:pPr>
            <a:r>
              <a:rPr lang="en-US" dirty="0" err="1">
                <a:solidFill>
                  <a:schemeClr val="accent1">
                    <a:lumMod val="75000"/>
                  </a:schemeClr>
                </a:solidFill>
              </a:rPr>
              <a:t>audioLength</a:t>
            </a:r>
            <a:r>
              <a:rPr lang="en-US" dirty="0">
                <a:solidFill>
                  <a:schemeClr val="accent1">
                    <a:lumMod val="75000"/>
                  </a:schemeClr>
                </a:solidFill>
              </a:rPr>
              <a:t>,  </a:t>
            </a:r>
            <a:r>
              <a:rPr lang="en-US" dirty="0" err="1">
                <a:solidFill>
                  <a:schemeClr val="accent1">
                    <a:lumMod val="75000"/>
                  </a:schemeClr>
                </a:solidFill>
              </a:rPr>
              <a:t>AudioTrack.MODE_STREAM</a:t>
            </a:r>
            <a:r>
              <a:rPr lang="en-US" dirty="0">
                <a:solidFill>
                  <a:schemeClr val="accent1">
                    <a:lumMod val="75000"/>
                  </a:schemeClr>
                </a:solidFill>
              </a:rPr>
              <a:t>);</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44</a:t>
            </a:fld>
            <a:endParaRPr lang="en-US"/>
          </a:p>
        </p:txBody>
      </p:sp>
    </p:spTree>
    <p:extLst>
      <p:ext uri="{BB962C8B-B14F-4D97-AF65-F5344CB8AC3E}">
        <p14:creationId xmlns:p14="http://schemas.microsoft.com/office/powerpoint/2010/main" val="3605628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Воспроизведение аудио, класс </a:t>
            </a:r>
            <a:r>
              <a:rPr lang="en-US" dirty="0" err="1"/>
              <a:t>AudioTrack</a:t>
            </a:r>
            <a:endParaRPr lang="ru-RU" dirty="0"/>
          </a:p>
        </p:txBody>
      </p:sp>
      <p:sp>
        <p:nvSpPr>
          <p:cNvPr id="3" name="Content Placeholder 2"/>
          <p:cNvSpPr>
            <a:spLocks noGrp="1"/>
          </p:cNvSpPr>
          <p:nvPr>
            <p:ph idx="1"/>
          </p:nvPr>
        </p:nvSpPr>
        <p:spPr/>
        <p:txBody>
          <a:bodyPr/>
          <a:lstStyle/>
          <a:p>
            <a:pPr marL="0" indent="0">
              <a:buNone/>
            </a:pPr>
            <a:r>
              <a:rPr lang="ru-RU" dirty="0"/>
              <a:t>Поскольку аудиоданные необработанные, отсутствует метаинформация, связанная с ними. Поэтому важно установить корректные свойства, чтобы они совпадали с теми, которые были использованы при записи файла.</a:t>
            </a:r>
          </a:p>
          <a:p>
            <a:pPr marL="0" indent="0">
              <a:buNone/>
            </a:pPr>
            <a:r>
              <a:rPr lang="en-US" dirty="0">
                <a:solidFill>
                  <a:schemeClr val="accent1">
                    <a:lumMod val="75000"/>
                  </a:schemeClr>
                </a:solidFill>
              </a:rPr>
              <a:t>File </a:t>
            </a:r>
            <a:r>
              <a:rPr lang="en-US" dirty="0" err="1">
                <a:solidFill>
                  <a:schemeClr val="accent1">
                    <a:lumMod val="75000"/>
                  </a:schemeClr>
                </a:solidFill>
              </a:rPr>
              <a:t>file</a:t>
            </a:r>
            <a:r>
              <a:rPr lang="en-US" dirty="0">
                <a:solidFill>
                  <a:schemeClr val="accent1">
                    <a:lumMod val="75000"/>
                  </a:schemeClr>
                </a:solidFill>
              </a:rPr>
              <a:t> = </a:t>
            </a:r>
            <a:endParaRPr lang="ru-RU" dirty="0" smtClean="0">
              <a:solidFill>
                <a:schemeClr val="accent1">
                  <a:lumMod val="75000"/>
                </a:schemeClr>
              </a:solidFill>
            </a:endParaRPr>
          </a:p>
          <a:p>
            <a:pPr marL="0" indent="0">
              <a:buNone/>
            </a:pPr>
            <a:r>
              <a:rPr lang="en-US" dirty="0" smtClean="0">
                <a:solidFill>
                  <a:schemeClr val="accent1">
                    <a:lumMod val="75000"/>
                  </a:schemeClr>
                </a:solidFill>
              </a:rPr>
              <a:t>new </a:t>
            </a:r>
            <a:r>
              <a:rPr lang="en-US" dirty="0">
                <a:solidFill>
                  <a:schemeClr val="accent1">
                    <a:lumMod val="75000"/>
                  </a:schemeClr>
                </a:solidFill>
              </a:rPr>
              <a:t>File(</a:t>
            </a:r>
            <a:r>
              <a:rPr lang="en-US" dirty="0" err="1">
                <a:solidFill>
                  <a:schemeClr val="accent1">
                    <a:lumMod val="75000"/>
                  </a:schemeClr>
                </a:solidFill>
              </a:rPr>
              <a:t>Environment.getExternalStorageDirectory</a:t>
            </a:r>
            <a:r>
              <a:rPr lang="en-US" dirty="0">
                <a:solidFill>
                  <a:schemeClr val="accent1">
                    <a:lumMod val="75000"/>
                  </a:schemeClr>
                </a:solidFill>
              </a:rPr>
              <a:t>(), </a:t>
            </a:r>
            <a:endParaRPr lang="ru-RU" dirty="0">
              <a:solidFill>
                <a:schemeClr val="accent1">
                  <a:lumMod val="75000"/>
                </a:schemeClr>
              </a:solidFill>
            </a:endParaRPr>
          </a:p>
          <a:p>
            <a:pPr marL="0" indent="0" algn="r">
              <a:buNone/>
            </a:pPr>
            <a:r>
              <a:rPr lang="ru-RU" dirty="0">
                <a:solidFill>
                  <a:schemeClr val="accent1">
                    <a:lumMod val="75000"/>
                  </a:schemeClr>
                </a:solidFill>
              </a:rPr>
              <a:t>"raw.pcm");</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45</a:t>
            </a:fld>
            <a:endParaRPr lang="en-US"/>
          </a:p>
        </p:txBody>
      </p:sp>
    </p:spTree>
    <p:extLst>
      <p:ext uri="{BB962C8B-B14F-4D97-AF65-F5344CB8AC3E}">
        <p14:creationId xmlns:p14="http://schemas.microsoft.com/office/powerpoint/2010/main" val="1236742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6347713" cy="676260"/>
          </a:xfrm>
        </p:spPr>
        <p:txBody>
          <a:bodyPr>
            <a:normAutofit fontScale="90000"/>
          </a:bodyPr>
          <a:lstStyle/>
          <a:p>
            <a:r>
              <a:rPr lang="ru-RU" dirty="0"/>
              <a:t>Воспроизведение аудио, класс </a:t>
            </a:r>
            <a:r>
              <a:rPr lang="en-US" dirty="0" err="1"/>
              <a:t>AudioTrack</a:t>
            </a:r>
            <a:endParaRPr lang="ru-RU" dirty="0"/>
          </a:p>
        </p:txBody>
      </p:sp>
      <p:sp>
        <p:nvSpPr>
          <p:cNvPr id="3" name="Content Placeholder 2"/>
          <p:cNvSpPr>
            <a:spLocks noGrp="1"/>
          </p:cNvSpPr>
          <p:nvPr>
            <p:ph idx="1"/>
          </p:nvPr>
        </p:nvSpPr>
        <p:spPr>
          <a:xfrm>
            <a:off x="395536" y="1500174"/>
            <a:ext cx="7272807" cy="4541189"/>
          </a:xfrm>
        </p:spPr>
        <p:txBody>
          <a:bodyPr/>
          <a:lstStyle/>
          <a:p>
            <a:pPr marL="0" indent="0">
              <a:spcBef>
                <a:spcPts val="0"/>
              </a:spcBef>
              <a:buNone/>
            </a:pPr>
            <a:r>
              <a:rPr lang="en-US" dirty="0" err="1" smtClean="0">
                <a:solidFill>
                  <a:schemeClr val="accent1">
                    <a:lumMod val="75000"/>
                  </a:schemeClr>
                </a:solidFill>
              </a:rPr>
              <a:t>int</a:t>
            </a:r>
            <a:r>
              <a:rPr lang="en-US" dirty="0" smtClean="0">
                <a:solidFill>
                  <a:schemeClr val="accent1">
                    <a:lumMod val="75000"/>
                  </a:schemeClr>
                </a:solidFill>
              </a:rPr>
              <a:t> </a:t>
            </a:r>
            <a:r>
              <a:rPr lang="en-US" dirty="0" err="1">
                <a:solidFill>
                  <a:schemeClr val="accent1">
                    <a:lumMod val="75000"/>
                  </a:schemeClr>
                </a:solidFill>
              </a:rPr>
              <a:t>audioLength</a:t>
            </a:r>
            <a:r>
              <a:rPr lang="en-US" dirty="0">
                <a:solidFill>
                  <a:schemeClr val="accent1">
                    <a:lumMod val="75000"/>
                  </a:schemeClr>
                </a:solidFill>
              </a:rPr>
              <a:t> = (</a:t>
            </a:r>
            <a:r>
              <a:rPr lang="en-US" dirty="0" err="1">
                <a:solidFill>
                  <a:schemeClr val="accent1">
                    <a:lumMod val="75000"/>
                  </a:schemeClr>
                </a:solidFill>
              </a:rPr>
              <a:t>int</a:t>
            </a:r>
            <a:r>
              <a:rPr lang="en-US" dirty="0">
                <a:solidFill>
                  <a:schemeClr val="accent1">
                    <a:lumMod val="75000"/>
                  </a:schemeClr>
                </a:solidFill>
              </a:rPr>
              <a:t>)(</a:t>
            </a:r>
            <a:r>
              <a:rPr lang="en-US" dirty="0" err="1">
                <a:solidFill>
                  <a:schemeClr val="accent1">
                    <a:lumMod val="75000"/>
                  </a:schemeClr>
                </a:solidFill>
              </a:rPr>
              <a:t>file.length</a:t>
            </a:r>
            <a:r>
              <a:rPr lang="en-US" dirty="0">
                <a:solidFill>
                  <a:schemeClr val="accent1">
                    <a:lumMod val="75000"/>
                  </a:schemeClr>
                </a:solidFill>
              </a:rPr>
              <a:t>()/2);</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short[] audio = new short[</a:t>
            </a:r>
            <a:r>
              <a:rPr lang="en-US" dirty="0" err="1">
                <a:solidFill>
                  <a:schemeClr val="accent1">
                    <a:lumMod val="75000"/>
                  </a:schemeClr>
                </a:solidFill>
              </a:rPr>
              <a:t>audioLength</a:t>
            </a:r>
            <a:r>
              <a:rPr lang="en-US" dirty="0" smtClean="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err="1">
                <a:solidFill>
                  <a:schemeClr val="accent1">
                    <a:lumMod val="75000"/>
                  </a:schemeClr>
                </a:solidFill>
              </a:rPr>
              <a:t>DataInputStream</a:t>
            </a:r>
            <a:r>
              <a:rPr lang="en-US" dirty="0">
                <a:solidFill>
                  <a:schemeClr val="accent1">
                    <a:lumMod val="75000"/>
                  </a:schemeClr>
                </a:solidFill>
              </a:rPr>
              <a:t> dis = new </a:t>
            </a:r>
            <a:r>
              <a:rPr lang="en-US" dirty="0" err="1">
                <a:solidFill>
                  <a:schemeClr val="accent1">
                    <a:lumMod val="75000"/>
                  </a:schemeClr>
                </a:solidFill>
              </a:rPr>
              <a:t>DataInputStream</a:t>
            </a:r>
            <a:r>
              <a:rPr lang="en-US" dirty="0">
                <a:solidFill>
                  <a:schemeClr val="accent1">
                    <a:lumMod val="75000"/>
                  </a:schemeClr>
                </a:solidFill>
              </a:rPr>
              <a:t>(</a:t>
            </a:r>
            <a:endParaRPr lang="ru-RU" dirty="0">
              <a:solidFill>
                <a:schemeClr val="accent1">
                  <a:lumMod val="75000"/>
                </a:schemeClr>
              </a:solidFill>
            </a:endParaRPr>
          </a:p>
          <a:p>
            <a:pPr marL="0" indent="0" algn="r">
              <a:spcBef>
                <a:spcPts val="0"/>
              </a:spcBef>
              <a:buNone/>
            </a:pPr>
            <a:r>
              <a:rPr lang="en-US" dirty="0">
                <a:solidFill>
                  <a:schemeClr val="accent1">
                    <a:lumMod val="75000"/>
                  </a:schemeClr>
                </a:solidFill>
              </a:rPr>
              <a:t>new </a:t>
            </a:r>
            <a:r>
              <a:rPr lang="en-US" dirty="0" err="1">
                <a:solidFill>
                  <a:schemeClr val="accent1">
                    <a:lumMod val="75000"/>
                  </a:schemeClr>
                </a:solidFill>
              </a:rPr>
              <a:t>BufferedInputStream</a:t>
            </a:r>
            <a:r>
              <a:rPr lang="en-US" dirty="0">
                <a:solidFill>
                  <a:schemeClr val="accent1">
                    <a:lumMod val="75000"/>
                  </a:schemeClr>
                </a:solidFill>
              </a:rPr>
              <a:t>(new </a:t>
            </a:r>
            <a:r>
              <a:rPr lang="en-US" dirty="0" err="1">
                <a:solidFill>
                  <a:schemeClr val="accent1">
                    <a:lumMod val="75000"/>
                  </a:schemeClr>
                </a:solidFill>
              </a:rPr>
              <a:t>FileInputStream</a:t>
            </a:r>
            <a:r>
              <a:rPr lang="en-US" dirty="0">
                <a:solidFill>
                  <a:schemeClr val="accent1">
                    <a:lumMod val="75000"/>
                  </a:schemeClr>
                </a:solidFill>
              </a:rPr>
              <a:t>(file)));</a:t>
            </a:r>
            <a:endParaRPr lang="ru-RU" dirty="0">
              <a:solidFill>
                <a:schemeClr val="accent1">
                  <a:lumMod val="75000"/>
                </a:schemeClr>
              </a:solidFill>
            </a:endParaRPr>
          </a:p>
          <a:p>
            <a:pPr marL="0" indent="0">
              <a:spcBef>
                <a:spcPts val="0"/>
              </a:spcBef>
              <a:buNone/>
            </a:pPr>
            <a:r>
              <a:rPr lang="en-US" dirty="0" err="1" smtClean="0">
                <a:solidFill>
                  <a:schemeClr val="accent1">
                    <a:lumMod val="75000"/>
                  </a:schemeClr>
                </a:solidFill>
              </a:rPr>
              <a:t>int</a:t>
            </a:r>
            <a:r>
              <a:rPr lang="en-US" dirty="0" smtClean="0">
                <a:solidFill>
                  <a:schemeClr val="accent1">
                    <a:lumMod val="75000"/>
                  </a:schemeClr>
                </a:solidFill>
              </a:rPr>
              <a:t> </a:t>
            </a:r>
            <a:r>
              <a:rPr lang="en-US" dirty="0" err="1">
                <a:solidFill>
                  <a:schemeClr val="accent1">
                    <a:lumMod val="75000"/>
                  </a:schemeClr>
                </a:solidFill>
              </a:rPr>
              <a:t>i</a:t>
            </a:r>
            <a:r>
              <a:rPr lang="en-US" dirty="0">
                <a:solidFill>
                  <a:schemeClr val="accent1">
                    <a:lumMod val="75000"/>
                  </a:schemeClr>
                </a:solidFill>
              </a:rPr>
              <a:t> = 0;</a:t>
            </a:r>
            <a:endParaRPr lang="ru-RU" dirty="0">
              <a:solidFill>
                <a:schemeClr val="accent1">
                  <a:lumMod val="75000"/>
                </a:schemeClr>
              </a:solidFill>
            </a:endParaRPr>
          </a:p>
          <a:p>
            <a:pPr marL="0" indent="0">
              <a:spcBef>
                <a:spcPts val="0"/>
              </a:spcBef>
              <a:buNone/>
            </a:pPr>
            <a:r>
              <a:rPr lang="en-US" dirty="0">
                <a:solidFill>
                  <a:schemeClr val="accent1">
                    <a:lumMod val="75000"/>
                  </a:schemeClr>
                </a:solidFill>
              </a:rPr>
              <a:t>while (</a:t>
            </a:r>
            <a:r>
              <a:rPr lang="en-US" dirty="0" err="1">
                <a:solidFill>
                  <a:schemeClr val="accent1">
                    <a:lumMod val="75000"/>
                  </a:schemeClr>
                </a:solidFill>
              </a:rPr>
              <a:t>dis.available</a:t>
            </a:r>
            <a:r>
              <a:rPr lang="en-US" dirty="0">
                <a:solidFill>
                  <a:schemeClr val="accent1">
                    <a:lumMod val="75000"/>
                  </a:schemeClr>
                </a:solidFill>
              </a:rPr>
              <a:t>() &gt; 0) {</a:t>
            </a:r>
            <a:endParaRPr lang="ru-RU" dirty="0">
              <a:solidFill>
                <a:schemeClr val="accent1">
                  <a:lumMod val="75000"/>
                </a:schemeClr>
              </a:solidFill>
            </a:endParaRPr>
          </a:p>
          <a:p>
            <a:pPr marL="0" indent="0">
              <a:spcBef>
                <a:spcPts val="0"/>
              </a:spcBef>
              <a:buNone/>
            </a:pPr>
            <a:r>
              <a:rPr lang="en-US" dirty="0" smtClean="0">
                <a:solidFill>
                  <a:schemeClr val="accent1">
                    <a:lumMod val="75000"/>
                  </a:schemeClr>
                </a:solidFill>
              </a:rPr>
              <a:t>  audio[</a:t>
            </a:r>
            <a:r>
              <a:rPr lang="en-US" dirty="0" err="1" smtClean="0">
                <a:solidFill>
                  <a:schemeClr val="accent1">
                    <a:lumMod val="75000"/>
                  </a:schemeClr>
                </a:solidFill>
              </a:rPr>
              <a:t>audioLength</a:t>
            </a:r>
            <a:r>
              <a:rPr lang="en-US" dirty="0">
                <a:solidFill>
                  <a:schemeClr val="accent1">
                    <a:lumMod val="75000"/>
                  </a:schemeClr>
                </a:solidFill>
              </a:rPr>
              <a:t>] = </a:t>
            </a:r>
            <a:r>
              <a:rPr lang="en-US" dirty="0" err="1">
                <a:solidFill>
                  <a:schemeClr val="accent1">
                    <a:lumMod val="75000"/>
                  </a:schemeClr>
                </a:solidFill>
              </a:rPr>
              <a:t>dis.readShort</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en-US" dirty="0" smtClean="0">
                <a:solidFill>
                  <a:schemeClr val="accent1">
                    <a:lumMod val="75000"/>
                  </a:schemeClr>
                </a:solidFill>
              </a:rPr>
              <a:t>  </a:t>
            </a:r>
            <a:r>
              <a:rPr lang="en-US" dirty="0" err="1" smtClean="0">
                <a:solidFill>
                  <a:schemeClr val="accent1">
                    <a:lumMod val="75000"/>
                  </a:schemeClr>
                </a:solidFill>
              </a:rPr>
              <a:t>i</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a:t>
            </a:r>
            <a:endParaRPr lang="en-US" dirty="0" smtClean="0">
              <a:solidFill>
                <a:schemeClr val="accent1">
                  <a:lumMod val="75000"/>
                </a:schemeClr>
              </a:solidFill>
            </a:endParaRPr>
          </a:p>
          <a:p>
            <a:pPr marL="0" indent="0">
              <a:spcBef>
                <a:spcPts val="0"/>
              </a:spcBef>
              <a:buNone/>
            </a:pPr>
            <a:r>
              <a:rPr lang="ru-RU" dirty="0">
                <a:solidFill>
                  <a:schemeClr val="accent1">
                    <a:lumMod val="75000"/>
                  </a:schemeClr>
                </a:solidFill>
              </a:rPr>
              <a:t>dis.close</a:t>
            </a:r>
            <a:r>
              <a:rPr lang="ru-RU" dirty="0" smtClean="0">
                <a:solidFill>
                  <a:schemeClr val="accent1">
                    <a:lumMod val="75000"/>
                  </a:schemeClr>
                </a:solidFill>
              </a:rPr>
              <a: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46</a:t>
            </a:fld>
            <a:endParaRPr lang="en-US"/>
          </a:p>
        </p:txBody>
      </p:sp>
    </p:spTree>
    <p:extLst>
      <p:ext uri="{BB962C8B-B14F-4D97-AF65-F5344CB8AC3E}">
        <p14:creationId xmlns:p14="http://schemas.microsoft.com/office/powerpoint/2010/main" val="3365183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32656"/>
            <a:ext cx="6347713" cy="676260"/>
          </a:xfrm>
        </p:spPr>
        <p:txBody>
          <a:bodyPr>
            <a:normAutofit fontScale="90000"/>
          </a:bodyPr>
          <a:lstStyle/>
          <a:p>
            <a:r>
              <a:rPr lang="ru-RU" dirty="0"/>
              <a:t>Воспроизведение аудио, класс </a:t>
            </a:r>
            <a:r>
              <a:rPr lang="en-US" dirty="0" err="1"/>
              <a:t>AudioTrack</a:t>
            </a:r>
            <a:endParaRPr lang="ru-RU" dirty="0"/>
          </a:p>
        </p:txBody>
      </p:sp>
      <p:sp>
        <p:nvSpPr>
          <p:cNvPr id="3" name="Content Placeholder 2"/>
          <p:cNvSpPr>
            <a:spLocks noGrp="1"/>
          </p:cNvSpPr>
          <p:nvPr>
            <p:ph idx="1"/>
          </p:nvPr>
        </p:nvSpPr>
        <p:spPr/>
        <p:txBody>
          <a:bodyPr/>
          <a:lstStyle/>
          <a:p>
            <a:pPr marL="0" indent="0">
              <a:buNone/>
            </a:pPr>
            <a:r>
              <a:rPr lang="ru-RU" dirty="0"/>
              <a:t>После инициализации объекта AudioTrack, чтобы начать асинхронное воспроизведение, необходимо вызвать метод play(). Метод write() позволяет добавить «сырые» аудиоданные в буфер проигрывателя.</a:t>
            </a:r>
          </a:p>
          <a:p>
            <a:pPr marL="0" indent="0">
              <a:buNone/>
            </a:pPr>
            <a:r>
              <a:rPr lang="ru-RU" dirty="0">
                <a:solidFill>
                  <a:schemeClr val="accent1">
                    <a:lumMod val="75000"/>
                  </a:schemeClr>
                </a:solidFill>
              </a:rPr>
              <a:t>audioTrack.play();</a:t>
            </a:r>
          </a:p>
          <a:p>
            <a:pPr marL="0" indent="0">
              <a:buNone/>
            </a:pPr>
            <a:r>
              <a:rPr lang="ru-RU" dirty="0">
                <a:solidFill>
                  <a:schemeClr val="accent1">
                    <a:lumMod val="75000"/>
                  </a:schemeClr>
                </a:solidFill>
              </a:rPr>
              <a:t>audioTrack.write(audio, 0, audioLength);</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47</a:t>
            </a:fld>
            <a:endParaRPr lang="en-US"/>
          </a:p>
        </p:txBody>
      </p:sp>
    </p:spTree>
    <p:extLst>
      <p:ext uri="{BB962C8B-B14F-4D97-AF65-F5344CB8AC3E}">
        <p14:creationId xmlns:p14="http://schemas.microsoft.com/office/powerpoint/2010/main" val="3921160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32656"/>
            <a:ext cx="6347713" cy="676260"/>
          </a:xfrm>
        </p:spPr>
        <p:txBody>
          <a:bodyPr>
            <a:normAutofit fontScale="90000"/>
          </a:bodyPr>
          <a:lstStyle/>
          <a:p>
            <a:r>
              <a:rPr lang="ru-RU" dirty="0"/>
              <a:t>Воспроизведение аудио, класс </a:t>
            </a:r>
            <a:r>
              <a:rPr lang="en-US" dirty="0" err="1"/>
              <a:t>AudioTrack</a:t>
            </a:r>
            <a:endParaRPr lang="ru-RU" dirty="0"/>
          </a:p>
        </p:txBody>
      </p:sp>
      <p:sp>
        <p:nvSpPr>
          <p:cNvPr id="3" name="Content Placeholder 2"/>
          <p:cNvSpPr>
            <a:spLocks noGrp="1"/>
          </p:cNvSpPr>
          <p:nvPr>
            <p:ph idx="1"/>
          </p:nvPr>
        </p:nvSpPr>
        <p:spPr/>
        <p:txBody>
          <a:bodyPr/>
          <a:lstStyle/>
          <a:p>
            <a:pPr marL="0" indent="0">
              <a:buNone/>
            </a:pPr>
            <a:r>
              <a:rPr lang="ru-RU" dirty="0"/>
              <a:t>Запись в буфер объекта AudioTrack можно начать, как до вызова метода play, так и после. В первом случае воспроизведение пойдет сразу после вызова, во втором — звук станет проигрываться, как только данные запишутся в буфер AudioTrack.</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48</a:t>
            </a:fld>
            <a:endParaRPr lang="en-US"/>
          </a:p>
        </p:txBody>
      </p:sp>
    </p:spTree>
    <p:extLst>
      <p:ext uri="{BB962C8B-B14F-4D97-AF65-F5344CB8AC3E}">
        <p14:creationId xmlns:p14="http://schemas.microsoft.com/office/powerpoint/2010/main" val="42287362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Распознавание речи</a:t>
            </a:r>
            <a:endParaRPr lang="ru-RU" dirty="0"/>
          </a:p>
        </p:txBody>
      </p:sp>
      <p:sp>
        <p:nvSpPr>
          <p:cNvPr id="3" name="Content Placeholder 2"/>
          <p:cNvSpPr>
            <a:spLocks noGrp="1"/>
          </p:cNvSpPr>
          <p:nvPr>
            <p:ph idx="1"/>
          </p:nvPr>
        </p:nvSpPr>
        <p:spPr>
          <a:xfrm>
            <a:off x="467544" y="1500174"/>
            <a:ext cx="7056784" cy="4541189"/>
          </a:xfrm>
        </p:spPr>
        <p:txBody>
          <a:bodyPr/>
          <a:lstStyle/>
          <a:p>
            <a:pPr marL="0" indent="0">
              <a:buNone/>
            </a:pPr>
            <a:r>
              <a:rPr lang="ru-RU" dirty="0"/>
              <a:t>Начиная с версии 1.5 (API </a:t>
            </a:r>
            <a:r>
              <a:rPr lang="en-US" dirty="0"/>
              <a:t>Level</a:t>
            </a:r>
            <a:r>
              <a:rPr lang="ru-RU" dirty="0"/>
              <a:t> 3) Android поддерживает голосовой ввод и распознавание речи и позволяет встраивать в приложения голосовой ввод.</a:t>
            </a:r>
          </a:p>
          <a:p>
            <a:pPr marL="0" indent="0">
              <a:buNone/>
            </a:pPr>
            <a:r>
              <a:rPr lang="ru-RU" dirty="0"/>
              <a:t>Для распознавания речи необходимо создать </a:t>
            </a:r>
            <a:r>
              <a:rPr lang="en-US" dirty="0"/>
              <a:t>intent</a:t>
            </a:r>
            <a:r>
              <a:rPr lang="ru-RU" dirty="0"/>
              <a:t>-объект, используя константу ACTION_RECOGNIZE_SPEECH класса RecognizerIntent:</a:t>
            </a:r>
          </a:p>
          <a:p>
            <a:pPr marL="0" indent="0">
              <a:buNone/>
            </a:pPr>
            <a:r>
              <a:rPr lang="en-US" dirty="0">
                <a:solidFill>
                  <a:schemeClr val="accent1">
                    <a:lumMod val="75000"/>
                  </a:schemeClr>
                </a:solidFill>
              </a:rPr>
              <a:t>Intent </a:t>
            </a:r>
            <a:r>
              <a:rPr lang="en-US" dirty="0" err="1">
                <a:solidFill>
                  <a:schemeClr val="accent1">
                    <a:lumMod val="75000"/>
                  </a:schemeClr>
                </a:solidFill>
              </a:rPr>
              <a:t>intent</a:t>
            </a:r>
            <a:r>
              <a:rPr lang="en-US" dirty="0">
                <a:solidFill>
                  <a:schemeClr val="accent1">
                    <a:lumMod val="75000"/>
                  </a:schemeClr>
                </a:solidFill>
              </a:rPr>
              <a:t> = </a:t>
            </a:r>
            <a:endParaRPr lang="en-US" dirty="0" smtClean="0">
              <a:solidFill>
                <a:schemeClr val="accent1">
                  <a:lumMod val="75000"/>
                </a:schemeClr>
              </a:solidFill>
            </a:endParaRPr>
          </a:p>
          <a:p>
            <a:pPr marL="0" indent="0">
              <a:buNone/>
            </a:pPr>
            <a:r>
              <a:rPr lang="en-US" dirty="0" smtClean="0">
                <a:solidFill>
                  <a:schemeClr val="accent1">
                    <a:lumMod val="75000"/>
                  </a:schemeClr>
                </a:solidFill>
              </a:rPr>
              <a:t>new </a:t>
            </a:r>
            <a:r>
              <a:rPr lang="en-US" dirty="0">
                <a:solidFill>
                  <a:schemeClr val="accent1">
                    <a:lumMod val="75000"/>
                  </a:schemeClr>
                </a:solidFill>
              </a:rPr>
              <a:t>Intent(</a:t>
            </a:r>
            <a:r>
              <a:rPr lang="en-US" dirty="0" err="1">
                <a:solidFill>
                  <a:schemeClr val="accent1">
                    <a:lumMod val="75000"/>
                  </a:schemeClr>
                </a:solidFill>
              </a:rPr>
              <a:t>RecognizerIntent.ACTION_RECOGNIZE_SPEECH</a:t>
            </a:r>
            <a:r>
              <a:rPr lang="en-US" dirty="0" smtClean="0">
                <a:solidFill>
                  <a:schemeClr val="accent1">
                    <a:lumMod val="75000"/>
                  </a:schemeClr>
                </a:solidFill>
              </a:rPr>
              <a:t>);</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49</a:t>
            </a:fld>
            <a:endParaRPr lang="en-US"/>
          </a:p>
        </p:txBody>
      </p:sp>
    </p:spTree>
    <p:extLst>
      <p:ext uri="{BB962C8B-B14F-4D97-AF65-F5344CB8AC3E}">
        <p14:creationId xmlns:p14="http://schemas.microsoft.com/office/powerpoint/2010/main" val="348175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6347713" cy="803176"/>
          </a:xfrm>
        </p:spPr>
        <p:txBody>
          <a:bodyPr>
            <a:normAutofit/>
          </a:bodyPr>
          <a:lstStyle/>
          <a:p>
            <a:r>
              <a:rPr lang="ru-RU" dirty="0" smtClean="0"/>
              <a:t>Мультимедиа библиотека </a:t>
            </a:r>
            <a:r>
              <a:rPr lang="en-US" dirty="0" smtClean="0"/>
              <a:t>Android</a:t>
            </a:r>
            <a:endParaRPr lang="ru-RU" dirty="0"/>
          </a:p>
        </p:txBody>
      </p:sp>
      <p:sp>
        <p:nvSpPr>
          <p:cNvPr id="3" name="Содержимое 2"/>
          <p:cNvSpPr>
            <a:spLocks noGrp="1"/>
          </p:cNvSpPr>
          <p:nvPr>
            <p:ph idx="1"/>
          </p:nvPr>
        </p:nvSpPr>
        <p:spPr>
          <a:xfrm>
            <a:off x="611560" y="1268760"/>
            <a:ext cx="6491730" cy="4536504"/>
          </a:xfrm>
        </p:spPr>
        <p:txBody>
          <a:bodyPr/>
          <a:lstStyle/>
          <a:p>
            <a:r>
              <a:rPr lang="ru-RU" dirty="0" smtClean="0"/>
              <a:t>позволяет легко использовать в приложениях аудио, видео и изображения:</a:t>
            </a:r>
          </a:p>
          <a:p>
            <a:pPr lvl="1"/>
            <a:r>
              <a:rPr lang="ru-RU" dirty="0" smtClean="0"/>
              <a:t>из </a:t>
            </a:r>
            <a:r>
              <a:rPr lang="ru-RU" dirty="0" err="1" smtClean="0"/>
              <a:t>медиа</a:t>
            </a:r>
            <a:r>
              <a:rPr lang="ru-RU" dirty="0" smtClean="0"/>
              <a:t> файлов сохраненных как ресурсы приложения (</a:t>
            </a:r>
            <a:r>
              <a:rPr lang="en-US" dirty="0" smtClean="0"/>
              <a:t>raw </a:t>
            </a:r>
            <a:r>
              <a:rPr lang="ru-RU" dirty="0" smtClean="0"/>
              <a:t>ресурсы) </a:t>
            </a:r>
          </a:p>
          <a:p>
            <a:pPr lvl="1"/>
            <a:r>
              <a:rPr lang="ru-RU" dirty="0" smtClean="0"/>
              <a:t>из файлов, расположенных в файловой системе </a:t>
            </a:r>
          </a:p>
          <a:p>
            <a:pPr lvl="1"/>
            <a:r>
              <a:rPr lang="ru-RU" dirty="0" smtClean="0"/>
              <a:t>из потока данных, получаемого через сетевое соединение</a:t>
            </a:r>
          </a:p>
          <a:p>
            <a:r>
              <a:rPr lang="ru-RU" dirty="0" smtClean="0"/>
              <a:t>НО! невозможно воспроизводить аудио во время звонка</a:t>
            </a:r>
            <a:endParaRPr lang="ru-RU"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5</a:t>
            </a:fld>
            <a:endParaRPr lang="en-US"/>
          </a:p>
        </p:txBody>
      </p:sp>
      <p:sp>
        <p:nvSpPr>
          <p:cNvPr id="6" name="Нижний колонтитул 3"/>
          <p:cNvSpPr>
            <a:spLocks noGrp="1"/>
          </p:cNvSpPr>
          <p:nvPr>
            <p:ph type="ftr" sz="quarter" idx="11"/>
          </p:nvPr>
        </p:nvSpPr>
        <p:spPr>
          <a:xfrm>
            <a:off x="609600" y="6042025"/>
            <a:ext cx="4622800" cy="365125"/>
          </a:xfrm>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pic>
        <p:nvPicPr>
          <p:cNvPr id="129026" name="Picture 2" descr="music, play, sound, speaker icon"/>
          <p:cNvPicPr>
            <a:picLocks noChangeAspect="1" noChangeArrowheads="1"/>
          </p:cNvPicPr>
          <p:nvPr/>
        </p:nvPicPr>
        <p:blipFill>
          <a:blip r:embed="rId2" cstate="print"/>
          <a:srcRect/>
          <a:stretch>
            <a:fillRect/>
          </a:stretch>
        </p:blipFill>
        <p:spPr bwMode="auto">
          <a:xfrm>
            <a:off x="7740352" y="332656"/>
            <a:ext cx="936104" cy="936105"/>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Распознавание речи</a:t>
            </a:r>
            <a:endParaRPr lang="ru-RU" dirty="0"/>
          </a:p>
        </p:txBody>
      </p:sp>
      <p:sp>
        <p:nvSpPr>
          <p:cNvPr id="3" name="Content Placeholder 2"/>
          <p:cNvSpPr>
            <a:spLocks noGrp="1"/>
          </p:cNvSpPr>
          <p:nvPr>
            <p:ph idx="1"/>
          </p:nvPr>
        </p:nvSpPr>
        <p:spPr>
          <a:xfrm>
            <a:off x="323528" y="1500174"/>
            <a:ext cx="7200799" cy="4541189"/>
          </a:xfrm>
        </p:spPr>
        <p:txBody>
          <a:bodyPr/>
          <a:lstStyle/>
          <a:p>
            <a:pPr marL="0" indent="0">
              <a:buNone/>
            </a:pPr>
            <a:r>
              <a:rPr lang="ru-RU" dirty="0"/>
              <a:t>зададим языковую модель </a:t>
            </a:r>
            <a:r>
              <a:rPr lang="ru-RU" dirty="0" smtClean="0"/>
              <a:t>распознавания:</a:t>
            </a:r>
            <a:endParaRPr lang="ru-RU" dirty="0"/>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RecognizerIntent.EXTRA_LANGUAGE_MODEL</a:t>
            </a:r>
            <a:r>
              <a:rPr lang="en-US" dirty="0">
                <a:solidFill>
                  <a:schemeClr val="accent1">
                    <a:lumMod val="75000"/>
                  </a:schemeClr>
                </a:solidFill>
              </a:rPr>
              <a:t>,</a:t>
            </a:r>
            <a:endParaRPr lang="ru-RU" dirty="0">
              <a:solidFill>
                <a:schemeClr val="accent1">
                  <a:lumMod val="75000"/>
                </a:schemeClr>
              </a:solidFill>
            </a:endParaRPr>
          </a:p>
          <a:p>
            <a:pPr marL="0" indent="0" algn="r">
              <a:buNone/>
            </a:pPr>
            <a:r>
              <a:rPr lang="en-US" dirty="0" err="1" smtClean="0">
                <a:solidFill>
                  <a:schemeClr val="accent1">
                    <a:lumMod val="75000"/>
                  </a:schemeClr>
                </a:solidFill>
              </a:rPr>
              <a:t>RecognizerIntent.LANGUAGE_MODEL_FREE_FORM</a:t>
            </a:r>
            <a:r>
              <a:rPr lang="en-US" dirty="0">
                <a:solidFill>
                  <a:schemeClr val="accent1">
                    <a:lumMod val="75000"/>
                  </a:schemeClr>
                </a:solidFill>
              </a:rPr>
              <a:t>);</a:t>
            </a:r>
            <a:endParaRPr lang="ru-RU" dirty="0">
              <a:solidFill>
                <a:schemeClr val="accent1">
                  <a:lumMod val="75000"/>
                </a:schemeClr>
              </a:solidFill>
            </a:endParaRPr>
          </a:p>
          <a:p>
            <a:pPr marL="0" indent="0">
              <a:buNone/>
            </a:pPr>
            <a:r>
              <a:rPr lang="ru-RU" dirty="0" smtClean="0"/>
              <a:t>зададим </a:t>
            </a:r>
            <a:r>
              <a:rPr lang="ru-RU" dirty="0"/>
              <a:t>строку, которая будет отображаться в окне голосового ввода,  она должна предлагать пользователю сказать что-нибудь в микрофон:</a:t>
            </a:r>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RecognizerIntent.EXTRA_PROMPT</a:t>
            </a:r>
            <a:r>
              <a:rPr lang="en-US" dirty="0">
                <a:solidFill>
                  <a:schemeClr val="accent1">
                    <a:lumMod val="75000"/>
                  </a:schemeClr>
                </a:solidFill>
              </a:rPr>
              <a:t>, </a:t>
            </a:r>
            <a:endParaRPr lang="en-US" dirty="0" smtClean="0">
              <a:solidFill>
                <a:schemeClr val="accent1">
                  <a:lumMod val="75000"/>
                </a:schemeClr>
              </a:solidFill>
            </a:endParaRPr>
          </a:p>
          <a:p>
            <a:pPr marL="0" indent="0" algn="r">
              <a:buNone/>
            </a:pPr>
            <a:r>
              <a:rPr lang="en-US" dirty="0" smtClean="0">
                <a:solidFill>
                  <a:schemeClr val="accent1">
                    <a:lumMod val="75000"/>
                  </a:schemeClr>
                </a:solidFill>
              </a:rPr>
              <a:t>"</a:t>
            </a:r>
            <a:r>
              <a:rPr lang="en-US" dirty="0">
                <a:solidFill>
                  <a:schemeClr val="accent1">
                    <a:lumMod val="75000"/>
                  </a:schemeClr>
                </a:solidFill>
              </a:rPr>
              <a:t>speak now");</a:t>
            </a:r>
            <a:endParaRPr lang="ru-RU"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50</a:t>
            </a:fld>
            <a:endParaRPr lang="en-US"/>
          </a:p>
        </p:txBody>
      </p:sp>
    </p:spTree>
    <p:extLst>
      <p:ext uri="{BB962C8B-B14F-4D97-AF65-F5344CB8AC3E}">
        <p14:creationId xmlns:p14="http://schemas.microsoft.com/office/powerpoint/2010/main" val="40413372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Распознавание речи</a:t>
            </a:r>
            <a:endParaRPr lang="ru-RU" dirty="0"/>
          </a:p>
        </p:txBody>
      </p:sp>
      <p:sp>
        <p:nvSpPr>
          <p:cNvPr id="3" name="Content Placeholder 2"/>
          <p:cNvSpPr>
            <a:spLocks noGrp="1"/>
          </p:cNvSpPr>
          <p:nvPr>
            <p:ph idx="1"/>
          </p:nvPr>
        </p:nvSpPr>
        <p:spPr>
          <a:xfrm>
            <a:off x="251520" y="1500174"/>
            <a:ext cx="7128791" cy="4541189"/>
          </a:xfrm>
        </p:spPr>
        <p:txBody>
          <a:bodyPr/>
          <a:lstStyle/>
          <a:p>
            <a:pPr marL="0" indent="0">
              <a:buNone/>
            </a:pPr>
            <a:r>
              <a:rPr lang="ru-RU" dirty="0"/>
              <a:t>ограничим количество результатов, которые могут быть возвращены при распознавании, зададим 1:</a:t>
            </a:r>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RecognizerIntent.EXTRA_MAX_RESULTS</a:t>
            </a:r>
            <a:r>
              <a:rPr lang="en-US" dirty="0">
                <a:solidFill>
                  <a:schemeClr val="accent1">
                    <a:lumMod val="75000"/>
                  </a:schemeClr>
                </a:solidFill>
              </a:rPr>
              <a:t>, 1</a:t>
            </a:r>
            <a:r>
              <a:rPr lang="en-US" dirty="0" smtClean="0">
                <a:solidFill>
                  <a:schemeClr val="accent1">
                    <a:lumMod val="75000"/>
                  </a:schemeClr>
                </a:solidFill>
              </a:rPr>
              <a:t>);</a:t>
            </a:r>
            <a:endParaRPr lang="ru-RU" dirty="0">
              <a:solidFill>
                <a:schemeClr val="accent1">
                  <a:lumMod val="75000"/>
                </a:schemeClr>
              </a:solidFill>
            </a:endParaRPr>
          </a:p>
          <a:p>
            <a:pPr marL="0" indent="0">
              <a:buNone/>
            </a:pPr>
            <a:r>
              <a:rPr lang="ru-RU" dirty="0"/>
              <a:t>укажем языковую константу из класса Locale, чтобы задать язык для ввода, отличный от языка по умолчанию на данном устройстве:</a:t>
            </a:r>
          </a:p>
          <a:p>
            <a:pPr marL="0" indent="0">
              <a:buNone/>
            </a:pPr>
            <a:r>
              <a:rPr lang="en-US" dirty="0" err="1">
                <a:solidFill>
                  <a:schemeClr val="accent1">
                    <a:lumMod val="75000"/>
                  </a:schemeClr>
                </a:solidFill>
              </a:rPr>
              <a:t>intent.putExtra</a:t>
            </a:r>
            <a:r>
              <a:rPr lang="en-US" dirty="0">
                <a:solidFill>
                  <a:schemeClr val="accent1">
                    <a:lumMod val="75000"/>
                  </a:schemeClr>
                </a:solidFill>
              </a:rPr>
              <a:t>(</a:t>
            </a:r>
            <a:r>
              <a:rPr lang="en-US" dirty="0" err="1">
                <a:solidFill>
                  <a:schemeClr val="accent1">
                    <a:lumMod val="75000"/>
                  </a:schemeClr>
                </a:solidFill>
              </a:rPr>
              <a:t>RecognizerIntent.EXTRA_LANGUAGE</a:t>
            </a:r>
            <a:r>
              <a:rPr lang="en-US" dirty="0">
                <a:solidFill>
                  <a:schemeClr val="accent1">
                    <a:lumMod val="75000"/>
                  </a:schemeClr>
                </a:solidFill>
              </a:rPr>
              <a:t>, </a:t>
            </a:r>
            <a:endParaRPr lang="ru-RU" dirty="0" smtClean="0">
              <a:solidFill>
                <a:schemeClr val="accent1">
                  <a:lumMod val="75000"/>
                </a:schemeClr>
              </a:solidFill>
            </a:endParaRPr>
          </a:p>
          <a:p>
            <a:pPr marL="0" indent="0" algn="r">
              <a:buNone/>
            </a:pPr>
            <a:r>
              <a:rPr lang="en-US" dirty="0" err="1" smtClean="0">
                <a:solidFill>
                  <a:schemeClr val="accent1">
                    <a:lumMod val="75000"/>
                  </a:schemeClr>
                </a:solidFill>
              </a:rPr>
              <a:t>Locale.ENGLISH</a:t>
            </a:r>
            <a:r>
              <a:rPr lang="en-US" dirty="0">
                <a:solidFill>
                  <a:schemeClr val="accent1">
                    <a:lumMod val="75000"/>
                  </a:schemeClr>
                </a:solidFill>
              </a:rPr>
              <a:t>);</a:t>
            </a:r>
            <a:endParaRPr lang="ru-RU" dirty="0">
              <a:solidFill>
                <a:schemeClr val="accent1">
                  <a:lumMod val="75000"/>
                </a:schemeClr>
              </a:solidFill>
            </a:endParaRP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51</a:t>
            </a:fld>
            <a:endParaRPr lang="en-US"/>
          </a:p>
        </p:txBody>
      </p:sp>
    </p:spTree>
    <p:extLst>
      <p:ext uri="{BB962C8B-B14F-4D97-AF65-F5344CB8AC3E}">
        <p14:creationId xmlns:p14="http://schemas.microsoft.com/office/powerpoint/2010/main" val="35545916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Распознавание речи</a:t>
            </a:r>
            <a:endParaRPr lang="ru-RU" dirty="0"/>
          </a:p>
        </p:txBody>
      </p:sp>
      <p:sp>
        <p:nvSpPr>
          <p:cNvPr id="3" name="Content Placeholder 2"/>
          <p:cNvSpPr>
            <a:spLocks noGrp="1"/>
          </p:cNvSpPr>
          <p:nvPr>
            <p:ph idx="1"/>
          </p:nvPr>
        </p:nvSpPr>
        <p:spPr>
          <a:xfrm>
            <a:off x="591400" y="1393348"/>
            <a:ext cx="6347714" cy="4541189"/>
          </a:xfrm>
        </p:spPr>
        <p:txBody>
          <a:bodyPr/>
          <a:lstStyle/>
          <a:p>
            <a:pPr marL="0" indent="0">
              <a:buNone/>
            </a:pPr>
            <a:r>
              <a:rPr lang="ru-RU" dirty="0"/>
              <a:t>Можно получить текущее значение по умолчанию, вызвав статический метод getDefault() из класса Locale.</a:t>
            </a:r>
          </a:p>
          <a:p>
            <a:pPr marL="0" indent="0">
              <a:buNone/>
            </a:pPr>
            <a:r>
              <a:rPr lang="ru-RU" dirty="0"/>
              <a:t>После формирования </a:t>
            </a:r>
            <a:r>
              <a:rPr lang="en-US" dirty="0"/>
              <a:t>intent</a:t>
            </a:r>
            <a:r>
              <a:rPr lang="ru-RU" dirty="0"/>
              <a:t>-объекта передадим его в качестве параметра в метод startActivityForResult(), который вызывает стандартное диалоговое окно для распознавания речи:</a:t>
            </a:r>
          </a:p>
          <a:p>
            <a:pPr marL="0" indent="0">
              <a:buNone/>
            </a:pPr>
            <a:r>
              <a:rPr lang="ru-RU" dirty="0">
                <a:solidFill>
                  <a:schemeClr val="accent1">
                    <a:lumMod val="75000"/>
                  </a:schemeClr>
                </a:solidFill>
              </a:rPr>
              <a:t>startActivityForResult(intent, VOICE_RECOGNITION);</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52</a:t>
            </a:fld>
            <a:endParaRPr lang="en-US"/>
          </a:p>
        </p:txBody>
      </p:sp>
    </p:spTree>
    <p:extLst>
      <p:ext uri="{BB962C8B-B14F-4D97-AF65-F5344CB8AC3E}">
        <p14:creationId xmlns:p14="http://schemas.microsoft.com/office/powerpoint/2010/main" val="10992404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Распознавание речи</a:t>
            </a:r>
            <a:endParaRPr lang="ru-RU" dirty="0"/>
          </a:p>
        </p:txBody>
      </p:sp>
      <p:sp>
        <p:nvSpPr>
          <p:cNvPr id="3" name="Content Placeholder 2"/>
          <p:cNvSpPr>
            <a:spLocks noGrp="1"/>
          </p:cNvSpPr>
          <p:nvPr>
            <p:ph idx="1"/>
          </p:nvPr>
        </p:nvSpPr>
        <p:spPr/>
        <p:txBody>
          <a:bodyPr/>
          <a:lstStyle/>
          <a:p>
            <a:pPr marL="0" indent="0">
              <a:buNone/>
            </a:pPr>
            <a:r>
              <a:rPr lang="ru-RU" dirty="0"/>
              <a:t>После завершения голосового ввода, движок для распознавания речи проанализирует и обработает записанный звук. Для получения результатов необходимо переопределить метод onActivityResult() активности, из которой был отправлен запрос на распознавание речи. В примере 6.6 показано переопределение метода onActivityResult().</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53</a:t>
            </a:fld>
            <a:endParaRPr lang="en-US"/>
          </a:p>
        </p:txBody>
      </p:sp>
    </p:spTree>
    <p:extLst>
      <p:ext uri="{BB962C8B-B14F-4D97-AF65-F5344CB8AC3E}">
        <p14:creationId xmlns:p14="http://schemas.microsoft.com/office/powerpoint/2010/main" val="28883571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Актуальная информация </a:t>
            </a:r>
            <a:endParaRPr lang="ru-RU" dirty="0"/>
          </a:p>
        </p:txBody>
      </p:sp>
      <p:sp>
        <p:nvSpPr>
          <p:cNvPr id="3" name="Содержимое 2"/>
          <p:cNvSpPr>
            <a:spLocks noGrp="1"/>
          </p:cNvSpPr>
          <p:nvPr>
            <p:ph idx="1"/>
          </p:nvPr>
        </p:nvSpPr>
        <p:spPr>
          <a:xfrm>
            <a:off x="609598" y="1500174"/>
            <a:ext cx="6770713" cy="4541189"/>
          </a:xfrm>
        </p:spPr>
        <p:txBody>
          <a:bodyPr/>
          <a:lstStyle/>
          <a:p>
            <a:pPr marL="269875" indent="-269875" algn="l"/>
            <a:r>
              <a:rPr lang="ru-RU" sz="1400" u="sng" dirty="0" smtClean="0">
                <a:solidFill>
                  <a:schemeClr val="tx1"/>
                </a:solidFill>
                <a:hlinkClick r:id="rId2"/>
              </a:rPr>
              <a:t>http://developer.android.com/guide/appendix/media-formats.html</a:t>
            </a:r>
            <a:endParaRPr lang="ru-RU" sz="1400" u="sng" dirty="0" smtClean="0">
              <a:solidFill>
                <a:schemeClr val="tx1"/>
              </a:solidFill>
            </a:endParaRPr>
          </a:p>
          <a:p>
            <a:pPr marL="269875" indent="-269875" algn="l"/>
            <a:r>
              <a:rPr lang="ru-RU" sz="1400" u="sng" dirty="0" smtClean="0">
                <a:solidFill>
                  <a:schemeClr val="tx1"/>
                </a:solidFill>
                <a:hlinkClick r:id="rId3"/>
              </a:rPr>
              <a:t>http://developer.android.com/guide/topics/media/mediaplayer.html</a:t>
            </a:r>
            <a:endParaRPr lang="ru-RU" sz="1400" dirty="0" smtClean="0">
              <a:solidFill>
                <a:schemeClr val="tx1"/>
              </a:solidFill>
            </a:endParaRPr>
          </a:p>
          <a:p>
            <a:pPr marL="269875" indent="-269875" algn="l"/>
            <a:r>
              <a:rPr lang="ru-RU" sz="1400" u="sng" dirty="0" smtClean="0">
                <a:solidFill>
                  <a:schemeClr val="tx1"/>
                </a:solidFill>
                <a:hlinkClick r:id="rId4"/>
              </a:rPr>
              <a:t>http://developer.android.com/reference/android/media/MediaPlayer.html</a:t>
            </a:r>
            <a:endParaRPr lang="ru-RU" sz="1400" u="sng" dirty="0" smtClean="0">
              <a:solidFill>
                <a:schemeClr val="tx1"/>
              </a:solidFill>
            </a:endParaRPr>
          </a:p>
          <a:p>
            <a:r>
              <a:rPr lang="ru-RU" sz="1400" u="sng" dirty="0" smtClean="0">
                <a:solidFill>
                  <a:schemeClr val="tx1"/>
                </a:solidFill>
                <a:hlinkClick r:id="rId5"/>
              </a:rPr>
              <a:t>http://developer.android.com/reference/android/media/ </a:t>
            </a:r>
            <a:r>
              <a:rPr lang="ru-RU" sz="1400" u="sng" dirty="0" err="1" smtClean="0">
                <a:solidFill>
                  <a:schemeClr val="tx1"/>
                </a:solidFill>
                <a:hlinkClick r:id="rId5"/>
              </a:rPr>
              <a:t>MediaRecorder.html</a:t>
            </a:r>
            <a:endParaRPr lang="ru-RU" sz="1400" dirty="0" smtClean="0">
              <a:solidFill>
                <a:schemeClr val="tx1"/>
              </a:solidFill>
            </a:endParaRPr>
          </a:p>
          <a:p>
            <a:r>
              <a:rPr lang="ru-RU" sz="1400" u="sng" dirty="0" smtClean="0">
                <a:solidFill>
                  <a:schemeClr val="tx1"/>
                </a:solidFill>
                <a:hlinkClick r:id="rId6"/>
              </a:rPr>
              <a:t>http://developer.android.com/guide/topics/media/audio-capture.html</a:t>
            </a:r>
            <a:endParaRPr lang="ru-RU" sz="1400" dirty="0" smtClean="0">
              <a:solidFill>
                <a:schemeClr val="tx1"/>
              </a:solidFill>
            </a:endParaRPr>
          </a:p>
          <a:p>
            <a:pPr marL="269875" indent="-269875" algn="l"/>
            <a:endParaRPr lang="ru-RU" dirty="0" smtClean="0"/>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54</a:t>
            </a:fld>
            <a:endParaRPr lang="en-US"/>
          </a:p>
        </p:txBody>
      </p:sp>
      <p:pic>
        <p:nvPicPr>
          <p:cNvPr id="6" name="Picture 2" descr="music, play, sound, speaker icon"/>
          <p:cNvPicPr>
            <a:picLocks noChangeAspect="1" noChangeArrowheads="1"/>
          </p:cNvPicPr>
          <p:nvPr/>
        </p:nvPicPr>
        <p:blipFill>
          <a:blip r:embed="rId7" cstate="print"/>
          <a:srcRect/>
          <a:stretch>
            <a:fillRect/>
          </a:stretch>
        </p:blipFill>
        <p:spPr bwMode="auto">
          <a:xfrm>
            <a:off x="7740352" y="332656"/>
            <a:ext cx="936104" cy="936105"/>
          </a:xfrm>
          <a:prstGeom prst="rect">
            <a:avLst/>
          </a:prstGeo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09598" y="1340768"/>
            <a:ext cx="6347715" cy="3186681"/>
          </a:xfrm>
        </p:spPr>
        <p:txBody>
          <a:bodyPr/>
          <a:lstStyle/>
          <a:p>
            <a:r>
              <a:rPr lang="ru-RU" b="1" dirty="0"/>
              <a:t>Введение в</a:t>
            </a:r>
            <a:r>
              <a:rPr lang="en-US" b="1" dirty="0"/>
              <a:t> Perceptual Computing </a:t>
            </a:r>
            <a:r>
              <a:rPr lang="ru-RU" b="1" dirty="0"/>
              <a:t>и возможности</a:t>
            </a:r>
            <a:r>
              <a:rPr lang="en-US" b="1" dirty="0"/>
              <a:t> Intel Perceptual Computing SDK</a:t>
            </a:r>
            <a:endParaRPr lang="ru-RU" dirty="0" smtClean="0"/>
          </a:p>
        </p:txBody>
      </p:sp>
      <p:sp>
        <p:nvSpPr>
          <p:cNvPr id="7" name="Текст 6"/>
          <p:cNvSpPr>
            <a:spLocks noGrp="1"/>
          </p:cNvSpPr>
          <p:nvPr>
            <p:ph type="body" idx="1"/>
          </p:nvPr>
        </p:nvSpPr>
        <p:spPr/>
        <p:txBody>
          <a:bodyPr/>
          <a:lstStyle/>
          <a:p>
            <a:endParaRPr lang="ru-RU"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55</a:t>
            </a:fld>
            <a:endParaRPr lang="en-US"/>
          </a:p>
        </p:txBody>
      </p:sp>
      <p:sp>
        <p:nvSpPr>
          <p:cNvPr id="8" name="Нижний колонтитул 3"/>
          <p:cNvSpPr>
            <a:spLocks noGrp="1"/>
          </p:cNvSpPr>
          <p:nvPr>
            <p:ph type="ftr" sz="quarter" idx="11"/>
          </p:nvPr>
        </p:nvSpPr>
        <p:spPr>
          <a:xfrm>
            <a:off x="609600" y="6042025"/>
            <a:ext cx="4622800" cy="365125"/>
          </a:xfrm>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Tree>
    <p:extLst>
      <p:ext uri="{BB962C8B-B14F-4D97-AF65-F5344CB8AC3E}">
        <p14:creationId xmlns:p14="http://schemas.microsoft.com/office/powerpoint/2010/main" val="2953638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116632"/>
            <a:ext cx="6347713" cy="676260"/>
          </a:xfrm>
        </p:spPr>
        <p:txBody>
          <a:bodyPr/>
          <a:lstStyle/>
          <a:p>
            <a:r>
              <a:rPr lang="ru-RU" dirty="0" smtClean="0"/>
              <a:t>Perceptual Computing</a:t>
            </a:r>
            <a:endParaRPr lang="ru-RU" dirty="0"/>
          </a:p>
        </p:txBody>
      </p:sp>
      <p:sp>
        <p:nvSpPr>
          <p:cNvPr id="7" name="Content Placeholder 6"/>
          <p:cNvSpPr>
            <a:spLocks noGrp="1"/>
          </p:cNvSpPr>
          <p:nvPr>
            <p:ph idx="1"/>
          </p:nvPr>
        </p:nvSpPr>
        <p:spPr>
          <a:xfrm>
            <a:off x="323528" y="1052736"/>
            <a:ext cx="7416824" cy="4988627"/>
          </a:xfrm>
        </p:spPr>
        <p:txBody>
          <a:bodyPr/>
          <a:lstStyle/>
          <a:p>
            <a:pPr marL="0" indent="0">
              <a:buNone/>
            </a:pPr>
            <a:r>
              <a:rPr lang="ru-RU" dirty="0"/>
              <a:t>Идеи естественно-интуитивного взаимодействия человека с компьютером (</a:t>
            </a:r>
            <a:r>
              <a:rPr lang="en-US" dirty="0"/>
              <a:t>perceptual computing</a:t>
            </a:r>
            <a:r>
              <a:rPr lang="ru-RU" dirty="0"/>
              <a:t>), предполагают способность вычислительных устройств понимать человека через физический контакт, словесные команды и жесты</a:t>
            </a:r>
            <a:r>
              <a:rPr lang="ru-RU" dirty="0" smtClean="0"/>
              <a:t>.</a:t>
            </a:r>
            <a:endParaRPr lang="en-US" dirty="0" smtClean="0"/>
          </a:p>
          <a:p>
            <a:pPr marL="0" indent="0">
              <a:buNone/>
            </a:pPr>
            <a:r>
              <a:rPr lang="ru-RU" dirty="0" smtClean="0"/>
              <a:t> </a:t>
            </a:r>
            <a:r>
              <a:rPr lang="ru-RU" dirty="0"/>
              <a:t>Разработчикам программного обеспечения использование новых идей позволит создавать приложения, вносящие ощущение присутствия и погружения. Такого эффекта можно добиться реализацией возможностей отслеживания жестов рук и пальцев, анализа лица (мимики), распознавания голоса (речи), отслеживания перемещений 2</a:t>
            </a:r>
            <a:r>
              <a:rPr lang="en-US" dirty="0"/>
              <a:t>D</a:t>
            </a:r>
            <a:r>
              <a:rPr lang="ru-RU" dirty="0"/>
              <a:t>/3</a:t>
            </a:r>
            <a:r>
              <a:rPr lang="en-US" dirty="0"/>
              <a:t>D</a:t>
            </a:r>
            <a:r>
              <a:rPr lang="ru-RU" dirty="0"/>
              <a:t> объектов</a:t>
            </a:r>
            <a:r>
              <a:rPr lang="ru-RU" dirty="0" smtClean="0"/>
              <a:t>. </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5" name="Slide Number Placeholder 4"/>
          <p:cNvSpPr>
            <a:spLocks noGrp="1"/>
          </p:cNvSpPr>
          <p:nvPr>
            <p:ph type="sldNum" sz="quarter" idx="12"/>
          </p:nvPr>
        </p:nvSpPr>
        <p:spPr/>
        <p:txBody>
          <a:bodyPr/>
          <a:lstStyle/>
          <a:p>
            <a:pPr>
              <a:defRPr/>
            </a:pPr>
            <a:fld id="{FDE31B39-A3CA-42CC-A8FA-65897A3AF8AE}" type="slidenum">
              <a:rPr lang="ru-RU" smtClean="0"/>
              <a:pPr>
                <a:defRPr/>
              </a:pPr>
              <a:t>56</a:t>
            </a:fld>
            <a:endParaRPr lang="ru-RU"/>
          </a:p>
        </p:txBody>
      </p:sp>
    </p:spTree>
    <p:extLst>
      <p:ext uri="{BB962C8B-B14F-4D97-AF65-F5344CB8AC3E}">
        <p14:creationId xmlns:p14="http://schemas.microsoft.com/office/powerpoint/2010/main" val="24045975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dirty="0"/>
              <a:t>Intel Perceptual Computing SDK</a:t>
            </a:r>
          </a:p>
        </p:txBody>
      </p:sp>
      <p:sp>
        <p:nvSpPr>
          <p:cNvPr id="7" name="Content Placeholder 6"/>
          <p:cNvSpPr>
            <a:spLocks noGrp="1"/>
          </p:cNvSpPr>
          <p:nvPr>
            <p:ph idx="1"/>
          </p:nvPr>
        </p:nvSpPr>
        <p:spPr/>
        <p:txBody>
          <a:bodyPr/>
          <a:lstStyle/>
          <a:p>
            <a:pPr marL="0" indent="0">
              <a:buNone/>
            </a:pPr>
            <a:r>
              <a:rPr lang="ru-RU" dirty="0"/>
              <a:t>В октябре 2012 года компания Intel представила SDK (от англ. software development kit) – комплект разработки для написания программных средств. Полное название комплекта Intel Perceptual Computing SDK. </a:t>
            </a:r>
            <a:endParaRPr lang="en-US" dirty="0" smtClean="0"/>
          </a:p>
          <a:p>
            <a:pPr marL="0" indent="0">
              <a:buNone/>
            </a:pPr>
            <a:r>
              <a:rPr lang="en-US" dirty="0" smtClean="0"/>
              <a:t>SDK</a:t>
            </a:r>
            <a:r>
              <a:rPr lang="ru-RU" dirty="0" smtClean="0"/>
              <a:t> </a:t>
            </a:r>
            <a:r>
              <a:rPr lang="ru-RU" dirty="0"/>
              <a:t>фокусируется на нескольких аспектах естественно-интуитивного взаимодействия человека с компьютером, а именно распознавание лиц, голосовых команд и жестов. </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ru-RU"/>
          </a:p>
        </p:txBody>
      </p:sp>
      <p:sp>
        <p:nvSpPr>
          <p:cNvPr id="5" name="Slide Number Placeholder 4"/>
          <p:cNvSpPr>
            <a:spLocks noGrp="1"/>
          </p:cNvSpPr>
          <p:nvPr>
            <p:ph type="sldNum" sz="quarter" idx="12"/>
          </p:nvPr>
        </p:nvSpPr>
        <p:spPr/>
        <p:txBody>
          <a:bodyPr/>
          <a:lstStyle/>
          <a:p>
            <a:pPr>
              <a:defRPr/>
            </a:pPr>
            <a:fld id="{FDE31B39-A3CA-42CC-A8FA-65897A3AF8AE}" type="slidenum">
              <a:rPr lang="ru-RU" smtClean="0"/>
              <a:pPr>
                <a:defRPr/>
              </a:pPr>
              <a:t>57</a:t>
            </a:fld>
            <a:endParaRPr lang="ru-RU"/>
          </a:p>
        </p:txBody>
      </p:sp>
    </p:spTree>
    <p:extLst>
      <p:ext uri="{BB962C8B-B14F-4D97-AF65-F5344CB8AC3E}">
        <p14:creationId xmlns:p14="http://schemas.microsoft.com/office/powerpoint/2010/main" val="20628613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Применение </a:t>
            </a:r>
            <a:r>
              <a:rPr lang="en-US" dirty="0" smtClean="0"/>
              <a:t>Perceptual Computing</a:t>
            </a:r>
            <a:endParaRPr lang="ru-RU" dirty="0"/>
          </a:p>
        </p:txBody>
      </p:sp>
      <p:sp>
        <p:nvSpPr>
          <p:cNvPr id="3" name="Content Placeholder 2"/>
          <p:cNvSpPr>
            <a:spLocks noGrp="1"/>
          </p:cNvSpPr>
          <p:nvPr>
            <p:ph idx="1"/>
          </p:nvPr>
        </p:nvSpPr>
        <p:spPr>
          <a:xfrm>
            <a:off x="609598" y="1500174"/>
            <a:ext cx="6914729" cy="4541189"/>
          </a:xfrm>
        </p:spPr>
        <p:txBody>
          <a:bodyPr/>
          <a:lstStyle/>
          <a:p>
            <a:pPr marL="0" indent="0">
              <a:buNone/>
            </a:pPr>
            <a:r>
              <a:rPr lang="ru-RU" dirty="0"/>
              <a:t>Наиболее очевидный способ использования функций естественно-интуитивного взаимодействия видео игры. К примеру, разработчики могут взять функции, предоставляемые </a:t>
            </a:r>
            <a:r>
              <a:rPr lang="en-US" dirty="0"/>
              <a:t>SDK</a:t>
            </a:r>
            <a:r>
              <a:rPr lang="ru-RU" dirty="0"/>
              <a:t> и в сфере видео игр для взаимодействия игрока с трехмерным миром, использовать голос или жесты для манипуляций в игре. Многопользовательские режимы игры получат совершенно другой облик, позволяя участникам игры по-новому взаимодействовать друг с другом. </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58</a:t>
            </a:fld>
            <a:endParaRPr lang="en-US"/>
          </a:p>
        </p:txBody>
      </p:sp>
    </p:spTree>
    <p:extLst>
      <p:ext uri="{BB962C8B-B14F-4D97-AF65-F5344CB8AC3E}">
        <p14:creationId xmlns:p14="http://schemas.microsoft.com/office/powerpoint/2010/main" val="8961372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990" y="188640"/>
            <a:ext cx="6347713" cy="676260"/>
          </a:xfrm>
        </p:spPr>
        <p:txBody>
          <a:bodyPr/>
          <a:lstStyle/>
          <a:p>
            <a:r>
              <a:rPr lang="ru-RU" dirty="0" smtClean="0"/>
              <a:t>Применение </a:t>
            </a:r>
            <a:r>
              <a:rPr lang="en-US" dirty="0" smtClean="0"/>
              <a:t>Perceptual Computing</a:t>
            </a:r>
            <a:endParaRPr lang="ru-RU" dirty="0"/>
          </a:p>
        </p:txBody>
      </p:sp>
      <p:sp>
        <p:nvSpPr>
          <p:cNvPr id="3" name="Content Placeholder 2"/>
          <p:cNvSpPr>
            <a:spLocks noGrp="1"/>
          </p:cNvSpPr>
          <p:nvPr>
            <p:ph idx="1"/>
          </p:nvPr>
        </p:nvSpPr>
        <p:spPr>
          <a:xfrm>
            <a:off x="323528" y="864900"/>
            <a:ext cx="7344816" cy="5176463"/>
          </a:xfrm>
        </p:spPr>
        <p:txBody>
          <a:bodyPr/>
          <a:lstStyle/>
          <a:p>
            <a:pPr marL="0" indent="0">
              <a:buNone/>
            </a:pPr>
            <a:r>
              <a:rPr lang="ru-RU" dirty="0"/>
              <a:t>Распознавание набора мелкозернистых объектов, таких как десять пальцев на руках, на относительно небольшом расстоянии от компьютера дает возможность моделировать систему захвата какого-либо трехмерного виртуального объекта, перемещать его или указывать на данный объект. Вспомним язык жестов. Распознавание движения рук или жестов может быть интерпретировано компьютером и использовано для взаимодействия. Кроме этого можно реализовать такие жесты как перелистывание в разных направлениях. К примеру, переключать треки в плейлисте или перелистывать страницы книги</a:t>
            </a:r>
            <a:endParaRPr lang="ru-RU" dirty="0"/>
          </a:p>
        </p:txBody>
      </p:sp>
      <p:sp>
        <p:nvSpPr>
          <p:cNvPr id="4" name="Footer Placeholder 3"/>
          <p:cNvSpPr>
            <a:spLocks noGrp="1"/>
          </p:cNvSpPr>
          <p:nvPr>
            <p:ph type="ftr" sz="quarter" idx="11"/>
          </p:nvPr>
        </p:nvSpPr>
        <p:spPr/>
        <p:txBody>
          <a:bodyPr/>
          <a:lstStyle/>
          <a:p>
            <a:pPr>
              <a:defRPr/>
            </a:pPr>
            <a:r>
              <a:rPr lang="ru-RU" dirty="0"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59</a:t>
            </a:fld>
            <a:endParaRPr lang="en-US"/>
          </a:p>
        </p:txBody>
      </p:sp>
    </p:spTree>
    <p:extLst>
      <p:ext uri="{BB962C8B-B14F-4D97-AF65-F5344CB8AC3E}">
        <p14:creationId xmlns:p14="http://schemas.microsoft.com/office/powerpoint/2010/main" val="394413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6347713" cy="803176"/>
          </a:xfrm>
        </p:spPr>
        <p:txBody>
          <a:bodyPr>
            <a:normAutofit/>
          </a:bodyPr>
          <a:lstStyle/>
          <a:p>
            <a:r>
              <a:rPr lang="ru-RU" dirty="0" smtClean="0"/>
              <a:t>Мультимедиа библиотека </a:t>
            </a:r>
            <a:r>
              <a:rPr lang="en-US" dirty="0" smtClean="0"/>
              <a:t>Android</a:t>
            </a:r>
            <a:endParaRPr lang="ru-RU" dirty="0"/>
          </a:p>
        </p:txBody>
      </p:sp>
      <p:sp>
        <p:nvSpPr>
          <p:cNvPr id="3" name="Содержимое 2"/>
          <p:cNvSpPr>
            <a:spLocks noGrp="1"/>
          </p:cNvSpPr>
          <p:nvPr>
            <p:ph idx="1"/>
          </p:nvPr>
        </p:nvSpPr>
        <p:spPr>
          <a:xfrm>
            <a:off x="611560" y="1268760"/>
            <a:ext cx="6491730" cy="4320480"/>
          </a:xfrm>
        </p:spPr>
        <p:txBody>
          <a:bodyPr/>
          <a:lstStyle/>
          <a:p>
            <a:r>
              <a:rPr lang="ru-RU" dirty="0" smtClean="0"/>
              <a:t>Для воспроизведения аудио и видео </a:t>
            </a:r>
            <a:r>
              <a:rPr lang="en-US" dirty="0" smtClean="0"/>
              <a:t>Android </a:t>
            </a:r>
            <a:r>
              <a:rPr lang="ru-RU" dirty="0" smtClean="0"/>
              <a:t>предоставляет класс </a:t>
            </a:r>
            <a:r>
              <a:rPr lang="en-US" dirty="0" smtClean="0"/>
              <a:t>MediaPlayer</a:t>
            </a:r>
            <a:r>
              <a:rPr lang="ru-RU" dirty="0" smtClean="0"/>
              <a:t> </a:t>
            </a:r>
          </a:p>
          <a:p>
            <a:r>
              <a:rPr lang="ru-RU" dirty="0" smtClean="0"/>
              <a:t>При работе с </a:t>
            </a:r>
            <a:r>
              <a:rPr lang="ru-RU" dirty="0" err="1" smtClean="0"/>
              <a:t>аудиоконтентом</a:t>
            </a:r>
            <a:r>
              <a:rPr lang="ru-RU" dirty="0" smtClean="0"/>
              <a:t> можно воспроизводить необработанные данные (проигрывание динамически генерируемого аудио)</a:t>
            </a:r>
          </a:p>
          <a:p>
            <a:r>
              <a:rPr lang="ru-RU" dirty="0" smtClean="0"/>
              <a:t>Для записи аудио и видео </a:t>
            </a:r>
            <a:r>
              <a:rPr lang="en-US" dirty="0" smtClean="0"/>
              <a:t>Android </a:t>
            </a:r>
            <a:r>
              <a:rPr lang="ru-RU" dirty="0" smtClean="0"/>
              <a:t>предоставляет класс </a:t>
            </a:r>
            <a:r>
              <a:rPr lang="en-US" dirty="0" smtClean="0"/>
              <a:t>MediaRecorder</a:t>
            </a:r>
            <a:endParaRPr lang="ru-RU"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6</a:t>
            </a:fld>
            <a:endParaRPr lang="en-US"/>
          </a:p>
        </p:txBody>
      </p:sp>
      <p:sp>
        <p:nvSpPr>
          <p:cNvPr id="6" name="Нижний колонтитул 3"/>
          <p:cNvSpPr>
            <a:spLocks noGrp="1"/>
          </p:cNvSpPr>
          <p:nvPr>
            <p:ph type="ftr" sz="quarter" idx="11"/>
          </p:nvPr>
        </p:nvSpPr>
        <p:spPr>
          <a:xfrm>
            <a:off x="609600" y="6042025"/>
            <a:ext cx="4622800" cy="365125"/>
          </a:xfrm>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pic>
        <p:nvPicPr>
          <p:cNvPr id="7" name="Picture 2" descr="music, play, sound, speaker icon"/>
          <p:cNvPicPr>
            <a:picLocks noChangeAspect="1" noChangeArrowheads="1"/>
          </p:cNvPicPr>
          <p:nvPr/>
        </p:nvPicPr>
        <p:blipFill>
          <a:blip r:embed="rId2" cstate="print"/>
          <a:srcRect/>
          <a:stretch>
            <a:fillRect/>
          </a:stretch>
        </p:blipFill>
        <p:spPr bwMode="auto">
          <a:xfrm>
            <a:off x="7740352" y="332656"/>
            <a:ext cx="936104" cy="936105"/>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990" y="188640"/>
            <a:ext cx="6347713" cy="676260"/>
          </a:xfrm>
        </p:spPr>
        <p:txBody>
          <a:bodyPr/>
          <a:lstStyle/>
          <a:p>
            <a:r>
              <a:rPr lang="ru-RU" dirty="0" smtClean="0"/>
              <a:t>Применение </a:t>
            </a:r>
            <a:r>
              <a:rPr lang="en-US" dirty="0" smtClean="0"/>
              <a:t>Perceptual Computing</a:t>
            </a:r>
            <a:endParaRPr lang="ru-RU" dirty="0"/>
          </a:p>
        </p:txBody>
      </p:sp>
      <p:sp>
        <p:nvSpPr>
          <p:cNvPr id="3" name="Content Placeholder 2"/>
          <p:cNvSpPr>
            <a:spLocks noGrp="1"/>
          </p:cNvSpPr>
          <p:nvPr>
            <p:ph idx="1"/>
          </p:nvPr>
        </p:nvSpPr>
        <p:spPr>
          <a:xfrm>
            <a:off x="323528" y="864900"/>
            <a:ext cx="7344816" cy="5176463"/>
          </a:xfrm>
        </p:spPr>
        <p:txBody>
          <a:bodyPr/>
          <a:lstStyle/>
          <a:p>
            <a:pPr marL="0" indent="0">
              <a:buNone/>
            </a:pPr>
            <a:r>
              <a:rPr lang="ru-RU" dirty="0"/>
              <a:t>Функции распознавания лица и контрольных точек на лице позволят определить, где расположены глаза, нос или рот. Присутствует функция распознания моргания, улыбки, распознавания пола и возрастной группы. </a:t>
            </a:r>
            <a:r>
              <a:rPr lang="en-US" dirty="0" smtClean="0"/>
              <a:t>C</a:t>
            </a:r>
            <a:r>
              <a:rPr lang="ru-RU" dirty="0" smtClean="0"/>
              <a:t>уществуют </a:t>
            </a:r>
            <a:r>
              <a:rPr lang="ru-RU" dirty="0"/>
              <a:t>решения простой идентификации личности такие как, например, фейс-логин. </a:t>
            </a:r>
            <a:r>
              <a:rPr lang="ru-RU" dirty="0" smtClean="0"/>
              <a:t>Помимо </a:t>
            </a:r>
            <a:r>
              <a:rPr lang="ru-RU" dirty="0"/>
              <a:t>этого, использование параметров лица позволит реализовать приложения, к примеру, осуществляющие оценку поведения представителей разных возрастных групп </a:t>
            </a:r>
            <a:r>
              <a:rPr lang="ru-RU" dirty="0" smtClean="0"/>
              <a:t>или </a:t>
            </a:r>
            <a:r>
              <a:rPr lang="ru-RU" dirty="0"/>
              <a:t>распознать эмоциональные состояний </a:t>
            </a:r>
            <a:r>
              <a:rPr lang="ru-RU" dirty="0" smtClean="0"/>
              <a:t>человека</a:t>
            </a:r>
            <a:endParaRPr lang="ru-RU" dirty="0"/>
          </a:p>
        </p:txBody>
      </p:sp>
      <p:sp>
        <p:nvSpPr>
          <p:cNvPr id="4" name="Footer Placeholder 3"/>
          <p:cNvSpPr>
            <a:spLocks noGrp="1"/>
          </p:cNvSpPr>
          <p:nvPr>
            <p:ph type="ftr" sz="quarter" idx="11"/>
          </p:nvPr>
        </p:nvSpPr>
        <p:spPr/>
        <p:txBody>
          <a:bodyPr/>
          <a:lstStyle/>
          <a:p>
            <a:pPr>
              <a:defRPr/>
            </a:pPr>
            <a:r>
              <a:rPr lang="ru-RU" dirty="0"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60</a:t>
            </a:fld>
            <a:endParaRPr lang="en-US"/>
          </a:p>
        </p:txBody>
      </p:sp>
    </p:spTree>
    <p:extLst>
      <p:ext uri="{BB962C8B-B14F-4D97-AF65-F5344CB8AC3E}">
        <p14:creationId xmlns:p14="http://schemas.microsoft.com/office/powerpoint/2010/main" val="20559992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990" y="188640"/>
            <a:ext cx="6347713" cy="676260"/>
          </a:xfrm>
        </p:spPr>
        <p:txBody>
          <a:bodyPr/>
          <a:lstStyle/>
          <a:p>
            <a:r>
              <a:rPr lang="ru-RU" dirty="0" smtClean="0"/>
              <a:t>Применение </a:t>
            </a:r>
            <a:r>
              <a:rPr lang="en-US" dirty="0" smtClean="0"/>
              <a:t>Perceptual Computing</a:t>
            </a:r>
            <a:endParaRPr lang="ru-RU" dirty="0"/>
          </a:p>
        </p:txBody>
      </p:sp>
      <p:sp>
        <p:nvSpPr>
          <p:cNvPr id="3" name="Content Placeholder 2"/>
          <p:cNvSpPr>
            <a:spLocks noGrp="1"/>
          </p:cNvSpPr>
          <p:nvPr>
            <p:ph idx="1"/>
          </p:nvPr>
        </p:nvSpPr>
        <p:spPr>
          <a:xfrm>
            <a:off x="323528" y="864900"/>
            <a:ext cx="7344816" cy="5176463"/>
          </a:xfrm>
        </p:spPr>
        <p:txBody>
          <a:bodyPr/>
          <a:lstStyle/>
          <a:p>
            <a:pPr marL="0" indent="0">
              <a:buNone/>
            </a:pPr>
            <a:r>
              <a:rPr lang="ru-RU" dirty="0"/>
              <a:t>Использование сенсора глубины добавит новые возможности веб конференциям и дистанционному общению. Сегментация, основанная на глубине изображения, позволит разделить передний и задний фон. К примеру, чтобы добавить красок виртуальному общению, задний фон может быть заменен каким-либо изображением, к примеру лунным ландшафтом или пляжем.</a:t>
            </a:r>
            <a:endParaRPr lang="ru-RU" dirty="0"/>
          </a:p>
        </p:txBody>
      </p:sp>
      <p:sp>
        <p:nvSpPr>
          <p:cNvPr id="4" name="Footer Placeholder 3"/>
          <p:cNvSpPr>
            <a:spLocks noGrp="1"/>
          </p:cNvSpPr>
          <p:nvPr>
            <p:ph type="ftr" sz="quarter" idx="11"/>
          </p:nvPr>
        </p:nvSpPr>
        <p:spPr/>
        <p:txBody>
          <a:bodyPr/>
          <a:lstStyle/>
          <a:p>
            <a:pPr>
              <a:defRPr/>
            </a:pPr>
            <a:r>
              <a:rPr lang="ru-RU" dirty="0"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61</a:t>
            </a:fld>
            <a:endParaRPr lang="en-US"/>
          </a:p>
        </p:txBody>
      </p:sp>
    </p:spTree>
    <p:extLst>
      <p:ext uri="{BB962C8B-B14F-4D97-AF65-F5344CB8AC3E}">
        <p14:creationId xmlns:p14="http://schemas.microsoft.com/office/powerpoint/2010/main" val="6608297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990" y="188640"/>
            <a:ext cx="6347713" cy="676260"/>
          </a:xfrm>
        </p:spPr>
        <p:txBody>
          <a:bodyPr/>
          <a:lstStyle/>
          <a:p>
            <a:r>
              <a:rPr lang="ru-RU" dirty="0" smtClean="0"/>
              <a:t>Применение </a:t>
            </a:r>
            <a:r>
              <a:rPr lang="en-US" dirty="0" smtClean="0"/>
              <a:t>Perceptual Computing</a:t>
            </a:r>
            <a:endParaRPr lang="ru-RU" dirty="0"/>
          </a:p>
        </p:txBody>
      </p:sp>
      <p:sp>
        <p:nvSpPr>
          <p:cNvPr id="3" name="Content Placeholder 2"/>
          <p:cNvSpPr>
            <a:spLocks noGrp="1"/>
          </p:cNvSpPr>
          <p:nvPr>
            <p:ph idx="1"/>
          </p:nvPr>
        </p:nvSpPr>
        <p:spPr>
          <a:xfrm>
            <a:off x="323528" y="864900"/>
            <a:ext cx="7344816" cy="5176463"/>
          </a:xfrm>
        </p:spPr>
        <p:txBody>
          <a:bodyPr/>
          <a:lstStyle/>
          <a:p>
            <a:pPr marL="0" indent="0">
              <a:buNone/>
            </a:pPr>
            <a:r>
              <a:rPr lang="ru-RU" dirty="0"/>
              <a:t>Возможно распознавание трехмерных объектов реального мира и комбинирование их с интерактивным контентом. Трехмерная камера способна распознать модель реального объекта и добавить виртуальные графические и звуковые спецэффекты. Таким образом, распознав группу объектов, положение отдельных объектов относительно других и их поведение, создается новая модель взаимодействия объектов</a:t>
            </a:r>
            <a:r>
              <a:rPr lang="ru-RU" dirty="0" smtClean="0"/>
              <a:t>.</a:t>
            </a:r>
            <a:endParaRPr lang="ru-RU" dirty="0"/>
          </a:p>
        </p:txBody>
      </p:sp>
      <p:sp>
        <p:nvSpPr>
          <p:cNvPr id="4" name="Footer Placeholder 3"/>
          <p:cNvSpPr>
            <a:spLocks noGrp="1"/>
          </p:cNvSpPr>
          <p:nvPr>
            <p:ph type="ftr" sz="quarter" idx="11"/>
          </p:nvPr>
        </p:nvSpPr>
        <p:spPr/>
        <p:txBody>
          <a:bodyPr/>
          <a:lstStyle/>
          <a:p>
            <a:pPr>
              <a:defRPr/>
            </a:pPr>
            <a:r>
              <a:rPr lang="ru-RU" dirty="0"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62</a:t>
            </a:fld>
            <a:endParaRPr lang="en-US"/>
          </a:p>
        </p:txBody>
      </p:sp>
    </p:spTree>
    <p:extLst>
      <p:ext uri="{BB962C8B-B14F-4D97-AF65-F5344CB8AC3E}">
        <p14:creationId xmlns:p14="http://schemas.microsoft.com/office/powerpoint/2010/main" val="9945334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Архитектура</a:t>
            </a:r>
            <a:r>
              <a:rPr lang="en-US" dirty="0"/>
              <a:t> Intel Perceptual Computing SDK</a:t>
            </a:r>
            <a:endParaRPr lang="ru-RU" dirty="0"/>
          </a:p>
        </p:txBody>
      </p:sp>
      <p:sp>
        <p:nvSpPr>
          <p:cNvPr id="3" name="Content Placeholder 2"/>
          <p:cNvSpPr>
            <a:spLocks noGrp="1"/>
          </p:cNvSpPr>
          <p:nvPr>
            <p:ph idx="1"/>
          </p:nvPr>
        </p:nvSpPr>
        <p:spPr/>
        <p:txBody>
          <a:bodyPr/>
          <a:lstStyle/>
          <a:p>
            <a:r>
              <a:rPr lang="ru-RU" dirty="0"/>
              <a:t>Архитектура</a:t>
            </a:r>
            <a:r>
              <a:rPr lang="en-US" dirty="0"/>
              <a:t> Intel Perceptual Computing SDK</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63</a:t>
            </a:fld>
            <a:endParaRPr lang="en-US"/>
          </a:p>
        </p:txBody>
      </p:sp>
      <p:pic>
        <p:nvPicPr>
          <p:cNvPr id="6" name="Picture"/>
          <p:cNvPicPr/>
          <p:nvPr/>
        </p:nvPicPr>
        <p:blipFill>
          <a:blip r:embed="rId2"/>
          <a:stretch>
            <a:fillRect/>
          </a:stretch>
        </p:blipFill>
        <p:spPr bwMode="auto">
          <a:xfrm>
            <a:off x="609599" y="1285860"/>
            <a:ext cx="6482681" cy="5121290"/>
          </a:xfrm>
          <a:prstGeom prst="rect">
            <a:avLst/>
          </a:prstGeom>
          <a:noFill/>
          <a:ln w="9525">
            <a:noFill/>
            <a:miter lim="800000"/>
            <a:headEnd/>
            <a:tailEnd/>
          </a:ln>
        </p:spPr>
      </p:pic>
    </p:spTree>
    <p:extLst>
      <p:ext uri="{BB962C8B-B14F-4D97-AF65-F5344CB8AC3E}">
        <p14:creationId xmlns:p14="http://schemas.microsoft.com/office/powerpoint/2010/main" val="37644431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Архитектура</a:t>
            </a:r>
            <a:r>
              <a:rPr lang="en-US" dirty="0"/>
              <a:t> Intel Perceptual Computing SDK</a:t>
            </a:r>
            <a:endParaRPr lang="ru-RU" dirty="0"/>
          </a:p>
        </p:txBody>
      </p:sp>
      <p:sp>
        <p:nvSpPr>
          <p:cNvPr id="3" name="Content Placeholder 2"/>
          <p:cNvSpPr>
            <a:spLocks noGrp="1"/>
          </p:cNvSpPr>
          <p:nvPr>
            <p:ph idx="1"/>
          </p:nvPr>
        </p:nvSpPr>
        <p:spPr/>
        <p:txBody>
          <a:bodyPr/>
          <a:lstStyle/>
          <a:p>
            <a:pPr marL="0" indent="0">
              <a:buNone/>
            </a:pPr>
            <a:r>
              <a:rPr lang="ru-RU" dirty="0"/>
              <a:t>Основная идея заключается в модульности структуры </a:t>
            </a:r>
            <a:r>
              <a:rPr lang="en-US" dirty="0"/>
              <a:t>SDK</a:t>
            </a:r>
            <a:r>
              <a:rPr lang="ru-RU" dirty="0"/>
              <a:t>. Здесь имеется набор модулей для ввода/вывода, а также набор модулей для реализации тех или иных алгоритмов. Например, алгоритмов распознавания лиц, распознавания речи или синтеза речи.</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64</a:t>
            </a:fld>
            <a:endParaRPr lang="en-US"/>
          </a:p>
        </p:txBody>
      </p:sp>
    </p:spTree>
    <p:extLst>
      <p:ext uri="{BB962C8B-B14F-4D97-AF65-F5344CB8AC3E}">
        <p14:creationId xmlns:p14="http://schemas.microsoft.com/office/powerpoint/2010/main" val="15731926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Модуль распознавания жестов</a:t>
            </a:r>
            <a:endParaRPr lang="ru-RU" dirty="0"/>
          </a:p>
        </p:txBody>
      </p:sp>
      <p:sp>
        <p:nvSpPr>
          <p:cNvPr id="3" name="Content Placeholder 2"/>
          <p:cNvSpPr>
            <a:spLocks noGrp="1"/>
          </p:cNvSpPr>
          <p:nvPr>
            <p:ph idx="1"/>
          </p:nvPr>
        </p:nvSpPr>
        <p:spPr>
          <a:xfrm>
            <a:off x="179512" y="1196752"/>
            <a:ext cx="7416823" cy="4844611"/>
          </a:xfrm>
        </p:spPr>
        <p:txBody>
          <a:bodyPr/>
          <a:lstStyle/>
          <a:p>
            <a:pPr marL="0" indent="0">
              <a:buNone/>
            </a:pPr>
            <a:r>
              <a:rPr lang="ru-RU" dirty="0"/>
              <a:t>предоставляет возможность отслеживания позиций пальцев на руке. Доступны 7 точек: кончики пальцев, центр ладони и максимально видимая точка, которая находится у локтя. Если не требуется знать о местоположении каждого пальца, то можно запросить специальные параметры, например, самую верхнюю точку, самую правую точку или центр масс руки. На последнее не стоит сильно полагаться, так как это изменяемая величина. Поэтому если нужно отслеживать руку, то для точных взаимодействий рекомендуется использовать кончик пальца.</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65</a:t>
            </a:fld>
            <a:endParaRPr lang="en-US"/>
          </a:p>
        </p:txBody>
      </p:sp>
    </p:spTree>
    <p:extLst>
      <p:ext uri="{BB962C8B-B14F-4D97-AF65-F5344CB8AC3E}">
        <p14:creationId xmlns:p14="http://schemas.microsoft.com/office/powerpoint/2010/main" val="3707543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Модуль распознавания лиц</a:t>
            </a:r>
            <a:endParaRPr lang="ru-RU" dirty="0"/>
          </a:p>
        </p:txBody>
      </p:sp>
      <p:sp>
        <p:nvSpPr>
          <p:cNvPr id="3" name="Content Placeholder 2"/>
          <p:cNvSpPr>
            <a:spLocks noGrp="1"/>
          </p:cNvSpPr>
          <p:nvPr>
            <p:ph idx="1"/>
          </p:nvPr>
        </p:nvSpPr>
        <p:spPr>
          <a:xfrm>
            <a:off x="323528" y="1285860"/>
            <a:ext cx="7200799" cy="4755503"/>
          </a:xfrm>
        </p:spPr>
        <p:txBody>
          <a:bodyPr/>
          <a:lstStyle/>
          <a:p>
            <a:pPr marL="0" indent="0">
              <a:buNone/>
            </a:pPr>
            <a:r>
              <a:rPr lang="ru-RU" dirty="0" smtClean="0"/>
              <a:t>позволяет </a:t>
            </a:r>
            <a:r>
              <a:rPr lang="ru-RU" dirty="0"/>
              <a:t>получить большое количество информации о распознанном лице. В итоге может быть возвращено 7 точек на лице: уголки глаз, уголки рта, кончик носа. Кроме этого можно получить некоторую аналитическую информацию о распознанном лице. Например, мы можем получить возрастную группу лица присутствующего на картинке (ребенок, пожилой человек), можно определить пол, распознать подмигивание, распознать улыбку. Еще одна полезная особенность этого модуля заключается в том, что он может находить похожие лица.</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66</a:t>
            </a:fld>
            <a:endParaRPr lang="en-US"/>
          </a:p>
        </p:txBody>
      </p:sp>
    </p:spTree>
    <p:extLst>
      <p:ext uri="{BB962C8B-B14F-4D97-AF65-F5344CB8AC3E}">
        <p14:creationId xmlns:p14="http://schemas.microsoft.com/office/powerpoint/2010/main" val="41495585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a:t>Модуль голосового управления</a:t>
            </a:r>
            <a:endParaRPr lang="ru-RU" dirty="0"/>
          </a:p>
        </p:txBody>
      </p:sp>
      <p:sp>
        <p:nvSpPr>
          <p:cNvPr id="3" name="Content Placeholder 2"/>
          <p:cNvSpPr>
            <a:spLocks noGrp="1"/>
          </p:cNvSpPr>
          <p:nvPr>
            <p:ph idx="1"/>
          </p:nvPr>
        </p:nvSpPr>
        <p:spPr>
          <a:xfrm>
            <a:off x="609598" y="1500174"/>
            <a:ext cx="6986737" cy="4541189"/>
          </a:xfrm>
        </p:spPr>
        <p:txBody>
          <a:bodyPr/>
          <a:lstStyle/>
          <a:p>
            <a:pPr marL="0" indent="0">
              <a:buNone/>
            </a:pPr>
            <a:r>
              <a:rPr lang="ru-RU" dirty="0"/>
              <a:t>предлагает две основных функциональности по распознаванию речи: первая – это использование функций модуля для реализации голосовых меню. Вторая - это надиктовывание. Данная функция предназначена для реализации надиктовывания коротких фраз продолжительностью до 30 </a:t>
            </a:r>
            <a:r>
              <a:rPr lang="ru-RU" dirty="0" smtClean="0"/>
              <a:t>секунд</a:t>
            </a:r>
            <a:r>
              <a:rPr lang="en-US" dirty="0" smtClean="0"/>
              <a:t>;</a:t>
            </a:r>
          </a:p>
          <a:p>
            <a:pPr marL="0" indent="0">
              <a:buNone/>
            </a:pPr>
            <a:r>
              <a:rPr lang="ru-RU" dirty="0"/>
              <a:t>для реализации голосового управления используется голосовой движок </a:t>
            </a:r>
            <a:r>
              <a:rPr lang="en-US" dirty="0"/>
              <a:t>Nuance Dragon </a:t>
            </a:r>
            <a:r>
              <a:rPr lang="en-US" dirty="0" smtClean="0"/>
              <a:t>Assistant</a:t>
            </a:r>
          </a:p>
          <a:p>
            <a:pPr marL="0" indent="0">
              <a:buNone/>
            </a:pPr>
            <a:r>
              <a:rPr lang="ru-RU" dirty="0"/>
              <a:t>к</a:t>
            </a:r>
            <a:r>
              <a:rPr lang="ru-RU" dirty="0" smtClean="0"/>
              <a:t>роме </a:t>
            </a:r>
            <a:r>
              <a:rPr lang="ru-RU" dirty="0"/>
              <a:t>того, в </a:t>
            </a:r>
            <a:r>
              <a:rPr lang="en-US" dirty="0"/>
              <a:t>SDK</a:t>
            </a:r>
            <a:r>
              <a:rPr lang="ru-RU" dirty="0"/>
              <a:t> доступен модуль синтеза речи</a:t>
            </a:r>
            <a:r>
              <a:rPr lang="ru-RU" dirty="0" smtClean="0"/>
              <a:t> </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67</a:t>
            </a:fld>
            <a:endParaRPr lang="en-US"/>
          </a:p>
        </p:txBody>
      </p:sp>
    </p:spTree>
    <p:extLst>
      <p:ext uri="{BB962C8B-B14F-4D97-AF65-F5344CB8AC3E}">
        <p14:creationId xmlns:p14="http://schemas.microsoft.com/office/powerpoint/2010/main" val="26148163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dirty="0"/>
              <a:t>Модуль отслеживания двумерных и трехмерных объектов</a:t>
            </a:r>
            <a:endParaRPr lang="ru-RU" dirty="0"/>
          </a:p>
        </p:txBody>
      </p:sp>
      <p:sp>
        <p:nvSpPr>
          <p:cNvPr id="3" name="Content Placeholder 2"/>
          <p:cNvSpPr>
            <a:spLocks noGrp="1"/>
          </p:cNvSpPr>
          <p:nvPr>
            <p:ph idx="1"/>
          </p:nvPr>
        </p:nvSpPr>
        <p:spPr>
          <a:xfrm>
            <a:off x="467544" y="1500174"/>
            <a:ext cx="7272807" cy="4541189"/>
          </a:xfrm>
        </p:spPr>
        <p:txBody>
          <a:bodyPr/>
          <a:lstStyle/>
          <a:p>
            <a:pPr marL="0" indent="0">
              <a:buNone/>
            </a:pPr>
            <a:r>
              <a:rPr lang="ru-RU" dirty="0"/>
              <a:t>Функционал данного модуля позволяет отслеживать плоские двумерные объекты. Достаточно просто создать модель этого объекта на компьютере и отслеживать его. В результате мы можем получать параметры позиции объекта, угол наклона и т.д. Также поддерживается отслеживание трехмерных объектов, которые задаются в виде модели (.obj файла). По умолчанию доступна модель маски лица, при помощи которой можно отслеживать наклоны и изменения позиции лица как трехмерного объекта.</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68</a:t>
            </a:fld>
            <a:endParaRPr lang="en-US"/>
          </a:p>
        </p:txBody>
      </p:sp>
    </p:spTree>
    <p:extLst>
      <p:ext uri="{BB962C8B-B14F-4D97-AF65-F5344CB8AC3E}">
        <p14:creationId xmlns:p14="http://schemas.microsoft.com/office/powerpoint/2010/main" val="23526815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Дополнения:</a:t>
            </a:r>
            <a:endParaRPr lang="ru-RU" dirty="0"/>
          </a:p>
        </p:txBody>
      </p:sp>
      <p:sp>
        <p:nvSpPr>
          <p:cNvPr id="3" name="Content Placeholder 2"/>
          <p:cNvSpPr>
            <a:spLocks noGrp="1"/>
          </p:cNvSpPr>
          <p:nvPr>
            <p:ph idx="1"/>
          </p:nvPr>
        </p:nvSpPr>
        <p:spPr/>
        <p:txBody>
          <a:bodyPr/>
          <a:lstStyle/>
          <a:p>
            <a:pPr marL="0" indent="0">
              <a:buNone/>
            </a:pPr>
            <a:r>
              <a:rPr lang="ru-RU" dirty="0"/>
              <a:t>Стоит дополнить, что </a:t>
            </a:r>
            <a:r>
              <a:rPr lang="en-US" dirty="0"/>
              <a:t>SDK</a:t>
            </a:r>
            <a:r>
              <a:rPr lang="ru-RU" dirty="0"/>
              <a:t> реализует несколько уровней интерфейсов, которые позволяют сразу же использовать игровые движки. На текущий момент поддерживаются следующие игровые движки: Unity, Processing, использующий Java и openFrameworks.</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Slide Number Placeholder 4"/>
          <p:cNvSpPr>
            <a:spLocks noGrp="1"/>
          </p:cNvSpPr>
          <p:nvPr>
            <p:ph type="sldNum" sz="quarter" idx="12"/>
          </p:nvPr>
        </p:nvSpPr>
        <p:spPr/>
        <p:txBody>
          <a:bodyPr/>
          <a:lstStyle/>
          <a:p>
            <a:pPr>
              <a:defRPr/>
            </a:pPr>
            <a:fld id="{E93CE876-0121-4089-AE4A-008797532BEB}" type="slidenum">
              <a:rPr lang="en-US" smtClean="0"/>
              <a:pPr>
                <a:defRPr/>
              </a:pPr>
              <a:t>69</a:t>
            </a:fld>
            <a:endParaRPr lang="en-US"/>
          </a:p>
        </p:txBody>
      </p:sp>
    </p:spTree>
    <p:extLst>
      <p:ext uri="{BB962C8B-B14F-4D97-AF65-F5344CB8AC3E}">
        <p14:creationId xmlns:p14="http://schemas.microsoft.com/office/powerpoint/2010/main" val="2991899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7" y="124448"/>
            <a:ext cx="6347713" cy="676260"/>
          </a:xfrm>
        </p:spPr>
        <p:txBody>
          <a:bodyPr>
            <a:normAutofit/>
          </a:bodyPr>
          <a:lstStyle/>
          <a:p>
            <a:r>
              <a:rPr lang="ru-RU" b="1" dirty="0"/>
              <a:t>Воспроизведение </a:t>
            </a:r>
            <a:r>
              <a:rPr lang="ru-RU" b="1" dirty="0" smtClean="0"/>
              <a:t>аудио</a:t>
            </a:r>
            <a:endParaRPr lang="ru-RU" dirty="0"/>
          </a:p>
        </p:txBody>
      </p:sp>
      <p:sp>
        <p:nvSpPr>
          <p:cNvPr id="3" name="Содержимое 2"/>
          <p:cNvSpPr>
            <a:spLocks noGrp="1"/>
          </p:cNvSpPr>
          <p:nvPr>
            <p:ph idx="1"/>
          </p:nvPr>
        </p:nvSpPr>
        <p:spPr>
          <a:xfrm>
            <a:off x="381371" y="1441825"/>
            <a:ext cx="7128792" cy="4755503"/>
          </a:xfrm>
        </p:spPr>
        <p:txBody>
          <a:bodyPr/>
          <a:lstStyle/>
          <a:p>
            <a:pPr marL="0" indent="0">
              <a:buNone/>
            </a:pPr>
            <a:endParaRPr lang="ru-RU" dirty="0"/>
          </a:p>
          <a:p>
            <a:pPr marL="0" indent="0">
              <a:buNone/>
            </a:pPr>
            <a:r>
              <a:rPr lang="ru-RU" dirty="0" smtClean="0"/>
              <a:t>инициализация плеера (</a:t>
            </a:r>
            <a:r>
              <a:rPr lang="en-US" dirty="0" smtClean="0"/>
              <a:t>I </a:t>
            </a:r>
            <a:r>
              <a:rPr lang="ru-RU" dirty="0" smtClean="0"/>
              <a:t>способ):</a:t>
            </a:r>
            <a:endParaRPr lang="ru-RU" dirty="0"/>
          </a:p>
          <a:p>
            <a:pPr marL="0" indent="0">
              <a:buNone/>
            </a:pPr>
            <a:endParaRPr lang="ru-RU" dirty="0" smtClean="0"/>
          </a:p>
          <a:p>
            <a:pPr marL="0" indent="0">
              <a:buNone/>
            </a:pPr>
            <a:r>
              <a:rPr lang="ru-RU" dirty="0" smtClean="0"/>
              <a:t>параметр </a:t>
            </a:r>
            <a:r>
              <a:rPr lang="en-US" dirty="0"/>
              <a:t>source </a:t>
            </a:r>
            <a:r>
              <a:rPr lang="ru-RU" dirty="0"/>
              <a:t>задает источник и может иметь одно из следующих значений:</a:t>
            </a:r>
          </a:p>
          <a:p>
            <a:pPr lvl="0"/>
            <a:r>
              <a:rPr lang="ru-RU" dirty="0"/>
              <a:t>идентификатор ресурса;</a:t>
            </a:r>
          </a:p>
          <a:p>
            <a:pPr lvl="0"/>
            <a:r>
              <a:rPr lang="ru-RU" dirty="0"/>
              <a:t>путь URI к локальному файлу (используя схему file://);</a:t>
            </a:r>
          </a:p>
          <a:p>
            <a:pPr lvl="0"/>
            <a:r>
              <a:rPr lang="ru-RU" dirty="0"/>
              <a:t>путь URI к удаленному ресурсу с аудио, предоставленному в виде URL;</a:t>
            </a:r>
          </a:p>
          <a:p>
            <a:pPr lvl="0"/>
            <a:r>
              <a:rPr lang="ru-RU" dirty="0"/>
              <a:t>путь URI к записи внутри локального </a:t>
            </a:r>
            <a:r>
              <a:rPr lang="ru-RU" dirty="0" smtClean="0"/>
              <a:t>источника </a:t>
            </a:r>
            <a:r>
              <a:rPr lang="ru-RU" dirty="0"/>
              <a:t>данных</a:t>
            </a:r>
          </a:p>
          <a:p>
            <a:pPr marL="0" indent="0">
              <a:buNone/>
            </a:pPr>
            <a:endParaRPr lang="ru-RU" dirty="0" smtClean="0"/>
          </a:p>
          <a:p>
            <a:endParaRPr lang="ru-RU" dirty="0" smtClean="0"/>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7</a:t>
            </a:fld>
            <a:endParaRPr lang="en-US"/>
          </a:p>
        </p:txBody>
      </p:sp>
      <p:pic>
        <p:nvPicPr>
          <p:cNvPr id="6" name="Picture 2" descr="music, play, sound, speaker icon"/>
          <p:cNvPicPr>
            <a:picLocks noChangeAspect="1" noChangeArrowheads="1"/>
          </p:cNvPicPr>
          <p:nvPr/>
        </p:nvPicPr>
        <p:blipFill>
          <a:blip r:embed="rId2" cstate="print"/>
          <a:srcRect/>
          <a:stretch>
            <a:fillRect/>
          </a:stretch>
        </p:blipFill>
        <p:spPr bwMode="auto">
          <a:xfrm>
            <a:off x="7740352" y="332656"/>
            <a:ext cx="936104" cy="936105"/>
          </a:xfrm>
          <a:prstGeom prst="rect">
            <a:avLst/>
          </a:prstGeom>
          <a:noFill/>
        </p:spPr>
      </p:pic>
      <p:sp>
        <p:nvSpPr>
          <p:cNvPr id="9" name="Rectangle 3"/>
          <p:cNvSpPr>
            <a:spLocks noChangeArrowheads="1"/>
          </p:cNvSpPr>
          <p:nvPr/>
        </p:nvSpPr>
        <p:spPr bwMode="auto">
          <a:xfrm>
            <a:off x="395537" y="1268249"/>
            <a:ext cx="712879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chemeClr val="accent1">
                    <a:lumMod val="75000"/>
                  </a:schemeClr>
                </a:solidFill>
                <a:effectLst/>
                <a:latin typeface="Courier New" panose="02070309020205020404" pitchFamily="49" charset="0"/>
                <a:cs typeface="Arial" panose="020B0604020202020204" pitchFamily="34" charset="0"/>
              </a:rPr>
              <a:t>MediaPlayer mediaPlayer = </a:t>
            </a:r>
            <a:br>
              <a:rPr kumimoji="0" lang="ru-RU" altLang="ru-RU" b="1" i="0" u="none" strike="noStrike" cap="none" normalizeH="0" baseline="0" dirty="0" smtClean="0">
                <a:ln>
                  <a:noFill/>
                </a:ln>
                <a:solidFill>
                  <a:schemeClr val="accent1">
                    <a:lumMod val="75000"/>
                  </a:schemeClr>
                </a:solidFill>
                <a:effectLst/>
                <a:latin typeface="Courier New" panose="02070309020205020404" pitchFamily="49" charset="0"/>
                <a:cs typeface="Arial" panose="020B0604020202020204" pitchFamily="34" charset="0"/>
              </a:rPr>
            </a:br>
            <a:r>
              <a:rPr kumimoji="0" lang="ru-RU" altLang="ru-RU" b="1" i="0" u="none" strike="noStrike" cap="none" normalizeH="0" baseline="0" dirty="0" smtClean="0">
                <a:ln>
                  <a:noFill/>
                </a:ln>
                <a:solidFill>
                  <a:schemeClr val="accent1">
                    <a:lumMod val="75000"/>
                  </a:schemeClr>
                </a:solidFill>
                <a:effectLst/>
                <a:latin typeface="Courier New" panose="02070309020205020404" pitchFamily="49" charset="0"/>
                <a:cs typeface="Arial" panose="020B0604020202020204" pitchFamily="34" charset="0"/>
              </a:rPr>
              <a:t>              MediaPlayer.create(context, </a:t>
            </a:r>
            <a:r>
              <a:rPr kumimoji="0" lang="en-US" altLang="ru-RU" b="1" i="0" u="none" strike="noStrike" cap="none" normalizeH="0" baseline="0" dirty="0" smtClean="0">
                <a:ln>
                  <a:noFill/>
                </a:ln>
                <a:solidFill>
                  <a:schemeClr val="accent1">
                    <a:lumMod val="75000"/>
                  </a:schemeClr>
                </a:solidFill>
                <a:effectLst/>
                <a:latin typeface="Courier New" panose="02070309020205020404" pitchFamily="49" charset="0"/>
                <a:cs typeface="Arial" panose="020B0604020202020204" pitchFamily="34" charset="0"/>
              </a:rPr>
              <a:t>source);</a:t>
            </a:r>
            <a:r>
              <a:rPr kumimoji="0" lang="en-US" altLang="ru-RU" b="1" i="0" u="none" strike="noStrike" cap="none" normalizeH="0" baseline="0" dirty="0" smtClean="0">
                <a:ln>
                  <a:noFill/>
                </a:ln>
                <a:solidFill>
                  <a:schemeClr val="accent1">
                    <a:lumMod val="75000"/>
                  </a:schemeClr>
                </a:solidFill>
                <a:effectLst/>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7056783" cy="676260"/>
          </a:xfrm>
        </p:spPr>
        <p:txBody>
          <a:bodyPr>
            <a:normAutofit fontScale="90000"/>
          </a:bodyPr>
          <a:lstStyle/>
          <a:p>
            <a:r>
              <a:rPr lang="ru-RU" b="1" dirty="0"/>
              <a:t>Пример</a:t>
            </a:r>
            <a:r>
              <a:rPr lang="en-US" b="1" dirty="0"/>
              <a:t> 6.1</a:t>
            </a:r>
            <a:r>
              <a:rPr lang="en-US" b="1" dirty="0" smtClean="0"/>
              <a:t>.</a:t>
            </a:r>
            <a:r>
              <a:rPr lang="ru-RU" b="1" dirty="0" smtClean="0"/>
              <a:t> Разные источники инициализации медиаплеера</a:t>
            </a:r>
            <a:endParaRPr lang="ru-RU" dirty="0"/>
          </a:p>
        </p:txBody>
      </p:sp>
      <p:sp>
        <p:nvSpPr>
          <p:cNvPr id="3" name="Содержимое 2"/>
          <p:cNvSpPr>
            <a:spLocks noGrp="1"/>
          </p:cNvSpPr>
          <p:nvPr>
            <p:ph idx="1"/>
          </p:nvPr>
        </p:nvSpPr>
        <p:spPr>
          <a:xfrm>
            <a:off x="230209" y="1500836"/>
            <a:ext cx="7488832" cy="4541189"/>
          </a:xfrm>
        </p:spPr>
        <p:txBody>
          <a:bodyPr/>
          <a:lstStyle/>
          <a:p>
            <a:r>
              <a:rPr lang="ru-RU" dirty="0" smtClean="0"/>
              <a:t>идентификатор </a:t>
            </a:r>
            <a:r>
              <a:rPr lang="ru-RU" dirty="0"/>
              <a:t>ресурса</a:t>
            </a:r>
            <a:endParaRPr lang="ru-RU" dirty="0" smtClean="0">
              <a:solidFill>
                <a:schemeClr val="accent1">
                  <a:lumMod val="75000"/>
                </a:schemeClr>
              </a:solidFill>
            </a:endParaRPr>
          </a:p>
          <a:p>
            <a:pPr marL="0" indent="0">
              <a:buNone/>
            </a:pPr>
            <a:r>
              <a:rPr lang="en-US" dirty="0" err="1" smtClean="0">
                <a:solidFill>
                  <a:schemeClr val="accent1">
                    <a:lumMod val="75000"/>
                  </a:schemeClr>
                </a:solidFill>
              </a:rPr>
              <a:t>MediaPlayer</a:t>
            </a:r>
            <a:r>
              <a:rPr lang="en-US" dirty="0" smtClean="0">
                <a:solidFill>
                  <a:schemeClr val="accent1">
                    <a:lumMod val="75000"/>
                  </a:schemeClr>
                </a:solidFill>
              </a:rPr>
              <a:t> </a:t>
            </a:r>
            <a:r>
              <a:rPr lang="en-US" dirty="0" err="1">
                <a:solidFill>
                  <a:schemeClr val="accent1">
                    <a:lumMod val="75000"/>
                  </a:schemeClr>
                </a:solidFill>
              </a:rPr>
              <a:t>resPlayer</a:t>
            </a:r>
            <a:r>
              <a:rPr lang="en-US" dirty="0">
                <a:solidFill>
                  <a:schemeClr val="accent1">
                    <a:lumMod val="75000"/>
                  </a:schemeClr>
                </a:solidFill>
              </a:rPr>
              <a:t> </a:t>
            </a:r>
            <a:r>
              <a:rPr lang="en-US" dirty="0" smtClean="0">
                <a:solidFill>
                  <a:schemeClr val="accent1">
                    <a:lumMod val="75000"/>
                  </a:schemeClr>
                </a:solidFill>
              </a:rPr>
              <a:t>=</a:t>
            </a:r>
            <a:endParaRPr lang="ru-RU" dirty="0" smtClean="0">
              <a:solidFill>
                <a:schemeClr val="accent1">
                  <a:lumMod val="75000"/>
                </a:schemeClr>
              </a:solidFill>
            </a:endParaRPr>
          </a:p>
          <a:p>
            <a:pPr marL="0" indent="0">
              <a:buNone/>
            </a:pPr>
            <a:r>
              <a:rPr lang="en-US" dirty="0" smtClean="0">
                <a:solidFill>
                  <a:schemeClr val="accent1">
                    <a:lumMod val="75000"/>
                  </a:schemeClr>
                </a:solidFill>
              </a:rPr>
              <a:t> </a:t>
            </a:r>
            <a:r>
              <a:rPr lang="en-US" dirty="0" err="1">
                <a:solidFill>
                  <a:schemeClr val="accent1">
                    <a:lumMod val="75000"/>
                  </a:schemeClr>
                </a:solidFill>
              </a:rPr>
              <a:t>MediaPlayer.create</a:t>
            </a:r>
            <a:r>
              <a:rPr lang="en-US" dirty="0">
                <a:solidFill>
                  <a:schemeClr val="accent1">
                    <a:lumMod val="75000"/>
                  </a:schemeClr>
                </a:solidFill>
              </a:rPr>
              <a:t>(</a:t>
            </a:r>
            <a:r>
              <a:rPr lang="en-US" dirty="0" err="1">
                <a:solidFill>
                  <a:schemeClr val="accent1">
                    <a:lumMod val="75000"/>
                  </a:schemeClr>
                </a:solidFill>
              </a:rPr>
              <a:t>getApplicationContext</a:t>
            </a:r>
            <a:r>
              <a:rPr lang="en-US" dirty="0" smtClean="0">
                <a:solidFill>
                  <a:schemeClr val="accent1">
                    <a:lumMod val="75000"/>
                  </a:schemeClr>
                </a:solidFill>
              </a:rPr>
              <a:t>(),</a:t>
            </a:r>
            <a:r>
              <a:rPr lang="ru-RU" dirty="0" smtClean="0">
                <a:solidFill>
                  <a:schemeClr val="accent1">
                    <a:lumMod val="75000"/>
                  </a:schemeClr>
                </a:solidFill>
              </a:rPr>
              <a:t> </a:t>
            </a:r>
            <a:r>
              <a:rPr lang="en-US" dirty="0" err="1" smtClean="0">
                <a:solidFill>
                  <a:schemeClr val="accent1">
                    <a:lumMod val="75000"/>
                  </a:schemeClr>
                </a:solidFill>
              </a:rPr>
              <a:t>R.raw.my_audio</a:t>
            </a:r>
            <a:r>
              <a:rPr lang="en-US" dirty="0">
                <a:solidFill>
                  <a:schemeClr val="accent1">
                    <a:lumMod val="75000"/>
                  </a:schemeClr>
                </a:solidFill>
              </a:rPr>
              <a:t>);</a:t>
            </a:r>
            <a:endParaRPr lang="ru-RU" dirty="0">
              <a:solidFill>
                <a:schemeClr val="accent1">
                  <a:lumMod val="75000"/>
                </a:schemeClr>
              </a:solidFill>
            </a:endParaRPr>
          </a:p>
          <a:p>
            <a:r>
              <a:rPr lang="ru-RU" dirty="0"/>
              <a:t>путь URI к локальному файлу</a:t>
            </a:r>
            <a:endParaRPr lang="ru-RU" dirty="0" smtClean="0">
              <a:solidFill>
                <a:schemeClr val="accent1">
                  <a:lumMod val="75000"/>
                </a:schemeClr>
              </a:solidFill>
            </a:endParaRPr>
          </a:p>
          <a:p>
            <a:pPr marL="0" indent="0">
              <a:buNone/>
            </a:pPr>
            <a:r>
              <a:rPr lang="en-US" dirty="0" err="1" smtClean="0">
                <a:solidFill>
                  <a:schemeClr val="accent1">
                    <a:lumMod val="75000"/>
                  </a:schemeClr>
                </a:solidFill>
              </a:rPr>
              <a:t>MediaPlayer</a:t>
            </a:r>
            <a:r>
              <a:rPr lang="en-US" dirty="0" smtClean="0">
                <a:solidFill>
                  <a:schemeClr val="accent1">
                    <a:lumMod val="75000"/>
                  </a:schemeClr>
                </a:solidFill>
              </a:rPr>
              <a:t> </a:t>
            </a:r>
            <a:r>
              <a:rPr lang="en-US" dirty="0" err="1">
                <a:solidFill>
                  <a:schemeClr val="accent1">
                    <a:lumMod val="75000"/>
                  </a:schemeClr>
                </a:solidFill>
              </a:rPr>
              <a:t>filePlayer</a:t>
            </a:r>
            <a:r>
              <a:rPr lang="en-US" dirty="0">
                <a:solidFill>
                  <a:schemeClr val="accent1">
                    <a:lumMod val="75000"/>
                  </a:schemeClr>
                </a:solidFill>
              </a:rPr>
              <a:t> </a:t>
            </a:r>
            <a:r>
              <a:rPr lang="en-US" dirty="0" smtClean="0">
                <a:solidFill>
                  <a:schemeClr val="accent1">
                    <a:lumMod val="75000"/>
                  </a:schemeClr>
                </a:solidFill>
              </a:rPr>
              <a:t>=</a:t>
            </a:r>
            <a:endParaRPr lang="ru-RU" dirty="0" smtClean="0">
              <a:solidFill>
                <a:schemeClr val="accent1">
                  <a:lumMod val="75000"/>
                </a:schemeClr>
              </a:solidFill>
            </a:endParaRPr>
          </a:p>
          <a:p>
            <a:pPr marL="0" indent="0">
              <a:buNone/>
            </a:pPr>
            <a:r>
              <a:rPr lang="en-US" dirty="0" smtClean="0">
                <a:solidFill>
                  <a:schemeClr val="accent1">
                    <a:lumMod val="75000"/>
                  </a:schemeClr>
                </a:solidFill>
              </a:rPr>
              <a:t> </a:t>
            </a:r>
            <a:r>
              <a:rPr lang="en-US" dirty="0" err="1">
                <a:solidFill>
                  <a:schemeClr val="accent1">
                    <a:lumMod val="75000"/>
                  </a:schemeClr>
                </a:solidFill>
              </a:rPr>
              <a:t>MediaPlayer.create</a:t>
            </a:r>
            <a:r>
              <a:rPr lang="en-US" dirty="0">
                <a:solidFill>
                  <a:schemeClr val="accent1">
                    <a:lumMod val="75000"/>
                  </a:schemeClr>
                </a:solidFill>
              </a:rPr>
              <a:t>(</a:t>
            </a:r>
            <a:r>
              <a:rPr lang="en-US" dirty="0" err="1">
                <a:solidFill>
                  <a:schemeClr val="accent1">
                    <a:lumMod val="75000"/>
                  </a:schemeClr>
                </a:solidFill>
              </a:rPr>
              <a:t>getApplicationContext</a:t>
            </a:r>
            <a:r>
              <a:rPr lang="en-US" dirty="0">
                <a:solidFill>
                  <a:schemeClr val="accent1">
                    <a:lumMod val="75000"/>
                  </a:schemeClr>
                </a:solidFill>
              </a:rPr>
              <a:t>(),</a:t>
            </a:r>
            <a:endParaRPr lang="ru-RU" dirty="0">
              <a:solidFill>
                <a:schemeClr val="accent1">
                  <a:lumMod val="75000"/>
                </a:schemeClr>
              </a:solidFill>
            </a:endParaRPr>
          </a:p>
          <a:p>
            <a:pPr marL="0" indent="0">
              <a:buNone/>
            </a:pPr>
            <a:r>
              <a:rPr lang="ru-RU" dirty="0" smtClean="0">
                <a:solidFill>
                  <a:schemeClr val="accent1">
                    <a:lumMod val="75000"/>
                  </a:schemeClr>
                </a:solidFill>
              </a:rPr>
              <a:t>                                </a:t>
            </a:r>
            <a:r>
              <a:rPr lang="en-US" dirty="0" err="1" smtClean="0">
                <a:solidFill>
                  <a:schemeClr val="accent1">
                    <a:lumMod val="75000"/>
                  </a:schemeClr>
                </a:solidFill>
              </a:rPr>
              <a:t>Uri.parse</a:t>
            </a:r>
            <a:r>
              <a:rPr lang="en-US" dirty="0">
                <a:solidFill>
                  <a:schemeClr val="accent1">
                    <a:lumMod val="75000"/>
                  </a:schemeClr>
                </a:solidFill>
              </a:rPr>
              <a:t>("file:///sdcard/localfile.mp3"));</a:t>
            </a:r>
            <a:endParaRPr lang="ru-RU" dirty="0">
              <a:solidFill>
                <a:schemeClr val="accent1">
                  <a:lumMod val="75000"/>
                </a:schemeClr>
              </a:solidFill>
            </a:endParaRP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8</a:t>
            </a:fld>
            <a:endParaRPr lang="en-US"/>
          </a:p>
        </p:txBody>
      </p:sp>
      <p:pic>
        <p:nvPicPr>
          <p:cNvPr id="7" name="Picture 2" descr="music, play, sound, speaker icon"/>
          <p:cNvPicPr>
            <a:picLocks noChangeAspect="1" noChangeArrowheads="1"/>
          </p:cNvPicPr>
          <p:nvPr/>
        </p:nvPicPr>
        <p:blipFill>
          <a:blip r:embed="rId3" cstate="print"/>
          <a:srcRect/>
          <a:stretch>
            <a:fillRect/>
          </a:stretch>
        </p:blipFill>
        <p:spPr bwMode="auto">
          <a:xfrm>
            <a:off x="7740352" y="332656"/>
            <a:ext cx="936104" cy="93610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7056783" cy="676260"/>
          </a:xfrm>
        </p:spPr>
        <p:txBody>
          <a:bodyPr>
            <a:normAutofit fontScale="90000"/>
          </a:bodyPr>
          <a:lstStyle/>
          <a:p>
            <a:r>
              <a:rPr lang="ru-RU" b="1" dirty="0"/>
              <a:t>Пример</a:t>
            </a:r>
            <a:r>
              <a:rPr lang="en-US" b="1" dirty="0"/>
              <a:t> 6.1</a:t>
            </a:r>
            <a:r>
              <a:rPr lang="en-US" b="1" dirty="0" smtClean="0"/>
              <a:t>.</a:t>
            </a:r>
            <a:r>
              <a:rPr lang="ru-RU" b="1" dirty="0" smtClean="0"/>
              <a:t> Источники инициализации медиаплеера</a:t>
            </a:r>
            <a:endParaRPr lang="ru-RU" dirty="0"/>
          </a:p>
        </p:txBody>
      </p:sp>
      <p:sp>
        <p:nvSpPr>
          <p:cNvPr id="3" name="Содержимое 2"/>
          <p:cNvSpPr>
            <a:spLocks noGrp="1"/>
          </p:cNvSpPr>
          <p:nvPr>
            <p:ph idx="1"/>
          </p:nvPr>
        </p:nvSpPr>
        <p:spPr>
          <a:xfrm>
            <a:off x="230208" y="1268762"/>
            <a:ext cx="7510143" cy="4773264"/>
          </a:xfrm>
        </p:spPr>
        <p:txBody>
          <a:bodyPr/>
          <a:lstStyle/>
          <a:p>
            <a:r>
              <a:rPr lang="ru-RU" dirty="0"/>
              <a:t>путь URI к удаленному ресурсу с аудио, предоставленному в виде URL </a:t>
            </a:r>
            <a:endParaRPr lang="ru-RU" dirty="0" smtClean="0"/>
          </a:p>
          <a:p>
            <a:pPr marL="0" indent="0">
              <a:spcBef>
                <a:spcPts val="0"/>
              </a:spcBef>
              <a:buNone/>
            </a:pPr>
            <a:r>
              <a:rPr lang="en-US" dirty="0" err="1">
                <a:solidFill>
                  <a:schemeClr val="accent1">
                    <a:lumMod val="75000"/>
                  </a:schemeClr>
                </a:solidFill>
              </a:rPr>
              <a:t>MediaPlayer</a:t>
            </a:r>
            <a:r>
              <a:rPr lang="en-US" dirty="0">
                <a:solidFill>
                  <a:schemeClr val="accent1">
                    <a:lumMod val="75000"/>
                  </a:schemeClr>
                </a:solidFill>
              </a:rPr>
              <a:t> </a:t>
            </a:r>
            <a:r>
              <a:rPr lang="en-US" dirty="0" err="1">
                <a:solidFill>
                  <a:schemeClr val="accent1">
                    <a:lumMod val="75000"/>
                  </a:schemeClr>
                </a:solidFill>
              </a:rPr>
              <a:t>urlPlayer</a:t>
            </a:r>
            <a:r>
              <a:rPr lang="en-US" dirty="0">
                <a:solidFill>
                  <a:schemeClr val="accent1">
                    <a:lumMod val="75000"/>
                  </a:schemeClr>
                </a:solidFill>
              </a:rPr>
              <a:t> </a:t>
            </a:r>
            <a:r>
              <a:rPr lang="en-US" dirty="0" smtClean="0">
                <a:solidFill>
                  <a:schemeClr val="accent1">
                    <a:lumMod val="75000"/>
                  </a:schemeClr>
                </a:solidFill>
              </a:rPr>
              <a:t>=</a:t>
            </a:r>
            <a:endParaRPr lang="ru-RU" dirty="0" smtClean="0">
              <a:solidFill>
                <a:schemeClr val="accent1">
                  <a:lumMod val="75000"/>
                </a:schemeClr>
              </a:solidFill>
            </a:endParaRPr>
          </a:p>
          <a:p>
            <a:pPr marL="0" indent="0">
              <a:spcBef>
                <a:spcPts val="0"/>
              </a:spcBef>
              <a:buNone/>
            </a:pPr>
            <a:r>
              <a:rPr lang="ru-RU" dirty="0">
                <a:solidFill>
                  <a:schemeClr val="accent1">
                    <a:lumMod val="75000"/>
                  </a:schemeClr>
                </a:solidFill>
              </a:rPr>
              <a:t> </a:t>
            </a:r>
            <a:r>
              <a:rPr lang="ru-RU" dirty="0" smtClean="0">
                <a:solidFill>
                  <a:schemeClr val="accent1">
                    <a:lumMod val="75000"/>
                  </a:schemeClr>
                </a:solidFill>
              </a:rPr>
              <a:t>                    </a:t>
            </a:r>
            <a:r>
              <a:rPr lang="en-US" dirty="0" err="1" smtClean="0">
                <a:solidFill>
                  <a:schemeClr val="accent1">
                    <a:lumMod val="75000"/>
                  </a:schemeClr>
                </a:solidFill>
              </a:rPr>
              <a:t>MediaPlayer.create</a:t>
            </a:r>
            <a:r>
              <a:rPr lang="en-US" dirty="0" smtClean="0">
                <a:solidFill>
                  <a:schemeClr val="accent1">
                    <a:lumMod val="75000"/>
                  </a:schemeClr>
                </a:solidFill>
              </a:rPr>
              <a:t>(</a:t>
            </a:r>
            <a:r>
              <a:rPr lang="en-US" dirty="0" err="1" smtClean="0">
                <a:solidFill>
                  <a:schemeClr val="accent1">
                    <a:lumMod val="75000"/>
                  </a:schemeClr>
                </a:solidFill>
              </a:rPr>
              <a:t>getApplicationContext</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Uri.parse</a:t>
            </a:r>
            <a:r>
              <a:rPr lang="en-US" dirty="0">
                <a:solidFill>
                  <a:schemeClr val="accent1">
                    <a:lumMod val="75000"/>
                  </a:schemeClr>
                </a:solidFill>
              </a:rPr>
              <a:t>("http://site.com/audio/audio.mp3"));</a:t>
            </a:r>
            <a:endParaRPr lang="ru-RU" dirty="0">
              <a:solidFill>
                <a:schemeClr val="accent1">
                  <a:lumMod val="75000"/>
                </a:schemeClr>
              </a:solidFill>
            </a:endParaRPr>
          </a:p>
          <a:p>
            <a:r>
              <a:rPr lang="ru-RU" dirty="0"/>
              <a:t>путь URI к записи внутри локального </a:t>
            </a:r>
            <a:r>
              <a:rPr lang="ru-RU" dirty="0" smtClean="0"/>
              <a:t>источника </a:t>
            </a:r>
            <a:r>
              <a:rPr lang="ru-RU" dirty="0"/>
              <a:t>данных</a:t>
            </a:r>
          </a:p>
          <a:p>
            <a:pPr marL="0" indent="0">
              <a:spcBef>
                <a:spcPts val="0"/>
              </a:spcBef>
              <a:buNone/>
            </a:pPr>
            <a:r>
              <a:rPr lang="en-US" dirty="0" err="1" smtClean="0">
                <a:solidFill>
                  <a:schemeClr val="accent1">
                    <a:lumMod val="75000"/>
                  </a:schemeClr>
                </a:solidFill>
              </a:rPr>
              <a:t>MediaPlayer</a:t>
            </a:r>
            <a:r>
              <a:rPr lang="en-US" dirty="0" smtClean="0">
                <a:solidFill>
                  <a:schemeClr val="accent1">
                    <a:lumMod val="75000"/>
                  </a:schemeClr>
                </a:solidFill>
              </a:rPr>
              <a:t> </a:t>
            </a:r>
            <a:r>
              <a:rPr lang="en-US" dirty="0" err="1">
                <a:solidFill>
                  <a:schemeClr val="accent1">
                    <a:lumMod val="75000"/>
                  </a:schemeClr>
                </a:solidFill>
              </a:rPr>
              <a:t>contPlayer</a:t>
            </a:r>
            <a:r>
              <a:rPr lang="en-US" dirty="0">
                <a:solidFill>
                  <a:schemeClr val="accent1">
                    <a:lumMod val="75000"/>
                  </a:schemeClr>
                </a:solidFill>
              </a:rPr>
              <a:t> = </a:t>
            </a:r>
            <a:endParaRPr lang="ru-RU" dirty="0" smtClean="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MediaPlayer.create</a:t>
            </a:r>
            <a:r>
              <a:rPr lang="en-US" dirty="0" smtClean="0">
                <a:solidFill>
                  <a:schemeClr val="accent1">
                    <a:lumMod val="75000"/>
                  </a:schemeClr>
                </a:solidFill>
              </a:rPr>
              <a:t>(</a:t>
            </a:r>
            <a:r>
              <a:rPr lang="en-US" dirty="0" err="1" smtClean="0">
                <a:solidFill>
                  <a:schemeClr val="accent1">
                    <a:lumMod val="75000"/>
                  </a:schemeClr>
                </a:solidFill>
              </a:rPr>
              <a:t>getApplicationContext</a:t>
            </a:r>
            <a:r>
              <a:rPr lang="en-US" dirty="0">
                <a:solidFill>
                  <a:schemeClr val="accent1">
                    <a:lumMod val="75000"/>
                  </a:schemeClr>
                </a:solidFill>
              </a:rPr>
              <a:t>(),</a:t>
            </a:r>
            <a:endParaRPr lang="ru-RU" dirty="0">
              <a:solidFill>
                <a:schemeClr val="accent1">
                  <a:lumMod val="75000"/>
                </a:schemeClr>
              </a:solidFill>
            </a:endParaRPr>
          </a:p>
          <a:p>
            <a:pPr marL="0" indent="0">
              <a:spcBef>
                <a:spcPts val="0"/>
              </a:spcBef>
              <a:buNone/>
            </a:pPr>
            <a:r>
              <a:rPr lang="ru-RU" dirty="0" smtClean="0">
                <a:solidFill>
                  <a:schemeClr val="accent1">
                    <a:lumMod val="75000"/>
                  </a:schemeClr>
                </a:solidFill>
              </a:rPr>
              <a:t>                                </a:t>
            </a:r>
            <a:r>
              <a:rPr lang="en-US" dirty="0" err="1" smtClean="0">
                <a:solidFill>
                  <a:schemeClr val="accent1">
                    <a:lumMod val="75000"/>
                  </a:schemeClr>
                </a:solidFill>
              </a:rPr>
              <a:t>Settings.System.DEFAULT_RINGTONE_URI</a:t>
            </a:r>
            <a:r>
              <a:rPr lang="en-US" dirty="0">
                <a:solidFill>
                  <a:schemeClr val="accent1">
                    <a:lumMod val="75000"/>
                  </a:schemeClr>
                </a:solidFill>
              </a:rPr>
              <a:t>);</a:t>
            </a:r>
            <a:endParaRPr lang="ru-RU" dirty="0">
              <a:solidFill>
                <a:schemeClr val="accent1">
                  <a:lumMod val="75000"/>
                </a:schemeClr>
              </a:solidFill>
            </a:endParaRP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6. Работа с аудио и видеоинформацией в приложениях для смартфона, использование Intel Perceptual Computing SDK</a:t>
            </a:r>
            <a:endParaRPr lang="en-US" dirty="0"/>
          </a:p>
        </p:txBody>
      </p:sp>
      <p:sp>
        <p:nvSpPr>
          <p:cNvPr id="5" name="Номер слайда 4"/>
          <p:cNvSpPr>
            <a:spLocks noGrp="1"/>
          </p:cNvSpPr>
          <p:nvPr>
            <p:ph type="sldNum" sz="quarter" idx="12"/>
          </p:nvPr>
        </p:nvSpPr>
        <p:spPr/>
        <p:txBody>
          <a:bodyPr/>
          <a:lstStyle/>
          <a:p>
            <a:pPr>
              <a:defRPr/>
            </a:pPr>
            <a:fld id="{E93CE876-0121-4089-AE4A-008797532BEB}" type="slidenum">
              <a:rPr lang="en-US" smtClean="0"/>
              <a:pPr>
                <a:defRPr/>
              </a:pPr>
              <a:t>9</a:t>
            </a:fld>
            <a:endParaRPr lang="en-US"/>
          </a:p>
        </p:txBody>
      </p:sp>
      <p:pic>
        <p:nvPicPr>
          <p:cNvPr id="7" name="Picture 2" descr="music, play, sound, speaker icon"/>
          <p:cNvPicPr>
            <a:picLocks noChangeAspect="1" noChangeArrowheads="1"/>
          </p:cNvPicPr>
          <p:nvPr/>
        </p:nvPicPr>
        <p:blipFill>
          <a:blip r:embed="rId3" cstate="print"/>
          <a:srcRect/>
          <a:stretch>
            <a:fillRect/>
          </a:stretch>
        </p:blipFill>
        <p:spPr bwMode="auto">
          <a:xfrm>
            <a:off x="7740352" y="332656"/>
            <a:ext cx="936104" cy="936105"/>
          </a:xfrm>
          <a:prstGeom prst="rect">
            <a:avLst/>
          </a:prstGeom>
          <a:noFill/>
        </p:spPr>
      </p:pic>
    </p:spTree>
    <p:extLst>
      <p:ext uri="{BB962C8B-B14F-4D97-AF65-F5344CB8AC3E}">
        <p14:creationId xmlns:p14="http://schemas.microsoft.com/office/powerpoint/2010/main" val="3472255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985</TotalTime>
  <Words>4924</Words>
  <Application>Microsoft Office PowerPoint</Application>
  <PresentationFormat>On-screen Show (4:3)</PresentationFormat>
  <Paragraphs>490</Paragraphs>
  <Slides>69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Courier New</vt:lpstr>
      <vt:lpstr>Trebuchet MS</vt:lpstr>
      <vt:lpstr>Wingdings</vt:lpstr>
      <vt:lpstr>Wingdings 3</vt:lpstr>
      <vt:lpstr>Грань</vt:lpstr>
      <vt:lpstr>Работа с аудио и видеоинформацией, использование Intel Perceptual Computing SDK</vt:lpstr>
      <vt:lpstr>Содержание</vt:lpstr>
      <vt:lpstr>Основы работы с аудио и видеоинформацией</vt:lpstr>
      <vt:lpstr>Смартфон – мультимедийный центр</vt:lpstr>
      <vt:lpstr>Мультимедиа библиотека Android</vt:lpstr>
      <vt:lpstr>Мультимедиа библиотека Android</vt:lpstr>
      <vt:lpstr>Воспроизведение аудио</vt:lpstr>
      <vt:lpstr>Пример 6.1. Разные источники инициализации медиаплеера</vt:lpstr>
      <vt:lpstr>Пример 6.1. Источники инициализации медиаплеера</vt:lpstr>
      <vt:lpstr>Замечание:</vt:lpstr>
      <vt:lpstr>Воспроизведение аудио</vt:lpstr>
      <vt:lpstr>Пример 6.2. Инициализация медиаплеера метод setDataSource()</vt:lpstr>
      <vt:lpstr>Воспроизведение видео</vt:lpstr>
      <vt:lpstr>Пример 6.3. Инициализация видеоплеера </vt:lpstr>
      <vt:lpstr>Комментарии:</vt:lpstr>
      <vt:lpstr>Работа с медиаплеером</vt:lpstr>
      <vt:lpstr>Управление воспроизведением:</vt:lpstr>
      <vt:lpstr>Замечание:</vt:lpstr>
      <vt:lpstr>Замечание:</vt:lpstr>
      <vt:lpstr>Запись видео</vt:lpstr>
      <vt:lpstr>Запись видео</vt:lpstr>
      <vt:lpstr>Запись видео</vt:lpstr>
      <vt:lpstr>Запись видео</vt:lpstr>
      <vt:lpstr>Запись мультимедиа, использование класса MediaRecorder</vt:lpstr>
      <vt:lpstr>Запись мультимедиа, использование класса MediaRecorder</vt:lpstr>
      <vt:lpstr>Запись мультимедиа, использование класса MediaRecorder</vt:lpstr>
      <vt:lpstr>Запись мультимедиа, использование класса MediaRecorder</vt:lpstr>
      <vt:lpstr>Запись мультимедиа, использование класса MediaRecorder</vt:lpstr>
      <vt:lpstr>Запись мультимедиа, использование класса MediaRecorder</vt:lpstr>
      <vt:lpstr>Запись мультимедиа, использование класса MediaRecorder</vt:lpstr>
      <vt:lpstr>Настройка предпросмотра</vt:lpstr>
      <vt:lpstr>Добавление мультимедийных файлов в  MediaStore</vt:lpstr>
      <vt:lpstr>Использование сервиса MediaScannerConnection</vt:lpstr>
      <vt:lpstr>Пример класса MediaScannerConnectionClient</vt:lpstr>
      <vt:lpstr>Создание нового объекта ContentValues и добавление его в соответствующий источник данных</vt:lpstr>
      <vt:lpstr>Создание нового объекта ContentValues и добавление его в соответствующий источник данных</vt:lpstr>
      <vt:lpstr>Работа с несжатым звуком</vt:lpstr>
      <vt:lpstr>Работа с несжатым звуком</vt:lpstr>
      <vt:lpstr>Настройка свойств записи</vt:lpstr>
      <vt:lpstr>Инициализация объекта AudioRecord</vt:lpstr>
      <vt:lpstr>Комментарий:</vt:lpstr>
      <vt:lpstr>Запись несжатого звука</vt:lpstr>
      <vt:lpstr>Обработка входящего аудиопотока</vt:lpstr>
      <vt:lpstr>Воспроизведение аудио, класс AudioTrack</vt:lpstr>
      <vt:lpstr>Воспроизведение аудио, класс AudioTrack</vt:lpstr>
      <vt:lpstr>Воспроизведение аудио, класс AudioTrack</vt:lpstr>
      <vt:lpstr>Воспроизведение аудио, класс AudioTrack</vt:lpstr>
      <vt:lpstr>Воспроизведение аудио, класс AudioTrack</vt:lpstr>
      <vt:lpstr>Распознавание речи</vt:lpstr>
      <vt:lpstr>Распознавание речи</vt:lpstr>
      <vt:lpstr>Распознавание речи</vt:lpstr>
      <vt:lpstr>Распознавание речи</vt:lpstr>
      <vt:lpstr>Распознавание речи</vt:lpstr>
      <vt:lpstr>Актуальная информация </vt:lpstr>
      <vt:lpstr>Введение в Perceptual Computing и возможности Intel Perceptual Computing SDK</vt:lpstr>
      <vt:lpstr>Perceptual Computing</vt:lpstr>
      <vt:lpstr>Intel Perceptual Computing SDK</vt:lpstr>
      <vt:lpstr>Применение Perceptual Computing</vt:lpstr>
      <vt:lpstr>Применение Perceptual Computing</vt:lpstr>
      <vt:lpstr>Применение Perceptual Computing</vt:lpstr>
      <vt:lpstr>Применение Perceptual Computing</vt:lpstr>
      <vt:lpstr>Применение Perceptual Computing</vt:lpstr>
      <vt:lpstr>Архитектура Intel Perceptual Computing SDK</vt:lpstr>
      <vt:lpstr>Архитектура Intel Perceptual Computing SDK</vt:lpstr>
      <vt:lpstr>Модуль распознавания жестов</vt:lpstr>
      <vt:lpstr>Модуль распознавания лиц</vt:lpstr>
      <vt:lpstr>Модуль голосового управления</vt:lpstr>
      <vt:lpstr>Модуль отслеживания двумерных и трехмерных объектов</vt:lpstr>
      <vt:lpstr>Дополнения: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 и публикация приложений на Google Play</dc:title>
  <dc:creator>Преподаватель</dc:creator>
  <cp:lastModifiedBy>Yulia Berezovska</cp:lastModifiedBy>
  <cp:revision>170</cp:revision>
  <dcterms:created xsi:type="dcterms:W3CDTF">2013-07-18T07:58:01Z</dcterms:created>
  <dcterms:modified xsi:type="dcterms:W3CDTF">2014-04-25T00:54:06Z</dcterms:modified>
</cp:coreProperties>
</file>