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79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503E7-4A88-42E0-B67F-6A255183A8A0}" type="datetimeFigureOut">
              <a:rPr lang="ru-RU" smtClean="0"/>
              <a:pPr/>
              <a:t>18.07.2013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24A7A-582B-4EEE-AF94-97A3069D86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05185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98D0A9-35F3-4C94-BC22-3B2DAAC6ACCA}" type="datetimeFigureOut">
              <a:rPr lang="ru-RU" smtClean="0"/>
              <a:pPr/>
              <a:t>18.07.2013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23AD2-8679-445E-A80E-538B995CBC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0739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23AD2-8679-445E-A80E-538B995CBC2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6187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23AD2-8679-445E-A80E-538B995CBC2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6447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E0CEE-2A9C-4009-8EB6-B0BDFE98E05C}" type="datetime1">
              <a:rPr lang="ru-RU" smtClean="0"/>
              <a:pPr/>
              <a:t>18.07.2013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BA69-50C6-4A28-B97C-82D69B5C61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6496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87CB-F4A0-4CE4-A369-BC18EE8EC8C9}" type="datetime1">
              <a:rPr lang="ru-RU" smtClean="0"/>
              <a:pPr/>
              <a:t>18.07.2013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469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2C6D-0295-4847-8623-9FED6338E811}" type="datetime1">
              <a:rPr lang="ru-RU" smtClean="0"/>
              <a:pPr/>
              <a:t>18.07.2013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114856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C879-EF68-418E-A5F4-57D5E456A306}" type="datetime1">
              <a:rPr lang="ru-RU" smtClean="0"/>
              <a:pPr/>
              <a:t>18.07.2013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0781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1B18-7CDC-4094-8930-316109C5CADF}" type="datetime1">
              <a:rPr lang="ru-RU" smtClean="0"/>
              <a:pPr/>
              <a:t>18.07.2013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822618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8100B-B2A6-45CA-8690-A64E5C6FFEA4}" type="datetime1">
              <a:rPr lang="ru-RU" smtClean="0"/>
              <a:pPr/>
              <a:t>18.07.2013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3227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1E7B-9CD9-4D34-A8D4-A495E848BDBE}" type="datetime1">
              <a:rPr lang="ru-RU" smtClean="0"/>
              <a:pPr/>
              <a:t>18.07.2013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BA69-50C6-4A28-B97C-82D69B5C61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7707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44144-C7AB-45D5-AB65-C89EC94DE18C}" type="datetime1">
              <a:rPr lang="ru-RU" smtClean="0"/>
              <a:pPr/>
              <a:t>18.07.2013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BA69-50C6-4A28-B97C-82D69B5C61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0553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76260"/>
          </a:xfrm>
        </p:spPr>
        <p:txBody>
          <a:bodyPr>
            <a:normAutofit/>
          </a:bodyPr>
          <a:lstStyle>
            <a:lvl1pPr>
              <a:defRPr sz="25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00174"/>
            <a:ext cx="6347714" cy="4541189"/>
          </a:xfrm>
        </p:spPr>
        <p:txBody>
          <a:bodyPr anchor="ctr"/>
          <a:lstStyle>
            <a:lvl1pPr algn="just">
              <a:lnSpc>
                <a:spcPct val="150000"/>
              </a:lnSpc>
              <a:defRPr sz="2000"/>
            </a:lvl1pPr>
            <a:lvl2pPr algn="just">
              <a:lnSpc>
                <a:spcPct val="150000"/>
              </a:lnSpc>
              <a:defRPr/>
            </a:lvl2pPr>
            <a:lvl3pPr algn="just">
              <a:lnSpc>
                <a:spcPct val="150000"/>
              </a:lnSpc>
              <a:defRPr/>
            </a:lvl3pPr>
            <a:lvl4pPr algn="just">
              <a:lnSpc>
                <a:spcPct val="150000"/>
              </a:lnSpc>
              <a:defRPr/>
            </a:lvl4pPr>
            <a:lvl5pPr algn="just">
              <a:lnSpc>
                <a:spcPct val="150000"/>
              </a:lnSpc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E481A-F7F8-44A4-9BF8-D22ECFA355CA}" type="datetime1">
              <a:rPr lang="ru-RU" smtClean="0"/>
              <a:pPr/>
              <a:t>18.07.2013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23554" name="Picture 2" descr="http://getdesign.org/wp-content/uploads/2013/04/intel-company-logo-png-hd-sk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12" y="5447876"/>
            <a:ext cx="1857388" cy="14101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2271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3934-F2DB-4878-B89C-F64406A3B541}" type="datetime1">
              <a:rPr lang="ru-RU" smtClean="0"/>
              <a:pPr/>
              <a:t>18.07.2013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BA69-50C6-4A28-B97C-82D69B5C61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622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7BCF-BD31-48EB-8E78-149AE439A4A9}" type="datetime1">
              <a:rPr lang="ru-RU" smtClean="0"/>
              <a:pPr/>
              <a:t>18.07.2013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BA69-50C6-4A28-B97C-82D69B5C61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6673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D20F-12B7-4BD9-977F-98CCCC9D39C6}" type="datetime1">
              <a:rPr lang="ru-RU" smtClean="0"/>
              <a:pPr/>
              <a:t>18.07.2013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BA69-50C6-4A28-B97C-82D69B5C61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8476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7034B-67F0-489A-8927-8D780B27916E}" type="datetime1">
              <a:rPr lang="ru-RU" smtClean="0"/>
              <a:pPr/>
              <a:t>18.07.2013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BA69-50C6-4A28-B97C-82D69B5C61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278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4053-5C73-41E9-A08E-E0FE46AB2C35}" type="datetime1">
              <a:rPr lang="ru-RU" smtClean="0"/>
              <a:pPr/>
              <a:t>18.07.2013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BA69-50C6-4A28-B97C-82D69B5C61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4861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F4DB-1F08-47FF-A339-1A53CFDE49B8}" type="datetime1">
              <a:rPr lang="ru-RU" smtClean="0"/>
              <a:pPr/>
              <a:t>18.07.2013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BA69-50C6-4A28-B97C-82D69B5C61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2865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ADFCF-7D5D-4420-979D-9593CAF76681}" type="datetime1">
              <a:rPr lang="ru-RU" smtClean="0"/>
              <a:pPr/>
              <a:t>18.07.2013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BA69-50C6-4A28-B97C-82D69B5C61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4724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8696">
              <a:srgbClr val="D0EB96"/>
            </a:gs>
            <a:gs pos="67000">
              <a:schemeClr val="accent1">
                <a:lumMod val="45000"/>
                <a:lumOff val="55000"/>
              </a:schemeClr>
            </a:gs>
            <a:gs pos="7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762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428736"/>
            <a:ext cx="6347714" cy="4612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F7B1D-78AD-4DAD-B284-20F2C8376CCD}" type="datetime1">
              <a:rPr lang="ru-RU" smtClean="0"/>
              <a:pPr/>
              <a:t>18.07.2013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6239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8" y="2907657"/>
            <a:ext cx="6347715" cy="182658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Маркетинг и публикация приложений на 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Play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609598" y="4869160"/>
            <a:ext cx="6347715" cy="860400"/>
          </a:xfrm>
        </p:spPr>
        <p:txBody>
          <a:bodyPr/>
          <a:lstStyle/>
          <a:p>
            <a:r>
              <a:rPr lang="ru-RU" dirty="0" smtClean="0"/>
              <a:t>Лекция 7</a:t>
            </a:r>
            <a:endParaRPr lang="ru-RU" dirty="0"/>
          </a:p>
        </p:txBody>
      </p:sp>
      <p:pic>
        <p:nvPicPr>
          <p:cNvPr id="1029" name="Picture 5" descr="http://upload.wikimedia.org/wikipedia/commons/6/66/Android_robo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2725" y="908203"/>
            <a:ext cx="1567554" cy="1864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Авторы: Березовская Ю.В., </a:t>
            </a:r>
            <a:r>
              <a:rPr lang="ru-RU" dirty="0" err="1" smtClean="0"/>
              <a:t>Латухина</a:t>
            </a:r>
            <a:r>
              <a:rPr lang="ru-RU" dirty="0" smtClean="0"/>
              <a:t> Е.А., Носов К.А., </a:t>
            </a:r>
            <a:r>
              <a:rPr lang="ru-RU" dirty="0" err="1" smtClean="0"/>
              <a:t>Юфрякова</a:t>
            </a:r>
            <a:r>
              <a:rPr lang="ru-RU" dirty="0" smtClean="0"/>
              <a:t> О.А.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BA69-50C6-4A28-B97C-82D69B5C619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638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Подготовка к публикации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Зарегистрировать учетную запись разработчика на 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Play</a:t>
            </a:r>
            <a:endParaRPr lang="ru-RU" dirty="0" smtClean="0"/>
          </a:p>
          <a:p>
            <a:r>
              <a:rPr lang="ru-RU" dirty="0" smtClean="0"/>
              <a:t>Зарегистрировать </a:t>
            </a:r>
            <a:r>
              <a:rPr lang="ru-RU" dirty="0" err="1" smtClean="0"/>
              <a:t>аккаунт</a:t>
            </a:r>
            <a:r>
              <a:rPr lang="ru-RU" dirty="0" smtClean="0"/>
              <a:t> продавца в 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Wallet</a:t>
            </a:r>
            <a:endParaRPr lang="ru-RU" dirty="0" smtClean="0"/>
          </a:p>
          <a:p>
            <a:r>
              <a:rPr lang="ru-RU" dirty="0" smtClean="0"/>
              <a:t>Познакомиться с консолью разработчика 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Play</a:t>
            </a:r>
            <a:r>
              <a:rPr lang="ru-RU" dirty="0" smtClean="0"/>
              <a:t> и узнать об инструментах для </a:t>
            </a:r>
            <a:r>
              <a:rPr lang="ru-RU" dirty="0" smtClean="0"/>
              <a:t>публикации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Регистрация учетной записи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 smtClean="0"/>
              <a:t>Для </a:t>
            </a:r>
            <a:r>
              <a:rPr lang="ru-RU" dirty="0" smtClean="0"/>
              <a:t>регистрации учетной записи разработчика необходимо :</a:t>
            </a:r>
          </a:p>
          <a:p>
            <a:pPr algn="just"/>
            <a:r>
              <a:rPr lang="ru-RU" dirty="0" smtClean="0"/>
              <a:t>Прочесть </a:t>
            </a:r>
            <a:r>
              <a:rPr lang="ru-RU" dirty="0" smtClean="0"/>
              <a:t>и принять </a:t>
            </a:r>
            <a:r>
              <a:rPr lang="ru-RU" i="1" dirty="0" smtClean="0"/>
              <a:t>«Соглашение о распространении программного обеспечения через </a:t>
            </a:r>
            <a:r>
              <a:rPr lang="ru-RU" i="1" dirty="0" err="1" smtClean="0"/>
              <a:t>Google</a:t>
            </a:r>
            <a:r>
              <a:rPr lang="ru-RU" i="1" dirty="0" smtClean="0"/>
              <a:t> </a:t>
            </a:r>
            <a:r>
              <a:rPr lang="ru-RU" i="1" dirty="0" err="1" smtClean="0"/>
              <a:t>Play</a:t>
            </a:r>
            <a:r>
              <a:rPr lang="ru-RU" i="1" dirty="0" smtClean="0"/>
              <a:t>»</a:t>
            </a:r>
          </a:p>
          <a:p>
            <a:pPr algn="just"/>
            <a:r>
              <a:rPr lang="ru-RU" dirty="0" smtClean="0"/>
              <a:t>Уплатить $ 25 в качестве регистрационного сбора</a:t>
            </a:r>
          </a:p>
          <a:p>
            <a:pPr algn="just"/>
            <a:r>
              <a:rPr lang="ru-RU" dirty="0" smtClean="0"/>
              <a:t>Указать информацию о разработчике (имя, </a:t>
            </a:r>
            <a:r>
              <a:rPr lang="ru-RU" dirty="0" err="1" smtClean="0"/>
              <a:t>e-mail</a:t>
            </a:r>
            <a:r>
              <a:rPr lang="ru-RU" dirty="0" smtClean="0"/>
              <a:t> и т.д</a:t>
            </a:r>
            <a:r>
              <a:rPr lang="ru-RU" dirty="0" smtClean="0"/>
              <a:t>.)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Разработка приложений для смартфонов на ОС </a:t>
            </a:r>
            <a:r>
              <a:rPr lang="ru-RU" dirty="0" err="1" smtClean="0"/>
              <a:t>Android</a:t>
            </a:r>
            <a:r>
              <a:rPr lang="ru-RU" dirty="0" smtClean="0"/>
              <a:t>. Лекция 7. Маркетинг и публикация приложений на 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Регистрация учетной записи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Рисунок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472" y="1428736"/>
            <a:ext cx="6840760" cy="4286438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Консоль разработчика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Загрузка и публикация приложений</a:t>
            </a:r>
          </a:p>
          <a:p>
            <a:r>
              <a:rPr lang="ru-RU" dirty="0" smtClean="0"/>
              <a:t>Обзор загруженных приложений</a:t>
            </a:r>
          </a:p>
          <a:p>
            <a:r>
              <a:rPr lang="ru-RU" dirty="0" smtClean="0"/>
              <a:t>Обзор статистики и отзывов</a:t>
            </a:r>
          </a:p>
          <a:p>
            <a:r>
              <a:rPr lang="ru-RU" dirty="0" smtClean="0"/>
              <a:t>Создание ярких страниц приложения</a:t>
            </a:r>
          </a:p>
          <a:p>
            <a:r>
              <a:rPr lang="ru-RU" dirty="0" smtClean="0"/>
              <a:t>Управление условиями распространения</a:t>
            </a:r>
          </a:p>
          <a:p>
            <a:r>
              <a:rPr lang="ru-RU" dirty="0" smtClean="0"/>
              <a:t>Управление ценами и платежными </a:t>
            </a:r>
            <a:r>
              <a:rPr lang="ru-RU" dirty="0" smtClean="0"/>
              <a:t>системами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14620"/>
            <a:ext cx="6347713" cy="2286016"/>
          </a:xfrm>
        </p:spPr>
        <p:txBody>
          <a:bodyPr>
            <a:normAutofit/>
          </a:bodyPr>
          <a:lstStyle/>
          <a:p>
            <a:pPr algn="r"/>
            <a:r>
              <a:rPr lang="ru-RU" sz="3600" dirty="0" smtClean="0"/>
              <a:t>Общий процесс публикации </a:t>
            </a:r>
            <a:r>
              <a:rPr lang="ru-RU" sz="3600" dirty="0" err="1" smtClean="0"/>
              <a:t>Android</a:t>
            </a:r>
            <a:r>
              <a:rPr lang="ru-RU" sz="3600" dirty="0" smtClean="0"/>
              <a:t> приложения на </a:t>
            </a:r>
            <a:r>
              <a:rPr lang="ru-RU" sz="3600" dirty="0" err="1" smtClean="0"/>
              <a:t>Google</a:t>
            </a:r>
            <a:r>
              <a:rPr lang="ru-RU" sz="3600" dirty="0" smtClean="0"/>
              <a:t> </a:t>
            </a:r>
            <a:r>
              <a:rPr lang="ru-RU" sz="3600" dirty="0" err="1" smtClean="0"/>
              <a:t>Play</a:t>
            </a:r>
            <a:endParaRPr lang="ru-RU" sz="3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Процесс публикации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588" indent="12700">
              <a:buNone/>
            </a:pPr>
            <a:r>
              <a:rPr lang="ru-RU" dirty="0" smtClean="0"/>
              <a:t>При публикации </a:t>
            </a:r>
            <a:r>
              <a:rPr lang="ru-RU" dirty="0" err="1" smtClean="0"/>
              <a:t>Android</a:t>
            </a:r>
            <a:r>
              <a:rPr lang="ru-RU" dirty="0" smtClean="0"/>
              <a:t> приложения на 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Play</a:t>
            </a:r>
            <a:r>
              <a:rPr lang="ru-RU" dirty="0" smtClean="0"/>
              <a:t> вы должны пройти две основные стадии</a:t>
            </a:r>
            <a:r>
              <a:rPr lang="ru-RU" dirty="0" smtClean="0"/>
              <a:t>:</a:t>
            </a:r>
            <a:endParaRPr lang="en-US" dirty="0" smtClean="0"/>
          </a:p>
          <a:p>
            <a:pPr marL="1588" indent="12700">
              <a:buNone/>
            </a:pPr>
            <a:endParaRPr lang="ru-RU" dirty="0" smtClean="0"/>
          </a:p>
          <a:p>
            <a:r>
              <a:rPr lang="ru-RU" dirty="0" smtClean="0"/>
              <a:t>Подготовить </a:t>
            </a:r>
            <a:r>
              <a:rPr lang="ru-RU" dirty="0" smtClean="0"/>
              <a:t>приложение для релиза (убедиться, что приложение готово, протестировано и что имеются все необходимые материалы для продвижения приложения)</a:t>
            </a:r>
          </a:p>
          <a:p>
            <a:r>
              <a:rPr lang="ru-RU" dirty="0" smtClean="0"/>
              <a:t>Опубликовать </a:t>
            </a:r>
            <a:r>
              <a:rPr lang="ru-RU" dirty="0" smtClean="0"/>
              <a:t>релиз для </a:t>
            </a:r>
            <a:r>
              <a:rPr lang="ru-RU" dirty="0" smtClean="0"/>
              <a:t>пользователей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Способы публикации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Публикация на </a:t>
            </a:r>
            <a:r>
              <a:rPr lang="ru-RU" b="1" dirty="0" err="1" smtClean="0"/>
              <a:t>Google</a:t>
            </a:r>
            <a:r>
              <a:rPr lang="ru-RU" b="1" dirty="0" smtClean="0"/>
              <a:t> </a:t>
            </a:r>
            <a:r>
              <a:rPr lang="ru-RU" b="1" dirty="0" err="1" smtClean="0"/>
              <a:t>Play</a:t>
            </a:r>
            <a:endParaRPr lang="ru-RU" b="1" dirty="0" smtClean="0"/>
          </a:p>
          <a:p>
            <a:r>
              <a:rPr lang="ru-RU" dirty="0" smtClean="0"/>
              <a:t>Распространение приложения по электронной почте</a:t>
            </a:r>
          </a:p>
          <a:p>
            <a:r>
              <a:rPr lang="ru-RU" dirty="0" smtClean="0"/>
              <a:t>Распространение приложения через </a:t>
            </a:r>
            <a:r>
              <a:rPr lang="ru-RU" dirty="0" err="1" smtClean="0"/>
              <a:t>веб</a:t>
            </a:r>
            <a:r>
              <a:rPr lang="ru-RU" dirty="0" smtClean="0"/>
              <a:t> </a:t>
            </a:r>
            <a:r>
              <a:rPr lang="ru-RU" dirty="0" smtClean="0"/>
              <a:t>сайты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Политики и соглашения 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Play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Спам</a:t>
            </a:r>
          </a:p>
          <a:p>
            <a:r>
              <a:rPr lang="ru-RU" dirty="0" smtClean="0"/>
              <a:t>Интеллектуальная собственность</a:t>
            </a:r>
          </a:p>
          <a:p>
            <a:r>
              <a:rPr lang="ru-RU" dirty="0" smtClean="0"/>
              <a:t>Рекламные </a:t>
            </a:r>
            <a:r>
              <a:rPr lang="ru-RU" dirty="0" smtClean="0"/>
              <a:t>баннеры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оценки качества приложения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Визуальный дизайн и взаимодействие с пользователем</a:t>
            </a:r>
          </a:p>
          <a:p>
            <a:r>
              <a:rPr lang="ru-RU" dirty="0" smtClean="0"/>
              <a:t>Функциональность</a:t>
            </a:r>
          </a:p>
          <a:p>
            <a:r>
              <a:rPr lang="ru-RU" dirty="0" smtClean="0"/>
              <a:t>Производительность и стабильность</a:t>
            </a:r>
          </a:p>
          <a:p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Play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уровня зрелости аудитории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indent="12700">
              <a:buNone/>
            </a:pPr>
            <a:r>
              <a:rPr lang="ru-RU" dirty="0" smtClean="0"/>
              <a:t>Разработчики должны маркировать свои приложения в соответствии с системой оценок уровня зрелости аудитории </a:t>
            </a:r>
            <a:r>
              <a:rPr lang="ru-RU" dirty="0" err="1" smtClean="0"/>
              <a:t>контента</a:t>
            </a:r>
            <a:r>
              <a:rPr lang="ru-RU" dirty="0" smtClean="0"/>
              <a:t> 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Play</a:t>
            </a:r>
            <a:r>
              <a:rPr lang="ru-RU" dirty="0" smtClean="0"/>
              <a:t>, которая состоит из четырех уровней:</a:t>
            </a:r>
          </a:p>
          <a:p>
            <a:r>
              <a:rPr lang="ru-RU" dirty="0" smtClean="0"/>
              <a:t>Все</a:t>
            </a:r>
          </a:p>
          <a:p>
            <a:r>
              <a:rPr lang="ru-RU" dirty="0" smtClean="0"/>
              <a:t>Низкая степень зрелости</a:t>
            </a:r>
          </a:p>
          <a:p>
            <a:r>
              <a:rPr lang="ru-RU" dirty="0" smtClean="0"/>
              <a:t>Для подростков</a:t>
            </a:r>
          </a:p>
          <a:p>
            <a:r>
              <a:rPr lang="ru-RU" dirty="0" smtClean="0"/>
              <a:t>Высокая степень </a:t>
            </a:r>
            <a:r>
              <a:rPr lang="ru-RU" dirty="0" smtClean="0"/>
              <a:t>зрелости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dirty="0"/>
              <a:t>Содержание лекции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700808"/>
            <a:ext cx="6347714" cy="3880773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/>
              <a:t>Обзор </a:t>
            </a:r>
            <a:r>
              <a:rPr lang="ru-RU" sz="2000" dirty="0"/>
              <a:t>представителей рынка продаж </a:t>
            </a:r>
            <a:r>
              <a:rPr lang="en-US" sz="2000" dirty="0"/>
              <a:t>Android </a:t>
            </a:r>
            <a:r>
              <a:rPr lang="ru-RU" sz="2000" dirty="0"/>
              <a:t>приложений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Особенности </a:t>
            </a:r>
            <a:r>
              <a:rPr lang="en-US" sz="2000" dirty="0"/>
              <a:t>Google Play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Подготовка </a:t>
            </a:r>
            <a:r>
              <a:rPr lang="ru-RU" sz="2000" dirty="0"/>
              <a:t>к публикации </a:t>
            </a:r>
            <a:r>
              <a:rPr lang="en-US" sz="2000" dirty="0"/>
              <a:t>Android </a:t>
            </a:r>
            <a:r>
              <a:rPr lang="ru-RU" sz="2000" dirty="0"/>
              <a:t>приложения на </a:t>
            </a:r>
            <a:r>
              <a:rPr lang="en-US" sz="2000" dirty="0"/>
              <a:t>Google Play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Консоль </a:t>
            </a:r>
            <a:r>
              <a:rPr lang="ru-RU" sz="2000" dirty="0"/>
              <a:t>разработчика (</a:t>
            </a:r>
            <a:r>
              <a:rPr lang="en-US" sz="2000" dirty="0"/>
              <a:t>Developer Console)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Процесс </a:t>
            </a:r>
            <a:r>
              <a:rPr lang="ru-RU" sz="2000" dirty="0"/>
              <a:t>публикации </a:t>
            </a:r>
            <a:r>
              <a:rPr lang="en-US" sz="2000" dirty="0"/>
              <a:t>Android </a:t>
            </a:r>
            <a:r>
              <a:rPr lang="ru-RU" sz="2000" dirty="0"/>
              <a:t>приложения на </a:t>
            </a:r>
            <a:r>
              <a:rPr lang="en-US" sz="2000" dirty="0"/>
              <a:t>Google </a:t>
            </a:r>
            <a:r>
              <a:rPr lang="en-US" sz="2000" dirty="0" smtClean="0"/>
              <a:t>Play</a:t>
            </a:r>
            <a:endParaRPr lang="en-US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Разработка приложений для смартфонов на ОС </a:t>
            </a:r>
            <a:r>
              <a:rPr lang="ru-RU" dirty="0" err="1" smtClean="0"/>
              <a:t>Android</a:t>
            </a:r>
            <a:r>
              <a:rPr lang="ru-RU" dirty="0" smtClean="0"/>
              <a:t>. Лекция 7. Маркетинг и публикация приложений на 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087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стран распространения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dirty="0" smtClean="0"/>
              <a:t>Важно заранее определить список потенциальных стран потребителей, так как это может повлиять на</a:t>
            </a:r>
            <a:r>
              <a:rPr lang="ru-RU" dirty="0" smtClean="0"/>
              <a:t>:</a:t>
            </a:r>
            <a:endParaRPr lang="en-US" dirty="0" smtClean="0"/>
          </a:p>
          <a:p>
            <a:pPr marL="0" indent="0">
              <a:lnSpc>
                <a:spcPct val="100000"/>
              </a:lnSpc>
              <a:buNone/>
            </a:pPr>
            <a:endParaRPr lang="ru-RU" dirty="0" smtClean="0"/>
          </a:p>
          <a:p>
            <a:pPr>
              <a:lnSpc>
                <a:spcPct val="100000"/>
              </a:lnSpc>
            </a:pPr>
            <a:r>
              <a:rPr lang="ru-RU" dirty="0" smtClean="0"/>
              <a:t>Необходимость </a:t>
            </a:r>
            <a:r>
              <a:rPr lang="ru-RU" dirty="0" smtClean="0"/>
              <a:t>локализации приложения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Необходимость добавить локализованное описание приложения в консоли разработчика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Соблюдение юридических требований для приложения, которые могут быть специфическими для определенных стран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Поддержку часовых поясов, местные </a:t>
            </a:r>
            <a:r>
              <a:rPr lang="ru-RU" dirty="0" smtClean="0"/>
              <a:t>цены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общего размера приложения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Максимальный размер для публикуемых </a:t>
            </a:r>
            <a:r>
              <a:rPr lang="ru-RU" i="1" dirty="0" err="1" smtClean="0"/>
              <a:t>apk</a:t>
            </a:r>
            <a:r>
              <a:rPr lang="ru-RU" dirty="0" smtClean="0"/>
              <a:t> файлов составляет 50 Мб</a:t>
            </a:r>
          </a:p>
          <a:p>
            <a:r>
              <a:rPr lang="ru-RU" dirty="0" smtClean="0"/>
              <a:t>Если </a:t>
            </a:r>
            <a:r>
              <a:rPr lang="ru-RU" dirty="0" smtClean="0"/>
              <a:t>размер приложения превышает 50 Мб или для его работы требуются дополнительные ресурсы, то можно воспользоваться  сервисом </a:t>
            </a:r>
            <a:r>
              <a:rPr lang="ru-RU" i="1" dirty="0" smtClean="0"/>
              <a:t>APK </a:t>
            </a:r>
            <a:r>
              <a:rPr lang="ru-RU" i="1" dirty="0" err="1" smtClean="0"/>
              <a:t>Expansion</a:t>
            </a:r>
            <a:r>
              <a:rPr lang="ru-RU" i="1" dirty="0" smtClean="0"/>
              <a:t> </a:t>
            </a:r>
            <a:r>
              <a:rPr lang="ru-RU" i="1" dirty="0" err="1" smtClean="0"/>
              <a:t>Files</a:t>
            </a:r>
            <a:r>
              <a:rPr lang="ru-RU" dirty="0" smtClean="0"/>
              <a:t>, предоставляемый 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Play</a:t>
            </a:r>
            <a:r>
              <a:rPr lang="ru-RU" dirty="0" smtClean="0"/>
              <a:t> </a:t>
            </a:r>
            <a:r>
              <a:rPr lang="ru-RU" dirty="0" smtClean="0"/>
              <a:t>бесплатно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Проверка совместимости приложения с версиями </a:t>
            </a:r>
            <a:r>
              <a:rPr lang="ru-RU" dirty="0" err="1" smtClean="0"/>
              <a:t>Android</a:t>
            </a:r>
            <a:r>
              <a:rPr lang="ru-RU" dirty="0" smtClean="0"/>
              <a:t> и экранами устройств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Перед публикацией важно:</a:t>
            </a:r>
          </a:p>
          <a:p>
            <a:endParaRPr lang="ru-RU" dirty="0" smtClean="0"/>
          </a:p>
          <a:p>
            <a:r>
              <a:rPr lang="ru-RU" dirty="0" smtClean="0"/>
              <a:t>Убедиться что приложение работает  правильно на предполагаемых версиях </a:t>
            </a:r>
            <a:r>
              <a:rPr lang="ru-RU" dirty="0" err="1" smtClean="0"/>
              <a:t>Android</a:t>
            </a:r>
            <a:r>
              <a:rPr lang="ru-RU" dirty="0" smtClean="0"/>
              <a:t> ОС </a:t>
            </a:r>
          </a:p>
          <a:p>
            <a:r>
              <a:rPr lang="ru-RU" dirty="0" smtClean="0"/>
              <a:t>Убедиться что приложение совместимо с размерами экранов предполагаемых </a:t>
            </a:r>
            <a:r>
              <a:rPr lang="ru-RU" dirty="0" smtClean="0"/>
              <a:t>устройств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Платное или бесплатное приложение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Очень важно заранее определить будет ли публикуемое вами приложение платным или бесплатным, так как согласно политики 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Play</a:t>
            </a:r>
            <a:r>
              <a:rPr lang="ru-RU" dirty="0" smtClean="0"/>
              <a:t>, </a:t>
            </a:r>
            <a:r>
              <a:rPr lang="ru-RU" i="1" dirty="0" smtClean="0"/>
              <a:t>бесплатное всегда должно оставаться бесплатным</a:t>
            </a:r>
            <a:r>
              <a:rPr lang="ru-RU" dirty="0" smtClean="0"/>
              <a:t>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Встроенные покупки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588" indent="12700">
              <a:buNone/>
            </a:pP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Play</a:t>
            </a:r>
            <a:r>
              <a:rPr lang="ru-RU" dirty="0" smtClean="0"/>
              <a:t> </a:t>
            </a:r>
            <a:r>
              <a:rPr lang="ru-RU" dirty="0" err="1" smtClean="0"/>
              <a:t>In-App</a:t>
            </a:r>
            <a:r>
              <a:rPr lang="ru-RU" dirty="0" smtClean="0"/>
              <a:t> </a:t>
            </a:r>
            <a:r>
              <a:rPr lang="ru-RU" dirty="0" err="1" smtClean="0"/>
              <a:t>Billing</a:t>
            </a:r>
            <a:r>
              <a:rPr lang="ru-RU" dirty="0" smtClean="0"/>
              <a:t> позволяет продавать цифровой контент в приложениях:</a:t>
            </a:r>
          </a:p>
          <a:p>
            <a:r>
              <a:rPr lang="ru-RU" dirty="0" smtClean="0"/>
              <a:t>загружаемый </a:t>
            </a:r>
            <a:r>
              <a:rPr lang="ru-RU" dirty="0" smtClean="0"/>
              <a:t>контент (</a:t>
            </a:r>
            <a:r>
              <a:rPr lang="ru-RU" dirty="0" err="1" smtClean="0"/>
              <a:t>медиа-файлы</a:t>
            </a:r>
            <a:r>
              <a:rPr lang="ru-RU" dirty="0" smtClean="0"/>
              <a:t> или фотографии) </a:t>
            </a:r>
          </a:p>
          <a:p>
            <a:r>
              <a:rPr lang="ru-RU" dirty="0" smtClean="0"/>
              <a:t>дополнения к играм (дополнительные игровые уровни или бонусы)</a:t>
            </a:r>
          </a:p>
          <a:p>
            <a:pPr marL="1588" indent="12700">
              <a:buNone/>
            </a:pPr>
            <a:r>
              <a:rPr lang="ru-RU" dirty="0" err="1" smtClean="0"/>
              <a:t>In-App</a:t>
            </a:r>
            <a:r>
              <a:rPr lang="ru-RU" dirty="0" smtClean="0"/>
              <a:t> </a:t>
            </a:r>
            <a:r>
              <a:rPr lang="ru-RU" dirty="0" err="1" smtClean="0"/>
              <a:t>Billing</a:t>
            </a:r>
            <a:r>
              <a:rPr lang="ru-RU" dirty="0" smtClean="0"/>
              <a:t> это один из способов монетизации вашего </a:t>
            </a:r>
            <a:r>
              <a:rPr lang="ru-RU" dirty="0" smtClean="0"/>
              <a:t>приложения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Установка цены на приложение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86181" y="1500174"/>
            <a:ext cx="3171131" cy="4541189"/>
          </a:xfrm>
        </p:spPr>
        <p:txBody>
          <a:bodyPr anchor="ctr"/>
          <a:lstStyle/>
          <a:p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Play</a:t>
            </a:r>
            <a:r>
              <a:rPr lang="ru-RU" dirty="0" smtClean="0"/>
              <a:t> позволяет устанавливать цены в валюте государства целевой аудитории </a:t>
            </a:r>
            <a:r>
              <a:rPr lang="ru-RU" dirty="0" smtClean="0"/>
              <a:t>приложения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7" name="Рисунок 5" descr="Описание: http://developer.android.com/images/gp-buyer-currenc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58" y="2076463"/>
            <a:ext cx="3324225" cy="320992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Локализация приложения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588" indent="12700">
              <a:buNone/>
            </a:pPr>
            <a:r>
              <a:rPr lang="ru-RU" dirty="0" smtClean="0"/>
              <a:t>В процессе локализации необходимо рассмотреть как минимум три аспекта:</a:t>
            </a:r>
          </a:p>
          <a:p>
            <a:r>
              <a:rPr lang="ru-RU" dirty="0" smtClean="0"/>
              <a:t>Локализировать </a:t>
            </a:r>
            <a:r>
              <a:rPr lang="ru-RU" dirty="0" smtClean="0"/>
              <a:t>страницу приложения на 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Play</a:t>
            </a:r>
            <a:endParaRPr lang="ru-RU" dirty="0" smtClean="0"/>
          </a:p>
          <a:p>
            <a:r>
              <a:rPr lang="ru-RU" dirty="0" smtClean="0"/>
              <a:t>Локализировать описательный текст</a:t>
            </a:r>
          </a:p>
          <a:p>
            <a:r>
              <a:rPr lang="ru-RU" dirty="0" smtClean="0"/>
              <a:t>Локализировать </a:t>
            </a:r>
            <a:r>
              <a:rPr lang="ru-RU" dirty="0" err="1" smtClean="0"/>
              <a:t>скриншоты</a:t>
            </a:r>
            <a:r>
              <a:rPr lang="ru-RU" dirty="0" smtClean="0"/>
              <a:t>, видео и другие сопутствующие материалы, описывающие функционал вашего </a:t>
            </a:r>
            <a:r>
              <a:rPr lang="ru-RU" dirty="0" smtClean="0"/>
              <a:t>приложения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Подготовка рекламной графики, </a:t>
            </a:r>
            <a:r>
              <a:rPr lang="ru-RU" dirty="0" err="1" smtClean="0"/>
              <a:t>скриншотов</a:t>
            </a:r>
            <a:r>
              <a:rPr lang="ru-RU" dirty="0" smtClean="0"/>
              <a:t> и видео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Рекламная графика является ключевым аспектом успешного продвижения приложения за счет привлечения широкого круга пользователей</a:t>
            </a:r>
          </a:p>
          <a:p>
            <a:r>
              <a:rPr lang="ru-RU" dirty="0" smtClean="0"/>
              <a:t>Вы должны подходить с профессионализмом к созданию и подбору рекламных </a:t>
            </a:r>
            <a:r>
              <a:rPr lang="ru-RU" dirty="0" smtClean="0"/>
              <a:t>материалов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Создание и загрузка APK файла релиза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9" y="1500175"/>
            <a:ext cx="6347714" cy="2857520"/>
          </a:xfrm>
        </p:spPr>
        <p:txBody>
          <a:bodyPr anchor="t"/>
          <a:lstStyle/>
          <a:p>
            <a:pPr marL="0" indent="0" algn="r">
              <a:buNone/>
            </a:pPr>
            <a:r>
              <a:rPr lang="ru-RU" dirty="0" smtClean="0"/>
              <a:t>Когда вы убедитесь, что ваше приложение имеет хороший пользовательский интерфейс и отвечает критериям оценки качества и совместимости, тогда можете приступать к созданию </a:t>
            </a:r>
            <a:r>
              <a:rPr lang="ru-RU" dirty="0" err="1" smtClean="0"/>
              <a:t>apk</a:t>
            </a:r>
            <a:r>
              <a:rPr lang="ru-RU" dirty="0" smtClean="0"/>
              <a:t> файла релиза приложения, для его дальнейшей </a:t>
            </a:r>
            <a:r>
              <a:rPr lang="ru-RU" dirty="0" smtClean="0"/>
              <a:t>публикации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6" name="Picture 4" descr="http://durov.pisem.su/SHL/icons/ApkManag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4214818"/>
            <a:ext cx="1714512" cy="171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Выпуск тестовой версии приложения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Альфа и бета тестирование среди узкого круга пользователей</a:t>
            </a:r>
          </a:p>
          <a:p>
            <a:r>
              <a:rPr lang="ru-RU" dirty="0" smtClean="0"/>
              <a:t>Установка обратной связи с пользователями для получения сообщений об ошибках в </a:t>
            </a:r>
            <a:r>
              <a:rPr lang="ru-RU" dirty="0" smtClean="0"/>
              <a:t>приложении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Разработка приложений для смартфонов на ОС </a:t>
            </a:r>
            <a:r>
              <a:rPr lang="ru-RU" dirty="0" err="1" smtClean="0"/>
              <a:t>Android</a:t>
            </a:r>
            <a:r>
              <a:rPr lang="ru-RU" dirty="0" smtClean="0"/>
              <a:t>. Лекция 7. Маркетинг и публикация приложений на 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500" dirty="0" smtClean="0"/>
              <a:t>Обзор представителей рынка продаж </a:t>
            </a:r>
            <a:r>
              <a:rPr lang="ru-RU" sz="2500" dirty="0" err="1" smtClean="0"/>
              <a:t>Android</a:t>
            </a:r>
            <a:r>
              <a:rPr lang="ru-RU" sz="2500" dirty="0" smtClean="0"/>
              <a:t> приложений</a:t>
            </a:r>
            <a:endParaRPr lang="ru-RU" sz="25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Разработка приложений для смартфонов на ОС </a:t>
            </a:r>
            <a:r>
              <a:rPr lang="ru-RU" dirty="0" err="1" smtClean="0"/>
              <a:t>Android</a:t>
            </a:r>
            <a:r>
              <a:rPr lang="ru-RU" dirty="0" smtClean="0"/>
              <a:t>. Лекция 7. Маркетинг и публикация приложений на 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4143371" y="1571612"/>
            <a:ext cx="2813941" cy="4469751"/>
          </a:xfrm>
        </p:spPr>
        <p:txBody>
          <a:bodyPr anchor="t">
            <a:noAutofit/>
          </a:bodyPr>
          <a:lstStyle/>
          <a:p>
            <a:pPr>
              <a:lnSpc>
                <a:spcPct val="300000"/>
              </a:lnSpc>
              <a:buNone/>
            </a:pPr>
            <a:r>
              <a:rPr lang="ru-RU" sz="2000" dirty="0" smtClean="0"/>
              <a:t>Форум </a:t>
            </a:r>
            <a:r>
              <a:rPr lang="ru-RU" sz="2000" dirty="0" smtClean="0"/>
              <a:t>4</a:t>
            </a:r>
            <a:r>
              <a:rPr lang="en-US" sz="2000" dirty="0" smtClean="0"/>
              <a:t>pda.ru</a:t>
            </a:r>
          </a:p>
          <a:p>
            <a:pPr>
              <a:lnSpc>
                <a:spcPct val="300000"/>
              </a:lnSpc>
              <a:buNone/>
            </a:pPr>
            <a:r>
              <a:rPr lang="ru-RU" sz="2000" dirty="0" err="1" smtClean="0"/>
              <a:t>Amazon</a:t>
            </a:r>
            <a:r>
              <a:rPr lang="ru-RU" sz="2000" dirty="0" smtClean="0"/>
              <a:t> </a:t>
            </a:r>
            <a:r>
              <a:rPr lang="ru-RU" sz="2000" dirty="0" err="1" smtClean="0"/>
              <a:t>Appstore</a:t>
            </a:r>
            <a:endParaRPr lang="ru-RU" sz="2000" dirty="0" smtClean="0"/>
          </a:p>
          <a:p>
            <a:pPr>
              <a:lnSpc>
                <a:spcPct val="300000"/>
              </a:lnSpc>
              <a:buNone/>
            </a:pPr>
            <a:r>
              <a:rPr lang="en-US" sz="2000" dirty="0" smtClean="0"/>
              <a:t>Blackberry </a:t>
            </a:r>
            <a:r>
              <a:rPr lang="en-US" sz="2000" dirty="0" smtClean="0"/>
              <a:t>App World </a:t>
            </a:r>
            <a:endParaRPr lang="ru-RU" sz="2000" dirty="0" smtClean="0"/>
          </a:p>
          <a:p>
            <a:pPr>
              <a:lnSpc>
                <a:spcPct val="300000"/>
              </a:lnSpc>
              <a:buNone/>
            </a:pPr>
            <a:r>
              <a:rPr lang="en-US" sz="2000" dirty="0" smtClean="0"/>
              <a:t>Google Play</a:t>
            </a:r>
            <a:endParaRPr lang="en-US" sz="2000" dirty="0" smtClean="0"/>
          </a:p>
        </p:txBody>
      </p:sp>
      <p:pic>
        <p:nvPicPr>
          <p:cNvPr id="3076" name="Picture 4" descr="http://www.picshare.ru/uploads/130124/6g4O248w3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500174"/>
            <a:ext cx="1643074" cy="1643075"/>
          </a:xfrm>
          <a:prstGeom prst="rect">
            <a:avLst/>
          </a:prstGeom>
          <a:noFill/>
        </p:spPr>
      </p:pic>
      <p:pic>
        <p:nvPicPr>
          <p:cNvPr id="19" name="Picture 6" descr="http://binarywasteland.com/wp-content/uploads/2012/05/BBappworl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10" y="3929066"/>
            <a:ext cx="1981228" cy="101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www.make-it-rain.co.uk/wp-content/uploads/2013/04/amazon-logo-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2786058"/>
            <a:ext cx="1000132" cy="1000132"/>
          </a:xfrm>
          <a:prstGeom prst="rect">
            <a:avLst/>
          </a:prstGeom>
          <a:noFill/>
        </p:spPr>
      </p:pic>
      <p:pic>
        <p:nvPicPr>
          <p:cNvPr id="3082" name="Picture 10" descr="http://tronikafm.com/app/gplay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4572008"/>
            <a:ext cx="1928826" cy="14466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9720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 категории приложения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7" y="1500174"/>
            <a:ext cx="3028255" cy="4541189"/>
          </a:xfrm>
        </p:spPr>
        <p:txBody>
          <a:bodyPr/>
          <a:lstStyle/>
          <a:p>
            <a:r>
              <a:rPr lang="ru-RU" dirty="0" smtClean="0"/>
              <a:t>Добавьте описание и выберете категорию </a:t>
            </a:r>
            <a:r>
              <a:rPr lang="ru-RU" dirty="0" smtClean="0"/>
              <a:t>приложения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7" name="Picture 2" descr="http://us.123rf.com/400wm/400/400/iqoncept/iqoncept1103/iqoncept110300019/8989835-several-categories-of-apps-written-on-sticky-notes-with-arrows-symbolizing-the-downloading-of-appli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10" y="2357430"/>
            <a:ext cx="2592288" cy="2592288"/>
          </a:xfrm>
          <a:prstGeom prst="rect">
            <a:avLst/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Значки </a:t>
            </a:r>
            <a:r>
              <a:rPr lang="en-US" dirty="0" smtClean="0"/>
              <a:t>Google Play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5" y="1500174"/>
            <a:ext cx="2956817" cy="4541189"/>
          </a:xfrm>
        </p:spPr>
        <p:txBody>
          <a:bodyPr anchor="t">
            <a:normAutofit fontScale="92500" lnSpcReduction="20000"/>
          </a:bodyPr>
          <a:lstStyle/>
          <a:p>
            <a:r>
              <a:rPr lang="ru-RU" dirty="0" smtClean="0"/>
              <a:t>Значки 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Play</a:t>
            </a:r>
            <a:r>
              <a:rPr lang="ru-RU" dirty="0" smtClean="0"/>
              <a:t> это  официальный способ продвижения вашего приложение среди  пользователей</a:t>
            </a:r>
          </a:p>
          <a:p>
            <a:endParaRPr lang="ru-RU" dirty="0" smtClean="0"/>
          </a:p>
          <a:p>
            <a:r>
              <a:rPr lang="ru-RU" dirty="0" smtClean="0"/>
              <a:t>Используйте 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Play</a:t>
            </a:r>
            <a:r>
              <a:rPr lang="ru-RU" dirty="0" smtClean="0"/>
              <a:t> </a:t>
            </a:r>
            <a:r>
              <a:rPr lang="ru-RU" dirty="0" err="1" smtClean="0"/>
              <a:t>Badge</a:t>
            </a:r>
            <a:r>
              <a:rPr lang="ru-RU" dirty="0" smtClean="0"/>
              <a:t> </a:t>
            </a:r>
            <a:r>
              <a:rPr lang="ru-RU" dirty="0" err="1" smtClean="0"/>
              <a:t>Generator</a:t>
            </a:r>
            <a:r>
              <a:rPr lang="ru-RU" dirty="0" smtClean="0"/>
              <a:t> для быстрого создания </a:t>
            </a:r>
            <a:r>
              <a:rPr lang="ru-RU" dirty="0" smtClean="0"/>
              <a:t>значка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6" name="Picture 6" descr="Get it on Google Play (large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1984246"/>
            <a:ext cx="16383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Get it on Google Play (large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2714620"/>
            <a:ext cx="16383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Android app on Google Play (large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4823" y="3424406"/>
            <a:ext cx="1647825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 descr="Get it on Google Play (large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4823" y="4144486"/>
            <a:ext cx="16383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Заключительные проверки и публикация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/>
              <a:t>Ваш профиль разработчика содержит правильную информацию и связан со счетом на 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Wallet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smtClean="0"/>
              <a:t>Загружена правильная версия приложения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Вся информация о приложении заполнена </a:t>
            </a:r>
          </a:p>
          <a:p>
            <a:pPr>
              <a:lnSpc>
                <a:spcPct val="120000"/>
              </a:lnSpc>
            </a:pPr>
            <a:r>
              <a:rPr lang="ru-RU" dirty="0" err="1" smtClean="0"/>
              <a:t>Скриншоты</a:t>
            </a:r>
            <a:r>
              <a:rPr lang="ru-RU" dirty="0" smtClean="0"/>
              <a:t>, видео и локализированное описание также присутствует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Вы определились с ценой приложения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Вы определили страны, которым будет доступно ваше приложение и указали цены в местной валюте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Совместимые устройства также указаны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Вы указали верную ссылку электронной почты службы поддержки пользователей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Ваше приложение не нарушает политики и соглашения 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Play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00298" y="2928934"/>
            <a:ext cx="3168352" cy="1080120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Publish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Поддержка пользователя после публикации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dirty="0" smtClean="0"/>
              <a:t>Быстрая и вежливая поддержка приводит к положительным отзывам и более высокой оценке вашего </a:t>
            </a:r>
            <a:r>
              <a:rPr lang="ru-RU" dirty="0" smtClean="0"/>
              <a:t>продукта</a:t>
            </a:r>
            <a:endParaRPr lang="en-US" dirty="0" smtClean="0"/>
          </a:p>
          <a:p>
            <a:pPr>
              <a:lnSpc>
                <a:spcPct val="100000"/>
              </a:lnSpc>
            </a:pPr>
            <a:endParaRPr lang="ru-RU" dirty="0" smtClean="0"/>
          </a:p>
          <a:p>
            <a:pPr>
              <a:lnSpc>
                <a:spcPct val="100000"/>
              </a:lnSpc>
            </a:pPr>
            <a:r>
              <a:rPr lang="ru-RU" dirty="0" smtClean="0"/>
              <a:t>Пользователи будут более активно пользоваться приложением и рекомендовать его, если их потребности и замечания будут </a:t>
            </a:r>
            <a:r>
              <a:rPr lang="ru-RU" dirty="0" smtClean="0"/>
              <a:t>учтены</a:t>
            </a:r>
            <a:endParaRPr lang="en-US" dirty="0" smtClean="0"/>
          </a:p>
          <a:p>
            <a:pPr>
              <a:lnSpc>
                <a:spcPct val="100000"/>
              </a:lnSpc>
            </a:pPr>
            <a:endParaRPr lang="ru-RU" dirty="0" smtClean="0"/>
          </a:p>
          <a:p>
            <a:pPr>
              <a:lnSpc>
                <a:spcPct val="100000"/>
              </a:lnSpc>
            </a:pPr>
            <a:r>
              <a:rPr lang="ru-RU" dirty="0" smtClean="0"/>
              <a:t>Простой способ оставаться на связи с пользователем - указание адреса электронной почты на странице с информацией о </a:t>
            </a:r>
            <a:r>
              <a:rPr lang="ru-RU" dirty="0" smtClean="0"/>
              <a:t>приложении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Поддержка пользователя после публикации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9" y="1214422"/>
            <a:ext cx="6347714" cy="4826941"/>
          </a:xfrm>
        </p:spPr>
        <p:txBody>
          <a:bodyPr anchor="t">
            <a:normAutofit fontScale="9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dirty="0" smtClean="0"/>
              <a:t>После публикации приложения обязательно: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Проверяйте </a:t>
            </a:r>
            <a:r>
              <a:rPr lang="ru-RU" dirty="0" smtClean="0"/>
              <a:t>рейтинги и отзывы пользователей. Следите за сообщениями об ошибках в </a:t>
            </a:r>
            <a:r>
              <a:rPr lang="ru-RU" dirty="0" smtClean="0"/>
              <a:t>приложении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smtClean="0"/>
              <a:t>Следите за выходом новых версий операционной системы </a:t>
            </a:r>
            <a:r>
              <a:rPr lang="ru-RU" dirty="0" err="1" smtClean="0"/>
              <a:t>Android</a:t>
            </a:r>
            <a:r>
              <a:rPr lang="ru-RU" dirty="0" smtClean="0"/>
              <a:t> и новых устройств. Обеспечивайте совместимость вашего приложения с </a:t>
            </a:r>
            <a:r>
              <a:rPr lang="ru-RU" dirty="0" smtClean="0"/>
              <a:t>ними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smtClean="0"/>
              <a:t>Размещайте информацию об исправленных ошибках в </a:t>
            </a:r>
            <a:r>
              <a:rPr lang="ru-RU" dirty="0" smtClean="0"/>
              <a:t>приложении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smtClean="0"/>
              <a:t>Не публикуйте частых обновлений. Это может не нравиться </a:t>
            </a:r>
            <a:r>
              <a:rPr lang="ru-RU" dirty="0" smtClean="0"/>
              <a:t>пользователям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smtClean="0"/>
              <a:t>С каждым обновлением уведомляйте пользователей о том, что было </a:t>
            </a:r>
            <a:r>
              <a:rPr lang="ru-RU" dirty="0" smtClean="0"/>
              <a:t>изменено</a:t>
            </a:r>
            <a:endParaRPr lang="ru-RU" i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dirty="0" smtClean="0"/>
              <a:t>Особенности </a:t>
            </a:r>
            <a:r>
              <a:rPr lang="en-US" sz="2500" dirty="0" smtClean="0"/>
              <a:t>Google Play </a:t>
            </a:r>
            <a:endParaRPr lang="ru-RU" sz="2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/>
              <a:t>Ведущий магазин для распространения </a:t>
            </a:r>
            <a:r>
              <a:rPr lang="ru-RU" sz="2000" dirty="0" err="1" smtClean="0"/>
              <a:t>Android</a:t>
            </a:r>
            <a:r>
              <a:rPr lang="ru-RU" sz="2000" dirty="0" smtClean="0"/>
              <a:t> приложений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Скачано более 25 миллиардов приложений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Пользователи загружают более 1,5 миллиарда приложений каждый месяц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Охватывает 130 стран </a:t>
            </a:r>
            <a:r>
              <a:rPr lang="ru-RU" sz="2000" dirty="0" smtClean="0"/>
              <a:t>мира</a:t>
            </a:r>
            <a:endParaRPr lang="ru-RU" sz="2000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r>
              <a:rPr lang="ru-RU" dirty="0" smtClean="0"/>
              <a:t>Разработка приложений для смартфонов на ОС </a:t>
            </a:r>
            <a:r>
              <a:rPr lang="ru-RU" dirty="0" err="1" smtClean="0"/>
              <a:t>Android</a:t>
            </a:r>
            <a:r>
              <a:rPr lang="ru-RU" dirty="0" smtClean="0"/>
              <a:t>. Лекция 7. Маркетинг и публикация приложений на 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308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dirty="0" smtClean="0"/>
              <a:t>Простота поиска новых приложений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/>
              <a:t>Пользовательские рейтинги и отзывы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Поиск по категориям</a:t>
            </a:r>
          </a:p>
          <a:p>
            <a:pPr>
              <a:lnSpc>
                <a:spcPct val="150000"/>
              </a:lnSpc>
            </a:pPr>
            <a:r>
              <a:rPr lang="ru-RU" sz="2000" dirty="0" err="1" smtClean="0"/>
              <a:t>Топ-чарты</a:t>
            </a:r>
            <a:r>
              <a:rPr lang="ru-RU" sz="2000" dirty="0" smtClean="0"/>
              <a:t> и списки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Коллекции приложений и выбор редакции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Красочные страницы </a:t>
            </a:r>
            <a:r>
              <a:rPr lang="ru-RU" sz="2000" dirty="0" smtClean="0"/>
              <a:t>приложений</a:t>
            </a:r>
            <a:endParaRPr lang="ru-RU" sz="2000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dirty="0" smtClean="0"/>
              <a:t>Монетизация приложений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150000"/>
              </a:lnSpc>
            </a:pPr>
            <a:r>
              <a:rPr lang="ru-RU" dirty="0" smtClean="0"/>
              <a:t>Мгновенная покупка с устройства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Удобные способы оплаты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Выбор модели оплаты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Гибкая ценовая политика в валютах клиентов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Подробная финансовая </a:t>
            </a:r>
            <a:r>
              <a:rPr lang="ru-RU" dirty="0" smtClean="0"/>
              <a:t>отчетность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500" dirty="0" smtClean="0"/>
              <a:t>Управление условиями распространения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Моментальная публикация и моментальные обновления</a:t>
            </a:r>
          </a:p>
          <a:p>
            <a:r>
              <a:rPr lang="ru-RU" dirty="0" smtClean="0"/>
              <a:t>Географическая ориентированность</a:t>
            </a:r>
          </a:p>
          <a:p>
            <a:r>
              <a:rPr lang="ru-RU" dirty="0" smtClean="0"/>
              <a:t>Аппаратная ориентированность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dirty="0" smtClean="0"/>
              <a:t>Средства сбора и анализа статистики</a:t>
            </a:r>
            <a:endParaRPr lang="ru-RU" sz="25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2" descr="http://developer.android.com/images/gp-dc-stats-min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34" y="1643050"/>
            <a:ext cx="7373747" cy="3606641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Альфа и бета тестирование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Тестирование среди малых групп пользователей</a:t>
            </a:r>
          </a:p>
          <a:p>
            <a:r>
              <a:rPr lang="ru-RU" dirty="0" smtClean="0"/>
              <a:t>Установка обратной связи с пользователями</a:t>
            </a:r>
          </a:p>
          <a:p>
            <a:r>
              <a:rPr lang="ru-RU" dirty="0" smtClean="0"/>
              <a:t>Отзывы стекаются к автору приложения и не отображаются в виде общественных </a:t>
            </a:r>
            <a:r>
              <a:rPr lang="ru-RU" dirty="0" smtClean="0"/>
              <a:t>отзывов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Разработка приложений для смартфонов на ОС Android. Лекция 7. Маркетинг и публикация приложений на Google Play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</TotalTime>
  <Words>1619</Words>
  <Application>Microsoft Office PowerPoint</Application>
  <PresentationFormat>Экран (4:3)</PresentationFormat>
  <Paragraphs>220</Paragraphs>
  <Slides>35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Грань</vt:lpstr>
      <vt:lpstr>Маркетинг и публикация приложений на Google Play</vt:lpstr>
      <vt:lpstr>Содержание лекции</vt:lpstr>
      <vt:lpstr>Обзор представителей рынка продаж Android приложений</vt:lpstr>
      <vt:lpstr>Особенности Google Play </vt:lpstr>
      <vt:lpstr>Простота поиска новых приложений</vt:lpstr>
      <vt:lpstr>Монетизация приложений</vt:lpstr>
      <vt:lpstr>Управление условиями распространения</vt:lpstr>
      <vt:lpstr>Средства сбора и анализа статистики</vt:lpstr>
      <vt:lpstr>Альфа и бета тестирование</vt:lpstr>
      <vt:lpstr>Подготовка к публикации</vt:lpstr>
      <vt:lpstr>Регистрация учетной записи</vt:lpstr>
      <vt:lpstr>Регистрация учетной записи</vt:lpstr>
      <vt:lpstr>Консоль разработчика</vt:lpstr>
      <vt:lpstr>Общий процесс публикации Android приложения на Google Play</vt:lpstr>
      <vt:lpstr>Процесс публикации</vt:lpstr>
      <vt:lpstr>Способы публикации</vt:lpstr>
      <vt:lpstr>Политики и соглашения Google Play</vt:lpstr>
      <vt:lpstr>Критерии оценки качества приложения</vt:lpstr>
      <vt:lpstr>Определение уровня зрелости аудитории</vt:lpstr>
      <vt:lpstr>Определение стран распространения</vt:lpstr>
      <vt:lpstr>Проверка общего размера приложения</vt:lpstr>
      <vt:lpstr>Проверка совместимости приложения с версиями Android и экранами устройств</vt:lpstr>
      <vt:lpstr>Платное или бесплатное приложение</vt:lpstr>
      <vt:lpstr>Встроенные покупки</vt:lpstr>
      <vt:lpstr>Установка цены на приложение</vt:lpstr>
      <vt:lpstr>Локализация приложения</vt:lpstr>
      <vt:lpstr>Подготовка рекламной графики, скриншотов и видео</vt:lpstr>
      <vt:lpstr>Создание и загрузка APK файла релиза</vt:lpstr>
      <vt:lpstr>Выпуск тестовой версии приложения</vt:lpstr>
      <vt:lpstr>Выбор категории приложения</vt:lpstr>
      <vt:lpstr>Значки Google Play </vt:lpstr>
      <vt:lpstr>Заключительные проверки и публикация</vt:lpstr>
      <vt:lpstr>Слайд 33</vt:lpstr>
      <vt:lpstr>Поддержка пользователя после публикации</vt:lpstr>
      <vt:lpstr>Поддержка пользователя после публикации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 и публикация приложений на Google Play</dc:title>
  <dc:creator>Преподаватель</dc:creator>
  <cp:lastModifiedBy>nkon86</cp:lastModifiedBy>
  <cp:revision>14</cp:revision>
  <dcterms:created xsi:type="dcterms:W3CDTF">2013-07-18T07:58:01Z</dcterms:created>
  <dcterms:modified xsi:type="dcterms:W3CDTF">2013-07-18T21:40:47Z</dcterms:modified>
</cp:coreProperties>
</file>