
<file path=[Content_Types].xml><?xml version="1.0" encoding="utf-8"?>
<Types xmlns="http://schemas.openxmlformats.org/package/2006/content-types">
  <Default Extension="png" ContentType="image/png"/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278" r:id="rId3"/>
    <p:sldId id="281" r:id="rId4"/>
    <p:sldId id="282" r:id="rId5"/>
    <p:sldId id="277" r:id="rId6"/>
    <p:sldId id="279" r:id="rId7"/>
    <p:sldId id="285" r:id="rId8"/>
    <p:sldId id="287" r:id="rId9"/>
    <p:sldId id="283" r:id="rId10"/>
    <p:sldId id="289" r:id="rId11"/>
    <p:sldId id="288" r:id="rId12"/>
    <p:sldId id="261" r:id="rId13"/>
    <p:sldId id="290" r:id="rId14"/>
    <p:sldId id="291" r:id="rId15"/>
    <p:sldId id="264" r:id="rId16"/>
    <p:sldId id="292" r:id="rId17"/>
    <p:sldId id="269" r:id="rId18"/>
    <p:sldId id="270" r:id="rId19"/>
    <p:sldId id="271" r:id="rId20"/>
    <p:sldId id="272" r:id="rId21"/>
    <p:sldId id="274" r:id="rId22"/>
    <p:sldId id="293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3B5E"/>
    <a:srgbClr val="F347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723" autoAdjust="0"/>
  </p:normalViewPr>
  <p:slideViewPr>
    <p:cSldViewPr>
      <p:cViewPr>
        <p:scale>
          <a:sx n="75" d="100"/>
          <a:sy n="75" d="100"/>
        </p:scale>
        <p:origin x="1836" y="79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5685F-747F-4EBE-AC8D-BA7B61D32FED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005BC7-222B-4599-84A1-870D53399A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794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05BC7-222B-4599-84A1-870D53399AE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668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05BC7-222B-4599-84A1-870D53399AE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428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rgbClr val="F03B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CBD0-CAD0-4C64-9683-5D52E0AD9693}" type="datetime1">
              <a:rPr lang="ru-RU" smtClean="0"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940800" y="5721976"/>
            <a:ext cx="2844800" cy="1132235"/>
          </a:xfrm>
          <a:prstGeom prst="rect">
            <a:avLst/>
          </a:prstGeom>
        </p:spPr>
        <p:txBody>
          <a:bodyPr/>
          <a:lstStyle>
            <a:lvl1pPr>
              <a:defRPr sz="9000">
                <a:solidFill>
                  <a:srgbClr val="F34784">
                    <a:alpha val="27000"/>
                  </a:srgbClr>
                </a:solidFill>
                <a:latin typeface="Calibri Light" panose="020F0302020204030204" pitchFamily="34" charset="0"/>
              </a:defRPr>
            </a:lvl1pPr>
          </a:lstStyle>
          <a:p>
            <a:pPr algn="r"/>
            <a:fld id="{BE813E74-F7F4-44F3-9341-BDB5B7594479}" type="slidenum">
              <a:rPr lang="ru-RU" smtClean="0"/>
              <a:pPr algn="r"/>
              <a:t>‹#›</a:t>
            </a:fld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0457" y="188640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030773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F6721-4D2D-4BE8-9C95-01AD3B5B5778}" type="datetime1">
              <a:rPr lang="ru-RU" smtClean="0"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E813E74-F7F4-44F3-9341-BDB5B75944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819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0CAEC-653B-4BA7-818A-D32B8271106E}" type="datetime1">
              <a:rPr lang="ru-RU" smtClean="0"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E813E74-F7F4-44F3-9341-BDB5B75944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214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556F-B712-4C9D-BE7D-A6DD53F09762}" type="datetime1">
              <a:rPr lang="ru-RU" smtClean="0"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940800" y="5721976"/>
            <a:ext cx="2844800" cy="1132235"/>
          </a:xfrm>
          <a:prstGeom prst="rect">
            <a:avLst/>
          </a:prstGeom>
        </p:spPr>
        <p:txBody>
          <a:bodyPr/>
          <a:lstStyle>
            <a:lvl1pPr>
              <a:defRPr sz="9000">
                <a:solidFill>
                  <a:srgbClr val="F34784">
                    <a:alpha val="27000"/>
                  </a:srgbClr>
                </a:solidFill>
                <a:latin typeface="Calibri Light" panose="020F0302020204030204" pitchFamily="34" charset="0"/>
              </a:defRPr>
            </a:lvl1pPr>
          </a:lstStyle>
          <a:p>
            <a:pPr algn="r"/>
            <a:fld id="{BE813E74-F7F4-44F3-9341-BDB5B7594479}" type="slidenum">
              <a:rPr lang="ru-RU" smtClean="0"/>
              <a:pPr algn="r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1092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73D9-EAC0-4652-8D9A-9FFBDB9EB0BB}" type="datetime1">
              <a:rPr lang="ru-RU" smtClean="0"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940800" y="5721976"/>
            <a:ext cx="2844800" cy="1132235"/>
          </a:xfrm>
          <a:prstGeom prst="rect">
            <a:avLst/>
          </a:prstGeom>
        </p:spPr>
        <p:txBody>
          <a:bodyPr/>
          <a:lstStyle>
            <a:lvl1pPr>
              <a:defRPr sz="9000">
                <a:solidFill>
                  <a:srgbClr val="F34784">
                    <a:alpha val="27000"/>
                  </a:srgbClr>
                </a:solidFill>
                <a:latin typeface="Calibri Light" panose="020F0302020204030204" pitchFamily="34" charset="0"/>
              </a:defRPr>
            </a:lvl1pPr>
          </a:lstStyle>
          <a:p>
            <a:pPr algn="r"/>
            <a:fld id="{BE813E74-F7F4-44F3-9341-BDB5B7594479}" type="slidenum">
              <a:rPr lang="ru-RU" smtClean="0"/>
              <a:pPr algn="r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5778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3505C-8D78-4CDF-A139-9771561C29B2}" type="datetime1">
              <a:rPr lang="ru-RU" smtClean="0"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E813E74-F7F4-44F3-9341-BDB5B75944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66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FBE21-0B24-48D4-9E13-C183DDF0ED07}" type="datetime1">
              <a:rPr lang="ru-RU" smtClean="0"/>
              <a:t>18.02.2014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E813E74-F7F4-44F3-9341-BDB5B75944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67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94EA4-1FBB-468C-B768-BFA05F958730}" type="datetime1">
              <a:rPr lang="ru-RU" smtClean="0"/>
              <a:t>18.02.2014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E813E74-F7F4-44F3-9341-BDB5B75944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940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6506-311B-464F-9F5A-8BA0E6A56BE3}" type="datetime1">
              <a:rPr lang="ru-RU" smtClean="0"/>
              <a:t>18.02.2014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E813E74-F7F4-44F3-9341-BDB5B75944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480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9CA96-98F6-46DA-BF03-561ADD449F24}" type="datetime1">
              <a:rPr lang="ru-RU" smtClean="0"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E813E74-F7F4-44F3-9341-BDB5B75944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89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70A0-38DA-4E98-B2A0-0CE787547DF4}" type="datetime1">
              <a:rPr lang="ru-RU" smtClean="0"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E813E74-F7F4-44F3-9341-BDB5B75944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727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59C5D-F08D-4DAC-A476-A4D8FE5552AF}" type="datetime1">
              <a:rPr lang="ru-RU" smtClean="0"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5589241"/>
            <a:ext cx="2844800" cy="1132235"/>
          </a:xfrm>
          <a:prstGeom prst="rect">
            <a:avLst/>
          </a:prstGeom>
        </p:spPr>
        <p:txBody>
          <a:bodyPr/>
          <a:lstStyle>
            <a:lvl1pPr>
              <a:defRPr sz="9000">
                <a:solidFill>
                  <a:srgbClr val="F34784"/>
                </a:solidFill>
                <a:latin typeface="Calibri Light" panose="020F0302020204030204" pitchFamily="34" charset="0"/>
              </a:defRPr>
            </a:lvl1pPr>
          </a:lstStyle>
          <a:p>
            <a:fld id="{BE813E74-F7F4-44F3-9341-BDB5B7594479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1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08" t="15974" r="18656" b="15207"/>
          <a:stretch/>
        </p:blipFill>
        <p:spPr>
          <a:xfrm>
            <a:off x="11280458" y="-43469"/>
            <a:ext cx="898659" cy="8640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0339" y="188640"/>
            <a:ext cx="2230119" cy="40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81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Вырезка экрана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91"/>
          <a:stretch/>
        </p:blipFill>
        <p:spPr>
          <a:xfrm>
            <a:off x="-11837" y="836711"/>
            <a:ext cx="9144000" cy="603904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51384" y="4714883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Calibri Light" panose="020F0302020204030204" pitchFamily="34" charset="0"/>
              </a:rPr>
              <a:t>д.т.н. Загоруйко Николай Григорьевич</a:t>
            </a:r>
          </a:p>
        </p:txBody>
      </p:sp>
    </p:spTree>
    <p:extLst>
      <p:ext uri="{BB962C8B-B14F-4D97-AF65-F5344CB8AC3E}">
        <p14:creationId xmlns:p14="http://schemas.microsoft.com/office/powerpoint/2010/main" val="96841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7528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ZET – </a:t>
            </a:r>
            <a:r>
              <a:rPr lang="ru-RU" b="1" dirty="0" smtClean="0">
                <a:solidFill>
                  <a:srgbClr val="FF0000"/>
                </a:solidFill>
              </a:rPr>
              <a:t>прогнозирование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ru-RU" sz="3100" b="1" dirty="0"/>
              <a:t>Алгоритм «Змейка»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989433"/>
              </p:ext>
            </p:extLst>
          </p:nvPr>
        </p:nvGraphicFramePr>
        <p:xfrm>
          <a:off x="2279576" y="2060848"/>
          <a:ext cx="448816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712"/>
                <a:gridCol w="504056"/>
                <a:gridCol w="504056"/>
                <a:gridCol w="504056"/>
                <a:gridCol w="432048"/>
                <a:gridCol w="480392"/>
                <a:gridCol w="311696"/>
                <a:gridCol w="432048"/>
                <a:gridCol w="432048"/>
                <a:gridCol w="432048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79225"/>
              </p:ext>
            </p:extLst>
          </p:nvPr>
        </p:nvGraphicFramePr>
        <p:xfrm>
          <a:off x="5159896" y="2060848"/>
          <a:ext cx="441615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455712"/>
                <a:gridCol w="504056"/>
                <a:gridCol w="504056"/>
                <a:gridCol w="432048"/>
                <a:gridCol w="480392"/>
                <a:gridCol w="432048"/>
                <a:gridCol w="360040"/>
                <a:gridCol w="383704"/>
                <a:gridCol w="43204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?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?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?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3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?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?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?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439816" y="3429000"/>
            <a:ext cx="3019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Алгоритм </a:t>
            </a:r>
            <a:r>
              <a:rPr lang="en-US" sz="2800" b="1" dirty="0" err="1"/>
              <a:t>FRiS</a:t>
            </a:r>
            <a:r>
              <a:rPr lang="en-US" sz="2800" b="1" dirty="0"/>
              <a:t>-Pro</a:t>
            </a:r>
            <a:endParaRPr lang="ru-RU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997357" y="3955418"/>
            <a:ext cx="82089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2009 </a:t>
            </a:r>
            <a:r>
              <a:rPr lang="ru-RU" sz="2400" b="1" dirty="0"/>
              <a:t>г. Международный конкурс по</a:t>
            </a:r>
            <a:r>
              <a:rPr lang="en-US" sz="2400" b="1" dirty="0"/>
              <a:t> DM. </a:t>
            </a:r>
            <a:r>
              <a:rPr lang="ru-RU" sz="2400" b="1" dirty="0"/>
              <a:t>Таблица имела 1962 столбца. Обучающих объектов 2394, контрольных – 2418. Нужно было заполнить 19 344 клеточки. Участвовало  </a:t>
            </a:r>
            <a:r>
              <a:rPr lang="en-US" sz="2400" b="1" dirty="0"/>
              <a:t>618 </a:t>
            </a:r>
            <a:r>
              <a:rPr lang="ru-RU" sz="2400" b="1" dirty="0"/>
              <a:t>команд из 42 стран. Отобрано  лучших 49 результатов.</a:t>
            </a:r>
          </a:p>
          <a:p>
            <a:r>
              <a:rPr lang="ru-RU" sz="2400" b="1" dirty="0"/>
              <a:t>Самый слабый результат – до 100 единиц  ошибок на клеточку. </a:t>
            </a:r>
            <a:endParaRPr lang="en-US" sz="2400" b="1" dirty="0"/>
          </a:p>
          <a:p>
            <a:r>
              <a:rPr lang="ru-RU" sz="2400" b="1" dirty="0"/>
              <a:t>             Лучший - 0.89.       </a:t>
            </a:r>
            <a:r>
              <a:rPr lang="en-US" sz="2400" b="1" dirty="0" err="1"/>
              <a:t>FRiS</a:t>
            </a:r>
            <a:r>
              <a:rPr lang="en-US" sz="2400" b="1" dirty="0"/>
              <a:t>-Pro –</a:t>
            </a:r>
            <a:r>
              <a:rPr lang="ru-RU" sz="2400" b="1" dirty="0"/>
              <a:t> 0.95</a:t>
            </a:r>
            <a:r>
              <a:rPr lang="en-US" sz="2400" b="1" dirty="0"/>
              <a:t>. 4-</a:t>
            </a:r>
            <a:r>
              <a:rPr lang="ru-RU" sz="2400" b="1" dirty="0"/>
              <a:t>е место.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E813E74-F7F4-44F3-9341-BDB5B7594479}" type="slidenum">
              <a:rPr lang="ru-RU" smtClean="0"/>
              <a:pPr algn="r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478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Применение </a:t>
            </a:r>
            <a:r>
              <a:rPr lang="en-US" b="1" dirty="0" smtClean="0">
                <a:solidFill>
                  <a:srgbClr val="FF0000"/>
                </a:solidFill>
              </a:rPr>
              <a:t>ZET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Восстановление скрытых или утерянных данных.</a:t>
            </a:r>
          </a:p>
          <a:p>
            <a:r>
              <a:rPr lang="ru-RU" b="1" dirty="0" smtClean="0"/>
              <a:t> Обнаружение ошибок или умышленных искажений (</a:t>
            </a:r>
            <a:r>
              <a:rPr lang="en-US" b="1" dirty="0" smtClean="0"/>
              <a:t>Fraud detection)</a:t>
            </a:r>
            <a:r>
              <a:rPr lang="ru-RU" b="1" dirty="0" smtClean="0"/>
              <a:t>. </a:t>
            </a:r>
          </a:p>
          <a:p>
            <a:r>
              <a:rPr lang="ru-RU" b="1" dirty="0" smtClean="0"/>
              <a:t>Обнаружение сбоев в технологическом процессе или в системе измерений.</a:t>
            </a:r>
            <a:endParaRPr lang="en-US" b="1" dirty="0" smtClean="0"/>
          </a:p>
          <a:p>
            <a:r>
              <a:rPr lang="ru-RU" b="1" dirty="0" smtClean="0"/>
              <a:t>Прогнозирование динамических объектов.</a:t>
            </a:r>
            <a:endParaRPr lang="en-US" b="1" dirty="0" smtClean="0"/>
          </a:p>
          <a:p>
            <a:pPr marL="0" indent="0">
              <a:buNone/>
            </a:pPr>
            <a:endParaRPr lang="ru-RU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E813E74-F7F4-44F3-9341-BDB5B7594479}" type="slidenum">
              <a:rPr lang="ru-RU" smtClean="0"/>
              <a:pPr algn="r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882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608" y="1126909"/>
            <a:ext cx="7200800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295801" y="467380"/>
            <a:ext cx="39581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ZET  </a:t>
            </a:r>
            <a:r>
              <a:rPr lang="ru-RU" sz="3200" b="1" dirty="0">
                <a:solidFill>
                  <a:srgbClr val="C00000"/>
                </a:solidFill>
              </a:rPr>
              <a:t>на кубах данных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E813E74-F7F4-44F3-9341-BDB5B7594479}" type="slidenum">
              <a:rPr lang="ru-RU" smtClean="0"/>
              <a:pPr algn="r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864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3633" y="404665"/>
            <a:ext cx="6264695" cy="4601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19536" y="4437112"/>
            <a:ext cx="828208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Требуется  заполнить клеточку на пересечении </a:t>
            </a:r>
          </a:p>
          <a:p>
            <a:r>
              <a:rPr lang="ru-RU" sz="2800" b="1" dirty="0"/>
              <a:t>3-х «целевых»  плоскостей.</a:t>
            </a:r>
          </a:p>
          <a:p>
            <a:r>
              <a:rPr lang="ru-RU" sz="2800" b="1" dirty="0"/>
              <a:t> </a:t>
            </a:r>
            <a:r>
              <a:rPr lang="en-US" sz="2800" b="1" dirty="0"/>
              <a:t>a0 </a:t>
            </a:r>
            <a:r>
              <a:rPr lang="ru-RU" sz="2800" b="1" dirty="0"/>
              <a:t>из</a:t>
            </a:r>
            <a:r>
              <a:rPr lang="en-US" sz="2800" b="1" dirty="0"/>
              <a:t> A, |A|=M, </a:t>
            </a:r>
            <a:r>
              <a:rPr lang="ru-RU" sz="2800" b="1" dirty="0"/>
              <a:t>    </a:t>
            </a:r>
            <a:r>
              <a:rPr lang="en-US" sz="2800" b="1" dirty="0"/>
              <a:t>x0</a:t>
            </a:r>
            <a:r>
              <a:rPr lang="ru-RU" sz="2800" b="1" dirty="0"/>
              <a:t> из</a:t>
            </a:r>
            <a:r>
              <a:rPr lang="en-US" sz="2800" b="1" dirty="0"/>
              <a:t> X, |X|=N,  </a:t>
            </a:r>
            <a:r>
              <a:rPr lang="ru-RU" sz="2800" b="1" dirty="0"/>
              <a:t>  </a:t>
            </a:r>
            <a:r>
              <a:rPr lang="en-US" sz="2800" b="1" dirty="0"/>
              <a:t>t0</a:t>
            </a:r>
            <a:r>
              <a:rPr lang="ru-RU" sz="2800" b="1" dirty="0"/>
              <a:t> из</a:t>
            </a:r>
            <a:r>
              <a:rPr lang="en-US" sz="2800" b="1" dirty="0"/>
              <a:t> T, |T|=T</a:t>
            </a:r>
            <a:r>
              <a:rPr lang="ru-RU" sz="2800" b="1" dirty="0"/>
              <a:t>.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748853" y="2563691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а0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104112" y="3645024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ru-RU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104112" y="1603898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r>
              <a:rPr lang="ru-RU" dirty="0"/>
              <a:t>0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E813E74-F7F4-44F3-9341-BDB5B7594479}" type="slidenum">
              <a:rPr lang="ru-RU" smtClean="0"/>
              <a:pPr algn="r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345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7528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Формирование компетентного подкуба (КП)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47528" y="1916833"/>
            <a:ext cx="8424936" cy="4209331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Зародыш КП – пересечение 3-х самых компетентных плоскостей, выбранных их всего куба по каждой координате.</a:t>
            </a:r>
            <a:r>
              <a:rPr lang="en-US" b="1" dirty="0"/>
              <a:t> </a:t>
            </a:r>
            <a:endParaRPr lang="ru-RU" b="1" dirty="0" smtClean="0"/>
          </a:p>
          <a:p>
            <a:r>
              <a:rPr lang="en-US" b="1" dirty="0" err="1" smtClean="0"/>
              <a:t>AdDel</a:t>
            </a:r>
            <a:r>
              <a:rPr lang="en-US" b="1" dirty="0" smtClean="0"/>
              <a:t> </a:t>
            </a:r>
            <a:r>
              <a:rPr lang="ru-RU" b="1" dirty="0"/>
              <a:t>расширение КП – поочередное добавление </a:t>
            </a:r>
            <a:r>
              <a:rPr lang="en-US" b="1" dirty="0"/>
              <a:t>n1 </a:t>
            </a:r>
            <a:r>
              <a:rPr lang="ru-RU" b="1" dirty="0"/>
              <a:t>наиболее компетентных элементов (</a:t>
            </a:r>
            <a:r>
              <a:rPr lang="ru-RU" b="1" dirty="0" smtClean="0"/>
              <a:t>строк, столбцов или рядов), </a:t>
            </a:r>
            <a:r>
              <a:rPr lang="ru-RU" b="1" dirty="0"/>
              <a:t>исключение </a:t>
            </a:r>
            <a:r>
              <a:rPr lang="en-US" b="1" dirty="0"/>
              <a:t>n2 </a:t>
            </a:r>
            <a:r>
              <a:rPr lang="ru-RU" b="1" dirty="0"/>
              <a:t>наименее компетентных элементов</a:t>
            </a:r>
            <a:r>
              <a:rPr lang="ru-RU" b="1" dirty="0" smtClean="0"/>
              <a:t>. Компетентность плоскостей в </a:t>
            </a:r>
            <a:r>
              <a:rPr lang="ru-RU" b="1" dirty="0" err="1" smtClean="0"/>
              <a:t>постранстве</a:t>
            </a:r>
            <a:r>
              <a:rPr lang="ru-RU" b="1" dirty="0" smtClean="0"/>
              <a:t> меняющейся размерности.</a:t>
            </a:r>
            <a:endParaRPr lang="ru-RU" b="1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E813E74-F7F4-44F3-9341-BDB5B7594479}" type="slidenum">
              <a:rPr lang="ru-RU" smtClean="0"/>
              <a:pPr algn="r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585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Критерий остановки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1. А – очередная присоединяемая плоскость.</a:t>
            </a:r>
          </a:p>
          <a:p>
            <a:r>
              <a:rPr lang="en-US" b="1" dirty="0" smtClean="0"/>
              <a:t>R1 – </a:t>
            </a:r>
            <a:r>
              <a:rPr lang="ru-RU" b="1" dirty="0" smtClean="0"/>
              <a:t>расстояние от А до </a:t>
            </a:r>
            <a:r>
              <a:rPr lang="en-US" b="1" dirty="0" smtClean="0"/>
              <a:t>k</a:t>
            </a:r>
            <a:r>
              <a:rPr lang="ru-RU" b="1" dirty="0" smtClean="0"/>
              <a:t> соседей из КП</a:t>
            </a:r>
          </a:p>
          <a:p>
            <a:r>
              <a:rPr lang="en-US" b="1" dirty="0" smtClean="0"/>
              <a:t>R2 –</a:t>
            </a:r>
            <a:r>
              <a:rPr lang="ru-RU" b="1" dirty="0" smtClean="0"/>
              <a:t>расстояние от А до </a:t>
            </a:r>
            <a:r>
              <a:rPr lang="en-US" b="1" dirty="0" smtClean="0"/>
              <a:t>k </a:t>
            </a:r>
            <a:r>
              <a:rPr lang="ru-RU" b="1" dirty="0" smtClean="0"/>
              <a:t> соседей среди не входящих в КП.</a:t>
            </a:r>
          </a:p>
          <a:p>
            <a:r>
              <a:rPr lang="ru-RU" b="1" dirty="0" smtClean="0"/>
              <a:t>Остановка, если </a:t>
            </a:r>
            <a:r>
              <a:rPr lang="en-US" b="1" dirty="0" smtClean="0"/>
              <a:t>FA=(r2-r1)/(r2+r1)&lt;0,</a:t>
            </a:r>
            <a:endParaRPr lang="ru-RU" b="1" dirty="0" smtClean="0"/>
          </a:p>
          <a:p>
            <a:r>
              <a:rPr lang="ru-RU" b="1" dirty="0" smtClean="0"/>
              <a:t>2. Остановка, если количество плоскостей в КП по каждой координате</a:t>
            </a:r>
            <a:r>
              <a:rPr lang="en-US" b="1" dirty="0" smtClean="0"/>
              <a:t> &gt; n*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E813E74-F7F4-44F3-9341-BDB5B7594479}" type="slidenum">
              <a:rPr lang="ru-RU" smtClean="0"/>
              <a:pPr algn="r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901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Ожидаемая ошибка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заполнении каждого пробела делается редактирование известных клеточек  компетентных плоскостей. </a:t>
            </a:r>
          </a:p>
          <a:p>
            <a:r>
              <a:rPr lang="ru-RU" dirty="0" smtClean="0"/>
              <a:t>Полученное среднее значение ошибок является оценкой ожидаемой ошибки заполняемого пробела. 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E813E74-F7F4-44F3-9341-BDB5B7594479}" type="slidenum">
              <a:rPr lang="ru-RU" smtClean="0"/>
              <a:pPr algn="r"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600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Применение 3</a:t>
            </a:r>
            <a:r>
              <a:rPr lang="en-US" b="1" dirty="0" smtClean="0">
                <a:solidFill>
                  <a:srgbClr val="C00000"/>
                </a:solidFill>
              </a:rPr>
              <a:t>D-ZET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608" y="1268760"/>
            <a:ext cx="7056784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E813E74-F7F4-44F3-9341-BDB5B7594479}" type="slidenum">
              <a:rPr lang="ru-RU" smtClean="0"/>
              <a:pPr algn="r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870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649" y="1383605"/>
            <a:ext cx="6759641" cy="5069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2133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>
                <a:solidFill>
                  <a:srgbClr val="C00000"/>
                </a:solidFill>
              </a:rPr>
              <a:t>Применение 3</a:t>
            </a:r>
            <a:r>
              <a:rPr lang="en-US" b="1">
                <a:solidFill>
                  <a:srgbClr val="C00000"/>
                </a:solidFill>
              </a:rPr>
              <a:t>D-ZET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E813E74-F7F4-44F3-9341-BDB5B7594479}" type="slidenum">
              <a:rPr lang="ru-RU" smtClean="0"/>
              <a:pPr algn="r"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792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5520" y="274638"/>
            <a:ext cx="8712968" cy="207424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Редактирование данных о нефтяных 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скважинах</a:t>
            </a:r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616" y="1988840"/>
            <a:ext cx="6768752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E813E74-F7F4-44F3-9341-BDB5B7594479}" type="slidenum">
              <a:rPr lang="ru-RU" smtClean="0"/>
              <a:pPr algn="r"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832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705933"/>
              </p:ext>
            </p:extLst>
          </p:nvPr>
        </p:nvGraphicFramePr>
        <p:xfrm>
          <a:off x="2999657" y="1484785"/>
          <a:ext cx="6095999" cy="3676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52514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xj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xN</a:t>
                      </a:r>
                      <a:endParaRPr lang="ru-RU" dirty="0"/>
                    </a:p>
                  </a:txBody>
                  <a:tcPr/>
                </a:tc>
              </a:tr>
              <a:tr h="525143">
                <a:tc>
                  <a:txBody>
                    <a:bodyPr/>
                    <a:lstStyle/>
                    <a:p>
                      <a:r>
                        <a:rPr lang="en-US" dirty="0" smtClean="0"/>
                        <a:t>a1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ru-RU" dirty="0"/>
                    </a:p>
                  </a:txBody>
                  <a:tcPr/>
                </a:tc>
              </a:tr>
              <a:tr h="525143">
                <a:tc>
                  <a:txBody>
                    <a:bodyPr/>
                    <a:lstStyle/>
                    <a:p>
                      <a:r>
                        <a:rPr lang="en-US" dirty="0" smtClean="0"/>
                        <a:t>a2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ru-RU" dirty="0"/>
                    </a:p>
                  </a:txBody>
                  <a:tcPr/>
                </a:tc>
              </a:tr>
              <a:tr h="525143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ru-RU" dirty="0"/>
                    </a:p>
                  </a:txBody>
                  <a:tcPr/>
                </a:tc>
              </a:tr>
              <a:tr h="52514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 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ru-RU" dirty="0"/>
                    </a:p>
                  </a:txBody>
                  <a:tcPr/>
                </a:tc>
              </a:tr>
              <a:tr h="525143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ru-RU" dirty="0"/>
                    </a:p>
                  </a:txBody>
                  <a:tcPr/>
                </a:tc>
              </a:tr>
              <a:tr h="52514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007769" y="620689"/>
            <a:ext cx="41783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Обнаружение ошибок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11625" y="5566359"/>
            <a:ext cx="70566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/>
              <a:t>Таблица не имеет пробелов. </a:t>
            </a:r>
          </a:p>
          <a:p>
            <a:r>
              <a:rPr lang="ru-RU" sz="2000" b="1" dirty="0"/>
              <a:t>Требуется обнаружить ошибки или умышленные искажения.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r>
              <a:rPr lang="ru-RU" dirty="0" smtClean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636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Ошибка редактирования</a:t>
            </a:r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600" y="1196752"/>
            <a:ext cx="7272808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E813E74-F7F4-44F3-9341-BDB5B7594479}" type="slidenum">
              <a:rPr lang="ru-RU" smtClean="0"/>
              <a:pPr algn="r"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573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Гистограмма ошибок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601" y="1340768"/>
            <a:ext cx="7056784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E813E74-F7F4-44F3-9341-BDB5B7594479}" type="slidenum">
              <a:rPr lang="ru-RU" smtClean="0"/>
              <a:pPr algn="r"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557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Решаемые проблемы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Обучение без переобучения</a:t>
            </a:r>
          </a:p>
          <a:p>
            <a:r>
              <a:rPr lang="ru-RU" b="1" dirty="0" smtClean="0"/>
              <a:t>Прогнозирование на кубах данных</a:t>
            </a:r>
          </a:p>
          <a:p>
            <a:r>
              <a:rPr lang="ru-RU" b="1" dirty="0" smtClean="0"/>
              <a:t>Универсальная программа </a:t>
            </a:r>
            <a:r>
              <a:rPr lang="en-US" b="1" dirty="0" smtClean="0"/>
              <a:t>SDX</a:t>
            </a:r>
            <a:endParaRPr lang="ru-RU" b="1" dirty="0" smtClean="0"/>
          </a:p>
          <a:p>
            <a:r>
              <a:rPr lang="ru-RU" b="1" dirty="0" smtClean="0"/>
              <a:t>Таблицы и кубы с разнотипными свойствами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Адаптация к </a:t>
            </a:r>
            <a:r>
              <a:rPr lang="ru-RU" b="1" smtClean="0">
                <a:solidFill>
                  <a:srgbClr val="C00000"/>
                </a:solidFill>
              </a:rPr>
              <a:t>большим данным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E813E74-F7F4-44F3-9341-BDB5B7594479}" type="slidenum">
              <a:rPr lang="ru-RU" smtClean="0"/>
              <a:pPr algn="r"/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666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Постановка задачи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460" y="1340769"/>
            <a:ext cx="6378916" cy="4713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E813E74-F7F4-44F3-9341-BDB5B7594479}" type="slidenum">
              <a:rPr lang="ru-RU" smtClean="0"/>
              <a:pPr algn="r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886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576" y="332656"/>
            <a:ext cx="7776864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E813E74-F7F4-44F3-9341-BDB5B7594479}" type="slidenum">
              <a:rPr lang="ru-RU" smtClean="0"/>
              <a:pPr algn="r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79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Предсказание по похожим объектам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925144"/>
          </a:xfrm>
        </p:spPr>
        <p:txBody>
          <a:bodyPr/>
          <a:lstStyle/>
          <a:p>
            <a:r>
              <a:rPr lang="ru-RU" sz="2400" dirty="0"/>
              <a:t>Гипотеза многомерной аналогии</a:t>
            </a:r>
            <a:r>
              <a:rPr lang="ru-RU" dirty="0" smtClean="0"/>
              <a:t>:  </a:t>
            </a:r>
          </a:p>
          <a:p>
            <a:r>
              <a:rPr lang="ru-RU" sz="2400" b="1" dirty="0"/>
              <a:t>«Объекты, похожие по</a:t>
            </a:r>
            <a:r>
              <a:rPr lang="en-US" sz="2400" b="1" dirty="0"/>
              <a:t> </a:t>
            </a:r>
            <a:r>
              <a:rPr lang="ru-RU" sz="2400" b="1" dirty="0"/>
              <a:t> </a:t>
            </a:r>
            <a:r>
              <a:rPr lang="en-US" sz="2400" b="1" dirty="0"/>
              <a:t>n </a:t>
            </a:r>
            <a:r>
              <a:rPr lang="ru-RU" sz="2400" b="1" dirty="0"/>
              <a:t>свойствам, </a:t>
            </a:r>
          </a:p>
          <a:p>
            <a:pPr marL="0" indent="0">
              <a:buNone/>
            </a:pPr>
            <a:r>
              <a:rPr lang="ru-RU" sz="2400" b="1" dirty="0"/>
              <a:t>     похожи и по (</a:t>
            </a:r>
            <a:r>
              <a:rPr lang="en-US" sz="2400" b="1" dirty="0"/>
              <a:t>n</a:t>
            </a:r>
            <a:r>
              <a:rPr lang="ru-RU" sz="2400" b="1" dirty="0"/>
              <a:t>+1)</a:t>
            </a:r>
            <a:r>
              <a:rPr lang="en-US" sz="2400" b="1" dirty="0"/>
              <a:t>-</a:t>
            </a:r>
            <a:r>
              <a:rPr lang="ru-RU" sz="2400" b="1" dirty="0" err="1"/>
              <a:t>му</a:t>
            </a:r>
            <a:r>
              <a:rPr lang="ru-RU" sz="2400" b="1" dirty="0"/>
              <a:t> свойству»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912956"/>
              </p:ext>
            </p:extLst>
          </p:nvPr>
        </p:nvGraphicFramePr>
        <p:xfrm>
          <a:off x="2924944" y="3693656"/>
          <a:ext cx="5334000" cy="119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xj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xN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bij</a:t>
                      </a:r>
                      <a:r>
                        <a:rPr lang="en-US" dirty="0" smtClean="0"/>
                        <a:t>  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biN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bs1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bs2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bs</a:t>
                      </a:r>
                      <a:r>
                        <a:rPr lang="en-US" dirty="0" smtClean="0"/>
                        <a:t>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bsj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bs</a:t>
                      </a:r>
                      <a:r>
                        <a:rPr lang="en-US" dirty="0" smtClean="0"/>
                        <a:t>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bsN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207568" y="5275035"/>
            <a:ext cx="8235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bij</a:t>
            </a:r>
            <a:r>
              <a:rPr lang="en-US" sz="2400" b="1" dirty="0"/>
              <a:t>/</a:t>
            </a:r>
            <a:r>
              <a:rPr lang="en-US" sz="2400" b="1" dirty="0" err="1"/>
              <a:t>bsj</a:t>
            </a:r>
            <a:r>
              <a:rPr lang="en-US" sz="2400" b="1" dirty="0"/>
              <a:t> =bi1/bs1        </a:t>
            </a:r>
            <a:r>
              <a:rPr lang="en-US" sz="2400" b="1" dirty="0" err="1">
                <a:solidFill>
                  <a:srgbClr val="00B0F0"/>
                </a:solidFill>
              </a:rPr>
              <a:t>bij</a:t>
            </a:r>
            <a:r>
              <a:rPr lang="en-US" sz="2400" b="1" dirty="0"/>
              <a:t>=</a:t>
            </a:r>
            <a:r>
              <a:rPr lang="en-US" sz="2400" b="1" dirty="0" err="1"/>
              <a:t>bsj</a:t>
            </a:r>
            <a:r>
              <a:rPr lang="en-US" sz="2400" b="1" dirty="0"/>
              <a:t>*bi1/bs1     </a:t>
            </a:r>
            <a:r>
              <a:rPr lang="en-US" sz="2400" b="1" dirty="0" err="1">
                <a:solidFill>
                  <a:srgbClr val="C00000"/>
                </a:solidFill>
              </a:rPr>
              <a:t>bij</a:t>
            </a:r>
            <a:r>
              <a:rPr lang="en-US" sz="2400" b="1" dirty="0"/>
              <a:t> – </a:t>
            </a:r>
            <a:r>
              <a:rPr lang="ru-RU" sz="2400" b="1" dirty="0"/>
              <a:t>ср. значение </a:t>
            </a:r>
            <a:r>
              <a:rPr lang="en-US" sz="2400" b="1" dirty="0" err="1">
                <a:solidFill>
                  <a:srgbClr val="00B0F0"/>
                </a:solidFill>
              </a:rPr>
              <a:t>bij</a:t>
            </a:r>
            <a:r>
              <a:rPr lang="en-US" sz="2400" b="1" dirty="0">
                <a:solidFill>
                  <a:srgbClr val="00B0F0"/>
                </a:solidFill>
              </a:rPr>
              <a:t>   </a:t>
            </a:r>
            <a:r>
              <a:rPr lang="en-US" sz="2400" b="1" dirty="0"/>
              <a:t>    </a:t>
            </a:r>
            <a:endParaRPr lang="ru-RU" sz="24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E813E74-F7F4-44F3-9341-BDB5B7594479}" type="slidenum">
              <a:rPr lang="ru-RU" smtClean="0"/>
              <a:pPr algn="r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783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Предсказание по похожим столбцам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2834014"/>
              </p:ext>
            </p:extLst>
          </p:nvPr>
        </p:nvGraphicFramePr>
        <p:xfrm>
          <a:off x="1981200" y="1600201"/>
          <a:ext cx="1738536" cy="2692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512"/>
                <a:gridCol w="579512"/>
                <a:gridCol w="579512"/>
              </a:tblGrid>
              <a:tr h="38469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xj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xk</a:t>
                      </a:r>
                      <a:endParaRPr lang="ru-RU" dirty="0"/>
                    </a:p>
                  </a:txBody>
                  <a:tcPr/>
                </a:tc>
              </a:tr>
              <a:tr h="384699">
                <a:tc>
                  <a:txBody>
                    <a:bodyPr/>
                    <a:lstStyle/>
                    <a:p>
                      <a:r>
                        <a:rPr lang="en-US" dirty="0" smtClean="0"/>
                        <a:t>a1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bj1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bk1</a:t>
                      </a:r>
                      <a:endParaRPr lang="ru-RU" dirty="0"/>
                    </a:p>
                  </a:txBody>
                  <a:tcPr/>
                </a:tc>
              </a:tr>
              <a:tr h="384699">
                <a:tc>
                  <a:txBody>
                    <a:bodyPr/>
                    <a:lstStyle/>
                    <a:p>
                      <a:r>
                        <a:rPr lang="en-US" dirty="0" smtClean="0"/>
                        <a:t>a2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bj2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bk2</a:t>
                      </a:r>
                      <a:endParaRPr lang="ru-RU" dirty="0"/>
                    </a:p>
                  </a:txBody>
                  <a:tcPr/>
                </a:tc>
              </a:tr>
              <a:tr h="384699">
                <a:tc>
                  <a:txBody>
                    <a:bodyPr/>
                    <a:lstStyle/>
                    <a:p>
                      <a:r>
                        <a:rPr lang="en-US" dirty="0" smtClean="0"/>
                        <a:t>a…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bj</a:t>
                      </a:r>
                      <a:r>
                        <a:rPr lang="en-US" dirty="0" smtClean="0"/>
                        <a:t>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bk...</a:t>
                      </a:r>
                      <a:endParaRPr lang="ru-RU" dirty="0"/>
                    </a:p>
                  </a:txBody>
                  <a:tcPr/>
                </a:tc>
              </a:tr>
              <a:tr h="38469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bji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bki</a:t>
                      </a:r>
                      <a:endParaRPr lang="ru-RU" dirty="0"/>
                    </a:p>
                  </a:txBody>
                  <a:tcPr/>
                </a:tc>
              </a:tr>
              <a:tr h="384699">
                <a:tc>
                  <a:txBody>
                    <a:bodyPr/>
                    <a:lstStyle/>
                    <a:p>
                      <a:r>
                        <a:rPr lang="en-US" dirty="0" smtClean="0"/>
                        <a:t>a…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bj</a:t>
                      </a:r>
                      <a:r>
                        <a:rPr lang="en-US" dirty="0" smtClean="0"/>
                        <a:t>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bk</a:t>
                      </a:r>
                      <a:r>
                        <a:rPr lang="en-US" dirty="0" smtClean="0"/>
                        <a:t>…</a:t>
                      </a:r>
                      <a:endParaRPr lang="ru-RU" dirty="0"/>
                    </a:p>
                  </a:txBody>
                  <a:tcPr/>
                </a:tc>
              </a:tr>
              <a:tr h="38469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bjM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biM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35760" y="1650474"/>
            <a:ext cx="63481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Если  есть связь между значениями признаков на </a:t>
            </a:r>
            <a:r>
              <a:rPr lang="en-US" dirty="0"/>
              <a:t>m </a:t>
            </a:r>
            <a:r>
              <a:rPr lang="ru-RU" dirty="0"/>
              <a:t>объектах, </a:t>
            </a:r>
          </a:p>
          <a:p>
            <a:r>
              <a:rPr lang="ru-RU" dirty="0"/>
              <a:t>то такая же связь  есть и на </a:t>
            </a:r>
            <a:r>
              <a:rPr lang="en-US" dirty="0"/>
              <a:t>(v+1)-</a:t>
            </a:r>
            <a:r>
              <a:rPr lang="ru-RU" dirty="0"/>
              <a:t>м объекте.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45609" y="2821742"/>
            <a:ext cx="4138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Xj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bji</a:t>
            </a:r>
            <a:endParaRPr lang="en-US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5384164" y="2878260"/>
            <a:ext cx="0" cy="187220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560299" y="3458446"/>
            <a:ext cx="231775" cy="2584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994353" y="4698418"/>
            <a:ext cx="1781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bki</a:t>
            </a:r>
            <a:r>
              <a:rPr lang="en-US" dirty="0"/>
              <a:t>                     </a:t>
            </a:r>
            <a:r>
              <a:rPr lang="en-US" dirty="0" err="1"/>
              <a:t>xk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9107" y="3036426"/>
            <a:ext cx="24679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</a:p>
          <a:p>
            <a:r>
              <a:rPr lang="en-US" dirty="0"/>
              <a:t>      *</a:t>
            </a:r>
          </a:p>
          <a:p>
            <a:r>
              <a:rPr lang="en-US" dirty="0"/>
              <a:t>         *</a:t>
            </a:r>
          </a:p>
          <a:p>
            <a:r>
              <a:rPr lang="en-US" dirty="0"/>
              <a:t>               *</a:t>
            </a:r>
          </a:p>
          <a:p>
            <a:r>
              <a:rPr lang="en-US" dirty="0"/>
              <a:t>                        *</a:t>
            </a:r>
          </a:p>
          <a:p>
            <a:r>
              <a:rPr lang="en-US" dirty="0"/>
              <a:t>                            *</a:t>
            </a:r>
          </a:p>
          <a:p>
            <a:r>
              <a:rPr lang="en-US" dirty="0"/>
              <a:t>                                  </a:t>
            </a:r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5384164" y="3191074"/>
            <a:ext cx="1863964" cy="1559395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78819">
            <a:off x="5840099" y="3918043"/>
            <a:ext cx="700417" cy="700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9" name="Прямая со стрелкой 18"/>
          <p:cNvCxnSpPr/>
          <p:nvPr/>
        </p:nvCxnSpPr>
        <p:spPr>
          <a:xfrm flipH="1">
            <a:off x="5384164" y="3814364"/>
            <a:ext cx="806142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567608" y="5517232"/>
            <a:ext cx="6007542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Варианты  подсказок  </a:t>
            </a:r>
            <a:r>
              <a:rPr lang="en-US" sz="2000" b="1" dirty="0" err="1">
                <a:solidFill>
                  <a:srgbClr val="0070C0"/>
                </a:solidFill>
              </a:rPr>
              <a:t>bji</a:t>
            </a:r>
            <a:r>
              <a:rPr lang="ru-RU" dirty="0"/>
              <a:t> по всем столбцам </a:t>
            </a:r>
            <a:r>
              <a:rPr lang="en-US" dirty="0"/>
              <a:t>k </a:t>
            </a:r>
            <a:r>
              <a:rPr lang="ru-RU" dirty="0"/>
              <a:t> усредняются </a:t>
            </a:r>
          </a:p>
          <a:p>
            <a:r>
              <a:rPr lang="ru-RU" dirty="0"/>
              <a:t>с весом </a:t>
            </a:r>
            <a:r>
              <a:rPr lang="en-US" dirty="0" err="1"/>
              <a:t>Lk</a:t>
            </a:r>
            <a:r>
              <a:rPr lang="ru-RU" dirty="0"/>
              <a:t> компетентности  </a:t>
            </a:r>
            <a:r>
              <a:rPr lang="en-US" dirty="0"/>
              <a:t>k </a:t>
            </a:r>
            <a:r>
              <a:rPr lang="ru-RU" dirty="0"/>
              <a:t>столбца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E813E74-F7F4-44F3-9341-BDB5B7594479}" type="slidenum">
              <a:rPr lang="ru-RU" smtClean="0"/>
              <a:pPr algn="r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244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Формирование компетентной подматрицы (КП)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3512" y="1600201"/>
            <a:ext cx="8507288" cy="4525963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Использовать только компетентные столбцы и строки</a:t>
            </a:r>
          </a:p>
          <a:p>
            <a:r>
              <a:rPr lang="ru-RU" b="1" dirty="0" smtClean="0"/>
              <a:t>Ядро КП – пересечение  </a:t>
            </a:r>
            <a:r>
              <a:rPr lang="en-US" b="1" dirty="0" smtClean="0"/>
              <a:t>k</a:t>
            </a:r>
            <a:r>
              <a:rPr lang="ru-RU" b="1" dirty="0" smtClean="0"/>
              <a:t> наиболее компетентных элементов, выбранных из всей таблицы по каждой координате.</a:t>
            </a:r>
          </a:p>
          <a:p>
            <a:r>
              <a:rPr lang="ru-RU" b="1" dirty="0" smtClean="0"/>
              <a:t> </a:t>
            </a:r>
            <a:r>
              <a:rPr lang="en-US" b="1" dirty="0" err="1" smtClean="0"/>
              <a:t>AdDel</a:t>
            </a:r>
            <a:r>
              <a:rPr lang="en-US" b="1" dirty="0" smtClean="0"/>
              <a:t> </a:t>
            </a:r>
            <a:r>
              <a:rPr lang="ru-RU" b="1" dirty="0" smtClean="0"/>
              <a:t>расширение КП – поочередное добавление </a:t>
            </a:r>
            <a:r>
              <a:rPr lang="en-US" b="1" dirty="0" smtClean="0"/>
              <a:t>n1 </a:t>
            </a:r>
            <a:r>
              <a:rPr lang="ru-RU" b="1" dirty="0" smtClean="0"/>
              <a:t>наиболее компетентных элементов (строк или столбцов), исключение </a:t>
            </a:r>
            <a:r>
              <a:rPr lang="en-US" b="1" dirty="0" smtClean="0"/>
              <a:t>n2 </a:t>
            </a:r>
            <a:r>
              <a:rPr lang="ru-RU" b="1" dirty="0" smtClean="0"/>
              <a:t>наименее компетентных элементов. Оценка компетентности в  пространстве растущей размерности.</a:t>
            </a:r>
          </a:p>
          <a:p>
            <a:r>
              <a:rPr lang="ru-RU" b="1" dirty="0" smtClean="0"/>
              <a:t>На каждом шаге оценивается компактность КП  </a:t>
            </a:r>
            <a:endParaRPr lang="ru-RU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E813E74-F7F4-44F3-9341-BDB5B7594479}" type="slidenum">
              <a:rPr lang="ru-RU" smtClean="0"/>
              <a:pPr algn="r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975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Компетентность и компактность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/>
              <a:t>Компетентность </a:t>
            </a:r>
            <a:r>
              <a:rPr lang="en-US" sz="2800" b="1" dirty="0"/>
              <a:t>F</a:t>
            </a:r>
            <a:r>
              <a:rPr lang="ru-RU" sz="2800" b="1" dirty="0"/>
              <a:t>А</a:t>
            </a:r>
            <a:r>
              <a:rPr lang="en-US" sz="2800" dirty="0"/>
              <a:t> </a:t>
            </a:r>
            <a:r>
              <a:rPr lang="ru-RU" sz="2800" b="1" dirty="0"/>
              <a:t>элемента </a:t>
            </a:r>
            <a:r>
              <a:rPr lang="ru-RU" sz="2800" b="1" dirty="0" err="1"/>
              <a:t>элемента</a:t>
            </a:r>
            <a:r>
              <a:rPr lang="ru-RU" sz="2800" b="1" dirty="0"/>
              <a:t> А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ru-RU" dirty="0" smtClean="0"/>
              <a:t>**** * * *           *      *        *      *    *</a:t>
            </a:r>
          </a:p>
          <a:p>
            <a:endParaRPr lang="ru-RU" dirty="0"/>
          </a:p>
        </p:txBody>
      </p:sp>
      <p:sp>
        <p:nvSpPr>
          <p:cNvPr id="4" name="Левая фигурная скобка 3"/>
          <p:cNvSpPr/>
          <p:nvPr/>
        </p:nvSpPr>
        <p:spPr>
          <a:xfrm rot="16200000">
            <a:off x="3539746" y="2168832"/>
            <a:ext cx="287976" cy="79208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976" y="2445206"/>
            <a:ext cx="1944216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735" y="2591256"/>
            <a:ext cx="1584175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910" y="2591256"/>
            <a:ext cx="1595143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325673" y="2789189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r1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879976" y="2789189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r2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904420" y="2182967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495600" y="3352669"/>
            <a:ext cx="69704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F</a:t>
            </a:r>
            <a:r>
              <a:rPr lang="ru-RU" sz="2800" b="1" dirty="0"/>
              <a:t>А</a:t>
            </a:r>
            <a:r>
              <a:rPr lang="en-US" sz="2800" b="1" dirty="0"/>
              <a:t>=(r2-r1)/(r2+r1)    </a:t>
            </a:r>
            <a:r>
              <a:rPr lang="ru-RU" sz="2800" b="1" dirty="0"/>
              <a:t>   </a:t>
            </a:r>
            <a:r>
              <a:rPr lang="en-US" sz="2800" b="1" dirty="0"/>
              <a:t>  </a:t>
            </a:r>
            <a:r>
              <a:rPr lang="ru-RU" sz="2800" b="1" dirty="0"/>
              <a:t>Остановка, если </a:t>
            </a:r>
            <a:r>
              <a:rPr lang="en-US" sz="2800" b="1" dirty="0"/>
              <a:t>F</a:t>
            </a:r>
            <a:r>
              <a:rPr lang="ru-RU" sz="2800" b="1" dirty="0"/>
              <a:t>А</a:t>
            </a:r>
            <a:r>
              <a:rPr lang="en-US" sz="2800" b="1" dirty="0"/>
              <a:t>&lt;0</a:t>
            </a:r>
            <a:endParaRPr lang="ru-RU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703512" y="4136443"/>
            <a:ext cx="8819146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Компактность </a:t>
            </a:r>
            <a:r>
              <a:rPr lang="en-US" sz="2800" b="1" dirty="0"/>
              <a:t>Q </a:t>
            </a:r>
            <a:r>
              <a:rPr lang="ru-RU" sz="2800" b="1" dirty="0"/>
              <a:t>КП </a:t>
            </a:r>
            <a:r>
              <a:rPr lang="ru-RU" sz="2000" b="1" dirty="0"/>
              <a:t>= (</a:t>
            </a:r>
            <a:r>
              <a:rPr lang="en-US" sz="2000" b="1" dirty="0"/>
              <a:t>Q</a:t>
            </a:r>
            <a:r>
              <a:rPr lang="ru-RU" sz="2000" b="1" dirty="0"/>
              <a:t> столбцов + </a:t>
            </a:r>
            <a:r>
              <a:rPr lang="en-US" sz="2000" b="1" dirty="0"/>
              <a:t>Q</a:t>
            </a:r>
            <a:r>
              <a:rPr lang="ru-RU" sz="2000" b="1" dirty="0"/>
              <a:t> строк)</a:t>
            </a:r>
            <a:r>
              <a:rPr lang="en-US" sz="2000" b="1" dirty="0"/>
              <a:t>/2</a:t>
            </a:r>
          </a:p>
          <a:p>
            <a:r>
              <a:rPr lang="en-US" sz="2000" b="1" dirty="0"/>
              <a:t>Q </a:t>
            </a:r>
            <a:r>
              <a:rPr lang="ru-RU" sz="2000" b="1" dirty="0"/>
              <a:t>столбцов = среднему значению сходства столбцов  КП с целевым столбцом</a:t>
            </a:r>
          </a:p>
          <a:p>
            <a:r>
              <a:rPr lang="ru-RU" sz="2000" b="1" dirty="0"/>
              <a:t> в конкуренции  с наиболее компетентным столбцом, не входящим в КП.</a:t>
            </a:r>
            <a:r>
              <a:rPr lang="en-US" sz="2000" b="1" dirty="0"/>
              <a:t> </a:t>
            </a:r>
            <a:endParaRPr lang="ru-RU" sz="2000" b="1" dirty="0"/>
          </a:p>
          <a:p>
            <a:r>
              <a:rPr lang="en-US" sz="2000" b="1" dirty="0"/>
              <a:t>Q </a:t>
            </a:r>
            <a:r>
              <a:rPr lang="ru-RU" sz="2000" b="1" dirty="0"/>
              <a:t>строк =среднему значению сходства строк  КП с целевой строкой</a:t>
            </a:r>
          </a:p>
          <a:p>
            <a:r>
              <a:rPr lang="ru-RU" sz="2000" b="1" dirty="0"/>
              <a:t> в конкуренции  с наиболее компетентной </a:t>
            </a:r>
            <a:r>
              <a:rPr lang="ru-RU" sz="2000" b="1" dirty="0" err="1"/>
              <a:t>строкойм</a:t>
            </a:r>
            <a:r>
              <a:rPr lang="ru-RU" sz="2000" b="1" dirty="0"/>
              <a:t>, не входящей в КП.</a:t>
            </a:r>
            <a:r>
              <a:rPr lang="en-US" sz="2000" b="1" dirty="0"/>
              <a:t> </a:t>
            </a:r>
            <a:endParaRPr lang="ru-RU" sz="2000" b="1" dirty="0"/>
          </a:p>
          <a:p>
            <a:endParaRPr lang="ru-RU" sz="2000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E813E74-F7F4-44F3-9341-BDB5B7594479}" type="slidenum">
              <a:rPr lang="ru-RU" smtClean="0"/>
              <a:pPr algn="r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444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Заполнение пробелов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1200" y="1600201"/>
            <a:ext cx="8435280" cy="4525963"/>
          </a:xfrm>
        </p:spPr>
        <p:txBody>
          <a:bodyPr/>
          <a:lstStyle/>
          <a:p>
            <a:r>
              <a:rPr lang="ru-RU" b="1" dirty="0" smtClean="0"/>
              <a:t>Тот же метод, что и при редактировании.</a:t>
            </a:r>
          </a:p>
          <a:p>
            <a:r>
              <a:rPr lang="ru-RU" b="1" dirty="0" smtClean="0"/>
              <a:t>Новая проблема – оценка ожидаемой ошибки. </a:t>
            </a:r>
          </a:p>
          <a:p>
            <a:r>
              <a:rPr lang="ru-RU" b="1" dirty="0" smtClean="0"/>
              <a:t>Компактность С компетентной подматрицы</a:t>
            </a:r>
          </a:p>
          <a:p>
            <a:r>
              <a:rPr lang="ru-RU" b="1" dirty="0" smtClean="0"/>
              <a:t> Дисперсия </a:t>
            </a:r>
            <a:r>
              <a:rPr lang="el-GR" b="1" dirty="0" smtClean="0"/>
              <a:t>δ</a:t>
            </a:r>
            <a:r>
              <a:rPr lang="ru-RU" b="1" dirty="0" smtClean="0"/>
              <a:t> подсказок</a:t>
            </a:r>
          </a:p>
          <a:p>
            <a:r>
              <a:rPr lang="ru-RU" b="1" dirty="0" smtClean="0"/>
              <a:t>Ошибки заполнения известных элементов целевой строки и целевого столбца КП</a:t>
            </a:r>
          </a:p>
          <a:p>
            <a:endParaRPr lang="ru-RU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E813E74-F7F4-44F3-9341-BDB5B7594479}" type="slidenum">
              <a:rPr lang="ru-RU" smtClean="0"/>
              <a:pPr algn="r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688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</TotalTime>
  <Words>805</Words>
  <Application>Microsoft Office PowerPoint</Application>
  <PresentationFormat>Широкоэкранный</PresentationFormat>
  <Paragraphs>248</Paragraphs>
  <Slides>22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Постановка задачи</vt:lpstr>
      <vt:lpstr>Презентация PowerPoint</vt:lpstr>
      <vt:lpstr>Предсказание по похожим объектам</vt:lpstr>
      <vt:lpstr>Предсказание по похожим столбцам</vt:lpstr>
      <vt:lpstr>Формирование компетентной подматрицы (КП)</vt:lpstr>
      <vt:lpstr>Компетентность и компактность</vt:lpstr>
      <vt:lpstr>Заполнение пробелов</vt:lpstr>
      <vt:lpstr>ZET – прогнозирование Алгоритм «Змейка»</vt:lpstr>
      <vt:lpstr>Применение ZET</vt:lpstr>
      <vt:lpstr>Презентация PowerPoint</vt:lpstr>
      <vt:lpstr>Презентация PowerPoint</vt:lpstr>
      <vt:lpstr>Формирование компетентного подкуба (КП)</vt:lpstr>
      <vt:lpstr>Критерий остановки</vt:lpstr>
      <vt:lpstr>Ожидаемая ошибка</vt:lpstr>
      <vt:lpstr>Применение 3D-ZET</vt:lpstr>
      <vt:lpstr>Презентация PowerPoint</vt:lpstr>
      <vt:lpstr>Редактирование данных о нефтяных  скважинах</vt:lpstr>
      <vt:lpstr>Ошибка редактирования</vt:lpstr>
      <vt:lpstr>Гистограмма ошибок</vt:lpstr>
      <vt:lpstr>Решаемые проблемы </vt:lpstr>
    </vt:vector>
  </TitlesOfParts>
  <Company>IM SB RAS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Nik. G. Zagoruiko</dc:creator>
  <cp:lastModifiedBy>Евгений Н. Павловский</cp:lastModifiedBy>
  <cp:revision>51</cp:revision>
  <dcterms:created xsi:type="dcterms:W3CDTF">2014-02-09T04:13:44Z</dcterms:created>
  <dcterms:modified xsi:type="dcterms:W3CDTF">2014-02-18T10:21:47Z</dcterms:modified>
</cp:coreProperties>
</file>