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0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66714" autoAdjust="0"/>
  </p:normalViewPr>
  <p:slideViewPr>
    <p:cSldViewPr snapToGrid="0">
      <p:cViewPr>
        <p:scale>
          <a:sx n="75" d="100"/>
          <a:sy n="75" d="100"/>
        </p:scale>
        <p:origin x="1578" y="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40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83B374C-6C91-4E17-B15B-0C18FB836678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52199" y="0"/>
            <a:ext cx="981427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5705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4D24-778F-4358-BA0C-E0B9ACB059BE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6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AB02-0BE4-437F-B2DC-7468A2D01701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85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34253-8B06-4D94-9A3A-FE4743909559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7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A6A9-DDB0-4AC9-B7D8-D3DA28EC6CDB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7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D7FF-51DC-417B-A313-A0E2FAAD8200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71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F104-F7C2-44FD-AA5B-78101AD03AE8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8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98F0-45D5-406E-A81B-A88289DC71EE}" type="datetime1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8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528E3-8B7A-4A41-947C-CCD5075F0C6C}" type="datetime1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36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C8F0-0DE7-47A3-A4FF-B4BD04F976E0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52199" y="0"/>
            <a:ext cx="981427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6415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FEF6F6D-0D18-4987-BE2B-D1EDEAF37423}" type="datetime1">
              <a:rPr lang="ru-RU" smtClean="0"/>
              <a:t>18.02.2014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52199" y="0"/>
            <a:ext cx="981427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81725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5FBD2E3-9310-462F-9FF2-26464652E4A4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52199" y="0"/>
            <a:ext cx="981427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538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Информативность и выбор признаков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3504" y="4198409"/>
            <a:ext cx="9873996" cy="1645920"/>
          </a:xfrm>
        </p:spPr>
        <p:txBody>
          <a:bodyPr/>
          <a:lstStyle/>
          <a:p>
            <a:r>
              <a:rPr lang="ru-RU" dirty="0" smtClean="0"/>
              <a:t>Лекция №2</a:t>
            </a:r>
            <a:r>
              <a:rPr lang="en-US" dirty="0" smtClean="0"/>
              <a:t>.</a:t>
            </a:r>
            <a:r>
              <a:rPr lang="ru-RU" dirty="0" smtClean="0"/>
              <a:t>4 Введение в когнитивный анализ данных</a:t>
            </a:r>
          </a:p>
          <a:p>
            <a:r>
              <a:rPr lang="ru-RU" dirty="0" smtClean="0"/>
              <a:t>д.т.н. Загоруйко Николай Григорьевич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Сравнение критериев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1484784"/>
            <a:ext cx="678966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10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95600" y="5661248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>
                <a:solidFill>
                  <a:prstClr val="black"/>
                </a:solidFill>
              </a:rPr>
              <a:t>U-CV,      Q-Fisher,   Fs-</a:t>
            </a:r>
            <a:r>
              <a:rPr lang="en-US" sz="2800" dirty="0" err="1">
                <a:solidFill>
                  <a:prstClr val="black"/>
                </a:solidFill>
              </a:rPr>
              <a:t>FRiS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Устойчивость к помехам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484784"/>
            <a:ext cx="720080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11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07769" y="2420888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Обучение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54348" y="2996952"/>
            <a:ext cx="1106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Контроль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7728" y="5517233"/>
            <a:ext cx="57606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</a:t>
            </a:r>
            <a:r>
              <a:rPr lang="en-US" b="1" dirty="0">
                <a:solidFill>
                  <a:srgbClr val="C00000"/>
                </a:solidFill>
              </a:rPr>
              <a:t>*********</a:t>
            </a:r>
            <a:r>
              <a:rPr lang="en-US" b="1" dirty="0"/>
              <a:t>                  *********         </a:t>
            </a:r>
            <a:r>
              <a:rPr lang="en-US" sz="2000" b="1" dirty="0"/>
              <a:t>F=0.87</a:t>
            </a:r>
          </a:p>
          <a:p>
            <a:r>
              <a:rPr lang="en-US" b="1" dirty="0"/>
              <a:t>       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         * * * * * * * * *    </a:t>
            </a:r>
            <a:r>
              <a:rPr lang="en-US" b="1" dirty="0"/>
              <a:t>* * * * * * * * *        </a:t>
            </a:r>
            <a:r>
              <a:rPr lang="en-US" sz="2000" b="1" dirty="0"/>
              <a:t>F=0.56</a:t>
            </a:r>
            <a:endParaRPr lang="ru-RU" sz="20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735960" y="5445224"/>
            <a:ext cx="36004" cy="9953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2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5" y="476673"/>
            <a:ext cx="6627581" cy="605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39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548680"/>
            <a:ext cx="7776864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60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818" y="711155"/>
            <a:ext cx="720080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6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992313" y="69215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ru-RU" sz="1400" b="1" dirty="0">
                <a:solidFill>
                  <a:schemeClr val="tx1"/>
                </a:solidFill>
              </a:rPr>
              <a:t>Jeffery I., Higgins D., </a:t>
            </a:r>
            <a:r>
              <a:rPr lang="en-US" altLang="ru-RU" sz="1400" b="1" dirty="0" err="1">
                <a:solidFill>
                  <a:schemeClr val="tx1"/>
                </a:solidFill>
              </a:rPr>
              <a:t>Culhane</a:t>
            </a:r>
            <a:r>
              <a:rPr lang="en-US" altLang="ru-RU" sz="1400" b="1" dirty="0">
                <a:solidFill>
                  <a:schemeClr val="tx1"/>
                </a:solidFill>
              </a:rPr>
              <a:t> A.: </a:t>
            </a:r>
            <a:r>
              <a:rPr lang="en-US" altLang="ru-RU" sz="1400" dirty="0">
                <a:solidFill>
                  <a:schemeClr val="tx1"/>
                </a:solidFill>
              </a:rPr>
              <a:t>Comparison and evaluation of methods for generating differentially expressed gene lists from microarray data, BMC Bioinformatics, 2006, 7:359.  (http://www.biomedcentral.com/1471-2[9]5/7/359) </a:t>
            </a:r>
            <a:r>
              <a:rPr lang="ru-RU" altLang="ru-RU" sz="1400" dirty="0">
                <a:solidFill>
                  <a:schemeClr val="tx1"/>
                </a:solidFill>
              </a:rPr>
              <a:t/>
            </a:r>
            <a:br>
              <a:rPr lang="ru-RU" altLang="ru-RU" sz="1400" dirty="0">
                <a:solidFill>
                  <a:schemeClr val="tx1"/>
                </a:solidFill>
              </a:rPr>
            </a:br>
            <a:r>
              <a:rPr lang="en-US" altLang="ru-RU" sz="2000" b="1" dirty="0">
                <a:solidFill>
                  <a:schemeClr val="tx1"/>
                </a:solidFill>
              </a:rPr>
              <a:t>10 </a:t>
            </a:r>
            <a:r>
              <a:rPr lang="ru-RU" altLang="ru-RU" sz="2000" b="1" dirty="0">
                <a:solidFill>
                  <a:schemeClr val="tx1"/>
                </a:solidFill>
              </a:rPr>
              <a:t>методов выбора * 4 типа </a:t>
            </a:r>
            <a:r>
              <a:rPr lang="ru-RU" altLang="ru-RU" sz="2000" b="1" dirty="0" err="1">
                <a:solidFill>
                  <a:schemeClr val="tx1"/>
                </a:solidFill>
              </a:rPr>
              <a:t>реш</a:t>
            </a:r>
            <a:r>
              <a:rPr lang="ru-RU" altLang="ru-RU" sz="2000" b="1" dirty="0">
                <a:solidFill>
                  <a:schemeClr val="tx1"/>
                </a:solidFill>
              </a:rPr>
              <a:t>. правил       ……. 40 решений 9 задач</a:t>
            </a:r>
            <a:r>
              <a:rPr lang="ru-RU" altLang="ru-RU" sz="2000" b="1" dirty="0"/>
              <a:t/>
            </a:r>
            <a:br>
              <a:rPr lang="ru-RU" altLang="ru-RU" sz="2000" b="1" dirty="0"/>
            </a:br>
            <a:r>
              <a:rPr lang="ru-RU" altLang="ru-RU" sz="3100" b="1" dirty="0">
                <a:solidFill>
                  <a:srgbClr val="FF0000"/>
                </a:solidFill>
              </a:rPr>
              <a:t>Сравнение </a:t>
            </a:r>
            <a:r>
              <a:rPr lang="en-US" altLang="ru-RU" sz="3100" b="1" dirty="0">
                <a:solidFill>
                  <a:srgbClr val="FF0000"/>
                </a:solidFill>
              </a:rPr>
              <a:t>c </a:t>
            </a:r>
            <a:r>
              <a:rPr lang="ru-RU" altLang="ru-RU" sz="3100" b="1" dirty="0">
                <a:solidFill>
                  <a:srgbClr val="FF0000"/>
                </a:solidFill>
              </a:rPr>
              <a:t>«мировыми рекордами»</a:t>
            </a:r>
          </a:p>
        </p:txBody>
      </p:sp>
      <p:sp useBgFill="1"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916114"/>
            <a:ext cx="8291512" cy="49418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800" b="1">
                <a:solidFill>
                  <a:schemeClr val="accent2"/>
                </a:solidFill>
              </a:rPr>
              <a:t>Задача         </a:t>
            </a:r>
            <a:r>
              <a:rPr lang="en-US" altLang="ru-RU" sz="2800" b="1">
                <a:solidFill>
                  <a:schemeClr val="accent2"/>
                </a:solidFill>
              </a:rPr>
              <a:t>N0</a:t>
            </a:r>
            <a:r>
              <a:rPr lang="ru-RU" altLang="ru-RU" sz="2800" b="1">
                <a:solidFill>
                  <a:schemeClr val="accent2"/>
                </a:solidFill>
              </a:rPr>
              <a:t>        </a:t>
            </a:r>
            <a:r>
              <a:rPr lang="en-US" altLang="ru-RU" sz="2800" b="1">
                <a:solidFill>
                  <a:schemeClr val="accent2"/>
                </a:solidFill>
              </a:rPr>
              <a:t>m1/m2</a:t>
            </a:r>
            <a:r>
              <a:rPr lang="ru-RU" altLang="ru-RU" sz="2800" b="1">
                <a:solidFill>
                  <a:schemeClr val="accent2"/>
                </a:solidFill>
              </a:rPr>
              <a:t>     </a:t>
            </a:r>
            <a:r>
              <a:rPr lang="en-US" altLang="ru-RU" sz="2800" b="1">
                <a:solidFill>
                  <a:schemeClr val="accent2"/>
                </a:solidFill>
              </a:rPr>
              <a:t>max</a:t>
            </a:r>
            <a:r>
              <a:rPr lang="ru-RU" altLang="ru-RU" sz="2800" b="1">
                <a:solidFill>
                  <a:schemeClr val="accent2"/>
                </a:solidFill>
              </a:rPr>
              <a:t> </a:t>
            </a:r>
            <a:r>
              <a:rPr lang="en-US" altLang="ru-RU" sz="2800" b="1">
                <a:solidFill>
                  <a:schemeClr val="accent2"/>
                </a:solidFill>
              </a:rPr>
              <a:t>of 4</a:t>
            </a:r>
            <a:r>
              <a:rPr lang="ru-RU" altLang="ru-RU" sz="2800" b="1">
                <a:solidFill>
                  <a:schemeClr val="accent2"/>
                </a:solidFill>
              </a:rPr>
              <a:t>0 </a:t>
            </a:r>
            <a:r>
              <a:rPr lang="en-US" altLang="ru-RU" sz="2800" b="1">
                <a:solidFill>
                  <a:schemeClr val="accent2"/>
                </a:solidFill>
              </a:rPr>
              <a:t> GRAD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ALL</a:t>
            </a:r>
            <a:r>
              <a:rPr lang="ru-RU" altLang="ru-RU" sz="2800"/>
              <a:t>1           </a:t>
            </a:r>
            <a:r>
              <a:rPr lang="en-US" altLang="ru-RU" sz="2800"/>
              <a:t>  </a:t>
            </a:r>
            <a:r>
              <a:rPr lang="ru-RU" altLang="ru-RU" sz="2800"/>
              <a:t> 12625     95/33           </a:t>
            </a:r>
            <a:r>
              <a:rPr lang="ru-RU" altLang="ru-RU" sz="2800" b="1">
                <a:solidFill>
                  <a:srgbClr val="FF0000"/>
                </a:solidFill>
              </a:rPr>
              <a:t>100.0</a:t>
            </a:r>
            <a:r>
              <a:rPr lang="ru-RU" altLang="ru-RU" sz="2800" b="1"/>
              <a:t>    </a:t>
            </a:r>
            <a:r>
              <a:rPr lang="ru-RU" altLang="ru-RU" sz="2800" b="1">
                <a:solidFill>
                  <a:srgbClr val="CC3300"/>
                </a:solidFill>
              </a:rPr>
              <a:t>100.0</a:t>
            </a:r>
            <a:r>
              <a:rPr lang="en-US" altLang="ru-RU" sz="2800" b="1">
                <a:solidFill>
                  <a:srgbClr val="CC33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ALL2</a:t>
            </a:r>
            <a:r>
              <a:rPr lang="ru-RU" altLang="ru-RU" sz="2800">
                <a:solidFill>
                  <a:srgbClr val="FF0000"/>
                </a:solidFill>
              </a:rPr>
              <a:t>  </a:t>
            </a:r>
            <a:r>
              <a:rPr lang="ru-RU" altLang="ru-RU" sz="2800"/>
              <a:t>        </a:t>
            </a:r>
            <a:r>
              <a:rPr lang="en-US" altLang="ru-RU" sz="2800"/>
              <a:t>  </a:t>
            </a:r>
            <a:r>
              <a:rPr lang="ru-RU" altLang="ru-RU" sz="2800"/>
              <a:t>  12625     24/101            </a:t>
            </a:r>
            <a:r>
              <a:rPr lang="ru-RU" altLang="ru-RU" sz="2800" b="1"/>
              <a:t>78.2     </a:t>
            </a:r>
            <a:r>
              <a:rPr lang="ru-RU" altLang="ru-RU" sz="2800" b="1">
                <a:solidFill>
                  <a:srgbClr val="CC3300"/>
                </a:solidFill>
              </a:rPr>
              <a:t>88</a:t>
            </a:r>
            <a:r>
              <a:rPr lang="en-US" altLang="ru-RU" sz="2800" b="1">
                <a:solidFill>
                  <a:srgbClr val="CC3300"/>
                </a:solidFill>
              </a:rPr>
              <a:t>.0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ALL3</a:t>
            </a:r>
            <a:r>
              <a:rPr lang="ru-RU" altLang="ru-RU" sz="2800">
                <a:solidFill>
                  <a:srgbClr val="FF0000"/>
                </a:solidFill>
              </a:rPr>
              <a:t> </a:t>
            </a:r>
            <a:r>
              <a:rPr lang="ru-RU" altLang="ru-RU" sz="2800"/>
              <a:t>           </a:t>
            </a:r>
            <a:r>
              <a:rPr lang="en-US" altLang="ru-RU" sz="2800"/>
              <a:t>  </a:t>
            </a:r>
            <a:r>
              <a:rPr lang="ru-RU" altLang="ru-RU" sz="2800"/>
              <a:t>12625     65/35              </a:t>
            </a:r>
            <a:r>
              <a:rPr lang="ru-RU" altLang="ru-RU" sz="2800" b="1"/>
              <a:t>59.1     </a:t>
            </a:r>
            <a:r>
              <a:rPr lang="en-US" altLang="ru-RU" sz="2800" b="1">
                <a:solidFill>
                  <a:srgbClr val="CC3300"/>
                </a:solidFill>
              </a:rPr>
              <a:t>87.2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ALL4</a:t>
            </a:r>
            <a:r>
              <a:rPr lang="ru-RU" altLang="ru-RU" sz="2800"/>
              <a:t>          </a:t>
            </a:r>
            <a:r>
              <a:rPr lang="en-US" altLang="ru-RU" sz="2800"/>
              <a:t>  </a:t>
            </a:r>
            <a:r>
              <a:rPr lang="ru-RU" altLang="ru-RU" sz="2800"/>
              <a:t>  12625     26/67              </a:t>
            </a:r>
            <a:r>
              <a:rPr lang="ru-RU" altLang="ru-RU" sz="2800" b="1"/>
              <a:t>82.1     </a:t>
            </a:r>
            <a:r>
              <a:rPr lang="en-US" altLang="ru-RU" sz="2800" b="1">
                <a:solidFill>
                  <a:srgbClr val="CC3300"/>
                </a:solidFill>
              </a:rPr>
              <a:t>87.4</a:t>
            </a:r>
            <a:endParaRPr lang="ru-RU" altLang="ru-RU" sz="2800" b="1"/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Prostate</a:t>
            </a:r>
            <a:r>
              <a:rPr lang="ru-RU" altLang="ru-RU" sz="2800"/>
              <a:t>      </a:t>
            </a:r>
            <a:r>
              <a:rPr lang="en-US" altLang="ru-RU" sz="2800"/>
              <a:t> </a:t>
            </a:r>
            <a:r>
              <a:rPr lang="ru-RU" altLang="ru-RU" sz="2800"/>
              <a:t> 12625     50/53              </a:t>
            </a:r>
            <a:r>
              <a:rPr lang="ru-RU" altLang="ru-RU" sz="2800" b="1"/>
              <a:t>90.2</a:t>
            </a:r>
            <a:r>
              <a:rPr lang="ru-RU" altLang="ru-RU" sz="2800" b="1">
                <a:solidFill>
                  <a:srgbClr val="CC3300"/>
                </a:solidFill>
              </a:rPr>
              <a:t>     9</a:t>
            </a:r>
            <a:r>
              <a:rPr lang="en-US" altLang="ru-RU" sz="2800" b="1">
                <a:solidFill>
                  <a:srgbClr val="CC3300"/>
                </a:solidFill>
              </a:rPr>
              <a:t>5</a:t>
            </a:r>
            <a:r>
              <a:rPr lang="ru-RU" altLang="ru-RU" sz="2800" b="1">
                <a:solidFill>
                  <a:srgbClr val="CC3300"/>
                </a:solidFill>
              </a:rPr>
              <a:t>.1</a:t>
            </a:r>
            <a:r>
              <a:rPr lang="ru-RU" altLang="ru-RU" sz="2800"/>
              <a:t> </a:t>
            </a:r>
            <a:r>
              <a:rPr lang="en-US" altLang="ru-RU" sz="28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Myeloma</a:t>
            </a:r>
            <a:r>
              <a:rPr lang="ru-RU" altLang="ru-RU" sz="2800"/>
              <a:t>      12625     36/137            </a:t>
            </a:r>
            <a:r>
              <a:rPr lang="ru-RU" altLang="ru-RU" sz="2800" b="1"/>
              <a:t>8</a:t>
            </a:r>
            <a:r>
              <a:rPr lang="en-US" altLang="ru-RU" sz="2800" b="1"/>
              <a:t>2</a:t>
            </a:r>
            <a:r>
              <a:rPr lang="ru-RU" altLang="ru-RU" sz="2800" b="1"/>
              <a:t>.</a:t>
            </a:r>
            <a:r>
              <a:rPr lang="en-US" altLang="ru-RU" sz="2800" b="1"/>
              <a:t>9</a:t>
            </a:r>
            <a:r>
              <a:rPr lang="ru-RU" altLang="ru-RU" sz="2800" b="1"/>
              <a:t> </a:t>
            </a:r>
            <a:r>
              <a:rPr lang="en-US" altLang="ru-RU" sz="2800" b="1"/>
              <a:t>    </a:t>
            </a:r>
            <a:r>
              <a:rPr lang="en-US" altLang="ru-RU" sz="2800" b="1">
                <a:solidFill>
                  <a:srgbClr val="C00000"/>
                </a:solidFill>
              </a:rPr>
              <a:t>95.9</a:t>
            </a:r>
            <a:endParaRPr lang="ru-RU" altLang="ru-RU" sz="2800" b="1"/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ALL/AML</a:t>
            </a:r>
            <a:r>
              <a:rPr lang="ru-RU" altLang="ru-RU" sz="2800"/>
              <a:t>         7129     47/25              </a:t>
            </a:r>
            <a:r>
              <a:rPr lang="ru-RU" altLang="ru-RU" sz="2800" b="1"/>
              <a:t>95.9   </a:t>
            </a:r>
            <a:r>
              <a:rPr lang="ru-RU" altLang="ru-RU" sz="2800" b="1">
                <a:solidFill>
                  <a:srgbClr val="CC3300"/>
                </a:solidFill>
              </a:rPr>
              <a:t>100.0</a:t>
            </a:r>
            <a:r>
              <a:rPr lang="en-US" altLang="ru-RU" sz="2800" b="1">
                <a:solidFill>
                  <a:srgbClr val="CC33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DLBCL</a:t>
            </a:r>
            <a:r>
              <a:rPr lang="ru-RU" altLang="ru-RU" sz="2800"/>
              <a:t>          </a:t>
            </a:r>
            <a:r>
              <a:rPr lang="en-US" altLang="ru-RU" sz="2800"/>
              <a:t> </a:t>
            </a:r>
            <a:r>
              <a:rPr lang="ru-RU" altLang="ru-RU" sz="2800"/>
              <a:t> </a:t>
            </a:r>
            <a:r>
              <a:rPr lang="en-US" altLang="ru-RU" sz="2800"/>
              <a:t> </a:t>
            </a:r>
            <a:r>
              <a:rPr lang="ru-RU" altLang="ru-RU" sz="2800"/>
              <a:t> 7129     58/19             </a:t>
            </a:r>
            <a:r>
              <a:rPr lang="ru-RU" altLang="ru-RU" sz="2800">
                <a:solidFill>
                  <a:srgbClr val="CC3300"/>
                </a:solidFill>
              </a:rPr>
              <a:t> </a:t>
            </a:r>
            <a:r>
              <a:rPr lang="ru-RU" altLang="ru-RU" sz="2800" b="1"/>
              <a:t>94.3</a:t>
            </a:r>
            <a:r>
              <a:rPr lang="ru-RU" altLang="ru-RU" sz="2800" b="1">
                <a:solidFill>
                  <a:srgbClr val="FF0000"/>
                </a:solidFill>
              </a:rPr>
              <a:t> </a:t>
            </a:r>
            <a:r>
              <a:rPr lang="ru-RU" altLang="ru-RU" sz="2800" b="1"/>
              <a:t>    </a:t>
            </a:r>
            <a:r>
              <a:rPr lang="en-US" altLang="ru-RU" sz="2800" b="1">
                <a:solidFill>
                  <a:srgbClr val="FF0000"/>
                </a:solidFill>
              </a:rPr>
              <a:t>95.0</a:t>
            </a:r>
            <a:endParaRPr lang="ru-RU" altLang="ru-RU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ru-RU" sz="2800"/>
              <a:t>Colon</a:t>
            </a:r>
            <a:r>
              <a:rPr lang="ru-RU" altLang="ru-RU" sz="2800"/>
              <a:t>               2000     22/40               </a:t>
            </a:r>
            <a:r>
              <a:rPr lang="ru-RU" altLang="ru-RU" sz="2800" b="1"/>
              <a:t>88.6    </a:t>
            </a:r>
            <a:r>
              <a:rPr lang="en-US" altLang="ru-RU" sz="2800" b="1">
                <a:solidFill>
                  <a:srgbClr val="CC3300"/>
                </a:solidFill>
              </a:rPr>
              <a:t>98.6</a:t>
            </a:r>
            <a:endParaRPr lang="ru-RU" altLang="ru-RU" sz="2800" b="1">
              <a:solidFill>
                <a:srgbClr val="CC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ru-RU" sz="2800" b="1">
                <a:solidFill>
                  <a:srgbClr val="CC3300"/>
                </a:solidFill>
              </a:rPr>
              <a:t> </a:t>
            </a:r>
            <a:r>
              <a:rPr lang="ru-RU" altLang="ru-RU" sz="2800" b="1">
                <a:solidFill>
                  <a:srgbClr val="CC3300"/>
                </a:solidFill>
              </a:rPr>
              <a:t>                                      </a:t>
            </a:r>
            <a:r>
              <a:rPr lang="en-US" altLang="ru-RU" sz="2800" b="1"/>
              <a:t>   </a:t>
            </a:r>
            <a:r>
              <a:rPr lang="en-US" altLang="ru-RU" sz="2800" b="1" i="1"/>
              <a:t>average        85.7    </a:t>
            </a:r>
            <a:r>
              <a:rPr lang="en-US" altLang="ru-RU" sz="2800" b="1" i="1">
                <a:solidFill>
                  <a:srgbClr val="FF0000"/>
                </a:solidFill>
              </a:rPr>
              <a:t>94.1</a:t>
            </a:r>
            <a:endParaRPr lang="ru-RU" altLang="ru-RU" sz="2800" b="1" i="1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2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6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9359" y="913452"/>
            <a:ext cx="8170941" cy="612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53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9" y="0"/>
            <a:ext cx="7632847" cy="630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79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Заключение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Сравнение с лучшими опубликованными методами показало, что </a:t>
            </a:r>
            <a:r>
              <a:rPr lang="en-US" dirty="0"/>
              <a:t>FRiS-</a:t>
            </a:r>
            <a:r>
              <a:rPr lang="ru-RU" dirty="0" smtClean="0"/>
              <a:t>подход </a:t>
            </a:r>
            <a:r>
              <a:rPr lang="ru-RU" dirty="0"/>
              <a:t>при выборе признаков и решающих </a:t>
            </a:r>
            <a:r>
              <a:rPr lang="ru-RU" dirty="0" smtClean="0"/>
              <a:t>правил не уступает им  по качеству </a:t>
            </a:r>
            <a:r>
              <a:rPr lang="ru-RU" smtClean="0"/>
              <a:t>получаемых решений.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7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Выбор признаков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    </a:t>
            </a:r>
            <a:r>
              <a:rPr lang="ru-RU" sz="2000" b="1" dirty="0">
                <a:solidFill>
                  <a:schemeClr val="tx1"/>
                </a:solidFill>
              </a:rPr>
              <a:t>Качество решения зависит задач анализа зависит от информативности выбранных признаков. Информативность признаков — понятие относительное. Оценка информативности признаков зависит от списка распознаваемых образов S = (</a:t>
            </a:r>
            <a:r>
              <a:rPr lang="en-US" sz="2000" b="1" dirty="0">
                <a:solidFill>
                  <a:schemeClr val="tx1"/>
                </a:solidFill>
              </a:rPr>
              <a:t>S</a:t>
            </a:r>
            <a:r>
              <a:rPr lang="ru-RU" sz="2000" b="1" dirty="0">
                <a:solidFill>
                  <a:schemeClr val="tx1"/>
                </a:solidFill>
              </a:rPr>
              <a:t>1,S2,…,</a:t>
            </a:r>
            <a:r>
              <a:rPr lang="ru-RU" sz="2000" b="1" dirty="0" err="1">
                <a:solidFill>
                  <a:schemeClr val="tx1"/>
                </a:solidFill>
              </a:rPr>
              <a:t>Si</a:t>
            </a:r>
            <a:r>
              <a:rPr lang="ru-RU" sz="2000" b="1" dirty="0">
                <a:solidFill>
                  <a:schemeClr val="tx1"/>
                </a:solidFill>
              </a:rPr>
              <a:t>,..., SК). 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      Первоначальный состав признаков (система Х0) задается неформализованным путем, на основе опыта и интуиции специалиста. Формальные методы применяются для проверки этой исходной системы на достаточность и необходимость.  Достаточной считаем систему, которая при заданных S и D обеспечивает затраты R, не превышающие определенного порога R0. Необходимой является достаточная система минимальной сложности (стоимости). 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</a:rPr>
              <a:t>При обучающей выборке А решается следующая задача: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                                             </a:t>
            </a:r>
            <a:r>
              <a:rPr lang="ru-RU" sz="2000" b="1" dirty="0">
                <a:solidFill>
                  <a:srgbClr val="C00000"/>
                </a:solidFill>
              </a:rPr>
              <a:t>β = </a:t>
            </a:r>
            <a:r>
              <a:rPr lang="ru-RU" sz="2000" b="1" dirty="0" err="1">
                <a:solidFill>
                  <a:srgbClr val="C00000"/>
                </a:solidFill>
              </a:rPr>
              <a:t>argmin</a:t>
            </a:r>
            <a:r>
              <a:rPr lang="ru-RU" sz="2000" b="1" dirty="0">
                <a:solidFill>
                  <a:srgbClr val="C00000"/>
                </a:solidFill>
              </a:rPr>
              <a:t> R(Xβ)/S,D,A,R0</a:t>
            </a:r>
          </a:p>
          <a:p>
            <a:pPr algn="l"/>
            <a:r>
              <a:rPr lang="ru-RU" sz="2000" b="1" dirty="0">
                <a:solidFill>
                  <a:srgbClr val="C00000"/>
                </a:solidFill>
              </a:rPr>
              <a:t>                                                                   β</a:t>
            </a:r>
            <a:r>
              <a:rPr lang="el-GR" sz="2000" b="1" dirty="0">
                <a:solidFill>
                  <a:srgbClr val="C00000"/>
                </a:solidFill>
              </a:rPr>
              <a:t>ϵ</a:t>
            </a:r>
            <a:r>
              <a:rPr lang="ru-RU" sz="2000" b="1" dirty="0">
                <a:solidFill>
                  <a:srgbClr val="C00000"/>
                </a:solidFill>
              </a:rPr>
              <a:t>В</a:t>
            </a:r>
          </a:p>
          <a:p>
            <a:pPr algn="l"/>
            <a:endParaRPr lang="ru-RU" sz="1800" dirty="0">
              <a:solidFill>
                <a:schemeClr val="tx1"/>
              </a:solidFill>
            </a:endParaRPr>
          </a:p>
          <a:p>
            <a:pPr algn="l"/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33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1" y="1701385"/>
            <a:ext cx="7309083" cy="3455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2783632" y="908721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Схема алгоритмов выбора признаков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76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8210" y="377614"/>
            <a:ext cx="7864630" cy="5898473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9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Селекция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МГУА- метод группового учета аргументов (Ивахненко А.Г.)</a:t>
            </a:r>
          </a:p>
          <a:p>
            <a:r>
              <a:rPr lang="ru-RU" b="1" dirty="0" smtClean="0"/>
              <a:t>Первичные признаки </a:t>
            </a:r>
            <a:r>
              <a:rPr lang="en-US" b="1" dirty="0" smtClean="0"/>
              <a:t>X=&lt;x1,x2,…,</a:t>
            </a:r>
            <a:r>
              <a:rPr lang="en-US" b="1" dirty="0" err="1" smtClean="0"/>
              <a:t>xN</a:t>
            </a:r>
            <a:r>
              <a:rPr lang="en-US" b="1" dirty="0" smtClean="0"/>
              <a:t>&gt;</a:t>
            </a:r>
          </a:p>
          <a:p>
            <a:endParaRPr lang="en-US" b="1" dirty="0" smtClean="0"/>
          </a:p>
          <a:p>
            <a:r>
              <a:rPr lang="ru-RU" b="1" dirty="0" smtClean="0"/>
              <a:t>Вторичные признаки:</a:t>
            </a:r>
          </a:p>
          <a:p>
            <a:r>
              <a:rPr lang="ru-RU" b="1" dirty="0" smtClean="0"/>
              <a:t> </a:t>
            </a:r>
            <a:r>
              <a:rPr lang="en-US" sz="2800" b="1" dirty="0"/>
              <a:t>X=&lt;f(x1,x3), f(X2,x7,…)…&gt;</a:t>
            </a:r>
          </a:p>
          <a:p>
            <a:pPr marL="0" indent="0">
              <a:buNone/>
            </a:pPr>
            <a:r>
              <a:rPr lang="en-US" sz="2800" b="1" dirty="0"/>
              <a:t>    f(x1,x2)=&lt;x1,x2&gt;;   f(x1,x2)=x1*x2;  f(x1.x2)=x1/x2</a:t>
            </a:r>
          </a:p>
          <a:p>
            <a:pPr marL="0" indent="0">
              <a:buNone/>
            </a:pPr>
            <a:r>
              <a:rPr lang="ru-RU" sz="2800" b="1" dirty="0"/>
              <a:t>                 </a:t>
            </a:r>
          </a:p>
          <a:p>
            <a:pPr marL="0" indent="0">
              <a:buNone/>
            </a:pPr>
            <a:r>
              <a:rPr lang="ru-RU" sz="2800" b="1" dirty="0"/>
              <a:t>                   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51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Жадные алгоритмы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600201"/>
            <a:ext cx="843528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Логические решающие правила – </a:t>
            </a:r>
            <a:r>
              <a:rPr lang="ru-RU" b="1" dirty="0"/>
              <a:t>итеративное добавление признаков с распознаванием по пороговым функциям (Лбов Г.С., </a:t>
            </a:r>
            <a:r>
              <a:rPr lang="ru-RU" b="1" dirty="0" err="1"/>
              <a:t>Михальский</a:t>
            </a:r>
            <a:r>
              <a:rPr lang="ru-RU" b="1" dirty="0"/>
              <a:t> Р.С., 1962).    Если (</a:t>
            </a:r>
            <a:r>
              <a:rPr lang="en-US" b="1" dirty="0"/>
              <a:t>x2&lt;0)^(x6&gt;10)^(x3=0), </a:t>
            </a:r>
            <a:r>
              <a:rPr lang="ru-RU" b="1" dirty="0"/>
              <a:t>то (х0=1)</a:t>
            </a:r>
          </a:p>
          <a:p>
            <a:pPr marL="0" indent="0"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Addition – </a:t>
            </a:r>
            <a:r>
              <a:rPr lang="ru-RU" b="1" dirty="0"/>
              <a:t>итеративное добавление лучшего к имеющимся</a:t>
            </a:r>
          </a:p>
          <a:p>
            <a:pPr marL="0" indent="0">
              <a:buNone/>
            </a:pPr>
            <a:r>
              <a:rPr lang="ru-RU" b="1" dirty="0"/>
              <a:t>(Ю.Л. Барабаш, 1963)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                     n&lt;N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Deletion</a:t>
            </a:r>
            <a:r>
              <a:rPr lang="en-US" b="1" dirty="0"/>
              <a:t> – </a:t>
            </a:r>
            <a:r>
              <a:rPr lang="ru-RU" b="1" dirty="0"/>
              <a:t>итеративное исключение худшего из </a:t>
            </a:r>
            <a:r>
              <a:rPr lang="ru-RU" b="1" dirty="0" err="1"/>
              <a:t>иеющихся</a:t>
            </a:r>
            <a:endParaRPr lang="ru-RU" b="1" dirty="0"/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ru-RU" b="1" dirty="0"/>
              <a:t>(</a:t>
            </a:r>
            <a:r>
              <a:rPr lang="en-US" b="1" dirty="0" err="1"/>
              <a:t>Merill</a:t>
            </a:r>
            <a:r>
              <a:rPr lang="en-US" b="1" dirty="0"/>
              <a:t> T., Green O.M, 1963)</a:t>
            </a:r>
          </a:p>
          <a:p>
            <a:pPr marL="0" indent="0">
              <a:buNone/>
            </a:pPr>
            <a:r>
              <a:rPr lang="en-US" b="1" dirty="0"/>
              <a:t>                        n&lt;N</a:t>
            </a:r>
            <a:endParaRPr lang="ru-RU" b="1" dirty="0"/>
          </a:p>
          <a:p>
            <a:pPr marL="0" indent="0">
              <a:buNone/>
            </a:pPr>
            <a:endParaRPr lang="en-US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7030A0"/>
                </a:solidFill>
              </a:rPr>
              <a:t>AdDel</a:t>
            </a:r>
            <a:r>
              <a:rPr lang="en-US" b="1" dirty="0"/>
              <a:t> – </a:t>
            </a:r>
            <a:r>
              <a:rPr lang="ru-RU" b="1" dirty="0"/>
              <a:t>чередование </a:t>
            </a:r>
            <a:r>
              <a:rPr lang="en-US" b="1" dirty="0"/>
              <a:t>n1 Add + n2 Del,       n2&gt;n1</a:t>
            </a:r>
            <a:endParaRPr lang="ru-RU" b="1" dirty="0"/>
          </a:p>
          <a:p>
            <a:pPr marL="0" indent="0">
              <a:buNone/>
            </a:pPr>
            <a:r>
              <a:rPr lang="en-US" b="1" dirty="0"/>
              <a:t>(Kittler J., 1970)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6</a:t>
            </a:fld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339" y="3068960"/>
            <a:ext cx="1584176" cy="829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4" y="4365105"/>
            <a:ext cx="1584176" cy="826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1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Итеративный алгоритм </a:t>
            </a:r>
            <a:r>
              <a:rPr lang="en-US" b="1" dirty="0" err="1" smtClean="0">
                <a:solidFill>
                  <a:srgbClr val="C00000"/>
                </a:solidFill>
              </a:rPr>
              <a:t>AdDel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Kittler J.,</a:t>
            </a:r>
            <a:r>
              <a:rPr lang="ru-RU" sz="2200" b="1" dirty="0">
                <a:solidFill>
                  <a:schemeClr val="tx1"/>
                </a:solidFill>
              </a:rPr>
              <a:t>1985</a:t>
            </a:r>
            <a:r>
              <a:rPr lang="en-US" sz="2200" b="1" dirty="0">
                <a:solidFill>
                  <a:schemeClr val="tx1"/>
                </a:solidFill>
              </a:rPr>
              <a:t>)</a:t>
            </a:r>
            <a:br>
              <a:rPr lang="en-US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Чередование</a:t>
            </a:r>
            <a:r>
              <a:rPr lang="en-US" sz="2200" b="1" dirty="0">
                <a:solidFill>
                  <a:schemeClr val="tx1"/>
                </a:solidFill>
              </a:rPr>
              <a:t> n1 Add – n2 Del. n2&lt;n1</a:t>
            </a:r>
            <a:endParaRPr lang="ru-RU" sz="2200" b="1" dirty="0">
              <a:solidFill>
                <a:schemeClr val="tx1"/>
              </a:solidFill>
            </a:endParaRP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253" y="2156942"/>
            <a:ext cx="8146227" cy="25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7</a:t>
            </a:fld>
            <a:endParaRPr lang="ru-RU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132856"/>
            <a:ext cx="4024479" cy="25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03712" y="501317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Два шага вперед – один назад</a:t>
            </a:r>
          </a:p>
        </p:txBody>
      </p:sp>
    </p:spTree>
    <p:extLst>
      <p:ext uri="{BB962C8B-B14F-4D97-AF65-F5344CB8AC3E}">
        <p14:creationId xmlns:p14="http://schemas.microsoft.com/office/powerpoint/2010/main" val="7913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08912" cy="13681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Алгоритм </a:t>
            </a:r>
            <a:r>
              <a:rPr lang="en-US" b="1" dirty="0" err="1" smtClean="0">
                <a:solidFill>
                  <a:srgbClr val="C00000"/>
                </a:solidFill>
              </a:rPr>
              <a:t>FRiS</a:t>
            </a:r>
            <a:r>
              <a:rPr lang="en-US" b="1" dirty="0" smtClean="0">
                <a:solidFill>
                  <a:srgbClr val="C00000"/>
                </a:solidFill>
              </a:rPr>
              <a:t>-GRAD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chemeClr val="tx1"/>
                </a:solidFill>
              </a:rPr>
              <a:t>Вторичные </a:t>
            </a:r>
            <a:r>
              <a:rPr lang="ru-RU" sz="2700" b="1" dirty="0" smtClean="0">
                <a:solidFill>
                  <a:schemeClr val="tx1"/>
                </a:solidFill>
              </a:rPr>
              <a:t>признаки - Гранулы </a:t>
            </a:r>
            <a:r>
              <a:rPr lang="ru-RU" sz="2700" b="1" dirty="0">
                <a:solidFill>
                  <a:schemeClr val="tx1"/>
                </a:solidFill>
              </a:rPr>
              <a:t>из </a:t>
            </a:r>
            <a:r>
              <a:rPr lang="en-US" sz="2700" b="1" dirty="0">
                <a:solidFill>
                  <a:schemeClr val="tx1"/>
                </a:solidFill>
              </a:rPr>
              <a:t>m </a:t>
            </a:r>
            <a:r>
              <a:rPr lang="ru-RU" sz="2700" b="1" dirty="0">
                <a:solidFill>
                  <a:schemeClr val="tx1"/>
                </a:solidFill>
              </a:rPr>
              <a:t>признаков: </a:t>
            </a:r>
            <a:r>
              <a:rPr lang="en-US" sz="2700" b="1" dirty="0">
                <a:solidFill>
                  <a:schemeClr val="tx1"/>
                </a:solidFill>
              </a:rPr>
              <a:t>m</a:t>
            </a:r>
            <a:r>
              <a:rPr lang="ru-RU" sz="2700" b="1" dirty="0">
                <a:solidFill>
                  <a:schemeClr val="tx1"/>
                </a:solidFill>
              </a:rPr>
              <a:t>=1,</a:t>
            </a:r>
            <a:r>
              <a:rPr lang="en-US" sz="2700" b="1" dirty="0">
                <a:solidFill>
                  <a:schemeClr val="tx1"/>
                </a:solidFill>
              </a:rPr>
              <a:t> </a:t>
            </a:r>
            <a:r>
              <a:rPr lang="ru-RU" sz="2700" b="1" dirty="0">
                <a:solidFill>
                  <a:schemeClr val="tx1"/>
                </a:solidFill>
              </a:rPr>
              <a:t>2, 3,..</a:t>
            </a:r>
            <a:br>
              <a:rPr lang="ru-RU" sz="2700" b="1" dirty="0">
                <a:solidFill>
                  <a:schemeClr val="tx1"/>
                </a:solidFill>
              </a:rPr>
            </a:br>
            <a:r>
              <a:rPr lang="ru-RU" sz="2700" b="1" dirty="0">
                <a:solidFill>
                  <a:schemeClr val="tx1"/>
                </a:solidFill>
              </a:rPr>
              <a:t>Полный перебор?</a:t>
            </a:r>
            <a:r>
              <a:rPr lang="en-US" sz="2700" b="1" dirty="0">
                <a:solidFill>
                  <a:schemeClr val="tx1"/>
                </a:solidFill>
              </a:rPr>
              <a:t> </a:t>
            </a:r>
            <a:endParaRPr lang="ru-RU" sz="2700" b="1" dirty="0">
              <a:solidFill>
                <a:schemeClr val="tx1"/>
              </a:solidFill>
            </a:endParaRP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2" y="1916832"/>
            <a:ext cx="468852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8</a:t>
            </a:fld>
            <a:endParaRPr lang="ru-RU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908" y="4797153"/>
            <a:ext cx="4608512" cy="1800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475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Критерии информативности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Внутренние критерии:</a:t>
            </a:r>
          </a:p>
          <a:p>
            <a:r>
              <a:rPr lang="ru-RU" sz="2000" b="1" dirty="0"/>
              <a:t>Тестовое распознавание всей обучающей выборки или ее части (</a:t>
            </a:r>
            <a:r>
              <a:rPr lang="en-US" sz="2000" b="1" dirty="0"/>
              <a:t>U)</a:t>
            </a:r>
            <a:endParaRPr lang="ru-RU" sz="2000" b="1" dirty="0"/>
          </a:p>
          <a:p>
            <a:r>
              <a:rPr lang="ru-RU" b="1" dirty="0" smtClean="0">
                <a:solidFill>
                  <a:srgbClr val="7030A0"/>
                </a:solidFill>
              </a:rPr>
              <a:t>Внешние критерии: </a:t>
            </a:r>
          </a:p>
          <a:p>
            <a:endParaRPr lang="ru-RU" b="1" dirty="0">
              <a:solidFill>
                <a:srgbClr val="7030A0"/>
              </a:solidFill>
            </a:endParaRPr>
          </a:p>
          <a:p>
            <a:endParaRPr lang="ru-RU" b="1" dirty="0" smtClean="0">
              <a:solidFill>
                <a:srgbClr val="7030A0"/>
              </a:solidFill>
            </a:endParaRPr>
          </a:p>
          <a:p>
            <a:endParaRPr lang="ru-RU" b="1" dirty="0">
              <a:solidFill>
                <a:srgbClr val="7030A0"/>
              </a:solidFill>
            </a:endParaRPr>
          </a:p>
          <a:p>
            <a:endParaRPr lang="ru-RU" b="1" dirty="0" smtClean="0">
              <a:solidFill>
                <a:srgbClr val="7030A0"/>
              </a:solidFill>
            </a:endParaRPr>
          </a:p>
          <a:p>
            <a:r>
              <a:rPr lang="ru-RU" sz="2600" b="1" dirty="0"/>
              <a:t>Критерий Фишера</a:t>
            </a:r>
            <a:endParaRPr lang="en-US" sz="2600" b="1" dirty="0"/>
          </a:p>
          <a:p>
            <a:endParaRPr lang="ru-RU" dirty="0" smtClean="0"/>
          </a:p>
          <a:p>
            <a:r>
              <a:rPr lang="en-US" sz="2600" b="1" dirty="0"/>
              <a:t>FRiS-</a:t>
            </a:r>
            <a:r>
              <a:rPr lang="ru-RU" sz="2600" b="1" dirty="0"/>
              <a:t>компактность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9</a:t>
            </a:fld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2780928"/>
            <a:ext cx="568863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318" y="4382509"/>
            <a:ext cx="34988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607" y="5057785"/>
            <a:ext cx="244827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3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119</TotalTime>
  <Words>483</Words>
  <Application>Microsoft Office PowerPoint</Application>
  <PresentationFormat>Широкоэкранный</PresentationFormat>
  <Paragraphs>86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Метрополия</vt:lpstr>
      <vt:lpstr>Информативность и выбор признаков</vt:lpstr>
      <vt:lpstr>Выбор признаков</vt:lpstr>
      <vt:lpstr>Презентация PowerPoint</vt:lpstr>
      <vt:lpstr>Презентация PowerPoint</vt:lpstr>
      <vt:lpstr>Селекция</vt:lpstr>
      <vt:lpstr>Жадные алгоритмы </vt:lpstr>
      <vt:lpstr>Итеративный алгоритм AdDel (Kittler J.,1985) Чередование n1 Add – n2 Del. n2&lt;n1</vt:lpstr>
      <vt:lpstr>Алгоритм FRiS-GRAD Вторичные признаки - Гранулы из m признаков: m=1, 2, 3,.. Полный перебор? </vt:lpstr>
      <vt:lpstr>Критерии информативности</vt:lpstr>
      <vt:lpstr>Сравнение критериев </vt:lpstr>
      <vt:lpstr>Устойчивость к помехам</vt:lpstr>
      <vt:lpstr>Презентация PowerPoint</vt:lpstr>
      <vt:lpstr>Презентация PowerPoint</vt:lpstr>
      <vt:lpstr>Презентация PowerPoint</vt:lpstr>
      <vt:lpstr>Jeffery I., Higgins D., Culhane A.: Comparison and evaluation of methods for generating differentially expressed gene lists from microarray data, BMC Bioinformatics, 2006, 7:359.  (http://www.biomedcentral.com/1471-2[9]5/7/359)  10 методов выбора * 4 типа реш. правил       ……. 40 решений 9 задач Сравнение c «мировыми рекордами»</vt:lpstr>
      <vt:lpstr>Презентация PowerPoint</vt:lpstr>
      <vt:lpstr>Презентация PowerPoint</vt:lpstr>
      <vt:lpstr>Заключение</vt:lpstr>
    </vt:vector>
  </TitlesOfParts>
  <Company>Exploratory Systems, LLC.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Информативность и выбор признаков</dc:title>
  <dc:creator>Евгений Н. Павловский</dc:creator>
  <cp:lastModifiedBy>Евгений Н. Павловский</cp:lastModifiedBy>
  <cp:revision>11</cp:revision>
  <dcterms:created xsi:type="dcterms:W3CDTF">2014-02-12T07:42:29Z</dcterms:created>
  <dcterms:modified xsi:type="dcterms:W3CDTF">2014-02-18T10:18:27Z</dcterms:modified>
</cp:coreProperties>
</file>