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5"/>
  </p:notes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вгений Николаевич Павловский" initials="ЕП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60" autoAdjust="0"/>
    <p:restoredTop sz="66714" autoAdjust="0"/>
  </p:normalViewPr>
  <p:slideViewPr>
    <p:cSldViewPr snapToGrid="0">
      <p:cViewPr>
        <p:scale>
          <a:sx n="75" d="100"/>
          <a:sy n="75" d="100"/>
        </p:scale>
        <p:origin x="150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21.wmf"/><Relationship Id="rId7" Type="http://schemas.openxmlformats.org/officeDocument/2006/relationships/image" Target="../media/image15.wmf"/><Relationship Id="rId2" Type="http://schemas.openxmlformats.org/officeDocument/2006/relationships/image" Target="../media/image20.wmf"/><Relationship Id="rId1" Type="http://schemas.openxmlformats.org/officeDocument/2006/relationships/image" Target="../media/image9.wmf"/><Relationship Id="rId6" Type="http://schemas.openxmlformats.org/officeDocument/2006/relationships/image" Target="../media/image23.wmf"/><Relationship Id="rId11" Type="http://schemas.openxmlformats.org/officeDocument/2006/relationships/image" Target="../media/image27.wmf"/><Relationship Id="rId5" Type="http://schemas.openxmlformats.org/officeDocument/2006/relationships/image" Target="../media/image22.wmf"/><Relationship Id="rId10" Type="http://schemas.openxmlformats.org/officeDocument/2006/relationships/image" Target="../media/image26.wmf"/><Relationship Id="rId4" Type="http://schemas.openxmlformats.org/officeDocument/2006/relationships/image" Target="../media/image12.wmf"/><Relationship Id="rId9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0DF6EF-D8A8-4F91-93BA-D978D5707FD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73B42-7B8B-4882-A809-3559C0742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36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048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5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3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189" indent="0" algn="ctr">
              <a:buNone/>
              <a:defRPr sz="2800"/>
            </a:lvl2pPr>
            <a:lvl3pPr marL="914377" indent="0" algn="ctr">
              <a:buNone/>
              <a:defRPr sz="2400"/>
            </a:lvl3pPr>
            <a:lvl4pPr marL="1371566" indent="0" algn="ctr">
              <a:buNone/>
              <a:defRPr sz="2000"/>
            </a:lvl4pPr>
            <a:lvl5pPr marL="1828754" indent="0" algn="ctr">
              <a:buNone/>
              <a:defRPr sz="2000"/>
            </a:lvl5pPr>
            <a:lvl6pPr marL="2285943" indent="0" algn="ctr">
              <a:buNone/>
              <a:defRPr sz="2000"/>
            </a:lvl6pPr>
            <a:lvl7pPr marL="2743131" indent="0" algn="ctr">
              <a:buNone/>
              <a:defRPr sz="2000"/>
            </a:lvl7pPr>
            <a:lvl8pPr marL="3200320" indent="0" algn="ctr">
              <a:buNone/>
              <a:defRPr sz="2000"/>
            </a:lvl8pPr>
            <a:lvl9pPr marL="3657509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135475E-AF23-43DB-BE9C-637854241177}" type="datetime1">
              <a:rPr lang="ru-RU" smtClean="0"/>
              <a:t>18.02.2014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08" t="15974" r="18656" b="15207"/>
          <a:stretch/>
        </p:blipFill>
        <p:spPr>
          <a:xfrm>
            <a:off x="11339573" y="-11631"/>
            <a:ext cx="898659" cy="8640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7854" y="201122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00029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CB50D-189E-4745-A155-7838A844048C}" type="datetime1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94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1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6" y="714377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B044-B2F4-4813-8E35-ADDC06C93067}" type="datetime1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28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7486" y="273050"/>
            <a:ext cx="10968567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7486" y="1598613"/>
            <a:ext cx="10968567" cy="4497387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21287-B0DD-4261-80D5-217F314CB180}" type="datetime1">
              <a:rPr lang="ru-RU" altLang="ru-RU" smtClean="0"/>
              <a:t>18.02.2014</a:t>
            </a:fld>
            <a:endParaRPr lang="ru-RU" alt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BFB90-98F4-426B-B384-056F1159469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1892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7486" y="273050"/>
            <a:ext cx="10968567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7486" y="1598613"/>
            <a:ext cx="10968567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7486" y="3922716"/>
            <a:ext cx="10968567" cy="21732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8C130-711B-41F8-BA66-B690A522D3D2}" type="datetime1">
              <a:rPr lang="ru-RU" altLang="ru-RU" smtClean="0"/>
              <a:t>18.02.2014</a:t>
            </a:fld>
            <a:endParaRPr lang="ru-RU" altLang="ru-RU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60226-EEEA-4B0E-9315-DC56482794D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2424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067B6-2E84-400E-AAF5-E7379EA8DBD7}" type="datetime1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25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AEAC4-77B2-4A68-964F-49342CCC698C}" type="datetime1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3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1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79C4-FA81-4277-8050-89174AE18EAC}" type="datetime1">
              <a:rPr lang="ru-RU" smtClean="0"/>
              <a:t>18.02.2014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69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1DAB-52D7-4BFE-9051-5F161B6A0F41}" type="datetime1">
              <a:rPr lang="ru-RU" smtClean="0"/>
              <a:t>18.02.2014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566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4868-6BA5-480F-8945-F93903B284EE}" type="datetime1">
              <a:rPr lang="ru-RU" smtClean="0"/>
              <a:t>18.02.2014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804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B53C5-B5E0-465D-9465-8A22FF6BBDF2}" type="datetime1">
              <a:rPr lang="ru-RU" smtClean="0"/>
              <a:t>18.02.2014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15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3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E731A-2BDF-402B-BC1A-86B6401BB090}" type="datetime1">
              <a:rPr lang="ru-RU" smtClean="0"/>
              <a:t>18.02.2014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08" t="15974" r="18656" b="15207"/>
          <a:stretch/>
        </p:blipFill>
        <p:spPr>
          <a:xfrm>
            <a:off x="11293341" y="0"/>
            <a:ext cx="898659" cy="8640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7854" y="201122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34955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9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E9B3470-F340-466A-96CC-7055C4E08991}" type="datetime1">
              <a:rPr lang="ru-RU" smtClean="0"/>
              <a:t>18.02.2014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08" t="15974" r="18656" b="15207"/>
          <a:stretch/>
        </p:blipFill>
        <p:spPr>
          <a:xfrm>
            <a:off x="11293341" y="0"/>
            <a:ext cx="898659" cy="8640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8830" y="188640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918885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6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7796" marR="0" lvl="0" indent="-177796" algn="l" defTabSz="914377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Образец текста</a:t>
            </a:r>
          </a:p>
          <a:p>
            <a:pPr marL="533387" marR="0" lvl="1" indent="-346066" algn="l" defTabSz="914377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723882" marR="0" lvl="2" indent="-368291" algn="l" defTabSz="914377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  <a:p>
            <a:pPr marL="822305" marR="0" lvl="3" indent="-200020" algn="l" defTabSz="914377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Четвертый уровень</a:t>
            </a:r>
          </a:p>
          <a:p>
            <a:pPr marL="1096935" marR="0" lvl="4" indent="-195258" algn="l" defTabSz="914377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Пятый уровень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1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0636F4AC-3DE2-48FA-9D5C-172921EA59A9}" type="datetime1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1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7" y="5876414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8830" y="188640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16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08" t="15974" r="18656" b="15207"/>
          <a:stretch/>
        </p:blipFill>
        <p:spPr>
          <a:xfrm>
            <a:off x="11339573" y="-11631"/>
            <a:ext cx="898659" cy="8640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53263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hdr="0" ftr="0" dt="0"/>
  <p:txStyles>
    <p:titleStyle>
      <a:lvl1pPr algn="l" defTabSz="914377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796" marR="0" indent="-177796" algn="l" defTabSz="914377" rtl="0" eaLnBrk="1" fontAlgn="auto" latinLnBrk="0" hangingPunct="1">
        <a:lnSpc>
          <a:spcPct val="85000"/>
        </a:lnSpc>
        <a:spcBef>
          <a:spcPts val="13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33387" marR="0" indent="-346066" algn="l" defTabSz="914377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23882" marR="0" indent="-368291" algn="l" defTabSz="914377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305" marR="0" indent="-200020" algn="l" defTabSz="914377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6935" marR="0" indent="-195258" algn="l" defTabSz="914377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199970" indent="-228594" algn="l" defTabSz="914377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399965" indent="-228594" algn="l" defTabSz="914377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599960" indent="-228594" algn="l" defTabSz="914377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799955" indent="-228594" algn="l" defTabSz="914377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13.wmf"/><Relationship Id="rId18" Type="http://schemas.openxmlformats.org/officeDocument/2006/relationships/oleObject" Target="../embeddings/oleObject10.bin"/><Relationship Id="rId3" Type="http://schemas.openxmlformats.org/officeDocument/2006/relationships/image" Target="../media/image19.jpeg"/><Relationship Id="rId21" Type="http://schemas.openxmlformats.org/officeDocument/2006/relationships/image" Target="../media/image17.wmf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.bin"/><Relationship Id="rId20" Type="http://schemas.openxmlformats.org/officeDocument/2006/relationships/oleObject" Target="../embeddings/oleObject11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5" Type="http://schemas.openxmlformats.org/officeDocument/2006/relationships/image" Target="../media/image14.wmf"/><Relationship Id="rId23" Type="http://schemas.openxmlformats.org/officeDocument/2006/relationships/image" Target="../media/image18.wmf"/><Relationship Id="rId10" Type="http://schemas.openxmlformats.org/officeDocument/2006/relationships/oleObject" Target="../embeddings/oleObject6.bin"/><Relationship Id="rId19" Type="http://schemas.openxmlformats.org/officeDocument/2006/relationships/image" Target="../media/image16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8.bin"/><Relationship Id="rId22" Type="http://schemas.openxmlformats.org/officeDocument/2006/relationships/oleObject" Target="../embeddings/oleObject12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22.wmf"/><Relationship Id="rId18" Type="http://schemas.openxmlformats.org/officeDocument/2006/relationships/oleObject" Target="../embeddings/oleObject20.bin"/><Relationship Id="rId3" Type="http://schemas.openxmlformats.org/officeDocument/2006/relationships/image" Target="../media/image28.jpeg"/><Relationship Id="rId21" Type="http://schemas.openxmlformats.org/officeDocument/2006/relationships/image" Target="../media/image25.wmf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17.bin"/><Relationship Id="rId17" Type="http://schemas.openxmlformats.org/officeDocument/2006/relationships/image" Target="../media/image15.wmf"/><Relationship Id="rId25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9.bin"/><Relationship Id="rId20" Type="http://schemas.openxmlformats.org/officeDocument/2006/relationships/oleObject" Target="../embeddings/oleObject21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2.wmf"/><Relationship Id="rId24" Type="http://schemas.openxmlformats.org/officeDocument/2006/relationships/oleObject" Target="../embeddings/oleObject23.bin"/><Relationship Id="rId5" Type="http://schemas.openxmlformats.org/officeDocument/2006/relationships/image" Target="../media/image9.wmf"/><Relationship Id="rId15" Type="http://schemas.openxmlformats.org/officeDocument/2006/relationships/image" Target="../media/image23.wmf"/><Relationship Id="rId23" Type="http://schemas.openxmlformats.org/officeDocument/2006/relationships/image" Target="../media/image26.wmf"/><Relationship Id="rId10" Type="http://schemas.openxmlformats.org/officeDocument/2006/relationships/oleObject" Target="../embeddings/oleObject16.bin"/><Relationship Id="rId19" Type="http://schemas.openxmlformats.org/officeDocument/2006/relationships/image" Target="../media/image24.w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21.wmf"/><Relationship Id="rId14" Type="http://schemas.openxmlformats.org/officeDocument/2006/relationships/oleObject" Target="../embeddings/oleObject18.bin"/><Relationship Id="rId22" Type="http://schemas.openxmlformats.org/officeDocument/2006/relationships/oleObject" Target="../embeddings/oleObject2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1.emf"/><Relationship Id="rId4" Type="http://schemas.openxmlformats.org/officeDocument/2006/relationships/oleObject" Target="../embeddings/oleObject2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chinelearning.ru/wiki/index.php?title=%D0%9C%D0%B5%D1%82%D0%BE%D0%B4_%D0%B1%D0%BB%D0%B8%D0%B6%D0%B0%D0%B9%D1%88%D0%B8%D1%85_%D1%81%D0%BE%D1%81%D0%B5%D0%B4%D0%B5%D0%B9" TargetMode="External"/><Relationship Id="rId7" Type="http://schemas.openxmlformats.org/officeDocument/2006/relationships/hyperlink" Target="http://www.machinelearning.ru/wiki/index.php?title=%D0%9C%D0%B0%D1%88%D0%B8%D0%BD%D0%B0_%D0%BE%D0%BF%D0%BE%D1%80%D0%BD%D1%8B%D1%85_%D0%B2%D0%B5%D0%BA%D1%82%D0%BE%D1%80%D0%BE%D0%B2" TargetMode="External"/><Relationship Id="rId2" Type="http://schemas.openxmlformats.org/officeDocument/2006/relationships/hyperlink" Target="http://www.machinelearning.ru/wiki/index.php?title=%D0%9C%D0%B5%D1%82%D0%BE%D0%B4_%D0%BF%D0%B0%D1%80%D0%B7%D0%B5%D0%BD%D0%BE%D0%B2%D1%81%D0%BA%D0%BE%D0%B3%D0%BE_%D0%BE%D0%BA%D0%BD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chinelearning.ru/wiki/index.php?title=%D0%9B%D0%B8%D0%BD%D0%B5%D0%B9%D0%BD%D1%8B%D0%B9_%D0%B4%D0%B8%D1%81%D0%BA%D1%80%D0%B8%D0%BC%D0%B8%D0%BD%D0%B0%D0%BD%D1%82_%D0%A4%D0%B8%D1%88%D0%B5%D1%80%D0%B0" TargetMode="External"/><Relationship Id="rId5" Type="http://schemas.openxmlformats.org/officeDocument/2006/relationships/hyperlink" Target="http://www.machinelearning.ru/wiki/index.php?title=%D0%A1%D0%A2%D0%9E%D0%9B%D0%9F&amp;action=edit" TargetMode="External"/><Relationship Id="rId4" Type="http://schemas.openxmlformats.org/officeDocument/2006/relationships/hyperlink" Target="http://www.machinelearning.ru/wiki/index.php?title=%D0%9C%D0%B5%D1%82%D0%BE%D0%B4_%D0%BF%D0%BE%D1%82%D0%B5%D0%BD%D1%86%D0%B8%D0%B0%D0%BB%D1%8C%D0%BD%D1%8B%D1%85_%D1%84%D1%83%D0%BD%D0%BA%D1%86%D0%B8%D0%B9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mtClean="0"/>
              <a:t>Разработка алгоритмов на базе </a:t>
            </a:r>
            <a:r>
              <a:rPr lang="en-US" altLang="ru-RU" smtClean="0"/>
              <a:t>FRiS-</a:t>
            </a:r>
            <a:r>
              <a:rPr lang="ru-RU" altLang="ru-RU" smtClean="0"/>
              <a:t>функции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7513" y="4206876"/>
            <a:ext cx="10444987" cy="164592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dirty="0" smtClean="0"/>
              <a:t>Лекция №2.</a:t>
            </a:r>
            <a:r>
              <a:rPr lang="en-US" altLang="ru-RU" dirty="0" smtClean="0"/>
              <a:t>3 </a:t>
            </a:r>
            <a:r>
              <a:rPr lang="ru-RU" altLang="ru-RU" dirty="0" smtClean="0"/>
              <a:t>Введение в когнитивный анализ данных</a:t>
            </a:r>
          </a:p>
          <a:p>
            <a:pPr eaLnBrk="1" hangingPunct="1">
              <a:defRPr/>
            </a:pPr>
            <a:r>
              <a:rPr lang="ru-RU" altLang="ru-RU" dirty="0" smtClean="0"/>
              <a:t>к.т.н. Борисова Ирина Артёмовна</a:t>
            </a:r>
          </a:p>
        </p:txBody>
      </p:sp>
    </p:spTree>
    <p:extLst>
      <p:ext uri="{BB962C8B-B14F-4D97-AF65-F5344CB8AC3E}">
        <p14:creationId xmlns:p14="http://schemas.microsoft.com/office/powerpoint/2010/main" val="2062567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dirty="0" smtClean="0"/>
              <a:t>Алгоритм </a:t>
            </a:r>
            <a:r>
              <a:rPr lang="en-US" altLang="ru-RU" dirty="0" err="1" smtClean="0"/>
              <a:t>FRiS</a:t>
            </a:r>
            <a:r>
              <a:rPr lang="en-US" altLang="ru-RU" dirty="0" smtClean="0"/>
              <a:t>-Tax</a:t>
            </a:r>
            <a:endParaRPr lang="ru-RU" altLang="ru-RU" dirty="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z="2800"/>
              <a:t>Строится набор эталонных объектов (столпов), сохраняющий свойства всей выборки</a:t>
            </a:r>
          </a:p>
          <a:p>
            <a:pPr lvl="1" eaLnBrk="1" hangingPunct="1">
              <a:defRPr/>
            </a:pPr>
            <a:r>
              <a:rPr lang="ru-RU" altLang="ru-RU"/>
              <a:t>Небольшое количество столпов</a:t>
            </a:r>
          </a:p>
          <a:p>
            <a:pPr lvl="1" eaLnBrk="1" hangingPunct="1">
              <a:defRPr/>
            </a:pPr>
            <a:r>
              <a:rPr lang="ru-RU" altLang="ru-RU"/>
              <a:t>Наиболее представительные объекты</a:t>
            </a:r>
          </a:p>
          <a:p>
            <a:pPr eaLnBrk="1" hangingPunct="1">
              <a:defRPr/>
            </a:pPr>
            <a:r>
              <a:rPr lang="ru-RU" altLang="ru-RU" sz="2800"/>
              <a:t> Полученный набор может использоваться: </a:t>
            </a:r>
          </a:p>
          <a:p>
            <a:pPr lvl="1" eaLnBrk="1" hangingPunct="1">
              <a:defRPr/>
            </a:pPr>
            <a:r>
              <a:rPr lang="ru-RU" altLang="ru-RU"/>
              <a:t>для разбиения выборки на кластеры (классы)</a:t>
            </a:r>
            <a:endParaRPr lang="en-US" altLang="ru-RU"/>
          </a:p>
          <a:p>
            <a:pPr lvl="1" eaLnBrk="1" hangingPunct="1">
              <a:defRPr/>
            </a:pPr>
            <a:r>
              <a:rPr lang="ru-RU" altLang="ru-RU"/>
              <a:t>для оценки компактности выборки</a:t>
            </a:r>
          </a:p>
          <a:p>
            <a:pPr lvl="1" eaLnBrk="1" hangingPunct="1">
              <a:defRPr/>
            </a:pPr>
            <a:r>
              <a:rPr lang="ru-RU" altLang="ru-RU"/>
              <a:t>для отнесения к построенным кластерам(классам) новых объектов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61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27051" y="188913"/>
            <a:ext cx="10972800" cy="13716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altLang="ru-RU"/>
              <a:t>Алгоритм </a:t>
            </a:r>
            <a:r>
              <a:rPr lang="en-US" altLang="ru-RU"/>
              <a:t>FRiS-Tax</a:t>
            </a:r>
            <a:endParaRPr lang="ru-RU" alt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6977"/>
            <a:ext cx="10972800" cy="51022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altLang="ru-RU" sz="2800"/>
              <a:t>Редуцированная </a:t>
            </a:r>
            <a:r>
              <a:rPr lang="en-US" altLang="ru-RU" sz="2800"/>
              <a:t>FRiS-</a:t>
            </a:r>
            <a:r>
              <a:rPr lang="ru-RU" altLang="ru-RU" sz="2800"/>
              <a:t>функция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ru-RU" altLang="ru-RU" b="1"/>
              <a:t>Виртуальный конкурент</a:t>
            </a:r>
            <a:r>
              <a:rPr lang="en-US" altLang="ru-RU" b="1"/>
              <a:t> </a:t>
            </a:r>
            <a:r>
              <a:rPr lang="ru-RU" altLang="ru-RU" b="1"/>
              <a:t>на расстоянии </a:t>
            </a:r>
            <a:r>
              <a:rPr lang="en-US" altLang="ru-RU" b="1"/>
              <a:t>r*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ru-RU" b="1"/>
              <a:t>F*=(r*-r1)/(r*+r1)</a:t>
            </a:r>
            <a:endParaRPr lang="ru-RU" altLang="ru-RU"/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800"/>
              <a:t>Работа алгоритма состоит из двух этапов: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ru-RU" altLang="ru-RU"/>
              <a:t> </a:t>
            </a:r>
            <a:r>
              <a:rPr lang="en-US" altLang="ru-RU"/>
              <a:t>FRiS-Cluster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ru-RU" altLang="ru-RU"/>
              <a:t>Оценивается качество объекта в роли столпа.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ru-RU" altLang="ru-RU"/>
              <a:t>Высоким значением обладают объекты, расположенные в локальных сгустках объектов.</a:t>
            </a:r>
            <a:endParaRPr lang="en-US" altLang="ru-RU"/>
          </a:p>
          <a:p>
            <a:pPr lvl="2" eaLnBrk="1" hangingPunct="1">
              <a:lnSpc>
                <a:spcPct val="90000"/>
              </a:lnSpc>
              <a:defRPr/>
            </a:pPr>
            <a:r>
              <a:rPr lang="ru-RU" altLang="ru-RU"/>
              <a:t>Отыскиваются </a:t>
            </a:r>
            <a:r>
              <a:rPr lang="ru-RU" altLang="ru-RU" b="1"/>
              <a:t>центры локальных сгустков</a:t>
            </a:r>
            <a:r>
              <a:rPr lang="ru-RU" altLang="ru-RU"/>
              <a:t> объектов (столпы).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ru-RU" altLang="ru-RU"/>
              <a:t>Выборка распределяется между столпами. </a:t>
            </a:r>
            <a:r>
              <a:rPr lang="ru-RU" altLang="ru-RU" b="1"/>
              <a:t>Строится кластеризация. </a:t>
            </a:r>
            <a:endParaRPr lang="en-US" altLang="ru-RU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ru-RU"/>
              <a:t> FRiS-Class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ru-RU" altLang="ru-RU"/>
              <a:t>Линейно разделимые кластеры объединяются в таксоны сложной формы.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altLang="ru-RU" sz="2800"/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2" y="-18466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317" name="Rectangle 7"/>
          <p:cNvSpPr>
            <a:spLocks noChangeArrowheads="1"/>
          </p:cNvSpPr>
          <p:nvPr/>
        </p:nvSpPr>
        <p:spPr bwMode="auto">
          <a:xfrm>
            <a:off x="2" y="-18466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8797414"/>
              </p:ext>
            </p:extLst>
          </p:nvPr>
        </p:nvGraphicFramePr>
        <p:xfrm>
          <a:off x="8418286" y="2986747"/>
          <a:ext cx="3293233" cy="7803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Формула" r:id="rId3" imgW="1447800" imgH="457200" progId="Equation.3">
                  <p:embed/>
                </p:oleObj>
              </mc:Choice>
              <mc:Fallback>
                <p:oleObj name="Формула" r:id="rId3" imgW="14478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8286" y="2986747"/>
                        <a:ext cx="3293233" cy="7803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55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t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2" y="404814"/>
            <a:ext cx="11108267" cy="605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Oval 3"/>
          <p:cNvSpPr>
            <a:spLocks noChangeArrowheads="1"/>
          </p:cNvSpPr>
          <p:nvPr/>
        </p:nvSpPr>
        <p:spPr bwMode="auto">
          <a:xfrm>
            <a:off x="4855633" y="3616326"/>
            <a:ext cx="287867" cy="215900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48" name="Oval 4"/>
          <p:cNvSpPr>
            <a:spLocks noChangeArrowheads="1"/>
          </p:cNvSpPr>
          <p:nvPr/>
        </p:nvSpPr>
        <p:spPr bwMode="auto">
          <a:xfrm>
            <a:off x="10033001" y="2420939"/>
            <a:ext cx="287867" cy="215900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4284133" y="5534026"/>
            <a:ext cx="287867" cy="215900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2302933" y="4440239"/>
            <a:ext cx="287867" cy="215900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51" name="Oval 7"/>
          <p:cNvSpPr>
            <a:spLocks noChangeArrowheads="1"/>
          </p:cNvSpPr>
          <p:nvPr/>
        </p:nvSpPr>
        <p:spPr bwMode="auto">
          <a:xfrm>
            <a:off x="2440517" y="4329114"/>
            <a:ext cx="287867" cy="215900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52" name="Oval 8"/>
          <p:cNvSpPr>
            <a:spLocks noChangeArrowheads="1"/>
          </p:cNvSpPr>
          <p:nvPr/>
        </p:nvSpPr>
        <p:spPr bwMode="auto">
          <a:xfrm>
            <a:off x="4102101" y="3216275"/>
            <a:ext cx="287867" cy="215900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8961968" y="2312989"/>
            <a:ext cx="287867" cy="215900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54" name="Oval 10"/>
          <p:cNvSpPr>
            <a:spLocks noChangeArrowheads="1"/>
          </p:cNvSpPr>
          <p:nvPr/>
        </p:nvSpPr>
        <p:spPr bwMode="auto">
          <a:xfrm>
            <a:off x="6491817" y="4270375"/>
            <a:ext cx="287867" cy="215900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55" name="Oval 11"/>
          <p:cNvSpPr>
            <a:spLocks noChangeArrowheads="1"/>
          </p:cNvSpPr>
          <p:nvPr/>
        </p:nvSpPr>
        <p:spPr bwMode="auto">
          <a:xfrm>
            <a:off x="5867401" y="3141663"/>
            <a:ext cx="287867" cy="215900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56" name="Oval 12"/>
          <p:cNvSpPr>
            <a:spLocks noChangeArrowheads="1"/>
          </p:cNvSpPr>
          <p:nvPr/>
        </p:nvSpPr>
        <p:spPr bwMode="auto">
          <a:xfrm>
            <a:off x="4368801" y="1528763"/>
            <a:ext cx="287867" cy="215900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57" name="Oval 13"/>
          <p:cNvSpPr>
            <a:spLocks noChangeArrowheads="1"/>
          </p:cNvSpPr>
          <p:nvPr/>
        </p:nvSpPr>
        <p:spPr bwMode="auto">
          <a:xfrm>
            <a:off x="4792133" y="5375275"/>
            <a:ext cx="287867" cy="215900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58" name="Oval 14"/>
          <p:cNvSpPr>
            <a:spLocks noChangeArrowheads="1"/>
          </p:cNvSpPr>
          <p:nvPr/>
        </p:nvSpPr>
        <p:spPr bwMode="auto">
          <a:xfrm>
            <a:off x="4931833" y="4068763"/>
            <a:ext cx="287867" cy="215900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cxnSp>
        <p:nvCxnSpPr>
          <p:cNvPr id="6159" name="AutoShape 15"/>
          <p:cNvCxnSpPr>
            <a:cxnSpLocks noChangeShapeType="1"/>
          </p:cNvCxnSpPr>
          <p:nvPr/>
        </p:nvCxnSpPr>
        <p:spPr bwMode="auto">
          <a:xfrm flipH="1">
            <a:off x="4271435" y="1844676"/>
            <a:ext cx="190500" cy="11525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60" name="AutoShape 16"/>
          <p:cNvCxnSpPr>
            <a:cxnSpLocks noChangeShapeType="1"/>
          </p:cNvCxnSpPr>
          <p:nvPr/>
        </p:nvCxnSpPr>
        <p:spPr bwMode="auto">
          <a:xfrm>
            <a:off x="4246035" y="3471863"/>
            <a:ext cx="673100" cy="576263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61" name="AutoShape 17"/>
          <p:cNvCxnSpPr>
            <a:cxnSpLocks noChangeShapeType="1"/>
          </p:cNvCxnSpPr>
          <p:nvPr/>
        </p:nvCxnSpPr>
        <p:spPr bwMode="auto">
          <a:xfrm flipV="1">
            <a:off x="5039786" y="4437065"/>
            <a:ext cx="1585383" cy="10128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62" name="AutoShape 18"/>
          <p:cNvCxnSpPr>
            <a:cxnSpLocks noChangeShapeType="1"/>
          </p:cNvCxnSpPr>
          <p:nvPr/>
        </p:nvCxnSpPr>
        <p:spPr bwMode="auto">
          <a:xfrm>
            <a:off x="6191251" y="3429002"/>
            <a:ext cx="383116" cy="7969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63" name="Freeform 19"/>
          <p:cNvSpPr>
            <a:spLocks/>
          </p:cNvSpPr>
          <p:nvPr/>
        </p:nvSpPr>
        <p:spPr bwMode="auto">
          <a:xfrm>
            <a:off x="4847167" y="1412877"/>
            <a:ext cx="721784" cy="936625"/>
          </a:xfrm>
          <a:custGeom>
            <a:avLst/>
            <a:gdLst>
              <a:gd name="T0" fmla="*/ 0 w 386"/>
              <a:gd name="T1" fmla="*/ 936625 h 567"/>
              <a:gd name="T2" fmla="*/ 253840 w 386"/>
              <a:gd name="T3" fmla="*/ 786302 h 567"/>
              <a:gd name="T4" fmla="*/ 444570 w 386"/>
              <a:gd name="T5" fmla="*/ 487309 h 567"/>
              <a:gd name="T6" fmla="*/ 509082 w 386"/>
              <a:gd name="T7" fmla="*/ 112329 h 56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86" h="567">
                <a:moveTo>
                  <a:pt x="0" y="567"/>
                </a:moveTo>
                <a:cubicBezTo>
                  <a:pt x="64" y="544"/>
                  <a:pt x="128" y="521"/>
                  <a:pt x="181" y="476"/>
                </a:cubicBezTo>
                <a:cubicBezTo>
                  <a:pt x="234" y="431"/>
                  <a:pt x="287" y="363"/>
                  <a:pt x="317" y="295"/>
                </a:cubicBezTo>
                <a:cubicBezTo>
                  <a:pt x="347" y="227"/>
                  <a:pt x="386" y="0"/>
                  <a:pt x="363" y="68"/>
                </a:cubicBezTo>
              </a:path>
            </a:pathLst>
          </a:custGeom>
          <a:noFill/>
          <a:ln w="9525" cap="flat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4" name="Freeform 20"/>
          <p:cNvSpPr>
            <a:spLocks/>
          </p:cNvSpPr>
          <p:nvPr/>
        </p:nvSpPr>
        <p:spPr bwMode="auto">
          <a:xfrm>
            <a:off x="5135036" y="2239965"/>
            <a:ext cx="1056217" cy="396875"/>
          </a:xfrm>
          <a:custGeom>
            <a:avLst/>
            <a:gdLst>
              <a:gd name="T0" fmla="*/ 0 w 544"/>
              <a:gd name="T1" fmla="*/ 396875 h 386"/>
              <a:gd name="T2" fmla="*/ 198041 w 544"/>
              <a:gd name="T3" fmla="*/ 163480 h 386"/>
              <a:gd name="T4" fmla="*/ 528594 w 544"/>
              <a:gd name="T5" fmla="*/ 23648 h 386"/>
              <a:gd name="T6" fmla="*/ 792163 w 544"/>
              <a:gd name="T7" fmla="*/ 23648 h 38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44" h="386">
                <a:moveTo>
                  <a:pt x="0" y="386"/>
                </a:moveTo>
                <a:cubicBezTo>
                  <a:pt x="38" y="302"/>
                  <a:pt x="76" y="219"/>
                  <a:pt x="136" y="159"/>
                </a:cubicBezTo>
                <a:cubicBezTo>
                  <a:pt x="196" y="99"/>
                  <a:pt x="295" y="46"/>
                  <a:pt x="363" y="23"/>
                </a:cubicBezTo>
                <a:cubicBezTo>
                  <a:pt x="431" y="0"/>
                  <a:pt x="506" y="0"/>
                  <a:pt x="544" y="23"/>
                </a:cubicBezTo>
              </a:path>
            </a:pathLst>
          </a:custGeom>
          <a:noFill/>
          <a:ln w="9525" cap="flat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5" name="Freeform 21"/>
          <p:cNvSpPr>
            <a:spLocks/>
          </p:cNvSpPr>
          <p:nvPr/>
        </p:nvSpPr>
        <p:spPr bwMode="auto">
          <a:xfrm>
            <a:off x="3695702" y="1989137"/>
            <a:ext cx="1344084" cy="334963"/>
          </a:xfrm>
          <a:custGeom>
            <a:avLst/>
            <a:gdLst>
              <a:gd name="T0" fmla="*/ 0 w 635"/>
              <a:gd name="T1" fmla="*/ 0 h 211"/>
              <a:gd name="T2" fmla="*/ 431800 w 635"/>
              <a:gd name="T3" fmla="*/ 287337 h 211"/>
              <a:gd name="T4" fmla="*/ 863600 w 635"/>
              <a:gd name="T5" fmla="*/ 287337 h 211"/>
              <a:gd name="T6" fmla="*/ 1008063 w 635"/>
              <a:gd name="T7" fmla="*/ 215900 h 21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35" h="211">
                <a:moveTo>
                  <a:pt x="0" y="0"/>
                </a:moveTo>
                <a:cubicBezTo>
                  <a:pt x="90" y="75"/>
                  <a:pt x="181" y="151"/>
                  <a:pt x="272" y="181"/>
                </a:cubicBezTo>
                <a:cubicBezTo>
                  <a:pt x="363" y="211"/>
                  <a:pt x="484" y="189"/>
                  <a:pt x="544" y="181"/>
                </a:cubicBezTo>
                <a:cubicBezTo>
                  <a:pt x="604" y="173"/>
                  <a:pt x="619" y="154"/>
                  <a:pt x="635" y="136"/>
                </a:cubicBezTo>
              </a:path>
            </a:pathLst>
          </a:custGeom>
          <a:noFill/>
          <a:ln w="9525" cap="flat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6" name="Freeform 22"/>
          <p:cNvSpPr>
            <a:spLocks/>
          </p:cNvSpPr>
          <p:nvPr/>
        </p:nvSpPr>
        <p:spPr bwMode="auto">
          <a:xfrm>
            <a:off x="3407835" y="2600325"/>
            <a:ext cx="1536700" cy="323851"/>
          </a:xfrm>
          <a:custGeom>
            <a:avLst/>
            <a:gdLst>
              <a:gd name="T0" fmla="*/ 0 w 726"/>
              <a:gd name="T1" fmla="*/ 107950 h 204"/>
              <a:gd name="T2" fmla="*/ 576263 w 726"/>
              <a:gd name="T3" fmla="*/ 36513 h 204"/>
              <a:gd name="T4" fmla="*/ 1152525 w 726"/>
              <a:gd name="T5" fmla="*/ 323850 h 20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26" h="204">
                <a:moveTo>
                  <a:pt x="0" y="68"/>
                </a:moveTo>
                <a:cubicBezTo>
                  <a:pt x="121" y="34"/>
                  <a:pt x="242" y="0"/>
                  <a:pt x="363" y="23"/>
                </a:cubicBezTo>
                <a:cubicBezTo>
                  <a:pt x="484" y="46"/>
                  <a:pt x="673" y="166"/>
                  <a:pt x="726" y="204"/>
                </a:cubicBezTo>
              </a:path>
            </a:pathLst>
          </a:custGeom>
          <a:noFill/>
          <a:ln w="9525" cap="flat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920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44444E-6 L -0.03611 -0.07454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6" y="-372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0 L -0.06701 -0.02616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1" y="-131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611 -0.07454 L -0.04392 -0.23195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9" y="-787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7.77778E-6 L 0.14948 -0.12593 " pathEditMode="relative" ptsTypes="AA">
                                      <p:cBhvr>
                                        <p:cTn id="24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6" dur="2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1" dur="2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5" dur="2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9" dur="20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47" grpId="1" animBg="1"/>
      <p:bldP spid="6147" grpId="2" animBg="1"/>
      <p:bldP spid="6147" grpId="3" animBg="1"/>
      <p:bldP spid="6148" grpId="0" animBg="1"/>
      <p:bldP spid="6148" grpId="1" animBg="1"/>
      <p:bldP spid="6148" grpId="2" animBg="1"/>
      <p:bldP spid="6149" grpId="0" animBg="1"/>
      <p:bldP spid="6149" grpId="1" animBg="1"/>
      <p:bldP spid="6149" grpId="2" animBg="1"/>
      <p:bldP spid="6150" grpId="0" animBg="1"/>
      <p:bldP spid="6150" grpId="1" animBg="1"/>
      <p:bldP spid="6151" grpId="0" animBg="1"/>
      <p:bldP spid="6152" grpId="0" animBg="1"/>
      <p:bldP spid="6153" grpId="0" animBg="1"/>
      <p:bldP spid="6154" grpId="0" animBg="1"/>
      <p:bldP spid="6155" grpId="0" animBg="1"/>
      <p:bldP spid="6156" grpId="0" animBg="1"/>
      <p:bldP spid="6157" grpId="0" animBg="1"/>
      <p:bldP spid="6158" grpId="0" animBg="1"/>
      <p:bldP spid="6163" grpId="0" animBg="1"/>
      <p:bldP spid="6163" grpId="1" animBg="1"/>
      <p:bldP spid="6164" grpId="0" animBg="1"/>
      <p:bldP spid="6164" grpId="1" animBg="1"/>
      <p:bldP spid="6165" grpId="0" animBg="1"/>
      <p:bldP spid="6165" grpId="1" animBg="1"/>
      <p:bldP spid="6166" grpId="0" animBg="1"/>
      <p:bldP spid="6166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t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2" y="368300"/>
            <a:ext cx="11156951" cy="611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92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9" name="Picture 5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77000" y="3460750"/>
            <a:ext cx="5181600" cy="3076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219200" y="1341437"/>
            <a:ext cx="10972800" cy="2052637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altLang="ru-RU" sz="2000" dirty="0"/>
              <a:t>Строятся кластеризации для всех </a:t>
            </a:r>
            <a:r>
              <a:rPr lang="en-US" altLang="ru-RU" sz="2000" dirty="0"/>
              <a:t>k </a:t>
            </a:r>
            <a:r>
              <a:rPr lang="en-US" altLang="ru-RU" sz="1800" dirty="0">
                <a:sym typeface="Symbol" pitchFamily="18" charset="2"/>
              </a:rPr>
              <a:t></a:t>
            </a:r>
            <a:r>
              <a:rPr lang="en-US" altLang="ru-RU" sz="2000" dirty="0"/>
              <a:t> K, </a:t>
            </a:r>
            <a:r>
              <a:rPr lang="ru-RU" altLang="ru-RU" sz="2000" dirty="0"/>
              <a:t>вычисляется их качество </a:t>
            </a:r>
            <a:r>
              <a:rPr lang="en-US" altLang="ru-RU" sz="2000" dirty="0"/>
              <a:t>F(2),F(3),…</a:t>
            </a:r>
            <a:r>
              <a:rPr lang="ru-RU" altLang="ru-RU" sz="2000" dirty="0"/>
              <a:t>,</a:t>
            </a:r>
            <a:r>
              <a:rPr lang="en-US" altLang="ru-RU" sz="2000" dirty="0"/>
              <a:t>F(k)</a:t>
            </a:r>
            <a:endParaRPr lang="ru-RU" altLang="ru-RU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2000" dirty="0"/>
              <a:t>Ищутся локальные максимумы качества </a:t>
            </a:r>
            <a:endParaRPr lang="en-US" altLang="ru-RU" sz="20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ru-RU" altLang="ru-RU" sz="1800" dirty="0"/>
              <a:t> такие </a:t>
            </a:r>
            <a:r>
              <a:rPr lang="en-US" altLang="ru-RU" sz="1800" dirty="0"/>
              <a:t>k</a:t>
            </a:r>
            <a:r>
              <a:rPr lang="ru-RU" altLang="ru-RU" sz="1800" dirty="0"/>
              <a:t>, что </a:t>
            </a:r>
            <a:r>
              <a:rPr lang="en-US" altLang="ru-RU" sz="1800" dirty="0"/>
              <a:t>F(k-1)&lt;F(k)&amp;F(k+1)&lt;F(k)</a:t>
            </a:r>
            <a:r>
              <a:rPr lang="ru-RU" altLang="ru-RU" sz="1800" dirty="0"/>
              <a:t> </a:t>
            </a:r>
            <a:endParaRPr lang="en-US" altLang="ru-RU" sz="1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2000" dirty="0"/>
              <a:t>Этап </a:t>
            </a:r>
            <a:r>
              <a:rPr lang="en-US" altLang="ru-RU" sz="2000" dirty="0" err="1"/>
              <a:t>FRiS-Cldss</a:t>
            </a:r>
            <a:r>
              <a:rPr lang="en-US" altLang="ru-RU" sz="2000" dirty="0"/>
              <a:t> </a:t>
            </a:r>
            <a:r>
              <a:rPr lang="ru-RU" altLang="ru-RU" sz="2000" dirty="0"/>
              <a:t>выполняется лишь для тех </a:t>
            </a:r>
            <a:r>
              <a:rPr lang="en-US" altLang="ru-RU" sz="2000" dirty="0"/>
              <a:t>k</a:t>
            </a:r>
            <a:r>
              <a:rPr lang="ru-RU" altLang="ru-RU" sz="2000" dirty="0"/>
              <a:t>, которые соответствуют локальным максимумам </a:t>
            </a:r>
            <a:r>
              <a:rPr lang="en-US" altLang="ru-RU" sz="2000" dirty="0" err="1"/>
              <a:t>FRiS</a:t>
            </a:r>
            <a:r>
              <a:rPr lang="en-US" altLang="ru-RU" sz="2000" dirty="0"/>
              <a:t>-</a:t>
            </a:r>
            <a:r>
              <a:rPr lang="ru-RU" altLang="ru-RU" sz="2000" dirty="0"/>
              <a:t>функции.</a:t>
            </a:r>
            <a:endParaRPr lang="en-US" altLang="ru-RU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2000" dirty="0"/>
              <a:t>Выбирается вариант таксономии с максимальным значением </a:t>
            </a:r>
            <a:r>
              <a:rPr lang="en-US" altLang="ru-RU" sz="2000" dirty="0" err="1"/>
              <a:t>FRiS</a:t>
            </a:r>
            <a:r>
              <a:rPr lang="en-US" altLang="ru-RU" sz="2000" dirty="0"/>
              <a:t>-</a:t>
            </a:r>
            <a:r>
              <a:rPr lang="ru-RU" altLang="ru-RU" sz="2000" dirty="0"/>
              <a:t>функции</a:t>
            </a:r>
            <a:r>
              <a:rPr lang="en-US" altLang="ru-RU" sz="2000" dirty="0" smtClean="0"/>
              <a:t>.</a:t>
            </a:r>
            <a:endParaRPr lang="ru-RU" altLang="ru-RU" sz="2000" dirty="0"/>
          </a:p>
        </p:txBody>
      </p:sp>
      <p:pic>
        <p:nvPicPr>
          <p:cNvPr id="16388" name="Picture 4" descr="r1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8825" y="3533775"/>
            <a:ext cx="5184775" cy="3003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95300" y="604838"/>
            <a:ext cx="10968038" cy="7366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altLang="ru-RU" dirty="0"/>
              <a:t>Выбор числа таксонов в алгоритме </a:t>
            </a:r>
            <a:r>
              <a:rPr lang="en-US" altLang="ru-RU" dirty="0" err="1"/>
              <a:t>FRiS-Tdx</a:t>
            </a:r>
            <a:r>
              <a:rPr lang="ru-RU" altLang="ru-RU" dirty="0"/>
              <a:t>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03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2159000" y="2924176"/>
            <a:ext cx="8737600" cy="15843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6864353" y="3357563"/>
            <a:ext cx="3839633" cy="863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>
          <a:xfrm>
            <a:off x="814917" y="2"/>
            <a:ext cx="11377083" cy="14319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altLang="ru-RU" sz="3600"/>
              <a:t>Задача частичного обучения</a:t>
            </a:r>
          </a:p>
        </p:txBody>
      </p:sp>
      <p:sp>
        <p:nvSpPr>
          <p:cNvPr id="41989" name="Oval 5"/>
          <p:cNvSpPr>
            <a:spLocks noChangeArrowheads="1"/>
          </p:cNvSpPr>
          <p:nvPr/>
        </p:nvSpPr>
        <p:spPr bwMode="auto">
          <a:xfrm>
            <a:off x="1102786" y="4797427"/>
            <a:ext cx="4991100" cy="1439863"/>
          </a:xfrm>
          <a:prstGeom prst="ellipse">
            <a:avLst/>
          </a:prstGeom>
          <a:solidFill>
            <a:schemeClr val="bg1"/>
          </a:solidFill>
          <a:ln w="38100" cmpd="dbl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990" name="Oval 6"/>
          <p:cNvSpPr>
            <a:spLocks noChangeArrowheads="1"/>
          </p:cNvSpPr>
          <p:nvPr/>
        </p:nvSpPr>
        <p:spPr bwMode="auto">
          <a:xfrm>
            <a:off x="6959600" y="4797427"/>
            <a:ext cx="4893733" cy="1439863"/>
          </a:xfrm>
          <a:prstGeom prst="ellipse">
            <a:avLst/>
          </a:prstGeom>
          <a:solidFill>
            <a:schemeClr val="bg1"/>
          </a:solidFill>
          <a:ln w="38100" cmpd="dbl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991" name="Oval 7"/>
          <p:cNvSpPr>
            <a:spLocks noChangeArrowheads="1"/>
          </p:cNvSpPr>
          <p:nvPr/>
        </p:nvSpPr>
        <p:spPr bwMode="auto">
          <a:xfrm>
            <a:off x="3119967" y="1341439"/>
            <a:ext cx="7008284" cy="1366837"/>
          </a:xfrm>
          <a:prstGeom prst="ellipse">
            <a:avLst/>
          </a:prstGeom>
          <a:solidFill>
            <a:schemeClr val="bg1"/>
          </a:solidFill>
          <a:ln w="38100" cmpd="dbl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>
              <a:latin typeface="Tahoma" pitchFamily="34" charset="0"/>
            </a:endParaRP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3503084" y="1844677"/>
            <a:ext cx="6239933" cy="354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ts val="2000"/>
              </a:lnSpc>
              <a:spcBef>
                <a:spcPct val="50000"/>
              </a:spcBef>
              <a:buClr>
                <a:schemeClr val="bg2"/>
              </a:buClr>
              <a:buSzPct val="75000"/>
              <a:defRPr/>
            </a:pPr>
            <a:r>
              <a:rPr lang="ru-RU" alt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Частичное обучение </a:t>
            </a: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7056968" y="3644901"/>
            <a:ext cx="3649133" cy="45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40000"/>
              </a:lnSpc>
              <a:spcBef>
                <a:spcPct val="5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alt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Классифицированная</a:t>
            </a:r>
          </a:p>
          <a:p>
            <a:pPr algn="ctr">
              <a:lnSpc>
                <a:spcPct val="40000"/>
              </a:lnSpc>
              <a:spcBef>
                <a:spcPct val="5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alt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 выборка</a:t>
            </a:r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1295402" y="4508501"/>
            <a:ext cx="45593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40000"/>
              </a:lnSpc>
              <a:spcBef>
                <a:spcPct val="5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altLang="ru-RU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lnSpc>
                <a:spcPct val="40000"/>
              </a:lnSpc>
              <a:spcBef>
                <a:spcPct val="5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altLang="ru-RU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lnSpc>
                <a:spcPct val="40000"/>
              </a:lnSpc>
              <a:spcBef>
                <a:spcPct val="5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altLang="ru-RU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Таксономия</a:t>
            </a:r>
          </a:p>
          <a:p>
            <a:pPr algn="ctr">
              <a:lnSpc>
                <a:spcPct val="40000"/>
              </a:lnSpc>
              <a:spcBef>
                <a:spcPct val="5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altLang="ru-RU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(автоматическая </a:t>
            </a:r>
          </a:p>
          <a:p>
            <a:pPr algn="ctr">
              <a:lnSpc>
                <a:spcPct val="40000"/>
              </a:lnSpc>
              <a:spcBef>
                <a:spcPct val="5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altLang="ru-RU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классификация)</a:t>
            </a: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6864351" y="5013326"/>
            <a:ext cx="4800600" cy="656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533400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ts val="2200"/>
              </a:lnSpc>
              <a:spcBef>
                <a:spcPct val="50000"/>
              </a:spcBef>
              <a:buClr>
                <a:schemeClr val="bg2"/>
              </a:buClr>
              <a:buSzPct val="75000"/>
              <a:defRPr/>
            </a:pPr>
            <a:r>
              <a:rPr lang="ru-RU" altLang="ru-RU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Построение   решающего правила (классификация)</a:t>
            </a:r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2351620" y="3357563"/>
            <a:ext cx="3839633" cy="863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2544233" y="3357564"/>
            <a:ext cx="3744384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40000"/>
              </a:lnSpc>
              <a:spcBef>
                <a:spcPct val="5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altLang="ru-RU" sz="2400" dirty="0"/>
              <a:t>.</a:t>
            </a:r>
            <a:r>
              <a:rPr lang="ru-RU" altLang="ru-RU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</a:p>
          <a:p>
            <a:pPr algn="ctr">
              <a:lnSpc>
                <a:spcPct val="40000"/>
              </a:lnSpc>
              <a:spcBef>
                <a:spcPct val="5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altLang="ru-R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Неклассифицированная</a:t>
            </a:r>
          </a:p>
          <a:p>
            <a:pPr algn="ctr">
              <a:lnSpc>
                <a:spcPct val="40000"/>
              </a:lnSpc>
              <a:spcBef>
                <a:spcPct val="5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altLang="ru-R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выборка</a:t>
            </a:r>
          </a:p>
        </p:txBody>
      </p:sp>
      <p:sp>
        <p:nvSpPr>
          <p:cNvPr id="41998" name="AutoShape 14"/>
          <p:cNvSpPr>
            <a:spLocks noChangeArrowheads="1"/>
          </p:cNvSpPr>
          <p:nvPr/>
        </p:nvSpPr>
        <p:spPr bwMode="auto">
          <a:xfrm>
            <a:off x="8879417" y="4221164"/>
            <a:ext cx="770467" cy="579437"/>
          </a:xfrm>
          <a:prstGeom prst="downArrow">
            <a:avLst>
              <a:gd name="adj1" fmla="val 50000"/>
              <a:gd name="adj2" fmla="val 25069"/>
            </a:avLst>
          </a:prstGeom>
          <a:noFill/>
          <a:ln w="38100" cmpd="dbl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999" name="AutoShape 15"/>
          <p:cNvSpPr>
            <a:spLocks noChangeArrowheads="1"/>
          </p:cNvSpPr>
          <p:nvPr/>
        </p:nvSpPr>
        <p:spPr bwMode="auto">
          <a:xfrm>
            <a:off x="3215217" y="4221164"/>
            <a:ext cx="770467" cy="579437"/>
          </a:xfrm>
          <a:prstGeom prst="downArrow">
            <a:avLst>
              <a:gd name="adj1" fmla="val 50000"/>
              <a:gd name="adj2" fmla="val 25069"/>
            </a:avLst>
          </a:prstGeom>
          <a:noFill/>
          <a:ln w="38100" cmpd="dbl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2000" name="AutoShape 16"/>
          <p:cNvSpPr>
            <a:spLocks noChangeArrowheads="1"/>
          </p:cNvSpPr>
          <p:nvPr/>
        </p:nvSpPr>
        <p:spPr bwMode="auto">
          <a:xfrm rot="10800000">
            <a:off x="6191252" y="2349501"/>
            <a:ext cx="770467" cy="579439"/>
          </a:xfrm>
          <a:prstGeom prst="downArrow">
            <a:avLst>
              <a:gd name="adj1" fmla="val 50000"/>
              <a:gd name="adj2" fmla="val 25069"/>
            </a:avLst>
          </a:prstGeom>
          <a:noFill/>
          <a:ln w="38100" cmpd="dbl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6612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animBg="1"/>
      <p:bldP spid="41987" grpId="0" animBg="1"/>
      <p:bldP spid="41989" grpId="0" animBg="1"/>
      <p:bldP spid="41990" grpId="0" animBg="1"/>
      <p:bldP spid="41991" grpId="0" animBg="1"/>
      <p:bldP spid="41992" grpId="0"/>
      <p:bldP spid="41993" grpId="0"/>
      <p:bldP spid="41994" grpId="0"/>
      <p:bldP spid="41995" grpId="0"/>
      <p:bldP spid="41996" grpId="0" animBg="1"/>
      <p:bldP spid="41997" grpId="0"/>
      <p:bldP spid="41998" grpId="0" animBg="1"/>
      <p:bldP spid="41999" grpId="0" animBg="1"/>
      <p:bldP spid="4200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mtClean="0"/>
              <a:t>Задача частичного обучения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u-RU" altLang="ru-RU" sz="2800" dirty="0"/>
              <a:t>В зависимости от постановки может рассматриваться как задача таксономии с ограничениями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z="2800" dirty="0"/>
              <a:t>Основные подходы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ru-RU" altLang="ru-RU" dirty="0"/>
              <a:t>Основанные на восстановлении смеси распределений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ru-RU" dirty="0"/>
              <a:t>EM-</a:t>
            </a:r>
            <a:r>
              <a:rPr lang="ru-RU" altLang="ru-RU" dirty="0"/>
              <a:t>алгоритм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ru-RU" altLang="ru-RU" dirty="0"/>
              <a:t>Два взгляда на выборку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ru-RU" dirty="0"/>
              <a:t>Co-training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ru-RU" altLang="ru-RU" dirty="0" err="1"/>
              <a:t>Графовые</a:t>
            </a:r>
            <a:r>
              <a:rPr lang="ru-RU" altLang="ru-RU" dirty="0"/>
              <a:t> методы с опорой на классифицированные объекты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ru-RU" dirty="0"/>
              <a:t>TDR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ru-RU" altLang="ru-RU" dirty="0"/>
              <a:t>Частично обученные </a:t>
            </a:r>
            <a:r>
              <a:rPr lang="en-US" altLang="ru-RU" dirty="0"/>
              <a:t>SVM</a:t>
            </a:r>
            <a:endParaRPr lang="ru-RU" altLang="ru-RU" dirty="0"/>
          </a:p>
          <a:p>
            <a:pPr lvl="1" eaLnBrk="1" hangingPunct="1">
              <a:lnSpc>
                <a:spcPct val="90000"/>
              </a:lnSpc>
              <a:defRPr/>
            </a:pPr>
            <a:endParaRPr lang="ru-RU" alt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30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02786" y="549276"/>
            <a:ext cx="11279716" cy="96361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altLang="ru-RU"/>
              <a:t>Требования к обобщенной классификации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90651" y="1989139"/>
            <a:ext cx="10058400" cy="4608512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ru-RU" altLang="ru-RU" sz="2800"/>
              <a:t>Решает задачи распознавания, таксономии и частичного обучения</a:t>
            </a:r>
          </a:p>
          <a:p>
            <a:pPr>
              <a:lnSpc>
                <a:spcPct val="90000"/>
              </a:lnSpc>
            </a:pPr>
            <a:r>
              <a:rPr lang="ru-RU" altLang="ru-RU" sz="2800"/>
              <a:t>Смесь классифицированной и неклассифицированной выборок разбивается на таксоны</a:t>
            </a:r>
          </a:p>
          <a:p>
            <a:pPr lvl="2">
              <a:lnSpc>
                <a:spcPct val="90000"/>
              </a:lnSpc>
            </a:pPr>
            <a:r>
              <a:rPr lang="ru-RU" altLang="ru-RU"/>
              <a:t>алгоритм ТРФ</a:t>
            </a:r>
          </a:p>
          <a:p>
            <a:pPr>
              <a:lnSpc>
                <a:spcPct val="90000"/>
              </a:lnSpc>
            </a:pPr>
            <a:r>
              <a:rPr lang="ru-RU" altLang="ru-RU" sz="2800"/>
              <a:t>Геометрическая компактность</a:t>
            </a:r>
          </a:p>
          <a:p>
            <a:pPr lvl="2">
              <a:lnSpc>
                <a:spcPct val="90000"/>
              </a:lnSpc>
            </a:pPr>
            <a:r>
              <a:rPr lang="cs-CZ" altLang="ru-RU"/>
              <a:t>объекты одного </a:t>
            </a:r>
            <a:r>
              <a:rPr lang="ru-RU" altLang="ru-RU"/>
              <a:t>таксона </a:t>
            </a:r>
            <a:r>
              <a:rPr lang="cs-CZ" altLang="ru-RU"/>
              <a:t>должны быть похожими друг на друга и отличаться от объектов других </a:t>
            </a:r>
            <a:r>
              <a:rPr lang="ru-RU" altLang="ru-RU"/>
              <a:t>таксонов </a:t>
            </a:r>
          </a:p>
          <a:p>
            <a:pPr>
              <a:lnSpc>
                <a:spcPct val="90000"/>
              </a:lnSpc>
            </a:pPr>
            <a:r>
              <a:rPr lang="ru-RU" altLang="ru-RU" sz="2800"/>
              <a:t>Однородность</a:t>
            </a:r>
          </a:p>
          <a:p>
            <a:pPr lvl="2">
              <a:lnSpc>
                <a:spcPct val="90000"/>
              </a:lnSpc>
            </a:pPr>
            <a:r>
              <a:rPr lang="cs-CZ" altLang="ru-RU"/>
              <a:t>в одном </a:t>
            </a:r>
            <a:r>
              <a:rPr lang="ru-RU" altLang="ru-RU"/>
              <a:t>таксоне</a:t>
            </a:r>
            <a:r>
              <a:rPr lang="cs-CZ" altLang="ru-RU"/>
              <a:t> должны преобладать объекты одного и того же образа</a:t>
            </a:r>
            <a:r>
              <a:rPr lang="ru-RU" altLang="ru-RU"/>
              <a:t>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66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6959602" y="2276476"/>
            <a:ext cx="4993217" cy="1152525"/>
          </a:xfrm>
          <a:prstGeom prst="rect">
            <a:avLst/>
          </a:prstGeom>
          <a:noFill/>
          <a:ln w="38100" cmpd="dbl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ru-RU" altLang="ru-RU"/>
              <a:t>Вычисление </a:t>
            </a:r>
            <a:r>
              <a:rPr lang="en-US" altLang="ru-RU"/>
              <a:t>FRiS-</a:t>
            </a:r>
            <a:r>
              <a:rPr lang="ru-RU" altLang="ru-RU"/>
              <a:t>функции по смешанной выборке</a:t>
            </a:r>
          </a:p>
        </p:txBody>
      </p:sp>
      <p:pic>
        <p:nvPicPr>
          <p:cNvPr id="20484" name="Picture 4" descr="a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3" y="1844675"/>
            <a:ext cx="5566833" cy="313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2" y="-18466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2" y="313479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0487" name="Object 7"/>
          <p:cNvGraphicFramePr>
            <a:graphicFrameLocks noChangeAspect="1"/>
          </p:cNvGraphicFramePr>
          <p:nvPr/>
        </p:nvGraphicFramePr>
        <p:xfrm>
          <a:off x="7247469" y="2708277"/>
          <a:ext cx="960967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Формула" r:id="rId4" imgW="418918" imgH="215806" progId="Equation.3">
                  <p:embed/>
                </p:oleObj>
              </mc:Choice>
              <mc:Fallback>
                <p:oleObj name="Формула" r:id="rId4" imgW="418918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7469" y="2708277"/>
                        <a:ext cx="960967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2" y="31062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0489" name="Object 9"/>
          <p:cNvGraphicFramePr>
            <a:graphicFrameLocks noChangeAspect="1"/>
          </p:cNvGraphicFramePr>
          <p:nvPr/>
        </p:nvGraphicFramePr>
        <p:xfrm>
          <a:off x="8591551" y="2492375"/>
          <a:ext cx="2400300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Формула" r:id="rId6" imgW="1257300" imgH="279400" progId="Equation.3">
                  <p:embed/>
                </p:oleObj>
              </mc:Choice>
              <mc:Fallback>
                <p:oleObj name="Формула" r:id="rId6" imgW="12573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91551" y="2492375"/>
                        <a:ext cx="2400300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2" y="31062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0491" name="Object 11"/>
          <p:cNvGraphicFramePr>
            <a:graphicFrameLocks noChangeAspect="1"/>
          </p:cNvGraphicFramePr>
          <p:nvPr/>
        </p:nvGraphicFramePr>
        <p:xfrm>
          <a:off x="8591551" y="2924177"/>
          <a:ext cx="3266016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Формула" r:id="rId8" imgW="1676400" imgH="279400" progId="Equation.3">
                  <p:embed/>
                </p:oleObj>
              </mc:Choice>
              <mc:Fallback>
                <p:oleObj name="Формула" r:id="rId8" imgW="16764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91551" y="2924177"/>
                        <a:ext cx="3266016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2" y="313479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0493" name="Object 13"/>
          <p:cNvGraphicFramePr>
            <a:graphicFrameLocks noChangeAspect="1"/>
          </p:cNvGraphicFramePr>
          <p:nvPr/>
        </p:nvGraphicFramePr>
        <p:xfrm>
          <a:off x="7247469" y="4221164"/>
          <a:ext cx="960967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Формула" r:id="rId10" imgW="418918" imgH="215806" progId="Equation.3">
                  <p:embed/>
                </p:oleObj>
              </mc:Choice>
              <mc:Fallback>
                <p:oleObj name="Формула" r:id="rId10" imgW="418918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7469" y="4221164"/>
                        <a:ext cx="960967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2" y="31062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0495" name="Object 15"/>
          <p:cNvGraphicFramePr>
            <a:graphicFrameLocks noChangeAspect="1"/>
          </p:cNvGraphicFramePr>
          <p:nvPr/>
        </p:nvGraphicFramePr>
        <p:xfrm>
          <a:off x="8591552" y="3860801"/>
          <a:ext cx="2497667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8" name="Формула" r:id="rId12" imgW="1257300" imgH="279400" progId="Equation.3">
                  <p:embed/>
                </p:oleObj>
              </mc:Choice>
              <mc:Fallback>
                <p:oleObj name="Формула" r:id="rId12" imgW="12573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91552" y="3860801"/>
                        <a:ext cx="2497667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2" y="31062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0497" name="Object 17"/>
          <p:cNvGraphicFramePr>
            <a:graphicFrameLocks noChangeAspect="1"/>
          </p:cNvGraphicFramePr>
          <p:nvPr/>
        </p:nvGraphicFramePr>
        <p:xfrm>
          <a:off x="8496302" y="4437065"/>
          <a:ext cx="3266017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9" name="Формула" r:id="rId14" imgW="1676400" imgH="279400" progId="Equation.3">
                  <p:embed/>
                </p:oleObj>
              </mc:Choice>
              <mc:Fallback>
                <p:oleObj name="Формула" r:id="rId14" imgW="16764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6302" y="4437065"/>
                        <a:ext cx="3266017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2" y="3130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0499" name="Object 19"/>
          <p:cNvGraphicFramePr>
            <a:graphicFrameLocks noChangeAspect="1"/>
          </p:cNvGraphicFramePr>
          <p:nvPr/>
        </p:nvGraphicFramePr>
        <p:xfrm>
          <a:off x="7247468" y="5516563"/>
          <a:ext cx="958851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0" name="Формула" r:id="rId16" imgW="419100" imgH="228600" progId="Equation.3">
                  <p:embed/>
                </p:oleObj>
              </mc:Choice>
              <mc:Fallback>
                <p:oleObj name="Формула" r:id="rId16" imgW="419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7468" y="5516563"/>
                        <a:ext cx="958851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2" y="31062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0501" name="Object 21"/>
          <p:cNvGraphicFramePr>
            <a:graphicFrameLocks noChangeAspect="1"/>
          </p:cNvGraphicFramePr>
          <p:nvPr/>
        </p:nvGraphicFramePr>
        <p:xfrm>
          <a:off x="8591551" y="5300665"/>
          <a:ext cx="2592916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Формула" r:id="rId18" imgW="1447800" imgH="279400" progId="Equation.3">
                  <p:embed/>
                </p:oleObj>
              </mc:Choice>
              <mc:Fallback>
                <p:oleObj name="Формула" r:id="rId18" imgW="14478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91551" y="5300665"/>
                        <a:ext cx="2592916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2" name="Rectangle 22"/>
          <p:cNvSpPr>
            <a:spLocks noChangeArrowheads="1"/>
          </p:cNvSpPr>
          <p:nvPr/>
        </p:nvSpPr>
        <p:spPr bwMode="auto">
          <a:xfrm>
            <a:off x="2" y="313479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0503" name="Object 23"/>
          <p:cNvGraphicFramePr>
            <a:graphicFrameLocks noChangeAspect="1"/>
          </p:cNvGraphicFramePr>
          <p:nvPr/>
        </p:nvGraphicFramePr>
        <p:xfrm>
          <a:off x="8496302" y="5876928"/>
          <a:ext cx="3071284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2" name="Формула" r:id="rId20" imgW="1600200" imgH="215900" progId="Equation.3">
                  <p:embed/>
                </p:oleObj>
              </mc:Choice>
              <mc:Fallback>
                <p:oleObj name="Формула" r:id="rId20" imgW="16002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6302" y="5876928"/>
                        <a:ext cx="3071284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4" name="Rectangle 24"/>
          <p:cNvSpPr>
            <a:spLocks noChangeArrowheads="1"/>
          </p:cNvSpPr>
          <p:nvPr/>
        </p:nvSpPr>
        <p:spPr bwMode="auto">
          <a:xfrm>
            <a:off x="2" y="3130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0505" name="Object 25"/>
          <p:cNvGraphicFramePr>
            <a:graphicFrameLocks noChangeAspect="1"/>
          </p:cNvGraphicFramePr>
          <p:nvPr/>
        </p:nvGraphicFramePr>
        <p:xfrm>
          <a:off x="2063751" y="5084763"/>
          <a:ext cx="4127500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3" name="Формула" r:id="rId22" imgW="1257300" imgH="228600" progId="Equation.3">
                  <p:embed/>
                </p:oleObj>
              </mc:Choice>
              <mc:Fallback>
                <p:oleObj name="Формула" r:id="rId22" imgW="12573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1" y="5084763"/>
                        <a:ext cx="4127500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1200152" y="5661025"/>
            <a:ext cx="6144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cs-CZ" altLang="ru-RU" sz="1600" i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r* </a:t>
            </a:r>
            <a:r>
              <a:rPr lang="en-US" altLang="ru-RU" sz="1600" i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ru-RU" altLang="ru-RU" sz="1600" i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altLang="ru-RU" sz="16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расстояние до виртуального конкурента</a:t>
            </a:r>
            <a:r>
              <a:rPr lang="ru-RU" altLang="ru-RU"/>
              <a:t> </a:t>
            </a:r>
          </a:p>
        </p:txBody>
      </p:sp>
      <p:sp>
        <p:nvSpPr>
          <p:cNvPr id="20507" name="Rectangle 27"/>
          <p:cNvSpPr>
            <a:spLocks noChangeArrowheads="1"/>
          </p:cNvSpPr>
          <p:nvPr/>
        </p:nvSpPr>
        <p:spPr bwMode="auto">
          <a:xfrm>
            <a:off x="6959602" y="3789364"/>
            <a:ext cx="4993217" cy="1152525"/>
          </a:xfrm>
          <a:prstGeom prst="rect">
            <a:avLst/>
          </a:prstGeom>
          <a:noFill/>
          <a:ln w="38100" cmpd="dbl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508" name="Rectangle 28"/>
          <p:cNvSpPr>
            <a:spLocks noChangeArrowheads="1"/>
          </p:cNvSpPr>
          <p:nvPr/>
        </p:nvSpPr>
        <p:spPr bwMode="auto">
          <a:xfrm>
            <a:off x="6959602" y="5157790"/>
            <a:ext cx="4993217" cy="1152525"/>
          </a:xfrm>
          <a:prstGeom prst="rect">
            <a:avLst/>
          </a:prstGeom>
          <a:noFill/>
          <a:ln w="38100" cmpd="dbl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 flipV="1">
            <a:off x="2544233" y="3284538"/>
            <a:ext cx="287867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 flipH="1">
            <a:off x="1775884" y="3429000"/>
            <a:ext cx="76834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>
            <a:off x="2544235" y="3429002"/>
            <a:ext cx="575733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 flipV="1">
            <a:off x="2544235" y="3284538"/>
            <a:ext cx="575733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2351617" y="3068640"/>
            <a:ext cx="48048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1400"/>
              <a:t>r1</a:t>
            </a:r>
            <a:endParaRPr lang="ru-RU" altLang="ru-RU" sz="1400"/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1968502" y="3429001"/>
            <a:ext cx="48048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1400"/>
              <a:t>r</a:t>
            </a:r>
            <a:r>
              <a:rPr lang="ru-RU" altLang="ru-RU" sz="1400"/>
              <a:t>2</a:t>
            </a:r>
          </a:p>
        </p:txBody>
      </p:sp>
      <p:sp>
        <p:nvSpPr>
          <p:cNvPr id="17443" name="AutoShape 35"/>
          <p:cNvSpPr>
            <a:spLocks noChangeArrowheads="1"/>
          </p:cNvSpPr>
          <p:nvPr/>
        </p:nvSpPr>
        <p:spPr bwMode="auto">
          <a:xfrm>
            <a:off x="1583269" y="3357563"/>
            <a:ext cx="192617" cy="144463"/>
          </a:xfrm>
          <a:prstGeom prst="star5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40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7" grpId="0" animBg="1"/>
      <p:bldP spid="17438" grpId="0" animBg="1"/>
      <p:bldP spid="17439" grpId="0" animBg="1"/>
      <p:bldP spid="17439" grpId="1" animBg="1"/>
      <p:bldP spid="17440" grpId="0" animBg="1"/>
      <p:bldP spid="17440" grpId="1" animBg="1"/>
      <p:bldP spid="17441" grpId="0"/>
      <p:bldP spid="1744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рис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2" y="1844678"/>
            <a:ext cx="5695949" cy="320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Oval 3"/>
          <p:cNvSpPr>
            <a:spLocks noChangeArrowheads="1"/>
          </p:cNvSpPr>
          <p:nvPr/>
        </p:nvSpPr>
        <p:spPr bwMode="auto">
          <a:xfrm>
            <a:off x="3215217" y="4292601"/>
            <a:ext cx="287867" cy="215900"/>
          </a:xfrm>
          <a:prstGeom prst="ellipse">
            <a:avLst/>
          </a:prstGeom>
          <a:noFill/>
          <a:ln w="1905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5135033" y="3644901"/>
            <a:ext cx="287867" cy="215900"/>
          </a:xfrm>
          <a:prstGeom prst="ellipse">
            <a:avLst/>
          </a:prstGeom>
          <a:noFill/>
          <a:ln w="1905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altLang="ru-RU"/>
              <a:t>Вычисление </a:t>
            </a:r>
            <a:r>
              <a:rPr lang="en-US" altLang="ru-RU"/>
              <a:t>FRiS-</a:t>
            </a:r>
            <a:r>
              <a:rPr lang="ru-RU" altLang="ru-RU"/>
              <a:t>функции по смешанной выборке</a:t>
            </a:r>
            <a:r>
              <a:rPr lang="en-US" altLang="ru-RU"/>
              <a:t> </a:t>
            </a:r>
            <a:r>
              <a:rPr lang="ru-RU" altLang="ru-RU"/>
              <a:t>с опорой на столпы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6959602" y="2276476"/>
            <a:ext cx="4993217" cy="1152525"/>
          </a:xfrm>
          <a:prstGeom prst="rect">
            <a:avLst/>
          </a:prstGeom>
          <a:noFill/>
          <a:ln w="38100" cmpd="dbl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7247469" y="2708277"/>
          <a:ext cx="960967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5" name="Формула" r:id="rId4" imgW="418918" imgH="215806" progId="Equation.3">
                  <p:embed/>
                </p:oleObj>
              </mc:Choice>
              <mc:Fallback>
                <p:oleObj name="Формула" r:id="rId4" imgW="418918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7469" y="2708277"/>
                        <a:ext cx="960967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2" name="Object 8"/>
          <p:cNvGraphicFramePr>
            <a:graphicFrameLocks noChangeAspect="1"/>
          </p:cNvGraphicFramePr>
          <p:nvPr/>
        </p:nvGraphicFramePr>
        <p:xfrm>
          <a:off x="8773586" y="2492375"/>
          <a:ext cx="2036233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6" name="Формула" r:id="rId6" imgW="1066800" imgH="279400" progId="Equation.3">
                  <p:embed/>
                </p:oleObj>
              </mc:Choice>
              <mc:Fallback>
                <p:oleObj name="Формула" r:id="rId6" imgW="10668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73586" y="2492375"/>
                        <a:ext cx="2036233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3" name="Object 9"/>
          <p:cNvGraphicFramePr>
            <a:graphicFrameLocks noChangeAspect="1"/>
          </p:cNvGraphicFramePr>
          <p:nvPr/>
        </p:nvGraphicFramePr>
        <p:xfrm>
          <a:off x="8602135" y="2924177"/>
          <a:ext cx="3242733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7" name="Формула" r:id="rId8" imgW="1663700" imgH="279400" progId="Equation.3">
                  <p:embed/>
                </p:oleObj>
              </mc:Choice>
              <mc:Fallback>
                <p:oleObj name="Формула" r:id="rId8" imgW="16637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2135" y="2924177"/>
                        <a:ext cx="3242733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4" name="Object 10"/>
          <p:cNvGraphicFramePr>
            <a:graphicFrameLocks noChangeAspect="1"/>
          </p:cNvGraphicFramePr>
          <p:nvPr/>
        </p:nvGraphicFramePr>
        <p:xfrm>
          <a:off x="7247469" y="4221164"/>
          <a:ext cx="960967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8" name="Формула" r:id="rId10" imgW="418918" imgH="215806" progId="Equation.3">
                  <p:embed/>
                </p:oleObj>
              </mc:Choice>
              <mc:Fallback>
                <p:oleObj name="Формула" r:id="rId10" imgW="418918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7469" y="4221164"/>
                        <a:ext cx="960967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5" name="Object 11"/>
          <p:cNvGraphicFramePr>
            <a:graphicFrameLocks noChangeAspect="1"/>
          </p:cNvGraphicFramePr>
          <p:nvPr/>
        </p:nvGraphicFramePr>
        <p:xfrm>
          <a:off x="8779933" y="3860801"/>
          <a:ext cx="2118784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9" name="Формула" r:id="rId12" imgW="1066800" imgH="279400" progId="Equation.3">
                  <p:embed/>
                </p:oleObj>
              </mc:Choice>
              <mc:Fallback>
                <p:oleObj name="Формула" r:id="rId12" imgW="10668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79933" y="3860801"/>
                        <a:ext cx="2118784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6" name="Object 12"/>
          <p:cNvGraphicFramePr>
            <a:graphicFrameLocks noChangeAspect="1"/>
          </p:cNvGraphicFramePr>
          <p:nvPr/>
        </p:nvGraphicFramePr>
        <p:xfrm>
          <a:off x="8509002" y="4437065"/>
          <a:ext cx="3240617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0" name="Формула" r:id="rId14" imgW="1663700" imgH="279400" progId="Equation.3">
                  <p:embed/>
                </p:oleObj>
              </mc:Choice>
              <mc:Fallback>
                <p:oleObj name="Формула" r:id="rId14" imgW="16637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9002" y="4437065"/>
                        <a:ext cx="3240617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7" name="Object 13"/>
          <p:cNvGraphicFramePr>
            <a:graphicFrameLocks noChangeAspect="1"/>
          </p:cNvGraphicFramePr>
          <p:nvPr/>
        </p:nvGraphicFramePr>
        <p:xfrm>
          <a:off x="7247468" y="5516563"/>
          <a:ext cx="958851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1" name="Формула" r:id="rId16" imgW="419100" imgH="228600" progId="Equation.3">
                  <p:embed/>
                </p:oleObj>
              </mc:Choice>
              <mc:Fallback>
                <p:oleObj name="Формула" r:id="rId16" imgW="419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7468" y="5516563"/>
                        <a:ext cx="958851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8" name="Object 14"/>
          <p:cNvGraphicFramePr>
            <a:graphicFrameLocks noChangeAspect="1"/>
          </p:cNvGraphicFramePr>
          <p:nvPr/>
        </p:nvGraphicFramePr>
        <p:xfrm>
          <a:off x="8784167" y="5300665"/>
          <a:ext cx="2207684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2" name="Формула" r:id="rId18" imgW="1231366" imgH="279279" progId="Equation.3">
                  <p:embed/>
                </p:oleObj>
              </mc:Choice>
              <mc:Fallback>
                <p:oleObj name="Формула" r:id="rId18" imgW="1231366" imgH="27927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84167" y="5300665"/>
                        <a:ext cx="2207684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9" name="Object 15"/>
          <p:cNvGraphicFramePr>
            <a:graphicFrameLocks noChangeAspect="1"/>
          </p:cNvGraphicFramePr>
          <p:nvPr/>
        </p:nvGraphicFramePr>
        <p:xfrm>
          <a:off x="8483602" y="5868990"/>
          <a:ext cx="3096684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3" name="Формула" r:id="rId20" imgW="1612900" imgH="228600" progId="Equation.3">
                  <p:embed/>
                </p:oleObj>
              </mc:Choice>
              <mc:Fallback>
                <p:oleObj name="Формула" r:id="rId20" imgW="16129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83602" y="5868990"/>
                        <a:ext cx="3096684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6959602" y="3789364"/>
            <a:ext cx="4993217" cy="1152525"/>
          </a:xfrm>
          <a:prstGeom prst="rect">
            <a:avLst/>
          </a:prstGeom>
          <a:noFill/>
          <a:ln w="38100" cmpd="dbl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6959602" y="5157790"/>
            <a:ext cx="4993217" cy="1152525"/>
          </a:xfrm>
          <a:prstGeom prst="rect">
            <a:avLst/>
          </a:prstGeom>
          <a:noFill/>
          <a:ln w="38100" cmpd="dbl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2" y="313479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1523" name="Object 19"/>
          <p:cNvGraphicFramePr>
            <a:graphicFrameLocks noChangeAspect="1"/>
          </p:cNvGraphicFramePr>
          <p:nvPr/>
        </p:nvGraphicFramePr>
        <p:xfrm>
          <a:off x="2734736" y="5084763"/>
          <a:ext cx="2783417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4" name="Формула" r:id="rId22" imgW="799753" imgH="215806" progId="Equation.3">
                  <p:embed/>
                </p:oleObj>
              </mc:Choice>
              <mc:Fallback>
                <p:oleObj name="Формула" r:id="rId22" imgW="799753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4736" y="5084763"/>
                        <a:ext cx="2783417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2" y="30490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3407833" y="3141663"/>
            <a:ext cx="6527800" cy="1511300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99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8454" name="Object 22"/>
          <p:cNvGraphicFramePr>
            <a:graphicFrameLocks noChangeAspect="1"/>
          </p:cNvGraphicFramePr>
          <p:nvPr/>
        </p:nvGraphicFramePr>
        <p:xfrm>
          <a:off x="4078819" y="3500439"/>
          <a:ext cx="5376333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5" name="Формула" r:id="rId24" imgW="2159000" imgH="393700" progId="Equation.3">
                  <p:embed/>
                </p:oleObj>
              </mc:Choice>
              <mc:Fallback>
                <p:oleObj name="Формула" r:id="rId24" imgW="21590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8819" y="3500439"/>
                        <a:ext cx="5376333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7" name="Oval 23"/>
          <p:cNvSpPr>
            <a:spLocks noChangeArrowheads="1"/>
          </p:cNvSpPr>
          <p:nvPr/>
        </p:nvSpPr>
        <p:spPr bwMode="auto">
          <a:xfrm>
            <a:off x="2686052" y="2708275"/>
            <a:ext cx="287867" cy="215900"/>
          </a:xfrm>
          <a:prstGeom prst="ellipse">
            <a:avLst/>
          </a:prstGeom>
          <a:noFill/>
          <a:ln w="1905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83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57226" y="499533"/>
            <a:ext cx="10772775" cy="98319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altLang="ru-RU"/>
              <a:t>Функция конкурентного сходства 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8782051" y="1844677"/>
            <a:ext cx="192616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1184467" y="3573464"/>
            <a:ext cx="188384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0128251" y="1844677"/>
            <a:ext cx="192616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0416117" y="4005265"/>
            <a:ext cx="192616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8206317" y="2636840"/>
            <a:ext cx="192616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9647767" y="3213101"/>
            <a:ext cx="190500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6862235" y="2132015"/>
            <a:ext cx="190500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9169400" y="4868865"/>
            <a:ext cx="188384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8974667" y="2924177"/>
            <a:ext cx="190500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9359902" y="2565401"/>
            <a:ext cx="190500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10511367" y="2852740"/>
            <a:ext cx="190500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9169400" y="3429001"/>
            <a:ext cx="188384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10608733" y="2347915"/>
            <a:ext cx="188384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6862235" y="3213101"/>
            <a:ext cx="190500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7630584" y="4508501"/>
            <a:ext cx="192616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8305800" y="3500440"/>
            <a:ext cx="188384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8974667" y="4076701"/>
            <a:ext cx="190500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16" name="Oval 20"/>
          <p:cNvSpPr>
            <a:spLocks noChangeArrowheads="1"/>
          </p:cNvSpPr>
          <p:nvPr/>
        </p:nvSpPr>
        <p:spPr bwMode="auto">
          <a:xfrm>
            <a:off x="1871135" y="6092827"/>
            <a:ext cx="190500" cy="14287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17" name="Oval 21"/>
          <p:cNvSpPr>
            <a:spLocks noChangeArrowheads="1"/>
          </p:cNvSpPr>
          <p:nvPr/>
        </p:nvSpPr>
        <p:spPr bwMode="auto">
          <a:xfrm>
            <a:off x="2061635" y="5084765"/>
            <a:ext cx="190500" cy="14287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18" name="Oval 22"/>
          <p:cNvSpPr>
            <a:spLocks noChangeArrowheads="1"/>
          </p:cNvSpPr>
          <p:nvPr/>
        </p:nvSpPr>
        <p:spPr bwMode="auto">
          <a:xfrm>
            <a:off x="3793067" y="4797427"/>
            <a:ext cx="188384" cy="14287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19" name="Oval 23"/>
          <p:cNvSpPr>
            <a:spLocks noChangeArrowheads="1"/>
          </p:cNvSpPr>
          <p:nvPr/>
        </p:nvSpPr>
        <p:spPr bwMode="auto">
          <a:xfrm>
            <a:off x="4368800" y="5084765"/>
            <a:ext cx="188384" cy="14287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>
              <a:solidFill>
                <a:srgbClr val="FF0000"/>
              </a:solidFill>
            </a:endParaRPr>
          </a:p>
        </p:txBody>
      </p:sp>
      <p:sp>
        <p:nvSpPr>
          <p:cNvPr id="4120" name="Oval 24"/>
          <p:cNvSpPr>
            <a:spLocks noChangeArrowheads="1"/>
          </p:cNvSpPr>
          <p:nvPr/>
        </p:nvSpPr>
        <p:spPr bwMode="auto">
          <a:xfrm>
            <a:off x="4080933" y="5516565"/>
            <a:ext cx="188384" cy="14287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21" name="Oval 25"/>
          <p:cNvSpPr>
            <a:spLocks noChangeArrowheads="1"/>
          </p:cNvSpPr>
          <p:nvPr/>
        </p:nvSpPr>
        <p:spPr bwMode="auto">
          <a:xfrm>
            <a:off x="3217333" y="6453189"/>
            <a:ext cx="188384" cy="14287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22" name="Oval 26"/>
          <p:cNvSpPr>
            <a:spLocks noChangeArrowheads="1"/>
          </p:cNvSpPr>
          <p:nvPr/>
        </p:nvSpPr>
        <p:spPr bwMode="auto">
          <a:xfrm>
            <a:off x="4461935" y="6524627"/>
            <a:ext cx="190500" cy="14287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23" name="Oval 27"/>
          <p:cNvSpPr>
            <a:spLocks noChangeArrowheads="1"/>
          </p:cNvSpPr>
          <p:nvPr/>
        </p:nvSpPr>
        <p:spPr bwMode="auto">
          <a:xfrm>
            <a:off x="3310467" y="5445127"/>
            <a:ext cx="190500" cy="14287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24" name="Oval 28"/>
          <p:cNvSpPr>
            <a:spLocks noChangeArrowheads="1"/>
          </p:cNvSpPr>
          <p:nvPr/>
        </p:nvSpPr>
        <p:spPr bwMode="auto">
          <a:xfrm>
            <a:off x="5520267" y="5876927"/>
            <a:ext cx="188384" cy="14287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25" name="Oval 29"/>
          <p:cNvSpPr>
            <a:spLocks noChangeArrowheads="1"/>
          </p:cNvSpPr>
          <p:nvPr/>
        </p:nvSpPr>
        <p:spPr bwMode="auto">
          <a:xfrm>
            <a:off x="3983567" y="5373689"/>
            <a:ext cx="190500" cy="14287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 flipV="1">
            <a:off x="5422900" y="3357565"/>
            <a:ext cx="1439333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55" name="Line 31"/>
          <p:cNvSpPr>
            <a:spLocks noChangeShapeType="1"/>
          </p:cNvSpPr>
          <p:nvPr/>
        </p:nvSpPr>
        <p:spPr bwMode="auto">
          <a:xfrm flipH="1">
            <a:off x="4461935" y="4365628"/>
            <a:ext cx="67310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4461933" y="4005263"/>
            <a:ext cx="389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/>
              <a:t>r1</a:t>
            </a:r>
            <a:endParaRPr lang="ru-RU" altLang="ru-RU"/>
          </a:p>
        </p:txBody>
      </p:sp>
      <p:sp>
        <p:nvSpPr>
          <p:cNvPr id="26657" name="Text Box 33"/>
          <p:cNvSpPr txBox="1">
            <a:spLocks noChangeArrowheads="1"/>
          </p:cNvSpPr>
          <p:nvPr/>
        </p:nvSpPr>
        <p:spPr bwMode="auto">
          <a:xfrm>
            <a:off x="5903384" y="3716337"/>
            <a:ext cx="389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/>
              <a:t>r2</a:t>
            </a:r>
            <a:endParaRPr lang="ru-RU" altLang="ru-RU"/>
          </a:p>
        </p:txBody>
      </p:sp>
      <p:sp>
        <p:nvSpPr>
          <p:cNvPr id="26658" name="AutoShape 34"/>
          <p:cNvSpPr>
            <a:spLocks noChangeArrowheads="1"/>
          </p:cNvSpPr>
          <p:nvPr/>
        </p:nvSpPr>
        <p:spPr bwMode="auto">
          <a:xfrm>
            <a:off x="5135036" y="4148141"/>
            <a:ext cx="385233" cy="287337"/>
          </a:xfrm>
          <a:custGeom>
            <a:avLst/>
            <a:gdLst>
              <a:gd name="T0" fmla="*/ 144463 w 21600"/>
              <a:gd name="T1" fmla="*/ 0 h 21600"/>
              <a:gd name="T2" fmla="*/ 42309 w 21600"/>
              <a:gd name="T3" fmla="*/ 42076 h 21600"/>
              <a:gd name="T4" fmla="*/ 0 w 21600"/>
              <a:gd name="T5" fmla="*/ 143669 h 21600"/>
              <a:gd name="T6" fmla="*/ 42309 w 21600"/>
              <a:gd name="T7" fmla="*/ 245261 h 21600"/>
              <a:gd name="T8" fmla="*/ 144463 w 21600"/>
              <a:gd name="T9" fmla="*/ 287337 h 21600"/>
              <a:gd name="T10" fmla="*/ 246616 w 21600"/>
              <a:gd name="T11" fmla="*/ 245261 h 21600"/>
              <a:gd name="T12" fmla="*/ 288925 w 21600"/>
              <a:gd name="T13" fmla="*/ 143669 h 21600"/>
              <a:gd name="T14" fmla="*/ 246616 w 21600"/>
              <a:gd name="T15" fmla="*/ 4207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CF0123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31" name="Oval 35"/>
          <p:cNvSpPr>
            <a:spLocks noChangeArrowheads="1"/>
          </p:cNvSpPr>
          <p:nvPr/>
        </p:nvSpPr>
        <p:spPr bwMode="auto">
          <a:xfrm>
            <a:off x="4271435" y="4365627"/>
            <a:ext cx="190500" cy="14287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32" name="Oval 36"/>
          <p:cNvSpPr>
            <a:spLocks noChangeArrowheads="1"/>
          </p:cNvSpPr>
          <p:nvPr/>
        </p:nvSpPr>
        <p:spPr bwMode="auto">
          <a:xfrm>
            <a:off x="2159002" y="4076701"/>
            <a:ext cx="190500" cy="14287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33" name="Oval 37"/>
          <p:cNvSpPr>
            <a:spLocks noChangeArrowheads="1"/>
          </p:cNvSpPr>
          <p:nvPr/>
        </p:nvSpPr>
        <p:spPr bwMode="auto">
          <a:xfrm>
            <a:off x="3405717" y="5084765"/>
            <a:ext cx="192616" cy="14287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34" name="Oval 38"/>
          <p:cNvSpPr>
            <a:spLocks noChangeArrowheads="1"/>
          </p:cNvSpPr>
          <p:nvPr/>
        </p:nvSpPr>
        <p:spPr bwMode="auto">
          <a:xfrm>
            <a:off x="5710767" y="5156201"/>
            <a:ext cx="190500" cy="14287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35" name="Oval 39"/>
          <p:cNvSpPr>
            <a:spLocks noChangeArrowheads="1"/>
          </p:cNvSpPr>
          <p:nvPr/>
        </p:nvSpPr>
        <p:spPr bwMode="auto">
          <a:xfrm>
            <a:off x="3693584" y="3860801"/>
            <a:ext cx="192616" cy="14287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36" name="Freeform 40"/>
          <p:cNvSpPr>
            <a:spLocks/>
          </p:cNvSpPr>
          <p:nvPr/>
        </p:nvSpPr>
        <p:spPr bwMode="auto">
          <a:xfrm>
            <a:off x="4779436" y="2884489"/>
            <a:ext cx="182033" cy="423863"/>
          </a:xfrm>
          <a:custGeom>
            <a:avLst/>
            <a:gdLst>
              <a:gd name="T0" fmla="*/ 0 w 85"/>
              <a:gd name="T1" fmla="*/ 0 h 267"/>
              <a:gd name="T2" fmla="*/ 44973 w 85"/>
              <a:gd name="T3" fmla="*/ 134937 h 267"/>
              <a:gd name="T4" fmla="*/ 67459 w 85"/>
              <a:gd name="T5" fmla="*/ 223837 h 267"/>
              <a:gd name="T6" fmla="*/ 125282 w 85"/>
              <a:gd name="T7" fmla="*/ 334962 h 267"/>
              <a:gd name="T8" fmla="*/ 136525 w 85"/>
              <a:gd name="T9" fmla="*/ 423862 h 2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5" h="267">
                <a:moveTo>
                  <a:pt x="0" y="0"/>
                </a:moveTo>
                <a:cubicBezTo>
                  <a:pt x="8" y="31"/>
                  <a:pt x="21" y="53"/>
                  <a:pt x="28" y="85"/>
                </a:cubicBezTo>
                <a:cubicBezTo>
                  <a:pt x="32" y="104"/>
                  <a:pt x="30" y="126"/>
                  <a:pt x="42" y="141"/>
                </a:cubicBezTo>
                <a:cubicBezTo>
                  <a:pt x="61" y="166"/>
                  <a:pt x="68" y="182"/>
                  <a:pt x="78" y="211"/>
                </a:cubicBezTo>
                <a:cubicBezTo>
                  <a:pt x="85" y="262"/>
                  <a:pt x="85" y="244"/>
                  <a:pt x="85" y="267"/>
                </a:cubicBezTo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65" name="Line 41"/>
          <p:cNvSpPr>
            <a:spLocks noChangeShapeType="1"/>
          </p:cNvSpPr>
          <p:nvPr/>
        </p:nvSpPr>
        <p:spPr bwMode="auto">
          <a:xfrm>
            <a:off x="5037667" y="2781301"/>
            <a:ext cx="289984" cy="6477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66" name="Line 42"/>
          <p:cNvSpPr>
            <a:spLocks noChangeShapeType="1"/>
          </p:cNvSpPr>
          <p:nvPr/>
        </p:nvSpPr>
        <p:spPr bwMode="auto">
          <a:xfrm>
            <a:off x="5327651" y="3429002"/>
            <a:ext cx="1246716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67" name="Line 43"/>
          <p:cNvSpPr>
            <a:spLocks noChangeShapeType="1"/>
          </p:cNvSpPr>
          <p:nvPr/>
        </p:nvSpPr>
        <p:spPr bwMode="auto">
          <a:xfrm>
            <a:off x="6574369" y="4797425"/>
            <a:ext cx="867833" cy="1441451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68" name="Text Box 44"/>
          <p:cNvSpPr txBox="1">
            <a:spLocks noChangeArrowheads="1"/>
          </p:cNvSpPr>
          <p:nvPr/>
        </p:nvSpPr>
        <p:spPr bwMode="auto">
          <a:xfrm>
            <a:off x="7632701" y="5988051"/>
            <a:ext cx="63350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altLang="ru-RU" sz="2000" b="1"/>
              <a:t>F=0</a:t>
            </a:r>
            <a:endParaRPr lang="ru-RU" altLang="ru-RU" sz="2000" b="1"/>
          </a:p>
        </p:txBody>
      </p:sp>
      <p:sp>
        <p:nvSpPr>
          <p:cNvPr id="26669" name="Text Box 45"/>
          <p:cNvSpPr txBox="1">
            <a:spLocks noChangeArrowheads="1"/>
          </p:cNvSpPr>
          <p:nvPr/>
        </p:nvSpPr>
        <p:spPr bwMode="auto">
          <a:xfrm>
            <a:off x="1200153" y="2252665"/>
            <a:ext cx="210346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000" b="1"/>
              <a:t>F=(r2-r1)/(r2+r1)</a:t>
            </a:r>
            <a:endParaRPr lang="ru-RU" altLang="ru-RU" sz="2000" b="1"/>
          </a:p>
          <a:p>
            <a:pPr eaLnBrk="1" hangingPunct="1"/>
            <a:endParaRPr lang="en-US" altLang="ru-RU" sz="2000" b="1"/>
          </a:p>
          <a:p>
            <a:pPr eaLnBrk="1" hangingPunct="1"/>
            <a:r>
              <a:rPr lang="ru-RU" altLang="ru-RU" sz="2000" b="1"/>
              <a:t>      </a:t>
            </a:r>
            <a:r>
              <a:rPr lang="en-US" altLang="ru-RU" sz="2000" b="1"/>
              <a:t>F</a:t>
            </a:r>
            <a:r>
              <a:rPr lang="en-US" altLang="ru-RU" sz="2000" b="1">
                <a:sym typeface="Symbol" pitchFamily="18" charset="2"/>
              </a:rPr>
              <a:t>[</a:t>
            </a:r>
            <a:r>
              <a:rPr lang="en-US" altLang="ru-RU" sz="2000" b="1"/>
              <a:t>-1, 1]</a:t>
            </a:r>
            <a:endParaRPr lang="ru-RU" altLang="ru-RU" sz="2000" b="1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0748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6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6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6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6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54" grpId="0" animBg="1"/>
      <p:bldP spid="26655" grpId="0" animBg="1"/>
      <p:bldP spid="26656" grpId="0"/>
      <p:bldP spid="26657" grpId="0"/>
      <p:bldP spid="26658" grpId="0" animBg="1"/>
      <p:bldP spid="26665" grpId="0" animBg="1"/>
      <p:bldP spid="26666" grpId="0" animBg="1"/>
      <p:bldP spid="26667" grpId="0" animBg="1"/>
      <p:bldP spid="26668" grpId="0"/>
      <p:bldP spid="2666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ru-RU" altLang="ru-RU"/>
              <a:t>Схема алгоритма </a:t>
            </a:r>
            <a:r>
              <a:rPr lang="en-US" altLang="ru-RU"/>
              <a:t>FRiS-TDR</a:t>
            </a:r>
            <a:endParaRPr lang="ru-RU" altLang="ru-RU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ru-RU" altLang="ru-RU" sz="2800" dirty="0"/>
              <a:t>Ищется базовое множество столпов, состоящее из наилучшего кандидата на роль столпа образа А и наилучшего кандидата на роль столпа образа В. </a:t>
            </a:r>
          </a:p>
          <a:p>
            <a:pPr lvl="2">
              <a:lnSpc>
                <a:spcPct val="90000"/>
              </a:lnSpc>
            </a:pPr>
            <a:r>
              <a:rPr lang="ru-RU" altLang="ru-RU" dirty="0"/>
              <a:t>Считается, что рассматриваемый образ описывается единственным столпом, а в качестве столпа конкурирующего образа берется ближайший объект из  этого образа. </a:t>
            </a:r>
          </a:p>
          <a:p>
            <a:pPr lvl="2">
              <a:lnSpc>
                <a:spcPct val="90000"/>
              </a:lnSpc>
            </a:pPr>
            <a:r>
              <a:rPr lang="ru-RU" altLang="ru-RU" dirty="0"/>
              <a:t>Объекты неклассифицированной выборки могут быть столпами как образа А, так и образа В.</a:t>
            </a:r>
          </a:p>
          <a:p>
            <a:pPr>
              <a:lnSpc>
                <a:spcPct val="90000"/>
              </a:lnSpc>
            </a:pPr>
            <a:r>
              <a:rPr lang="ru-RU" altLang="ru-RU" sz="2800" dirty="0"/>
              <a:t>Происходит наращивание базовой системы столпов до достижения одного из условий остановки</a:t>
            </a:r>
          </a:p>
          <a:p>
            <a:pPr lvl="2">
              <a:lnSpc>
                <a:spcPct val="90000"/>
              </a:lnSpc>
            </a:pPr>
            <a:r>
              <a:rPr lang="ru-RU" altLang="ru-RU" dirty="0"/>
              <a:t>заданный уровень точности распознавания обучающей выборки</a:t>
            </a:r>
          </a:p>
          <a:p>
            <a:pPr lvl="2">
              <a:lnSpc>
                <a:spcPct val="90000"/>
              </a:lnSpc>
            </a:pPr>
            <a:r>
              <a:rPr lang="ru-RU" altLang="ru-RU" dirty="0"/>
              <a:t>максимально допустимое количество столпов в системе </a:t>
            </a:r>
          </a:p>
          <a:p>
            <a:pPr lvl="2">
              <a:lnSpc>
                <a:spcPct val="90000"/>
              </a:lnSpc>
            </a:pPr>
            <a:r>
              <a:rPr lang="ru-RU" altLang="ru-RU" dirty="0"/>
              <a:t>F(i-1)&lt;</a:t>
            </a:r>
            <a:r>
              <a:rPr lang="en-US" altLang="ru-RU" dirty="0"/>
              <a:t>F</a:t>
            </a:r>
            <a:r>
              <a:rPr lang="ru-RU" altLang="ru-RU" dirty="0"/>
              <a:t>(i ) и </a:t>
            </a:r>
            <a:r>
              <a:rPr lang="en-US" altLang="ru-RU" dirty="0"/>
              <a:t>F</a:t>
            </a:r>
            <a:r>
              <a:rPr lang="ru-RU" altLang="ru-RU" dirty="0"/>
              <a:t>(i+1)&lt;</a:t>
            </a:r>
            <a:r>
              <a:rPr lang="en-US" altLang="ru-RU" dirty="0"/>
              <a:t>F</a:t>
            </a:r>
            <a:r>
              <a:rPr lang="ru-RU" altLang="ru-RU" dirty="0"/>
              <a:t>(i )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25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82600" y="678657"/>
            <a:ext cx="10272184" cy="82073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altLang="ru-RU" dirty="0"/>
              <a:t>Эффект от использования информации из распознаваемой выборки</a:t>
            </a:r>
          </a:p>
        </p:txBody>
      </p:sp>
      <p:pic>
        <p:nvPicPr>
          <p:cNvPr id="23555" name="Picture 3" descr="рис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367" y="1989139"/>
            <a:ext cx="8128000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4" name="Line 4"/>
          <p:cNvSpPr>
            <a:spLocks noChangeShapeType="1"/>
          </p:cNvSpPr>
          <p:nvPr/>
        </p:nvSpPr>
        <p:spPr bwMode="auto">
          <a:xfrm flipV="1">
            <a:off x="2736852" y="4438653"/>
            <a:ext cx="3361267" cy="358775"/>
          </a:xfrm>
          <a:prstGeom prst="line">
            <a:avLst/>
          </a:prstGeom>
          <a:noFill/>
          <a:ln w="1905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 flipV="1">
            <a:off x="6098117" y="2638428"/>
            <a:ext cx="1344083" cy="1800225"/>
          </a:xfrm>
          <a:prstGeom prst="line">
            <a:avLst/>
          </a:prstGeom>
          <a:noFill/>
          <a:ln w="1905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 flipH="1">
            <a:off x="3312586" y="4510088"/>
            <a:ext cx="2976033" cy="1223963"/>
          </a:xfrm>
          <a:prstGeom prst="line">
            <a:avLst/>
          </a:prstGeom>
          <a:noFill/>
          <a:ln w="19050">
            <a:solidFill>
              <a:schemeClr val="fol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V="1">
            <a:off x="6288620" y="2493964"/>
            <a:ext cx="385233" cy="2016125"/>
          </a:xfrm>
          <a:prstGeom prst="line">
            <a:avLst/>
          </a:prstGeom>
          <a:noFill/>
          <a:ln w="19050">
            <a:solidFill>
              <a:schemeClr val="fol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65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nimBg="1"/>
      <p:bldP spid="20485" grpId="0" animBg="1"/>
      <p:bldP spid="20486" grpId="0" animBg="1"/>
      <p:bldP spid="2048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altLang="ru-RU"/>
              <a:t>Примеры работы алгоритма на классифицированной и неклассифицированной выборках</a:t>
            </a:r>
          </a:p>
        </p:txBody>
      </p:sp>
      <p:pic>
        <p:nvPicPr>
          <p:cNvPr id="24579" name="Picture 3" descr="рис_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2" y="2565400"/>
            <a:ext cx="5408083" cy="30416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0" name="Picture 4" descr="рис_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6484" y="2565401"/>
            <a:ext cx="5425016" cy="30527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81" name="Line 5"/>
          <p:cNvSpPr>
            <a:spLocks noChangeShapeType="1"/>
          </p:cNvSpPr>
          <p:nvPr/>
        </p:nvSpPr>
        <p:spPr bwMode="auto">
          <a:xfrm flipV="1">
            <a:off x="1583267" y="4221165"/>
            <a:ext cx="240030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 flipH="1">
            <a:off x="3983569" y="2852741"/>
            <a:ext cx="768351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 flipV="1">
            <a:off x="7152220" y="4149725"/>
            <a:ext cx="2112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H="1">
            <a:off x="9264651" y="2708275"/>
            <a:ext cx="863600" cy="144145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91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03680" y="263523"/>
            <a:ext cx="10058400" cy="89217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altLang="ru-RU" dirty="0"/>
              <a:t>Автоматический выбор числа таксонов</a:t>
            </a:r>
          </a:p>
        </p:txBody>
      </p:sp>
      <p:pic>
        <p:nvPicPr>
          <p:cNvPr id="25603" name="Picture 3" descr="рис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653" y="1196977"/>
            <a:ext cx="9408583" cy="491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1678519" y="1557339"/>
            <a:ext cx="1631949" cy="1079500"/>
          </a:xfrm>
          <a:prstGeom prst="ellips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5615520" y="3213100"/>
            <a:ext cx="1248833" cy="863600"/>
          </a:xfrm>
          <a:prstGeom prst="ellips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2534" name="Object 6"/>
          <p:cNvGraphicFramePr>
            <a:graphicFrameLocks noGrp="1" noChangeAspect="1"/>
          </p:cNvGraphicFramePr>
          <p:nvPr>
            <p:ph idx="1"/>
          </p:nvPr>
        </p:nvGraphicFramePr>
        <p:xfrm>
          <a:off x="1390651" y="1196975"/>
          <a:ext cx="9410700" cy="487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Диаграмма" r:id="rId4" imgW="5886490" imgH="3600490" progId="Excel.Chart.8">
                  <p:embed/>
                </p:oleObj>
              </mc:Choice>
              <mc:Fallback>
                <p:oleObj name="Диаграмма" r:id="rId4" imgW="5886490" imgH="360049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651" y="1196975"/>
                        <a:ext cx="9410700" cy="487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5" name="Oval 7"/>
          <p:cNvSpPr>
            <a:spLocks noChangeArrowheads="1"/>
          </p:cNvSpPr>
          <p:nvPr/>
        </p:nvSpPr>
        <p:spPr bwMode="auto">
          <a:xfrm>
            <a:off x="7727953" y="1700215"/>
            <a:ext cx="577849" cy="433387"/>
          </a:xfrm>
          <a:prstGeom prst="ellipse">
            <a:avLst/>
          </a:prstGeom>
          <a:noFill/>
          <a:ln w="1905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236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/>
      <p:bldP spid="22533" grpId="0" animBg="1"/>
      <p:bldOleChart spid="22534" grpId="0"/>
      <p:bldOleChart spid="22534" grpId="1"/>
      <p:bldP spid="22535" grpId="0" animBg="1"/>
      <p:bldP spid="2253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ru-RU" altLang="ru-RU" sz="4000" dirty="0"/>
              <a:t>Функция конкурентного сходства – единый базис для решения различных задач </a:t>
            </a:r>
            <a:r>
              <a:rPr lang="en-US" altLang="ru-RU" sz="4000" dirty="0"/>
              <a:t>Data Mining</a:t>
            </a:r>
            <a:endParaRPr lang="ru-RU" altLang="ru-RU" sz="4000" dirty="0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0374996"/>
              </p:ext>
            </p:extLst>
          </p:nvPr>
        </p:nvGraphicFramePr>
        <p:xfrm>
          <a:off x="676275" y="2403249"/>
          <a:ext cx="10753726" cy="310891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376863"/>
                <a:gridCol w="5376863"/>
              </a:tblGrid>
              <a:tr h="4571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Таксономия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noFill/>
                        <a:effectLst/>
                        <a:latin typeface="Arial" charset="0"/>
                      </a:endParaRPr>
                    </a:p>
                  </a:txBody>
                  <a:tcPr marL="117581" marR="117581" marT="45716" marB="45716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FRiS-Tdx</a:t>
                      </a:r>
                      <a:endParaRPr kumimoji="0" lang="ru-RU" altLang="ru-RU" sz="1900" b="0" i="0" u="none" strike="noStrike" cap="none" normalizeH="0" baseline="0" smtClean="0">
                        <a:ln>
                          <a:noFill/>
                        </a:ln>
                        <a:noFill/>
                        <a:effectLst/>
                        <a:latin typeface="Arial" charset="0"/>
                      </a:endParaRPr>
                    </a:p>
                  </a:txBody>
                  <a:tcPr marL="117581" marR="117581" marT="45716" marB="45716" horzOverflow="overflow"/>
                </a:tc>
              </a:tr>
              <a:tr h="4571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Построение решающего правила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noFill/>
                        <a:effectLst/>
                        <a:latin typeface="Arial" charset="0"/>
                      </a:endParaRPr>
                    </a:p>
                  </a:txBody>
                  <a:tcPr marL="117581" marR="117581" marT="45716" marB="45716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9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FRiS-Stolp</a:t>
                      </a:r>
                      <a:endParaRPr kumimoji="0" lang="en-US" altLang="ru-RU" sz="1900" b="0" i="0" u="none" strike="noStrike" cap="none" normalizeH="0" baseline="0" dirty="0" smtClean="0">
                        <a:ln>
                          <a:noFill/>
                        </a:ln>
                        <a:noFill/>
                        <a:effectLst/>
                        <a:latin typeface="Arial" charset="0"/>
                      </a:endParaRPr>
                    </a:p>
                  </a:txBody>
                  <a:tcPr marL="117581" marR="117581" marT="45716" marB="45716" horzOverflow="overflow"/>
                </a:tc>
              </a:tr>
              <a:tr h="8229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Выбор информативной системы признаков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noFill/>
                        <a:effectLst/>
                        <a:latin typeface="Arial" charset="0"/>
                      </a:endParaRPr>
                    </a:p>
                  </a:txBody>
                  <a:tcPr marL="117581" marR="117581" marT="45716" marB="45716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9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FRiS-GRdD</a:t>
                      </a:r>
                      <a:endParaRPr kumimoji="0" lang="ru-RU" altLang="ru-RU" sz="1900" b="0" i="0" u="none" strike="noStrike" cap="none" normalizeH="0" baseline="0" dirty="0" smtClean="0">
                        <a:ln>
                          <a:noFill/>
                        </a:ln>
                        <a:noFill/>
                        <a:effectLst/>
                        <a:latin typeface="Arial" charset="0"/>
                      </a:endParaRPr>
                    </a:p>
                  </a:txBody>
                  <a:tcPr marL="117581" marR="117581" marT="45716" marB="45716" horzOverflow="overflow"/>
                </a:tc>
              </a:tr>
              <a:tr h="4571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Обобщенная классификация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noFill/>
                        <a:effectLst/>
                        <a:latin typeface="Arial" charset="0"/>
                      </a:endParaRPr>
                    </a:p>
                  </a:txBody>
                  <a:tcPr marL="117581" marR="117581" marT="45716" marB="45716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9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FRiS</a:t>
                      </a:r>
                      <a:r>
                        <a:rPr kumimoji="0" lang="en-US" altLang="ru-RU" sz="1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-TDR</a:t>
                      </a:r>
                      <a:endParaRPr kumimoji="0" lang="ru-RU" altLang="ru-RU" sz="1900" b="0" i="0" u="none" strike="noStrike" cap="none" normalizeH="0" baseline="0" dirty="0" smtClean="0">
                        <a:ln>
                          <a:noFill/>
                        </a:ln>
                        <a:noFill/>
                        <a:effectLst/>
                        <a:latin typeface="Arial" charset="0"/>
                      </a:endParaRPr>
                    </a:p>
                  </a:txBody>
                  <a:tcPr marL="117581" marR="117581" marT="45716" marB="45716" horzOverflow="overflow"/>
                </a:tc>
              </a:tr>
              <a:tr h="4571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Прогнозирование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noFill/>
                        <a:effectLst/>
                        <a:latin typeface="Arial" charset="0"/>
                      </a:endParaRPr>
                    </a:p>
                  </a:txBody>
                  <a:tcPr marL="117581" marR="117581" marT="45716" marB="45716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9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FRiS</a:t>
                      </a:r>
                      <a:r>
                        <a:rPr kumimoji="0" lang="en-US" altLang="ru-RU" sz="1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-Pro</a:t>
                      </a:r>
                      <a:endParaRPr kumimoji="0" lang="ru-RU" altLang="ru-RU" sz="1900" b="0" i="0" u="none" strike="noStrike" cap="none" normalizeH="0" baseline="0" dirty="0" smtClean="0">
                        <a:ln>
                          <a:noFill/>
                        </a:ln>
                        <a:noFill/>
                        <a:effectLst/>
                        <a:latin typeface="Arial" charset="0"/>
                      </a:endParaRPr>
                    </a:p>
                  </a:txBody>
                  <a:tcPr marL="117581" marR="117581" marT="45716" marB="45716" horzOverflow="overflow"/>
                </a:tc>
              </a:tr>
              <a:tr h="4571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Комбинированные задачи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noFill/>
                        <a:effectLst/>
                        <a:latin typeface="Arial" charset="0"/>
                      </a:endParaRPr>
                    </a:p>
                  </a:txBody>
                  <a:tcPr marL="117581" marR="117581" marT="45716" marB="45716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9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FRiS</a:t>
                      </a:r>
                      <a:r>
                        <a:rPr kumimoji="0" lang="en-US" altLang="ru-RU" sz="1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-SDX</a:t>
                      </a:r>
                      <a:endParaRPr kumimoji="0" lang="ru-RU" altLang="ru-RU" sz="1900" b="0" i="0" u="none" strike="noStrike" cap="none" normalizeH="0" baseline="0" dirty="0" smtClean="0">
                        <a:ln>
                          <a:noFill/>
                        </a:ln>
                        <a:noFill/>
                        <a:effectLst/>
                        <a:latin typeface="Arial" charset="0"/>
                      </a:endParaRPr>
                    </a:p>
                  </a:txBody>
                  <a:tcPr marL="117581" marR="117581" marT="45716" marB="45716" horzOverflow="overflow"/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28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z="3600" dirty="0"/>
              <a:t>Существующие подходы к решению задачи распознавания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676658" y="2011681"/>
            <a:ext cx="4200143" cy="3760471"/>
          </a:xfrm>
        </p:spPr>
        <p:txBody>
          <a:bodyPr numCol="1"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altLang="ru-RU" dirty="0" smtClean="0"/>
              <a:t>Статистические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ru-RU" altLang="ru-RU" dirty="0" smtClean="0"/>
              <a:t>параметрические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ru-RU" altLang="ru-RU" sz="2400" u="sng" dirty="0">
                <a:solidFill>
                  <a:schemeClr val="hlink"/>
                </a:solidFill>
              </a:rPr>
              <a:t>оценка параметров распределений;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ru-RU" altLang="ru-RU" dirty="0" smtClean="0"/>
              <a:t>непараметрические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ru-RU" altLang="ru-RU" sz="2400" dirty="0">
                <a:hlinkClick r:id="rId2" tooltip="Метод парзеновского окна"/>
              </a:rPr>
              <a:t>метод </a:t>
            </a:r>
            <a:r>
              <a:rPr lang="ru-RU" altLang="ru-RU" sz="2400" dirty="0" err="1">
                <a:hlinkClick r:id="rId2" tooltip="Метод парзеновского окна"/>
              </a:rPr>
              <a:t>парзеновского</a:t>
            </a:r>
            <a:r>
              <a:rPr lang="ru-RU" altLang="ru-RU" sz="2400" dirty="0">
                <a:hlinkClick r:id="rId2" tooltip="Метод парзеновского окна"/>
              </a:rPr>
              <a:t> окна</a:t>
            </a:r>
            <a:r>
              <a:rPr lang="ru-RU" altLang="ru-RU" sz="2400" dirty="0"/>
              <a:t>; 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altLang="ru-RU" u="sng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altLang="ru-RU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4876800" y="1952155"/>
            <a:ext cx="4343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altLang="ru-RU" sz="2400" dirty="0"/>
              <a:t>Эвристические</a:t>
            </a:r>
          </a:p>
          <a:p>
            <a:pPr lvl="1">
              <a:lnSpc>
                <a:spcPct val="80000"/>
              </a:lnSpc>
              <a:defRPr/>
            </a:pPr>
            <a:r>
              <a:rPr lang="ru-RU" altLang="ru-RU" sz="2400" dirty="0"/>
              <a:t>сходство</a:t>
            </a:r>
          </a:p>
          <a:p>
            <a:pPr lvl="2">
              <a:lnSpc>
                <a:spcPct val="80000"/>
              </a:lnSpc>
              <a:defRPr/>
            </a:pPr>
            <a:r>
              <a:rPr lang="ru-RU" altLang="ru-RU" sz="2400" dirty="0">
                <a:hlinkClick r:id="rId3" tooltip="Метод ближайших соседей"/>
              </a:rPr>
              <a:t>метод ближайших соседей</a:t>
            </a:r>
            <a:r>
              <a:rPr lang="ru-RU" altLang="ru-RU" sz="2400" dirty="0"/>
              <a:t>; </a:t>
            </a:r>
          </a:p>
          <a:p>
            <a:pPr lvl="2">
              <a:lnSpc>
                <a:spcPct val="80000"/>
              </a:lnSpc>
              <a:defRPr/>
            </a:pPr>
            <a:r>
              <a:rPr lang="ru-RU" altLang="ru-RU" sz="2400" dirty="0">
                <a:hlinkClick r:id="rId4" tooltip="Метод потенциальных функций"/>
              </a:rPr>
              <a:t>метод потенциальных функций</a:t>
            </a:r>
            <a:r>
              <a:rPr lang="ru-RU" altLang="ru-RU" sz="2400" dirty="0"/>
              <a:t>; </a:t>
            </a:r>
          </a:p>
          <a:p>
            <a:pPr lvl="2">
              <a:lnSpc>
                <a:spcPct val="80000"/>
              </a:lnSpc>
              <a:defRPr/>
            </a:pPr>
            <a:r>
              <a:rPr lang="ru-RU" altLang="ru-RU" sz="2400" dirty="0">
                <a:hlinkClick r:id="rId5" tooltip="СТОЛП"/>
              </a:rPr>
              <a:t>отбор эталонных объектов</a:t>
            </a:r>
            <a:r>
              <a:rPr lang="ru-RU" altLang="ru-RU" sz="2400" dirty="0"/>
              <a:t>. </a:t>
            </a:r>
          </a:p>
          <a:p>
            <a:pPr lvl="1">
              <a:lnSpc>
                <a:spcPct val="80000"/>
              </a:lnSpc>
              <a:defRPr/>
            </a:pPr>
            <a:r>
              <a:rPr lang="ru-RU" altLang="ru-RU" sz="2400" dirty="0"/>
              <a:t>разделимость</a:t>
            </a:r>
          </a:p>
          <a:p>
            <a:pPr lvl="2">
              <a:lnSpc>
                <a:spcPct val="80000"/>
              </a:lnSpc>
              <a:defRPr/>
            </a:pPr>
            <a:r>
              <a:rPr lang="ru-RU" altLang="ru-RU" sz="2400" dirty="0">
                <a:hlinkClick r:id="rId6" tooltip="Линейный дискриминант Фишера"/>
              </a:rPr>
              <a:t>линейный дискриминант Фишера</a:t>
            </a:r>
            <a:r>
              <a:rPr lang="ru-RU" altLang="ru-RU" sz="2400" dirty="0"/>
              <a:t>; </a:t>
            </a:r>
          </a:p>
          <a:p>
            <a:pPr lvl="2">
              <a:lnSpc>
                <a:spcPct val="80000"/>
              </a:lnSpc>
              <a:defRPr/>
            </a:pPr>
            <a:r>
              <a:rPr lang="ru-RU" altLang="ru-RU" sz="2400" dirty="0">
                <a:hlinkClick r:id="rId7" tooltip="Машина опорных векторов"/>
              </a:rPr>
              <a:t>метод опорных векторов</a:t>
            </a:r>
            <a:r>
              <a:rPr lang="ru-RU" altLang="ru-RU" sz="24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ru-RU" altLang="ru-RU" sz="2400" dirty="0"/>
              <a:t>логические закономерности</a:t>
            </a:r>
          </a:p>
          <a:p>
            <a:pPr lvl="2">
              <a:lnSpc>
                <a:spcPct val="80000"/>
              </a:lnSpc>
              <a:defRPr/>
            </a:pPr>
            <a:r>
              <a:rPr lang="ru-RU" altLang="ru-RU" sz="2400" u="sng" dirty="0">
                <a:solidFill>
                  <a:schemeClr val="hlink"/>
                </a:solidFill>
              </a:rPr>
              <a:t>деревья решений;</a:t>
            </a:r>
          </a:p>
          <a:p>
            <a:pPr lvl="2">
              <a:lnSpc>
                <a:spcPct val="80000"/>
              </a:lnSpc>
              <a:defRPr/>
            </a:pPr>
            <a:r>
              <a:rPr lang="ru-RU" altLang="ru-RU" sz="2400" u="sng" dirty="0">
                <a:solidFill>
                  <a:schemeClr val="hlink"/>
                </a:solidFill>
              </a:rPr>
              <a:t>ассоциативные правила;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3116" y="2016703"/>
            <a:ext cx="2323072" cy="3877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altLang="ru-RU" sz="2400" dirty="0"/>
              <a:t>Нейронные сети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40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dirty="0" smtClean="0"/>
              <a:t>Алгоритм </a:t>
            </a:r>
            <a:r>
              <a:rPr lang="en-US" altLang="ru-RU" dirty="0" err="1" smtClean="0"/>
              <a:t>FRiS-Stolp</a:t>
            </a:r>
            <a:endParaRPr lang="ru-RU" altLang="ru-RU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altLang="ru-RU" smtClean="0"/>
              <a:t>Строится набор эталонных объектов (столпов), сохраняющий свойства всей выборки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ru-RU" altLang="ru-RU" smtClean="0"/>
              <a:t>Небольшое количество столпов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ru-RU" altLang="ru-RU" smtClean="0"/>
              <a:t>Наиболее представительные объекты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altLang="ru-RU" smtClean="0"/>
              <a:t> Полученный набор может использоваться: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ru-RU" altLang="ru-RU" smtClean="0"/>
              <a:t>для оценки компактности выборки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ru-RU" altLang="ru-RU" smtClean="0"/>
              <a:t>для распознавания неклассифицированных объектов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41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mtClean="0"/>
              <a:t>Алгоритм </a:t>
            </a:r>
            <a:r>
              <a:rPr lang="en-US" altLang="ru-RU" smtClean="0"/>
              <a:t>FRiS-Stolp</a:t>
            </a:r>
            <a:endParaRPr lang="ru-RU" altLang="ru-RU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altLang="ru-RU" smtClean="0"/>
              <a:t>Ищется базовое множество столпов, состоящее из наилучшего кандидата на роль столпа образа </a:t>
            </a:r>
            <a:r>
              <a:rPr lang="ru-RU" altLang="ru-RU" b="1" i="1" smtClean="0"/>
              <a:t>А</a:t>
            </a:r>
            <a:r>
              <a:rPr lang="ru-RU" altLang="ru-RU" smtClean="0"/>
              <a:t> и наилучшего кандидата на роль столпа образа </a:t>
            </a:r>
            <a:r>
              <a:rPr lang="ru-RU" altLang="ru-RU" b="1" i="1" smtClean="0"/>
              <a:t>В</a:t>
            </a:r>
            <a:r>
              <a:rPr lang="ru-RU" altLang="ru-RU" smtClean="0"/>
              <a:t>.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ru-RU" altLang="ru-RU"/>
              <a:t>Считается, что рассматриваемый образ описывается единственным столпом, а в качестве столпа конкурирующего образа берется ближайший объект из  этого образа.</a:t>
            </a:r>
            <a:endParaRPr lang="en-US" altLang="ru-RU"/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mtClean="0"/>
              <a:t>Происходит наращивание базовой системы столпов до достижения одного из условий остановки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ru-RU" altLang="ru-RU"/>
              <a:t>заданный уровень точности распознавания обучающей выборки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ru-RU" altLang="ru-RU"/>
              <a:t>максимально допустимое количество столпов в системе </a:t>
            </a:r>
          </a:p>
          <a:p>
            <a:pPr lvl="2" eaLnBrk="1" hangingPunct="1">
              <a:lnSpc>
                <a:spcPct val="80000"/>
              </a:lnSpc>
              <a:defRPr/>
            </a:pPr>
            <a:endParaRPr lang="ru-RU" alt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81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57226" y="499534"/>
            <a:ext cx="10772775" cy="1157817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4000" dirty="0"/>
              <a:t>Оценка качества объекта на роль столпа</a:t>
            </a:r>
          </a:p>
        </p:txBody>
      </p:sp>
      <p:sp>
        <p:nvSpPr>
          <p:cNvPr id="9219" name="Oval 3"/>
          <p:cNvSpPr>
            <a:spLocks noChangeArrowheads="1"/>
          </p:cNvSpPr>
          <p:nvPr/>
        </p:nvSpPr>
        <p:spPr bwMode="auto">
          <a:xfrm>
            <a:off x="5710769" y="2276476"/>
            <a:ext cx="385233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5232402" y="3068640"/>
            <a:ext cx="385233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6576486" y="2636840"/>
            <a:ext cx="385233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6191253" y="2997202"/>
            <a:ext cx="385233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23" name="Oval 7"/>
          <p:cNvSpPr>
            <a:spLocks noChangeArrowheads="1"/>
          </p:cNvSpPr>
          <p:nvPr/>
        </p:nvSpPr>
        <p:spPr bwMode="auto">
          <a:xfrm>
            <a:off x="6862236" y="3032127"/>
            <a:ext cx="385233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24" name="Oval 8"/>
          <p:cNvSpPr>
            <a:spLocks noChangeArrowheads="1"/>
          </p:cNvSpPr>
          <p:nvPr/>
        </p:nvSpPr>
        <p:spPr bwMode="auto">
          <a:xfrm>
            <a:off x="6479120" y="3789364"/>
            <a:ext cx="385233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5422902" y="3789364"/>
            <a:ext cx="385233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26" name="Oval 10"/>
          <p:cNvSpPr>
            <a:spLocks noChangeArrowheads="1"/>
          </p:cNvSpPr>
          <p:nvPr/>
        </p:nvSpPr>
        <p:spPr bwMode="auto">
          <a:xfrm>
            <a:off x="6096002" y="3644900"/>
            <a:ext cx="385233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27" name="Oval 11"/>
          <p:cNvSpPr>
            <a:spLocks noChangeArrowheads="1"/>
          </p:cNvSpPr>
          <p:nvPr/>
        </p:nvSpPr>
        <p:spPr bwMode="auto">
          <a:xfrm>
            <a:off x="7440086" y="4005264"/>
            <a:ext cx="385233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28" name="Oval 12"/>
          <p:cNvSpPr>
            <a:spLocks noChangeArrowheads="1"/>
          </p:cNvSpPr>
          <p:nvPr/>
        </p:nvSpPr>
        <p:spPr bwMode="auto">
          <a:xfrm>
            <a:off x="7632702" y="2924176"/>
            <a:ext cx="385233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29" name="Oval 13"/>
          <p:cNvSpPr>
            <a:spLocks noChangeArrowheads="1"/>
          </p:cNvSpPr>
          <p:nvPr/>
        </p:nvSpPr>
        <p:spPr bwMode="auto">
          <a:xfrm>
            <a:off x="10320869" y="4508502"/>
            <a:ext cx="385233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30" name="Oval 14"/>
          <p:cNvSpPr>
            <a:spLocks noChangeArrowheads="1"/>
          </p:cNvSpPr>
          <p:nvPr/>
        </p:nvSpPr>
        <p:spPr bwMode="auto">
          <a:xfrm>
            <a:off x="10896602" y="3500439"/>
            <a:ext cx="385233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31" name="Oval 15"/>
          <p:cNvSpPr>
            <a:spLocks noChangeArrowheads="1"/>
          </p:cNvSpPr>
          <p:nvPr/>
        </p:nvSpPr>
        <p:spPr bwMode="auto">
          <a:xfrm>
            <a:off x="9072036" y="5373690"/>
            <a:ext cx="385233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32" name="Oval 16"/>
          <p:cNvSpPr>
            <a:spLocks noChangeArrowheads="1"/>
          </p:cNvSpPr>
          <p:nvPr/>
        </p:nvSpPr>
        <p:spPr bwMode="auto">
          <a:xfrm>
            <a:off x="10033002" y="4940302"/>
            <a:ext cx="385233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33" name="Oval 17"/>
          <p:cNvSpPr>
            <a:spLocks noChangeArrowheads="1"/>
          </p:cNvSpPr>
          <p:nvPr/>
        </p:nvSpPr>
        <p:spPr bwMode="auto">
          <a:xfrm>
            <a:off x="10223502" y="4076702"/>
            <a:ext cx="385233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34" name="Oval 18"/>
          <p:cNvSpPr>
            <a:spLocks noChangeArrowheads="1"/>
          </p:cNvSpPr>
          <p:nvPr/>
        </p:nvSpPr>
        <p:spPr bwMode="auto">
          <a:xfrm>
            <a:off x="9167286" y="4724402"/>
            <a:ext cx="385233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35" name="Oval 19"/>
          <p:cNvSpPr>
            <a:spLocks noChangeArrowheads="1"/>
          </p:cNvSpPr>
          <p:nvPr/>
        </p:nvSpPr>
        <p:spPr bwMode="auto">
          <a:xfrm>
            <a:off x="10416120" y="5373690"/>
            <a:ext cx="385233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36" name="Oval 20"/>
          <p:cNvSpPr>
            <a:spLocks noChangeArrowheads="1"/>
          </p:cNvSpPr>
          <p:nvPr/>
        </p:nvSpPr>
        <p:spPr bwMode="auto">
          <a:xfrm>
            <a:off x="7823202" y="5661027"/>
            <a:ext cx="385233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37" name="Oval 21"/>
          <p:cNvSpPr>
            <a:spLocks noChangeArrowheads="1"/>
          </p:cNvSpPr>
          <p:nvPr/>
        </p:nvSpPr>
        <p:spPr bwMode="auto">
          <a:xfrm>
            <a:off x="10128253" y="1916115"/>
            <a:ext cx="385233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38" name="Oval 22"/>
          <p:cNvSpPr>
            <a:spLocks noChangeArrowheads="1"/>
          </p:cNvSpPr>
          <p:nvPr/>
        </p:nvSpPr>
        <p:spPr bwMode="auto">
          <a:xfrm>
            <a:off x="11377086" y="2636840"/>
            <a:ext cx="385233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39" name="Oval 23"/>
          <p:cNvSpPr>
            <a:spLocks noChangeArrowheads="1"/>
          </p:cNvSpPr>
          <p:nvPr/>
        </p:nvSpPr>
        <p:spPr bwMode="auto">
          <a:xfrm>
            <a:off x="10320869" y="2492376"/>
            <a:ext cx="385233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40" name="Oval 27"/>
          <p:cNvSpPr>
            <a:spLocks noChangeArrowheads="1"/>
          </p:cNvSpPr>
          <p:nvPr/>
        </p:nvSpPr>
        <p:spPr bwMode="auto">
          <a:xfrm>
            <a:off x="10991853" y="1844676"/>
            <a:ext cx="385233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41" name="Oval 28"/>
          <p:cNvSpPr>
            <a:spLocks noChangeArrowheads="1"/>
          </p:cNvSpPr>
          <p:nvPr/>
        </p:nvSpPr>
        <p:spPr bwMode="auto">
          <a:xfrm>
            <a:off x="10320869" y="2995615"/>
            <a:ext cx="385233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42" name="Oval 29"/>
          <p:cNvSpPr>
            <a:spLocks noChangeArrowheads="1"/>
          </p:cNvSpPr>
          <p:nvPr/>
        </p:nvSpPr>
        <p:spPr bwMode="auto">
          <a:xfrm>
            <a:off x="9169402" y="2132015"/>
            <a:ext cx="385233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7918" name="Oval 30"/>
          <p:cNvSpPr>
            <a:spLocks noChangeArrowheads="1"/>
          </p:cNvSpPr>
          <p:nvPr/>
        </p:nvSpPr>
        <p:spPr bwMode="auto">
          <a:xfrm>
            <a:off x="5327652" y="3716341"/>
            <a:ext cx="575733" cy="504825"/>
          </a:xfrm>
          <a:prstGeom prst="ellips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7919" name="Line 31"/>
          <p:cNvSpPr>
            <a:spLocks noChangeShapeType="1"/>
          </p:cNvSpPr>
          <p:nvPr/>
        </p:nvSpPr>
        <p:spPr bwMode="auto">
          <a:xfrm flipH="1">
            <a:off x="5808133" y="3787777"/>
            <a:ext cx="287867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20" name="Line 32"/>
          <p:cNvSpPr>
            <a:spLocks noChangeShapeType="1"/>
          </p:cNvSpPr>
          <p:nvPr/>
        </p:nvSpPr>
        <p:spPr bwMode="auto">
          <a:xfrm>
            <a:off x="6383867" y="3932240"/>
            <a:ext cx="1536700" cy="172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21" name="Line 33"/>
          <p:cNvSpPr>
            <a:spLocks noChangeShapeType="1"/>
          </p:cNvSpPr>
          <p:nvPr/>
        </p:nvSpPr>
        <p:spPr bwMode="auto">
          <a:xfrm flipH="1" flipV="1">
            <a:off x="5808133" y="4005263"/>
            <a:ext cx="3361267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22" name="Line 34"/>
          <p:cNvSpPr>
            <a:spLocks noChangeShapeType="1"/>
          </p:cNvSpPr>
          <p:nvPr/>
        </p:nvSpPr>
        <p:spPr bwMode="auto">
          <a:xfrm flipH="1">
            <a:off x="9264653" y="5013327"/>
            <a:ext cx="95249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23" name="Text Box 35"/>
          <p:cNvSpPr txBox="1">
            <a:spLocks noChangeArrowheads="1"/>
          </p:cNvSpPr>
          <p:nvPr/>
        </p:nvSpPr>
        <p:spPr bwMode="auto">
          <a:xfrm>
            <a:off x="5712884" y="3355976"/>
            <a:ext cx="5757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/>
              <a:t>r1</a:t>
            </a:r>
            <a:endParaRPr lang="ru-RU" altLang="ru-RU"/>
          </a:p>
        </p:txBody>
      </p:sp>
      <p:sp>
        <p:nvSpPr>
          <p:cNvPr id="37924" name="Text Box 36"/>
          <p:cNvSpPr txBox="1">
            <a:spLocks noChangeArrowheads="1"/>
          </p:cNvSpPr>
          <p:nvPr/>
        </p:nvSpPr>
        <p:spPr bwMode="auto">
          <a:xfrm>
            <a:off x="6479119" y="4795837"/>
            <a:ext cx="5757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/>
              <a:t>r2</a:t>
            </a:r>
            <a:endParaRPr lang="ru-RU" altLang="ru-RU"/>
          </a:p>
        </p:txBody>
      </p:sp>
      <p:sp>
        <p:nvSpPr>
          <p:cNvPr id="37925" name="Text Box 37"/>
          <p:cNvSpPr txBox="1">
            <a:spLocks noChangeArrowheads="1"/>
          </p:cNvSpPr>
          <p:nvPr/>
        </p:nvSpPr>
        <p:spPr bwMode="auto">
          <a:xfrm>
            <a:off x="8688919" y="4940301"/>
            <a:ext cx="5757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/>
              <a:t>r1</a:t>
            </a:r>
            <a:endParaRPr lang="ru-RU" altLang="ru-RU"/>
          </a:p>
        </p:txBody>
      </p:sp>
      <p:sp>
        <p:nvSpPr>
          <p:cNvPr id="37926" name="Text Box 38"/>
          <p:cNvSpPr txBox="1">
            <a:spLocks noChangeArrowheads="1"/>
          </p:cNvSpPr>
          <p:nvPr/>
        </p:nvSpPr>
        <p:spPr bwMode="auto">
          <a:xfrm>
            <a:off x="7440084" y="4579937"/>
            <a:ext cx="5757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/>
              <a:t>r2</a:t>
            </a:r>
            <a:endParaRPr lang="ru-RU" altLang="ru-RU"/>
          </a:p>
        </p:txBody>
      </p:sp>
      <p:sp>
        <p:nvSpPr>
          <p:cNvPr id="9252" name="Text Box 39"/>
          <p:cNvSpPr txBox="1">
            <a:spLocks noChangeArrowheads="1"/>
          </p:cNvSpPr>
          <p:nvPr/>
        </p:nvSpPr>
        <p:spPr bwMode="auto">
          <a:xfrm>
            <a:off x="4847167" y="3932237"/>
            <a:ext cx="4804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/>
              <a:t>a</a:t>
            </a:r>
            <a:r>
              <a:rPr lang="en-US" altLang="ru-RU" baseline="-25000"/>
              <a:t>i</a:t>
            </a:r>
            <a:endParaRPr lang="ru-RU" altLang="ru-RU" baseline="-25000"/>
          </a:p>
        </p:txBody>
      </p:sp>
      <p:sp>
        <p:nvSpPr>
          <p:cNvPr id="9253" name="Text Box 40"/>
          <p:cNvSpPr txBox="1">
            <a:spLocks noChangeArrowheads="1"/>
          </p:cNvSpPr>
          <p:nvPr/>
        </p:nvSpPr>
        <p:spPr bwMode="auto">
          <a:xfrm>
            <a:off x="6288617" y="3355976"/>
            <a:ext cx="4804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/>
              <a:t>a</a:t>
            </a:r>
            <a:r>
              <a:rPr lang="en-US" altLang="ru-RU" baseline="-25000"/>
              <a:t>j</a:t>
            </a:r>
            <a:endParaRPr lang="ru-RU" altLang="ru-RU" baseline="-25000"/>
          </a:p>
        </p:txBody>
      </p:sp>
      <p:sp>
        <p:nvSpPr>
          <p:cNvPr id="9254" name="Text Box 41"/>
          <p:cNvSpPr txBox="1">
            <a:spLocks noChangeArrowheads="1"/>
          </p:cNvSpPr>
          <p:nvPr/>
        </p:nvSpPr>
        <p:spPr bwMode="auto">
          <a:xfrm>
            <a:off x="7344835" y="5732463"/>
            <a:ext cx="6731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/>
              <a:t>b</a:t>
            </a:r>
            <a:r>
              <a:rPr lang="en-US" altLang="ru-RU" baseline="-25000"/>
              <a:t>j1</a:t>
            </a:r>
            <a:endParaRPr lang="ru-RU" altLang="ru-RU" baseline="-25000"/>
          </a:p>
        </p:txBody>
      </p:sp>
      <p:sp>
        <p:nvSpPr>
          <p:cNvPr id="9255" name="Text Box 42"/>
          <p:cNvSpPr txBox="1">
            <a:spLocks noChangeArrowheads="1"/>
          </p:cNvSpPr>
          <p:nvPr/>
        </p:nvSpPr>
        <p:spPr bwMode="auto">
          <a:xfrm>
            <a:off x="9169400" y="4364037"/>
            <a:ext cx="6709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/>
              <a:t>b</a:t>
            </a:r>
            <a:r>
              <a:rPr lang="en-US" altLang="ru-RU" baseline="-25000"/>
              <a:t>k</a:t>
            </a:r>
            <a:endParaRPr lang="ru-RU" altLang="ru-RU" baseline="-25000"/>
          </a:p>
        </p:txBody>
      </p:sp>
      <p:sp>
        <p:nvSpPr>
          <p:cNvPr id="9256" name="Text Box 43"/>
          <p:cNvSpPr txBox="1">
            <a:spLocks noChangeArrowheads="1"/>
          </p:cNvSpPr>
          <p:nvPr/>
        </p:nvSpPr>
        <p:spPr bwMode="auto">
          <a:xfrm>
            <a:off x="9359902" y="5372101"/>
            <a:ext cx="6731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/>
              <a:t>b</a:t>
            </a:r>
            <a:r>
              <a:rPr lang="en-US" altLang="ru-RU" baseline="-25000"/>
              <a:t>k2</a:t>
            </a:r>
            <a:endParaRPr lang="ru-RU" altLang="ru-RU" baseline="-25000"/>
          </a:p>
        </p:txBody>
      </p:sp>
      <p:sp>
        <p:nvSpPr>
          <p:cNvPr id="9257" name="Text Box 44"/>
          <p:cNvSpPr txBox="1">
            <a:spLocks noChangeArrowheads="1"/>
          </p:cNvSpPr>
          <p:nvPr/>
        </p:nvSpPr>
        <p:spPr bwMode="auto">
          <a:xfrm>
            <a:off x="334433" y="1613695"/>
            <a:ext cx="4224867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1600" dirty="0"/>
              <a:t>A={a</a:t>
            </a:r>
            <a:r>
              <a:rPr lang="en-US" altLang="ru-RU" sz="1600" baseline="-25000" dirty="0"/>
              <a:t>1</a:t>
            </a:r>
            <a:r>
              <a:rPr lang="en-US" altLang="ru-RU" sz="1600" dirty="0"/>
              <a:t>,..a</a:t>
            </a:r>
            <a:r>
              <a:rPr lang="en-US" altLang="ru-RU" sz="1600" baseline="-25000" dirty="0"/>
              <a:t>m1</a:t>
            </a:r>
            <a:r>
              <a:rPr lang="en-US" altLang="ru-RU" sz="1600" dirty="0"/>
              <a:t>} – </a:t>
            </a:r>
            <a:r>
              <a:rPr lang="ru-RU" altLang="ru-RU" sz="1600" dirty="0"/>
              <a:t>все объекты первого образа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1600" dirty="0"/>
              <a:t>В=</a:t>
            </a:r>
            <a:r>
              <a:rPr lang="en-US" altLang="ru-RU" sz="1600" dirty="0"/>
              <a:t>{b</a:t>
            </a:r>
            <a:r>
              <a:rPr lang="en-US" altLang="ru-RU" sz="1600" baseline="-25000" dirty="0"/>
              <a:t>1</a:t>
            </a:r>
            <a:r>
              <a:rPr lang="en-US" altLang="ru-RU" sz="1600" dirty="0"/>
              <a:t>,..b</a:t>
            </a:r>
            <a:r>
              <a:rPr lang="en-US" altLang="ru-RU" sz="1600" baseline="-25000" dirty="0"/>
              <a:t>m2</a:t>
            </a:r>
            <a:r>
              <a:rPr lang="en-US" altLang="ru-RU" sz="1600" dirty="0"/>
              <a:t>} – </a:t>
            </a:r>
            <a:r>
              <a:rPr lang="ru-RU" altLang="ru-RU" sz="1600" dirty="0"/>
              <a:t>все объекты второго образа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 dirty="0"/>
              <a:t>b</a:t>
            </a:r>
            <a:r>
              <a:rPr lang="en-US" altLang="ru-RU" sz="1600" baseline="-25000" dirty="0"/>
              <a:t>j1</a:t>
            </a:r>
            <a:r>
              <a:rPr lang="en-US" altLang="ru-RU" sz="1600" dirty="0"/>
              <a:t> – </a:t>
            </a:r>
            <a:r>
              <a:rPr lang="ru-RU" altLang="ru-RU" sz="1600" dirty="0"/>
              <a:t>ближайший к </a:t>
            </a:r>
            <a:r>
              <a:rPr lang="en-US" altLang="ru-RU" sz="1600" dirty="0" err="1"/>
              <a:t>a</a:t>
            </a:r>
            <a:r>
              <a:rPr lang="en-US" altLang="ru-RU" sz="1600" baseline="-25000" dirty="0" err="1"/>
              <a:t>j</a:t>
            </a:r>
            <a:r>
              <a:rPr lang="ru-RU" altLang="ru-RU" sz="1600" dirty="0"/>
              <a:t> объект второго образа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 dirty="0"/>
              <a:t>b</a:t>
            </a:r>
            <a:r>
              <a:rPr lang="en-US" altLang="ru-RU" sz="1600" baseline="-25000" dirty="0"/>
              <a:t>k2</a:t>
            </a:r>
            <a:r>
              <a:rPr lang="en-US" altLang="ru-RU" sz="1600" dirty="0"/>
              <a:t> – </a:t>
            </a:r>
            <a:r>
              <a:rPr lang="ru-RU" altLang="ru-RU" sz="1600" dirty="0"/>
              <a:t>ближайший к </a:t>
            </a:r>
            <a:r>
              <a:rPr lang="en-US" altLang="ru-RU" sz="1600" dirty="0" err="1"/>
              <a:t>b</a:t>
            </a:r>
            <a:r>
              <a:rPr lang="en-US" altLang="ru-RU" sz="1600" baseline="-25000" dirty="0" err="1"/>
              <a:t>k</a:t>
            </a:r>
            <a:r>
              <a:rPr lang="ru-RU" altLang="ru-RU" sz="1600" dirty="0"/>
              <a:t> объект второго образа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 dirty="0"/>
              <a:t>F(</a:t>
            </a:r>
            <a:r>
              <a:rPr lang="en-US" altLang="ru-RU" sz="1600" dirty="0" err="1"/>
              <a:t>a,b|c</a:t>
            </a:r>
            <a:r>
              <a:rPr lang="en-US" altLang="ru-RU" sz="1600" dirty="0"/>
              <a:t>) – </a:t>
            </a:r>
            <a:r>
              <a:rPr lang="ru-RU" altLang="ru-RU" sz="1600" dirty="0"/>
              <a:t>сходство объекта а с объектом </a:t>
            </a:r>
            <a:r>
              <a:rPr lang="en-US" altLang="ru-RU" sz="1600" dirty="0"/>
              <a:t>b</a:t>
            </a:r>
            <a:r>
              <a:rPr lang="ru-RU" altLang="ru-RU" sz="1600" dirty="0"/>
              <a:t> в конкуренции с объектом с.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1600" dirty="0"/>
              <a:t>Оценивается качество </a:t>
            </a:r>
            <a:r>
              <a:rPr lang="en-US" altLang="ru-RU" sz="1600" dirty="0" err="1"/>
              <a:t>a</a:t>
            </a:r>
            <a:r>
              <a:rPr lang="en-US" altLang="ru-RU" sz="1600" baseline="-25000" dirty="0" err="1"/>
              <a:t>i</a:t>
            </a:r>
            <a:r>
              <a:rPr lang="en-US" altLang="ru-RU" sz="1600" dirty="0"/>
              <a:t> </a:t>
            </a:r>
            <a:r>
              <a:rPr lang="ru-RU" altLang="ru-RU" sz="1600" dirty="0"/>
              <a:t>в роли столпа 1-го образа- первая сумма – защищающая способность, вторая – </a:t>
            </a:r>
            <a:r>
              <a:rPr lang="ru-RU" altLang="ru-RU" sz="1600" dirty="0" err="1"/>
              <a:t>толернатность</a:t>
            </a:r>
            <a:r>
              <a:rPr lang="ru-RU" altLang="ru-RU" sz="1600" dirty="0"/>
              <a:t>:</a:t>
            </a:r>
          </a:p>
          <a:p>
            <a:pPr eaLnBrk="1" hangingPunct="1">
              <a:spcBef>
                <a:spcPct val="50000"/>
              </a:spcBef>
            </a:pPr>
            <a:endParaRPr lang="ru-RU" altLang="ru-RU" baseline="-25000" dirty="0"/>
          </a:p>
        </p:txBody>
      </p:sp>
      <p:sp>
        <p:nvSpPr>
          <p:cNvPr id="9258" name="Rectangle 46"/>
          <p:cNvSpPr>
            <a:spLocks noChangeArrowheads="1"/>
          </p:cNvSpPr>
          <p:nvPr/>
        </p:nvSpPr>
        <p:spPr bwMode="auto">
          <a:xfrm>
            <a:off x="2" y="-18466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9259" name="Object 45"/>
          <p:cNvGraphicFramePr>
            <a:graphicFrameLocks noChangeAspect="1"/>
          </p:cNvGraphicFramePr>
          <p:nvPr/>
        </p:nvGraphicFramePr>
        <p:xfrm>
          <a:off x="334435" y="5805489"/>
          <a:ext cx="5228167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Формула" r:id="rId3" imgW="2552700" imgH="457200" progId="Equation.3">
                  <p:embed/>
                </p:oleObj>
              </mc:Choice>
              <mc:Fallback>
                <p:oleObj name="Формула" r:id="rId3" imgW="25527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435" y="5805489"/>
                        <a:ext cx="5228167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483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7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7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7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7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7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7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7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8" grpId="0" animBg="1"/>
      <p:bldP spid="37918" grpId="1" animBg="1"/>
      <p:bldP spid="37919" grpId="0" animBg="1"/>
      <p:bldP spid="37919" grpId="1" animBg="1"/>
      <p:bldP spid="37920" grpId="0" animBg="1"/>
      <p:bldP spid="37920" grpId="1" animBg="1"/>
      <p:bldP spid="37921" grpId="0" animBg="1"/>
      <p:bldP spid="37921" grpId="1" animBg="1"/>
      <p:bldP spid="37922" grpId="0" animBg="1"/>
      <p:bldP spid="37922" grpId="1" animBg="1"/>
      <p:bldP spid="37923" grpId="0"/>
      <p:bldP spid="37923" grpId="1"/>
      <p:bldP spid="37924" grpId="0"/>
      <p:bldP spid="37924" grpId="1"/>
      <p:bldP spid="37925" grpId="0"/>
      <p:bldP spid="37925" grpId="1"/>
      <p:bldP spid="37926" grpId="0"/>
      <p:bldP spid="3792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mtClean="0"/>
              <a:t>Алгоритм </a:t>
            </a:r>
            <a:r>
              <a:rPr lang="en-US" altLang="ru-RU" smtClean="0"/>
              <a:t>FRiS-Stolp</a:t>
            </a:r>
            <a:endParaRPr lang="ru-RU" altLang="ru-RU" smtClean="0"/>
          </a:p>
        </p:txBody>
      </p:sp>
      <p:sp>
        <p:nvSpPr>
          <p:cNvPr id="10243" name="Oval 3"/>
          <p:cNvSpPr>
            <a:spLocks noChangeArrowheads="1"/>
          </p:cNvSpPr>
          <p:nvPr/>
        </p:nvSpPr>
        <p:spPr bwMode="auto">
          <a:xfrm>
            <a:off x="3310469" y="2205040"/>
            <a:ext cx="385233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2832102" y="2997202"/>
            <a:ext cx="385233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4176186" y="2565402"/>
            <a:ext cx="385233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3790953" y="2925764"/>
            <a:ext cx="385233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4461936" y="2960690"/>
            <a:ext cx="385233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4078820" y="3717927"/>
            <a:ext cx="385233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3022602" y="3717927"/>
            <a:ext cx="385233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50" name="Oval 10"/>
          <p:cNvSpPr>
            <a:spLocks noChangeArrowheads="1"/>
          </p:cNvSpPr>
          <p:nvPr/>
        </p:nvSpPr>
        <p:spPr bwMode="auto">
          <a:xfrm>
            <a:off x="3695702" y="3573464"/>
            <a:ext cx="385233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51" name="Oval 11"/>
          <p:cNvSpPr>
            <a:spLocks noChangeArrowheads="1"/>
          </p:cNvSpPr>
          <p:nvPr/>
        </p:nvSpPr>
        <p:spPr bwMode="auto">
          <a:xfrm>
            <a:off x="5039786" y="3933826"/>
            <a:ext cx="385233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52" name="Oval 12"/>
          <p:cNvSpPr>
            <a:spLocks noChangeArrowheads="1"/>
          </p:cNvSpPr>
          <p:nvPr/>
        </p:nvSpPr>
        <p:spPr bwMode="auto">
          <a:xfrm>
            <a:off x="5232402" y="2852740"/>
            <a:ext cx="385233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53" name="Oval 13"/>
          <p:cNvSpPr>
            <a:spLocks noChangeArrowheads="1"/>
          </p:cNvSpPr>
          <p:nvPr/>
        </p:nvSpPr>
        <p:spPr bwMode="auto">
          <a:xfrm>
            <a:off x="7920569" y="4437064"/>
            <a:ext cx="385233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54" name="Oval 14"/>
          <p:cNvSpPr>
            <a:spLocks noChangeArrowheads="1"/>
          </p:cNvSpPr>
          <p:nvPr/>
        </p:nvSpPr>
        <p:spPr bwMode="auto">
          <a:xfrm>
            <a:off x="8496302" y="3429002"/>
            <a:ext cx="385233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55" name="Oval 15"/>
          <p:cNvSpPr>
            <a:spLocks noChangeArrowheads="1"/>
          </p:cNvSpPr>
          <p:nvPr/>
        </p:nvSpPr>
        <p:spPr bwMode="auto">
          <a:xfrm>
            <a:off x="6671736" y="5302252"/>
            <a:ext cx="385233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56" name="Oval 16"/>
          <p:cNvSpPr>
            <a:spLocks noChangeArrowheads="1"/>
          </p:cNvSpPr>
          <p:nvPr/>
        </p:nvSpPr>
        <p:spPr bwMode="auto">
          <a:xfrm>
            <a:off x="7632702" y="4868864"/>
            <a:ext cx="385233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57" name="Oval 17"/>
          <p:cNvSpPr>
            <a:spLocks noChangeArrowheads="1"/>
          </p:cNvSpPr>
          <p:nvPr/>
        </p:nvSpPr>
        <p:spPr bwMode="auto">
          <a:xfrm>
            <a:off x="7823202" y="4005264"/>
            <a:ext cx="385233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58" name="Oval 18"/>
          <p:cNvSpPr>
            <a:spLocks noChangeArrowheads="1"/>
          </p:cNvSpPr>
          <p:nvPr/>
        </p:nvSpPr>
        <p:spPr bwMode="auto">
          <a:xfrm>
            <a:off x="6766986" y="4652964"/>
            <a:ext cx="385233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59" name="Oval 19"/>
          <p:cNvSpPr>
            <a:spLocks noChangeArrowheads="1"/>
          </p:cNvSpPr>
          <p:nvPr/>
        </p:nvSpPr>
        <p:spPr bwMode="auto">
          <a:xfrm>
            <a:off x="8015820" y="5302252"/>
            <a:ext cx="385233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60" name="Oval 20"/>
          <p:cNvSpPr>
            <a:spLocks noChangeArrowheads="1"/>
          </p:cNvSpPr>
          <p:nvPr/>
        </p:nvSpPr>
        <p:spPr bwMode="auto">
          <a:xfrm>
            <a:off x="5422902" y="5589590"/>
            <a:ext cx="385233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61" name="Oval 21"/>
          <p:cNvSpPr>
            <a:spLocks noChangeArrowheads="1"/>
          </p:cNvSpPr>
          <p:nvPr/>
        </p:nvSpPr>
        <p:spPr bwMode="auto">
          <a:xfrm>
            <a:off x="7727953" y="1844676"/>
            <a:ext cx="385233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62" name="Oval 22"/>
          <p:cNvSpPr>
            <a:spLocks noChangeArrowheads="1"/>
          </p:cNvSpPr>
          <p:nvPr/>
        </p:nvSpPr>
        <p:spPr bwMode="auto">
          <a:xfrm>
            <a:off x="8976786" y="2565402"/>
            <a:ext cx="385233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63" name="Oval 23"/>
          <p:cNvSpPr>
            <a:spLocks noChangeArrowheads="1"/>
          </p:cNvSpPr>
          <p:nvPr/>
        </p:nvSpPr>
        <p:spPr bwMode="auto">
          <a:xfrm>
            <a:off x="7920569" y="2420940"/>
            <a:ext cx="385233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40" name="Oval 24"/>
          <p:cNvSpPr>
            <a:spLocks noChangeArrowheads="1"/>
          </p:cNvSpPr>
          <p:nvPr/>
        </p:nvSpPr>
        <p:spPr bwMode="auto">
          <a:xfrm>
            <a:off x="4368800" y="2852741"/>
            <a:ext cx="575733" cy="504825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41" name="Oval 25"/>
          <p:cNvSpPr>
            <a:spLocks noChangeArrowheads="1"/>
          </p:cNvSpPr>
          <p:nvPr/>
        </p:nvSpPr>
        <p:spPr bwMode="auto">
          <a:xfrm>
            <a:off x="7535335" y="4797428"/>
            <a:ext cx="575733" cy="504825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42" name="Oval 26"/>
          <p:cNvSpPr>
            <a:spLocks noChangeArrowheads="1"/>
          </p:cNvSpPr>
          <p:nvPr/>
        </p:nvSpPr>
        <p:spPr bwMode="auto">
          <a:xfrm>
            <a:off x="7823200" y="2276477"/>
            <a:ext cx="575733" cy="504825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67" name="Oval 27"/>
          <p:cNvSpPr>
            <a:spLocks noChangeArrowheads="1"/>
          </p:cNvSpPr>
          <p:nvPr/>
        </p:nvSpPr>
        <p:spPr bwMode="auto">
          <a:xfrm>
            <a:off x="8591553" y="1773239"/>
            <a:ext cx="385233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68" name="Oval 28"/>
          <p:cNvSpPr>
            <a:spLocks noChangeArrowheads="1"/>
          </p:cNvSpPr>
          <p:nvPr/>
        </p:nvSpPr>
        <p:spPr bwMode="auto">
          <a:xfrm>
            <a:off x="7920569" y="2924176"/>
            <a:ext cx="385233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69" name="Oval 29"/>
          <p:cNvSpPr>
            <a:spLocks noChangeArrowheads="1"/>
          </p:cNvSpPr>
          <p:nvPr/>
        </p:nvSpPr>
        <p:spPr bwMode="auto">
          <a:xfrm>
            <a:off x="6769102" y="2060576"/>
            <a:ext cx="385233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46" name="Oval 30"/>
          <p:cNvSpPr>
            <a:spLocks noChangeArrowheads="1"/>
          </p:cNvSpPr>
          <p:nvPr/>
        </p:nvSpPr>
        <p:spPr bwMode="auto">
          <a:xfrm>
            <a:off x="2927352" y="3644902"/>
            <a:ext cx="575733" cy="504825"/>
          </a:xfrm>
          <a:prstGeom prst="ellips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47" name="Line 31"/>
          <p:cNvSpPr>
            <a:spLocks noChangeShapeType="1"/>
          </p:cNvSpPr>
          <p:nvPr/>
        </p:nvSpPr>
        <p:spPr bwMode="auto">
          <a:xfrm flipH="1">
            <a:off x="3407833" y="3716341"/>
            <a:ext cx="287867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48" name="Line 32"/>
          <p:cNvSpPr>
            <a:spLocks noChangeShapeType="1"/>
          </p:cNvSpPr>
          <p:nvPr/>
        </p:nvSpPr>
        <p:spPr bwMode="auto">
          <a:xfrm>
            <a:off x="3983567" y="3860801"/>
            <a:ext cx="1536700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49" name="Line 33"/>
          <p:cNvSpPr>
            <a:spLocks noChangeShapeType="1"/>
          </p:cNvSpPr>
          <p:nvPr/>
        </p:nvSpPr>
        <p:spPr bwMode="auto">
          <a:xfrm flipH="1" flipV="1">
            <a:off x="3407833" y="3933825"/>
            <a:ext cx="3361267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50" name="Line 34"/>
          <p:cNvSpPr>
            <a:spLocks noChangeShapeType="1"/>
          </p:cNvSpPr>
          <p:nvPr/>
        </p:nvSpPr>
        <p:spPr bwMode="auto">
          <a:xfrm flipH="1">
            <a:off x="6864353" y="4941890"/>
            <a:ext cx="95249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51" name="Text Box 35"/>
          <p:cNvSpPr txBox="1">
            <a:spLocks noChangeArrowheads="1"/>
          </p:cNvSpPr>
          <p:nvPr/>
        </p:nvSpPr>
        <p:spPr bwMode="auto">
          <a:xfrm>
            <a:off x="3312584" y="3284537"/>
            <a:ext cx="5757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/>
              <a:t>r1</a:t>
            </a:r>
            <a:endParaRPr lang="ru-RU" altLang="ru-RU"/>
          </a:p>
        </p:txBody>
      </p:sp>
      <p:sp>
        <p:nvSpPr>
          <p:cNvPr id="9252" name="Text Box 36"/>
          <p:cNvSpPr txBox="1">
            <a:spLocks noChangeArrowheads="1"/>
          </p:cNvSpPr>
          <p:nvPr/>
        </p:nvSpPr>
        <p:spPr bwMode="auto">
          <a:xfrm>
            <a:off x="4078819" y="4724401"/>
            <a:ext cx="5757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/>
              <a:t>r2</a:t>
            </a:r>
            <a:endParaRPr lang="ru-RU" altLang="ru-RU"/>
          </a:p>
        </p:txBody>
      </p:sp>
      <p:sp>
        <p:nvSpPr>
          <p:cNvPr id="9253" name="Text Box 37"/>
          <p:cNvSpPr txBox="1">
            <a:spLocks noChangeArrowheads="1"/>
          </p:cNvSpPr>
          <p:nvPr/>
        </p:nvSpPr>
        <p:spPr bwMode="auto">
          <a:xfrm>
            <a:off x="6288619" y="4868863"/>
            <a:ext cx="5757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/>
              <a:t>r1</a:t>
            </a:r>
            <a:endParaRPr lang="ru-RU" altLang="ru-RU"/>
          </a:p>
        </p:txBody>
      </p:sp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5039784" y="4508501"/>
            <a:ext cx="5757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/>
              <a:t>r2</a:t>
            </a:r>
            <a:endParaRPr lang="ru-RU" alt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33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0" grpId="0" animBg="1"/>
      <p:bldP spid="9241" grpId="0" animBg="1"/>
      <p:bldP spid="9242" grpId="0" animBg="1"/>
      <p:bldP spid="9246" grpId="0" animBg="1"/>
      <p:bldP spid="9246" grpId="1" animBg="1"/>
      <p:bldP spid="9247" grpId="0" animBg="1"/>
      <p:bldP spid="9247" grpId="1" animBg="1"/>
      <p:bldP spid="9248" grpId="0" animBg="1"/>
      <p:bldP spid="9248" grpId="1" animBg="1"/>
      <p:bldP spid="9249" grpId="0" animBg="1"/>
      <p:bldP spid="9249" grpId="1" animBg="1"/>
      <p:bldP spid="9250" grpId="0" animBg="1"/>
      <p:bldP spid="9250" grpId="1" animBg="1"/>
      <p:bldP spid="9251" grpId="0"/>
      <p:bldP spid="9251" grpId="1"/>
      <p:bldP spid="9252" grpId="0"/>
      <p:bldP spid="9252" grpId="1"/>
      <p:bldP spid="9253" grpId="0"/>
      <p:bldP spid="9253" grpId="1"/>
      <p:bldP spid="9254" grpId="0"/>
      <p:bldP spid="925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z="4000"/>
              <a:t>Классификация методов таксономии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6157" y="1924254"/>
            <a:ext cx="4657344" cy="381762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altLang="ru-RU" dirty="0" smtClean="0"/>
              <a:t>По типу разделения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ru-RU" altLang="ru-RU" dirty="0" smtClean="0"/>
              <a:t>Иерархические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ru-RU" altLang="ru-RU" sz="2400" dirty="0"/>
              <a:t>Иерархическая таксономия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ru-RU" altLang="ru-RU" dirty="0" smtClean="0"/>
              <a:t>Разделительные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ru-RU" sz="2400" dirty="0"/>
              <a:t>k-Means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ru-RU" sz="2400" dirty="0" err="1"/>
              <a:t>Forel</a:t>
            </a:r>
            <a:endParaRPr lang="ru-RU" altLang="ru-RU" sz="2400" dirty="0"/>
          </a:p>
          <a:p>
            <a:pPr lvl="2" eaLnBrk="1" hangingPunct="1">
              <a:lnSpc>
                <a:spcPct val="80000"/>
              </a:lnSpc>
              <a:defRPr/>
            </a:pPr>
            <a:r>
              <a:rPr lang="ru-RU" altLang="ru-RU" sz="2400" dirty="0"/>
              <a:t>Логические алгоритмы таксономии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892471" y="1924254"/>
            <a:ext cx="5505451" cy="2876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7796" indent="-177796">
              <a:lnSpc>
                <a:spcPct val="80000"/>
              </a:lnSpc>
              <a:spcBef>
                <a:spcPts val="1300"/>
              </a:spcBef>
              <a:buFont typeface="Calibri Light" panose="020F0302020204030204" pitchFamily="34" charset="0"/>
              <a:buChar char="·"/>
            </a:pPr>
            <a:r>
              <a:rPr lang="ru-RU" alt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По базовой гипотезе</a:t>
            </a:r>
          </a:p>
          <a:p>
            <a:pPr marL="533387" lvl="1" indent="-346066">
              <a:lnSpc>
                <a:spcPct val="80000"/>
              </a:lnSpc>
              <a:spcBef>
                <a:spcPts val="600"/>
              </a:spcBef>
              <a:buFont typeface="Calibri Light" panose="020F0302020204030204" pitchFamily="34" charset="0"/>
              <a:buChar char="·"/>
            </a:pPr>
            <a:r>
              <a:rPr lang="ru-RU" alt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Вероятностные</a:t>
            </a:r>
          </a:p>
          <a:p>
            <a:pPr marL="723882" lvl="2" indent="-368291">
              <a:lnSpc>
                <a:spcPct val="80000"/>
              </a:lnSpc>
              <a:spcBef>
                <a:spcPts val="600"/>
              </a:spcBef>
              <a:buFont typeface="Calibri Light" panose="020F0302020204030204" pitchFamily="34" charset="0"/>
              <a:buChar char="·"/>
            </a:pPr>
            <a:r>
              <a:rPr lang="ru-RU" altLang="ru-RU" sz="2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ищутся параметры смеси распределений</a:t>
            </a:r>
          </a:p>
          <a:p>
            <a:pPr marL="822305" lvl="3" indent="-200020">
              <a:lnSpc>
                <a:spcPct val="85000"/>
              </a:lnSpc>
              <a:spcBef>
                <a:spcPts val="600"/>
              </a:spcBef>
              <a:buFont typeface="Calibri Light" panose="020F0302020204030204" pitchFamily="34" charset="0"/>
              <a:buChar char="·"/>
            </a:pPr>
            <a:r>
              <a:rPr lang="en-US" alt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EM-</a:t>
            </a:r>
            <a:r>
              <a:rPr lang="ru-RU" alt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алгоритм</a:t>
            </a:r>
          </a:p>
          <a:p>
            <a:pPr marL="533387" lvl="1" indent="-346066">
              <a:lnSpc>
                <a:spcPct val="80000"/>
              </a:lnSpc>
              <a:spcBef>
                <a:spcPts val="600"/>
              </a:spcBef>
              <a:buFont typeface="Calibri Light" panose="020F0302020204030204" pitchFamily="34" charset="0"/>
              <a:buChar char="·"/>
            </a:pPr>
            <a:r>
              <a:rPr lang="ru-RU" alt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Геометрические</a:t>
            </a:r>
          </a:p>
          <a:p>
            <a:pPr marL="723882" lvl="2" indent="-368291">
              <a:lnSpc>
                <a:spcPct val="80000"/>
              </a:lnSpc>
              <a:spcBef>
                <a:spcPts val="600"/>
              </a:spcBef>
              <a:buFont typeface="Calibri Light" panose="020F0302020204030204" pitchFamily="34" charset="0"/>
              <a:buChar char="·"/>
            </a:pPr>
            <a:r>
              <a:rPr lang="ru-RU" altLang="ru-RU" sz="2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ищутся связные группы объектов </a:t>
            </a:r>
          </a:p>
          <a:p>
            <a:pPr marL="822305" lvl="3" indent="-200020">
              <a:lnSpc>
                <a:spcPct val="85000"/>
              </a:lnSpc>
              <a:spcBef>
                <a:spcPts val="600"/>
              </a:spcBef>
              <a:buFont typeface="Calibri Light" panose="020F0302020204030204" pitchFamily="34" charset="0"/>
              <a:buChar char="·"/>
            </a:pPr>
            <a:r>
              <a:rPr lang="en-US" alt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KRAB</a:t>
            </a:r>
            <a:endParaRPr lang="ru-RU" alt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676211" y="1924254"/>
            <a:ext cx="2156360" cy="3951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7796" indent="-177796">
              <a:lnSpc>
                <a:spcPct val="80000"/>
              </a:lnSpc>
              <a:spcBef>
                <a:spcPts val="1300"/>
              </a:spcBef>
              <a:buFont typeface="Calibri Light" panose="020F0302020204030204" pitchFamily="34" charset="0"/>
              <a:buChar char="·"/>
            </a:pPr>
            <a:r>
              <a:rPr lang="ru-RU" alt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По </a:t>
            </a:r>
            <a:r>
              <a:rPr lang="ru-RU" alt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суперцели</a:t>
            </a:r>
            <a:endParaRPr lang="ru-RU" altLang="ru-RU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45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лекций Интуит">
  <a:themeElements>
    <a:clrScheme name="Метрополия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Метрополи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33ACF124-275F-44F2-8DE0-0A755069829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Метрополия</Template>
  <TotalTime>21</TotalTime>
  <Words>810</Words>
  <Application>Microsoft Office PowerPoint</Application>
  <PresentationFormat>Широкоэкранный</PresentationFormat>
  <Paragraphs>187</Paragraphs>
  <Slides>23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23</vt:i4>
      </vt:variant>
    </vt:vector>
  </HeadingPairs>
  <TitlesOfParts>
    <vt:vector size="32" baseType="lpstr">
      <vt:lpstr>Arial</vt:lpstr>
      <vt:lpstr>Calibri</vt:lpstr>
      <vt:lpstr>Calibri Light</vt:lpstr>
      <vt:lpstr>Symbol</vt:lpstr>
      <vt:lpstr>Tahoma</vt:lpstr>
      <vt:lpstr>Wingdings</vt:lpstr>
      <vt:lpstr>Шаблон лекций Интуит</vt:lpstr>
      <vt:lpstr>Формула</vt:lpstr>
      <vt:lpstr>Диаграмма</vt:lpstr>
      <vt:lpstr>Разработка алгоритмов на базе FRiS-функции</vt:lpstr>
      <vt:lpstr>Функция конкурентного сходства </vt:lpstr>
      <vt:lpstr>Функция конкурентного сходства – единый базис для решения различных задач Data Mining</vt:lpstr>
      <vt:lpstr>Существующие подходы к решению задачи распознавания</vt:lpstr>
      <vt:lpstr>Алгоритм FRiS-Stolp</vt:lpstr>
      <vt:lpstr>Алгоритм FRiS-Stolp</vt:lpstr>
      <vt:lpstr>Оценка качества объекта на роль столпа</vt:lpstr>
      <vt:lpstr>Алгоритм FRiS-Stolp</vt:lpstr>
      <vt:lpstr>Классификация методов таксономии</vt:lpstr>
      <vt:lpstr>Алгоритм FRiS-Tax</vt:lpstr>
      <vt:lpstr>Алгоритм FRiS-Tax</vt:lpstr>
      <vt:lpstr>Презентация PowerPoint</vt:lpstr>
      <vt:lpstr>Презентация PowerPoint</vt:lpstr>
      <vt:lpstr>Выбор числа таксонов в алгоритме FRiS-Tdx </vt:lpstr>
      <vt:lpstr>Задача частичного обучения</vt:lpstr>
      <vt:lpstr>Задача частичного обучения</vt:lpstr>
      <vt:lpstr>Требования к обобщенной классификации</vt:lpstr>
      <vt:lpstr>Вычисление FRiS-функции по смешанной выборке</vt:lpstr>
      <vt:lpstr>Вычисление FRiS-функции по смешанной выборке с опорой на столпы</vt:lpstr>
      <vt:lpstr>Схема алгоритма FRiS-TDR</vt:lpstr>
      <vt:lpstr>Эффект от использования информации из распознаваемой выборки</vt:lpstr>
      <vt:lpstr>Примеры работы алгоритма на классифицированной и неклассифицированной выборках</vt:lpstr>
      <vt:lpstr>Автоматический выбор числа таксонов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алгоритмов на базе FRiS-функции</dc:title>
  <dc:creator>Евгений Николаевич Павловский</dc:creator>
  <cp:lastModifiedBy>Евгений Н. Павловский</cp:lastModifiedBy>
  <cp:revision>8</cp:revision>
  <dcterms:created xsi:type="dcterms:W3CDTF">2014-02-09T18:13:33Z</dcterms:created>
  <dcterms:modified xsi:type="dcterms:W3CDTF">2014-02-18T10:16:42Z</dcterms:modified>
</cp:coreProperties>
</file>