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6"/>
  </p:notesMasterIdLst>
  <p:sldIdLst>
    <p:sldId id="261" r:id="rId2"/>
    <p:sldId id="283" r:id="rId3"/>
    <p:sldId id="298" r:id="rId4"/>
    <p:sldId id="287" r:id="rId5"/>
    <p:sldId id="285" r:id="rId6"/>
    <p:sldId id="288" r:id="rId7"/>
    <p:sldId id="289" r:id="rId8"/>
    <p:sldId id="290" r:id="rId9"/>
    <p:sldId id="291" r:id="rId10"/>
    <p:sldId id="292" r:id="rId11"/>
    <p:sldId id="293" r:id="rId12"/>
    <p:sldId id="294" r:id="rId13"/>
    <p:sldId id="296" r:id="rId14"/>
    <p:sldId id="295"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accent2">
        <a:lumMod val="75000"/>
      </a:schemeClr>
    </p:penClr>
    <p:extLst>
      <p:ext uri="{EC167BDD-8182-4AB7-AECC-EB403E3ABB37}">
        <p14:laserClr xmlns:p14="http://schemas.microsoft.com/office/powerpoint/2010/main">
          <a:srgbClr val="0000FF"/>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23" autoAdjust="0"/>
    <p:restoredTop sz="83245" autoAdjust="0"/>
  </p:normalViewPr>
  <p:slideViewPr>
    <p:cSldViewPr snapToGrid="0">
      <p:cViewPr>
        <p:scale>
          <a:sx n="50" d="100"/>
          <a:sy n="50" d="100"/>
        </p:scale>
        <p:origin x="-840" y="-120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85" d="100"/>
          <a:sy n="85" d="100"/>
        </p:scale>
        <p:origin x="375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DF6EF-D8A8-4F91-93BA-D978D5707FD9}" type="datetimeFigureOut">
              <a:rPr lang="ru-RU" smtClean="0"/>
              <a:t>18.03.2014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F73B42-7B8B-4882-A809-3559C0742ADF}" type="slidenum">
              <a:rPr lang="ru-RU" smtClean="0"/>
              <a:t>‹#›</a:t>
            </a:fld>
            <a:endParaRPr lang="ru-RU"/>
          </a:p>
        </p:txBody>
      </p:sp>
    </p:spTree>
    <p:extLst>
      <p:ext uri="{BB962C8B-B14F-4D97-AF65-F5344CB8AC3E}">
        <p14:creationId xmlns:p14="http://schemas.microsoft.com/office/powerpoint/2010/main" val="1606366335"/>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800" kern="1200" dirty="0" smtClean="0">
                <a:solidFill>
                  <a:schemeClr val="tx1"/>
                </a:solidFill>
                <a:effectLst/>
                <a:latin typeface="Lucida Console" panose="020B0609040504020204" pitchFamily="49" charset="0"/>
                <a:ea typeface="+mn-ea"/>
                <a:cs typeface="+mn-cs"/>
              </a:rPr>
              <a:t>В последнее время технологии больших данных развиваются высокими темпами. Возникает множество высокотехнологичных компаний, предоставляющих новые инструменты по анализу данных. В то же время растёт мировой спрос на специалистов, способных работать с большими объёмами данных, ставить задачи в этой области, понимать сложность и потенциальную стоимость </a:t>
            </a:r>
            <a:r>
              <a:rPr lang="ru-RU" sz="900" kern="1200" dirty="0" smtClean="0">
                <a:solidFill>
                  <a:schemeClr val="tx1"/>
                </a:solidFill>
                <a:effectLst/>
                <a:latin typeface="Lucida Console" panose="020B0609040504020204" pitchFamily="49" charset="0"/>
                <a:ea typeface="+mn-ea"/>
                <a:cs typeface="+mn-cs"/>
              </a:rPr>
              <a:t>таких работ. Предполагая нарастающий интерес к этой сфере в России, сотрудники образовательных и бизнес-организаций Новосибирского научного центра решили систематизировать опыт работы с технологиями и задачами анализа больших данных. Анализ образовательного рынка в области </a:t>
            </a:r>
            <a:r>
              <a:rPr lang="ru-RU" sz="800" kern="1200" dirty="0" smtClean="0">
                <a:solidFill>
                  <a:schemeClr val="tx1"/>
                </a:solidFill>
                <a:effectLst/>
                <a:latin typeface="Lucida Console" panose="020B0609040504020204" pitchFamily="49" charset="0"/>
                <a:ea typeface="+mn-ea"/>
                <a:cs typeface="+mn-cs"/>
              </a:rPr>
              <a:t>больших данных показывает нам, что онлайн-образование в сфере аналитики становится всё более популярным и массовым. Существует несколько курсов на английском языке, в </a:t>
            </a:r>
            <a:r>
              <a:rPr lang="ru-RU" sz="800" kern="1200" dirty="0" err="1" smtClean="0">
                <a:solidFill>
                  <a:schemeClr val="tx1"/>
                </a:solidFill>
                <a:effectLst/>
                <a:latin typeface="Lucida Console" panose="020B0609040504020204" pitchFamily="49" charset="0"/>
                <a:ea typeface="+mn-ea"/>
                <a:cs typeface="+mn-cs"/>
              </a:rPr>
              <a:t>т.ч</a:t>
            </a:r>
            <a:r>
              <a:rPr lang="ru-RU" sz="800" kern="1200" dirty="0" smtClean="0">
                <a:solidFill>
                  <a:schemeClr val="tx1"/>
                </a:solidFill>
                <a:effectLst/>
                <a:latin typeface="Lucida Console" panose="020B0609040504020204" pitchFamily="49" charset="0"/>
                <a:ea typeface="+mn-ea"/>
                <a:cs typeface="+mn-cs"/>
              </a:rPr>
              <a:t>. курсы </a:t>
            </a:r>
            <a:r>
              <a:rPr lang="en-US" sz="800" kern="1200" dirty="0" smtClean="0">
                <a:solidFill>
                  <a:schemeClr val="tx1"/>
                </a:solidFill>
                <a:effectLst/>
                <a:latin typeface="Lucida Console" panose="020B0609040504020204" pitchFamily="49" charset="0"/>
                <a:ea typeface="+mn-ea"/>
                <a:cs typeface="+mn-cs"/>
              </a:rPr>
              <a:t>Data Science and Big Data Analytics </a:t>
            </a:r>
            <a:r>
              <a:rPr lang="ru-RU" sz="800" kern="1200" dirty="0" smtClean="0">
                <a:solidFill>
                  <a:schemeClr val="tx1"/>
                </a:solidFill>
                <a:effectLst/>
                <a:latin typeface="Lucida Console" panose="020B0609040504020204" pitchFamily="49" charset="0"/>
                <a:ea typeface="+mn-ea"/>
                <a:cs typeface="+mn-cs"/>
              </a:rPr>
              <a:t>от </a:t>
            </a:r>
            <a:r>
              <a:rPr lang="en-US" sz="800" kern="1200" dirty="0" smtClean="0">
                <a:solidFill>
                  <a:schemeClr val="tx1"/>
                </a:solidFill>
                <a:effectLst/>
                <a:latin typeface="Lucida Console" panose="020B0609040504020204" pitchFamily="49" charset="0"/>
                <a:ea typeface="+mn-ea"/>
                <a:cs typeface="+mn-cs"/>
              </a:rPr>
              <a:t>EMC</a:t>
            </a:r>
            <a:r>
              <a:rPr lang="ru-RU" sz="800" kern="1200" dirty="0" smtClean="0">
                <a:solidFill>
                  <a:schemeClr val="tx1"/>
                </a:solidFill>
                <a:effectLst/>
                <a:latin typeface="Lucida Console" panose="020B0609040504020204" pitchFamily="49" charset="0"/>
                <a:ea typeface="+mn-ea"/>
                <a:cs typeface="+mn-cs"/>
              </a:rPr>
              <a:t>, ряд курсов на платформах </a:t>
            </a:r>
            <a:r>
              <a:rPr lang="en-US" sz="800" kern="1200" dirty="0" smtClean="0">
                <a:solidFill>
                  <a:schemeClr val="tx1"/>
                </a:solidFill>
                <a:effectLst/>
                <a:latin typeface="Lucida Console" panose="020B0609040504020204" pitchFamily="49" charset="0"/>
                <a:ea typeface="+mn-ea"/>
                <a:cs typeface="+mn-cs"/>
              </a:rPr>
              <a:t>Coursera</a:t>
            </a:r>
            <a:r>
              <a:rPr lang="ru-RU" sz="800" kern="1200" dirty="0" smtClean="0">
                <a:solidFill>
                  <a:schemeClr val="tx1"/>
                </a:solidFill>
                <a:effectLst/>
                <a:latin typeface="Lucida Console" panose="020B0609040504020204" pitchFamily="49" charset="0"/>
                <a:ea typeface="+mn-ea"/>
                <a:cs typeface="+mn-cs"/>
              </a:rPr>
              <a:t> и </a:t>
            </a:r>
            <a:r>
              <a:rPr lang="en-US" sz="800" kern="1200" dirty="0" err="1" smtClean="0">
                <a:solidFill>
                  <a:schemeClr val="tx1"/>
                </a:solidFill>
                <a:effectLst/>
                <a:latin typeface="Lucida Console" panose="020B0609040504020204" pitchFamily="49" charset="0"/>
                <a:ea typeface="+mn-ea"/>
                <a:cs typeface="+mn-cs"/>
              </a:rPr>
              <a:t>Udacity</a:t>
            </a:r>
            <a:r>
              <a:rPr lang="ru-RU" sz="800" kern="1200" dirty="0" smtClean="0">
                <a:solidFill>
                  <a:schemeClr val="tx1"/>
                </a:solidFill>
                <a:effectLst/>
                <a:latin typeface="Lucida Console" panose="020B0609040504020204" pitchFamily="49" charset="0"/>
                <a:ea typeface="+mn-ea"/>
                <a:cs typeface="+mn-cs"/>
              </a:rPr>
              <a:t>. Однако на русском языке подобные курсы пока отсутствуют. Настоящий курс призван ликвидировать данный пробел. Он представляет собой образовательный инструмент для введения в эту, без сомнения вдохновляющую и перспективную, область. Авторы курса предлагают слушателям окунуться в мир методов и технологий анализа больших данных на простых примерах.</a:t>
            </a:r>
            <a:endParaRPr lang="ru-RU" sz="800" dirty="0">
              <a:latin typeface="Lucida Console" panose="020B0609040504020204" pitchFamily="49" charset="0"/>
            </a:endParaRPr>
          </a:p>
        </p:txBody>
      </p:sp>
      <p:sp>
        <p:nvSpPr>
          <p:cNvPr id="4" name="Номер слайда 3"/>
          <p:cNvSpPr>
            <a:spLocks noGrp="1"/>
          </p:cNvSpPr>
          <p:nvPr>
            <p:ph type="sldNum" sz="quarter" idx="10"/>
          </p:nvPr>
        </p:nvSpPr>
        <p:spPr/>
        <p:txBody>
          <a:bodyPr/>
          <a:lstStyle/>
          <a:p>
            <a:fld id="{71F73B42-7B8B-4882-A809-3559C0742ADF}" type="slidenum">
              <a:rPr lang="ru-RU" smtClean="0"/>
              <a:t>1</a:t>
            </a:fld>
            <a:endParaRPr lang="ru-RU"/>
          </a:p>
        </p:txBody>
      </p:sp>
    </p:spTree>
    <p:extLst>
      <p:ext uri="{BB962C8B-B14F-4D97-AF65-F5344CB8AC3E}">
        <p14:creationId xmlns:p14="http://schemas.microsoft.com/office/powerpoint/2010/main" val="3156707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0">
              <a:buFont typeface="Arial" panose="020B0604020202020204" pitchFamily="34" charset="0"/>
              <a:buNone/>
            </a:pPr>
            <a:r>
              <a:rPr lang="ru-RU" sz="1000" kern="1200" dirty="0" smtClean="0">
                <a:solidFill>
                  <a:schemeClr val="tx1"/>
                </a:solidFill>
                <a:effectLst/>
                <a:latin typeface="+mn-lt"/>
                <a:ea typeface="+mn-ea"/>
                <a:cs typeface="+mn-cs"/>
              </a:rPr>
              <a:t>Теперь, когда мы </a:t>
            </a:r>
            <a:r>
              <a:rPr lang="ru-RU" sz="1000" kern="1200" baseline="0" dirty="0" smtClean="0">
                <a:solidFill>
                  <a:schemeClr val="tx1"/>
                </a:solidFill>
                <a:effectLst/>
                <a:latin typeface="+mn-lt"/>
                <a:ea typeface="+mn-ea"/>
                <a:cs typeface="+mn-cs"/>
              </a:rPr>
              <a:t>познакомились</a:t>
            </a:r>
            <a:r>
              <a:rPr lang="ru-RU" sz="1000" kern="1200" dirty="0" smtClean="0">
                <a:solidFill>
                  <a:schemeClr val="tx1"/>
                </a:solidFill>
                <a:effectLst/>
                <a:latin typeface="+mn-lt"/>
                <a:ea typeface="+mn-ea"/>
                <a:cs typeface="+mn-cs"/>
              </a:rPr>
              <a:t> с самыми распространёнными технологиями больших данных, можно перейти к вопросам собственно аналитики. В чём состоит анализ больших данных? Следует отметить, что для больших данных пока нет стандартного процесса аналитики. В то время как для «небольших» он есть. Рассмотрим процесс аналитики на примере стандарта </a:t>
            </a:r>
            <a:r>
              <a:rPr lang="en-US" sz="1000" kern="1200" dirty="0" smtClean="0">
                <a:solidFill>
                  <a:schemeClr val="tx1"/>
                </a:solidFill>
                <a:effectLst/>
                <a:latin typeface="+mn-lt"/>
                <a:ea typeface="+mn-ea"/>
                <a:cs typeface="+mn-cs"/>
              </a:rPr>
              <a:t>CRISP</a:t>
            </a:r>
            <a:r>
              <a:rPr lang="ru-RU" sz="1000" kern="1200" dirty="0" smtClean="0">
                <a:solidFill>
                  <a:schemeClr val="tx1"/>
                </a:solidFill>
                <a:effectLst/>
                <a:latin typeface="+mn-lt"/>
                <a:ea typeface="+mn-ea"/>
                <a:cs typeface="+mn-cs"/>
              </a:rPr>
              <a:t>-</a:t>
            </a:r>
            <a:r>
              <a:rPr lang="en-US" sz="1000" kern="1200" dirty="0" smtClean="0">
                <a:solidFill>
                  <a:schemeClr val="tx1"/>
                </a:solidFill>
                <a:effectLst/>
                <a:latin typeface="+mn-lt"/>
                <a:ea typeface="+mn-ea"/>
                <a:cs typeface="+mn-cs"/>
              </a:rPr>
              <a:t>DM</a:t>
            </a:r>
            <a:r>
              <a:rPr lang="ru-RU" sz="1000" kern="1200" dirty="0" smtClean="0">
                <a:solidFill>
                  <a:schemeClr val="tx1"/>
                </a:solidFill>
                <a:effectLst/>
                <a:latin typeface="+mn-lt"/>
                <a:ea typeface="+mn-ea"/>
                <a:cs typeface="+mn-cs"/>
              </a:rPr>
              <a:t>. Здесь есть как процессы загрузки, анализа так и представления результатов. …</a:t>
            </a:r>
          </a:p>
          <a:p>
            <a:pPr marL="0" indent="0">
              <a:buFont typeface="Arial" panose="020B0604020202020204" pitchFamily="34" charset="0"/>
              <a:buNone/>
            </a:pPr>
            <a:r>
              <a:rPr lang="ru-RU" sz="1000" kern="1200" dirty="0" smtClean="0">
                <a:solidFill>
                  <a:schemeClr val="tx1"/>
                </a:solidFill>
                <a:effectLst/>
                <a:latin typeface="+mn-lt"/>
                <a:ea typeface="+mn-ea"/>
                <a:cs typeface="+mn-cs"/>
              </a:rPr>
              <a:t>Чем же он принципиально отличается от больших данных? Вы уже знаете, что, во-первых: мы не можем просто так взять и извлечь нужные нам данные, перекачать из одного места в другое. Т.е. у нас наложены ограничения на процесс </a:t>
            </a:r>
            <a:r>
              <a:rPr lang="en-US" sz="1000" kern="1200" dirty="0" smtClean="0">
                <a:solidFill>
                  <a:schemeClr val="tx1"/>
                </a:solidFill>
                <a:effectLst/>
                <a:latin typeface="+mn-lt"/>
                <a:ea typeface="+mn-ea"/>
                <a:cs typeface="+mn-cs"/>
              </a:rPr>
              <a:t>ETL</a:t>
            </a:r>
            <a:r>
              <a:rPr lang="ru-RU" sz="1000" kern="1200" dirty="0" smtClean="0">
                <a:solidFill>
                  <a:schemeClr val="tx1"/>
                </a:solidFill>
                <a:effectLst/>
                <a:latin typeface="+mn-lt"/>
                <a:ea typeface="+mn-ea"/>
                <a:cs typeface="+mn-cs"/>
              </a:rPr>
              <a:t>. Нам надо рассмотреть, где именно хранятся эти данные, реализован ли там интерфейс </a:t>
            </a:r>
            <a:r>
              <a:rPr lang="en-US" sz="1000" kern="1200" dirty="0" smtClean="0">
                <a:solidFill>
                  <a:schemeClr val="tx1"/>
                </a:solidFill>
                <a:effectLst/>
                <a:latin typeface="+mn-lt"/>
                <a:ea typeface="+mn-ea"/>
                <a:cs typeface="+mn-cs"/>
              </a:rPr>
              <a:t>MapReduce</a:t>
            </a:r>
            <a:r>
              <a:rPr lang="ru-RU" sz="1000" kern="1200" dirty="0" smtClean="0">
                <a:solidFill>
                  <a:schemeClr val="tx1"/>
                </a:solidFill>
                <a:effectLst/>
                <a:latin typeface="+mn-lt"/>
                <a:ea typeface="+mn-ea"/>
                <a:cs typeface="+mn-cs"/>
              </a:rPr>
              <a:t>? Если нет, какие средства отбора и обработки информации есть в этой системе хранения? Итак, в больших данных нам требуются (1) средства предварительной обработки информации на местах её хранения; (2) возможность запуска алгоритмов анализа прямо на этих данных. Причём, заметим, что для этих алгоритмов должно выполняться свойство локальности: мы не можем внутри них пользоваться данными из разных кластеров, иначе это повлечёт массовую загрузку пропускной способности.</a:t>
            </a:r>
          </a:p>
          <a:p>
            <a:pPr marL="0" indent="0">
              <a:buFont typeface="Arial" panose="020B0604020202020204" pitchFamily="34" charset="0"/>
              <a:buNone/>
            </a:pPr>
            <a:r>
              <a:rPr lang="ru-RU" sz="1000" kern="1200" dirty="0" smtClean="0">
                <a:solidFill>
                  <a:schemeClr val="tx1"/>
                </a:solidFill>
                <a:effectLst/>
                <a:latin typeface="+mn-lt"/>
                <a:ea typeface="+mn-ea"/>
                <a:cs typeface="+mn-cs"/>
              </a:rPr>
              <a:t>После предварительной обработки данные могут попасть на аналитический сервер, у которого и вычислительные возможности помощнее и есть средства визуализации.</a:t>
            </a:r>
          </a:p>
          <a:p>
            <a:pPr marL="0" indent="0">
              <a:buFont typeface="Arial" panose="020B0604020202020204" pitchFamily="34" charset="0"/>
              <a:buNone/>
            </a:pPr>
            <a:r>
              <a:rPr lang="ru-RU" sz="1000" kern="1200" dirty="0" smtClean="0">
                <a:solidFill>
                  <a:schemeClr val="tx1"/>
                </a:solidFill>
                <a:effectLst/>
                <a:latin typeface="+mn-lt"/>
                <a:ea typeface="+mn-ea"/>
                <a:cs typeface="+mn-cs"/>
              </a:rPr>
              <a:t> </a:t>
            </a:r>
          </a:p>
          <a:p>
            <a:pPr marL="0" indent="0">
              <a:buFont typeface="Arial" panose="020B0604020202020204" pitchFamily="34" charset="0"/>
              <a:buNone/>
            </a:pPr>
            <a:r>
              <a:rPr lang="ru-RU" sz="1000" kern="1200" dirty="0" smtClean="0">
                <a:solidFill>
                  <a:schemeClr val="tx1"/>
                </a:solidFill>
                <a:effectLst/>
                <a:latin typeface="+mn-lt"/>
                <a:ea typeface="+mn-ea"/>
                <a:cs typeface="+mn-cs"/>
              </a:rPr>
              <a:t>Мы уже поняли, что для извлечения данных необходимо использовать массово-параллельные вычисления, например </a:t>
            </a:r>
            <a:r>
              <a:rPr lang="en-US" sz="1000" kern="1200" dirty="0" smtClean="0">
                <a:solidFill>
                  <a:schemeClr val="tx1"/>
                </a:solidFill>
                <a:effectLst/>
                <a:latin typeface="+mn-lt"/>
                <a:ea typeface="+mn-ea"/>
                <a:cs typeface="+mn-cs"/>
              </a:rPr>
              <a:t>MapReduce</a:t>
            </a:r>
            <a:r>
              <a:rPr lang="ru-RU" sz="1000" kern="1200" dirty="0" smtClean="0">
                <a:solidFill>
                  <a:schemeClr val="tx1"/>
                </a:solidFill>
                <a:effectLst/>
                <a:latin typeface="+mn-lt"/>
                <a:ea typeface="+mn-ea"/>
                <a:cs typeface="+mn-cs"/>
              </a:rPr>
              <a:t>. Т.е. в любом проекте с большими данными нам следует помнить о времени исполнения процесса. Чтобы он не затягивался на месяцы </a:t>
            </a:r>
            <a:r>
              <a:rPr lang="ru-RU" sz="1000" kern="1200" dirty="0" smtClean="0">
                <a:solidFill>
                  <a:schemeClr val="tx1"/>
                </a:solidFill>
                <a:effectLst/>
                <a:latin typeface="+mn-lt"/>
                <a:ea typeface="+mn-ea"/>
                <a:cs typeface="+mn-cs"/>
                <a:sym typeface="Wingdings" panose="05000000000000000000" pitchFamily="2" charset="2"/>
              </a:rPr>
              <a:t></a:t>
            </a:r>
            <a:r>
              <a:rPr lang="ru-RU" sz="1000" kern="1200" dirty="0" smtClean="0">
                <a:solidFill>
                  <a:schemeClr val="tx1"/>
                </a:solidFill>
                <a:effectLst/>
                <a:latin typeface="+mn-lt"/>
                <a:ea typeface="+mn-ea"/>
                <a:cs typeface="+mn-cs"/>
              </a:rPr>
              <a:t>. Когда мы говорим об анализе данных, то мы имеем дело не только с процессом извлечения данных, но и их многократной переработке. Такую переработку можно осуществлять правильно написав функции </a:t>
            </a:r>
            <a:r>
              <a:rPr lang="en-US" sz="1000" kern="1200" dirty="0" smtClean="0">
                <a:solidFill>
                  <a:schemeClr val="tx1"/>
                </a:solidFill>
                <a:effectLst/>
                <a:latin typeface="+mn-lt"/>
                <a:ea typeface="+mn-ea"/>
                <a:cs typeface="+mn-cs"/>
              </a:rPr>
              <a:t>MapReduce</a:t>
            </a:r>
            <a:r>
              <a:rPr lang="ru-RU" sz="1000" kern="1200" dirty="0" smtClean="0">
                <a:solidFill>
                  <a:schemeClr val="tx1"/>
                </a:solidFill>
                <a:effectLst/>
                <a:latin typeface="+mn-lt"/>
                <a:ea typeface="+mn-ea"/>
                <a:cs typeface="+mn-cs"/>
              </a:rPr>
              <a:t> или использовав надстройки над системами кластерных вычислений. Существует ряд решений СУБД, также реализующих парадигму </a:t>
            </a:r>
            <a:r>
              <a:rPr lang="en-US" sz="1000" kern="1200" dirty="0" smtClean="0">
                <a:solidFill>
                  <a:schemeClr val="tx1"/>
                </a:solidFill>
                <a:effectLst/>
                <a:latin typeface="+mn-lt"/>
                <a:ea typeface="+mn-ea"/>
                <a:cs typeface="+mn-cs"/>
              </a:rPr>
              <a:t>MapReduce</a:t>
            </a:r>
            <a:r>
              <a:rPr lang="ru-RU" sz="1000" kern="1200" dirty="0" smtClean="0">
                <a:solidFill>
                  <a:schemeClr val="tx1"/>
                </a:solidFill>
                <a:effectLst/>
                <a:latin typeface="+mn-lt"/>
                <a:ea typeface="+mn-ea"/>
                <a:cs typeface="+mn-cs"/>
              </a:rPr>
              <a:t>, такие как </a:t>
            </a:r>
            <a:r>
              <a:rPr lang="ru-RU" sz="1000" kern="1200" dirty="0" err="1" smtClean="0">
                <a:solidFill>
                  <a:schemeClr val="tx1"/>
                </a:solidFill>
                <a:effectLst/>
                <a:latin typeface="+mn-lt"/>
                <a:ea typeface="+mn-ea"/>
                <a:cs typeface="+mn-cs"/>
              </a:rPr>
              <a:t>Cassandra</a:t>
            </a:r>
            <a:r>
              <a:rPr lang="ru-RU" sz="1000" kern="1200" dirty="0" smtClean="0">
                <a:solidFill>
                  <a:schemeClr val="tx1"/>
                </a:solidFill>
                <a:effectLst/>
                <a:latin typeface="+mn-lt"/>
                <a:ea typeface="+mn-ea"/>
                <a:cs typeface="+mn-cs"/>
              </a:rPr>
              <a:t>, </a:t>
            </a:r>
            <a:r>
              <a:rPr lang="ru-RU" sz="1000" kern="1200" dirty="0" err="1" smtClean="0">
                <a:solidFill>
                  <a:schemeClr val="tx1"/>
                </a:solidFill>
                <a:effectLst/>
                <a:latin typeface="+mn-lt"/>
                <a:ea typeface="+mn-ea"/>
                <a:cs typeface="+mn-cs"/>
              </a:rPr>
              <a:t>MongoDB</a:t>
            </a:r>
            <a:r>
              <a:rPr lang="ru-RU" sz="1000" kern="1200" dirty="0" smtClean="0">
                <a:solidFill>
                  <a:schemeClr val="tx1"/>
                </a:solidFill>
                <a:effectLst/>
                <a:latin typeface="+mn-lt"/>
                <a:ea typeface="+mn-ea"/>
                <a:cs typeface="+mn-cs"/>
              </a:rPr>
              <a:t>. Они позволяют оперировать данными не слишком задумываясь, как они расположены в кластере. Также есть библиотека </a:t>
            </a:r>
            <a:r>
              <a:rPr lang="en-US" sz="1000" kern="1200" dirty="0" smtClean="0">
                <a:solidFill>
                  <a:schemeClr val="tx1"/>
                </a:solidFill>
                <a:effectLst/>
                <a:latin typeface="+mn-lt"/>
                <a:ea typeface="+mn-ea"/>
                <a:cs typeface="+mn-cs"/>
              </a:rPr>
              <a:t>Mahout</a:t>
            </a:r>
            <a:r>
              <a:rPr lang="ru-RU" sz="1000" kern="1200" dirty="0" smtClean="0">
                <a:solidFill>
                  <a:schemeClr val="tx1"/>
                </a:solidFill>
                <a:effectLst/>
                <a:latin typeface="+mn-lt"/>
                <a:ea typeface="+mn-ea"/>
                <a:cs typeface="+mn-cs"/>
              </a:rPr>
              <a:t> от </a:t>
            </a:r>
            <a:r>
              <a:rPr lang="en-US" sz="1000" kern="1200" dirty="0" smtClean="0">
                <a:solidFill>
                  <a:schemeClr val="tx1"/>
                </a:solidFill>
                <a:effectLst/>
                <a:latin typeface="+mn-lt"/>
                <a:ea typeface="+mn-ea"/>
                <a:cs typeface="+mn-cs"/>
              </a:rPr>
              <a:t>Apache</a:t>
            </a:r>
            <a:r>
              <a:rPr lang="ru-RU" sz="1000" kern="1200" dirty="0" smtClean="0">
                <a:solidFill>
                  <a:schemeClr val="tx1"/>
                </a:solidFill>
                <a:effectLst/>
                <a:latin typeface="+mn-lt"/>
                <a:ea typeface="+mn-ea"/>
                <a:cs typeface="+mn-cs"/>
              </a:rPr>
              <a:t> для интеллектуального анализа данных на кластере </a:t>
            </a:r>
            <a:r>
              <a:rPr lang="en-US" sz="1000" kern="1200" dirty="0" smtClean="0">
                <a:solidFill>
                  <a:schemeClr val="tx1"/>
                </a:solidFill>
                <a:effectLst/>
                <a:latin typeface="+mn-lt"/>
                <a:ea typeface="+mn-ea"/>
                <a:cs typeface="+mn-cs"/>
              </a:rPr>
              <a:t>Hadoop</a:t>
            </a:r>
            <a:r>
              <a:rPr lang="ru-RU" sz="1000" kern="1200" dirty="0" smtClean="0">
                <a:solidFill>
                  <a:schemeClr val="tx1"/>
                </a:solidFill>
                <a:effectLst/>
                <a:latin typeface="+mn-lt"/>
                <a:ea typeface="+mn-ea"/>
                <a:cs typeface="+mn-cs"/>
              </a:rPr>
              <a:t>.</a:t>
            </a:r>
          </a:p>
          <a:p>
            <a:pPr marL="0" indent="0">
              <a:buFont typeface="Arial" panose="020B0604020202020204" pitchFamily="34" charset="0"/>
              <a:buNone/>
            </a:pPr>
            <a:r>
              <a:rPr lang="ru-RU" sz="1000" kern="1200" dirty="0" smtClean="0">
                <a:solidFill>
                  <a:schemeClr val="tx1"/>
                </a:solidFill>
                <a:effectLst/>
                <a:latin typeface="+mn-lt"/>
                <a:ea typeface="+mn-ea"/>
                <a:cs typeface="+mn-cs"/>
              </a:rPr>
              <a:t> </a:t>
            </a:r>
          </a:p>
          <a:p>
            <a:pPr marL="0" indent="0">
              <a:buFont typeface="Arial" panose="020B0604020202020204" pitchFamily="34" charset="0"/>
              <a:buNone/>
            </a:pPr>
            <a:r>
              <a:rPr lang="ru-RU" sz="1000" kern="1200" dirty="0" smtClean="0">
                <a:solidFill>
                  <a:schemeClr val="tx1"/>
                </a:solidFill>
                <a:effectLst/>
                <a:latin typeface="+mn-lt"/>
                <a:ea typeface="+mn-ea"/>
                <a:cs typeface="+mn-cs"/>
              </a:rPr>
              <a:t>Давайте рассмотрим цикл работы аналитика больших данных. Мы уже знаем, что на таких объёмах не все запросы дают мгновенный результат. Поэтому, чтобы не тратить время впустую, каждое ресурсоёмкое действие должно быть или тщательно спланировано или апробировано на данных меньшего объёма. </a:t>
            </a:r>
            <a:endParaRPr lang="ru-RU" sz="1000" dirty="0"/>
          </a:p>
        </p:txBody>
      </p:sp>
      <p:sp>
        <p:nvSpPr>
          <p:cNvPr id="4" name="Номер слайда 3"/>
          <p:cNvSpPr>
            <a:spLocks noGrp="1"/>
          </p:cNvSpPr>
          <p:nvPr>
            <p:ph type="sldNum" sz="quarter" idx="10"/>
          </p:nvPr>
        </p:nvSpPr>
        <p:spPr/>
        <p:txBody>
          <a:bodyPr/>
          <a:lstStyle/>
          <a:p>
            <a:fld id="{71F73B42-7B8B-4882-A809-3559C0742ADF}" type="slidenum">
              <a:rPr lang="ru-RU" smtClean="0"/>
              <a:t>2</a:t>
            </a:fld>
            <a:endParaRPr lang="ru-RU"/>
          </a:p>
        </p:txBody>
      </p:sp>
    </p:spTree>
    <p:extLst>
      <p:ext uri="{BB962C8B-B14F-4D97-AF65-F5344CB8AC3E}">
        <p14:creationId xmlns:p14="http://schemas.microsoft.com/office/powerpoint/2010/main" val="1383346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Большие данные позволяют нам отойти от некоторых традиционных схем принятия решений и больше положиться на статистические методы. Если Вы видите, что предложенная Вами схема не работает в нескольких случаях, это ещё не повод её отклонять. Может быть количество случает неработоспособности схемы составляет менее 2%. Тогда эта схема очень даже работоспособна.</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Это значит, что нам не надо обращать внимание на детали. И конечно же необходима культура, чтобы все гипотезы проверять на объёме данных. Ни одна гипотеза не может быть принята или отклонена на основе лишь её кажущейся правдоподобности. Что это значит на практике? Значит, что в процессе предварительного и глубинного анализа данных необходимо все гипотезы фиксировать и проверять. Выводы могут быть сделаны только на основе проверенных гипотез. Как это выглядит в работе аналитика: вот я обозреваю таблицу с данными. Я строю диаграмму и вижу, что часть данных обладает закономерностью. Но это я только вижу. Чтобы сделать заключение об этой закономерности, я сначала явно её формулирую, записываю. Затем перевожу в математический критерий, и запускаю алгоритм, выполняющий этот критерий, подчитываю количество объектов, которые подтверждают мою гипотезу и тех, кто опровергает. Вот это соотношение и является доказательством верности гипотезы.</a:t>
            </a: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4</a:t>
            </a:fld>
            <a:endParaRPr lang="ru-RU"/>
          </a:p>
        </p:txBody>
      </p:sp>
    </p:spTree>
    <p:extLst>
      <p:ext uri="{BB962C8B-B14F-4D97-AF65-F5344CB8AC3E}">
        <p14:creationId xmlns:p14="http://schemas.microsoft.com/office/powerpoint/2010/main" val="1158019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То о чём мы говорили вначале лекции – это были концепции. Существуют технические решения, использующие </a:t>
            </a:r>
            <a:r>
              <a:rPr lang="en-US" sz="1200" kern="1200" dirty="0" smtClean="0">
                <a:solidFill>
                  <a:schemeClr val="tx1"/>
                </a:solidFill>
                <a:effectLst/>
                <a:latin typeface="+mn-lt"/>
                <a:ea typeface="+mn-ea"/>
                <a:cs typeface="+mn-cs"/>
              </a:rPr>
              <a:t>Hadoop </a:t>
            </a:r>
            <a:r>
              <a:rPr lang="ru-RU" sz="1200" kern="1200" dirty="0" smtClean="0">
                <a:solidFill>
                  <a:schemeClr val="tx1"/>
                </a:solidFill>
                <a:effectLst/>
                <a:latin typeface="+mn-lt"/>
                <a:ea typeface="+mn-ea"/>
                <a:cs typeface="+mn-cs"/>
              </a:rPr>
              <a:t>и </a:t>
            </a:r>
            <a:r>
              <a:rPr lang="en-US" sz="1200" kern="1200" dirty="0" smtClean="0">
                <a:solidFill>
                  <a:schemeClr val="tx1"/>
                </a:solidFill>
                <a:effectLst/>
                <a:latin typeface="+mn-lt"/>
                <a:ea typeface="+mn-ea"/>
                <a:cs typeface="+mn-cs"/>
              </a:rPr>
              <a:t>MapReduce</a:t>
            </a:r>
            <a:r>
              <a:rPr lang="ru-RU" sz="1200" kern="1200" dirty="0" smtClean="0">
                <a:solidFill>
                  <a:schemeClr val="tx1"/>
                </a:solidFill>
                <a:effectLst/>
                <a:latin typeface="+mn-lt"/>
                <a:ea typeface="+mn-ea"/>
                <a:cs typeface="+mn-cs"/>
              </a:rPr>
              <a:t>, которые включают в себя полный комплекс для ведения процесса аналитики: и систему сопряжения с хранилищем, и подсистему извлечения данных, подсистему машинного обучения и систему визуализации, представления и распространения результатов аналитики. Таковы, например, решения от </a:t>
            </a:r>
            <a:r>
              <a:rPr lang="en-US" sz="1200" kern="1200" dirty="0" smtClean="0">
                <a:solidFill>
                  <a:schemeClr val="tx1"/>
                </a:solidFill>
                <a:effectLst/>
                <a:latin typeface="+mn-lt"/>
                <a:ea typeface="+mn-ea"/>
                <a:cs typeface="+mn-cs"/>
              </a:rPr>
              <a:t>IBM</a:t>
            </a:r>
            <a:r>
              <a:rPr lang="ru-RU"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BigInsights</a:t>
            </a:r>
            <a:r>
              <a:rPr lang="ru-RU"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BigSheets</a:t>
            </a:r>
            <a:r>
              <a:rPr lang="ru-RU"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Stream</a:t>
            </a:r>
            <a:r>
              <a:rPr lang="ru-RU" sz="1200" kern="1200" dirty="0" smtClean="0">
                <a:solidFill>
                  <a:schemeClr val="tx1"/>
                </a:solidFill>
                <a:effectLst/>
                <a:latin typeface="+mn-lt"/>
                <a:ea typeface="+mn-ea"/>
                <a:cs typeface="+mn-cs"/>
              </a:rPr>
              <a:t>, решения от </a:t>
            </a:r>
            <a:r>
              <a:rPr lang="en-US" sz="1200" kern="1200" dirty="0" smtClean="0">
                <a:solidFill>
                  <a:schemeClr val="tx1"/>
                </a:solidFill>
                <a:effectLst/>
                <a:latin typeface="+mn-lt"/>
                <a:ea typeface="+mn-ea"/>
                <a:cs typeface="+mn-cs"/>
              </a:rPr>
              <a:t>SAP</a:t>
            </a:r>
            <a:r>
              <a:rPr lang="ru-RU"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SAP HANA</a:t>
            </a:r>
            <a:r>
              <a:rPr lang="ru-RU" sz="1200" kern="1200" dirty="0" smtClean="0">
                <a:solidFill>
                  <a:schemeClr val="tx1"/>
                </a:solidFill>
                <a:effectLst/>
                <a:latin typeface="+mn-lt"/>
                <a:ea typeface="+mn-ea"/>
                <a:cs typeface="+mn-cs"/>
              </a:rPr>
              <a:t>, от </a:t>
            </a:r>
            <a:r>
              <a:rPr lang="en-US" sz="1200" kern="1200" dirty="0" smtClean="0">
                <a:solidFill>
                  <a:schemeClr val="tx1"/>
                </a:solidFill>
                <a:effectLst/>
                <a:latin typeface="+mn-lt"/>
                <a:ea typeface="+mn-ea"/>
                <a:cs typeface="+mn-cs"/>
              </a:rPr>
              <a:t>EMC </a:t>
            </a:r>
            <a:r>
              <a:rPr lang="en-US" sz="1200" kern="1200" dirty="0" err="1" smtClean="0">
                <a:solidFill>
                  <a:schemeClr val="tx1"/>
                </a:solidFill>
                <a:effectLst/>
                <a:latin typeface="+mn-lt"/>
                <a:ea typeface="+mn-ea"/>
                <a:cs typeface="+mn-cs"/>
              </a:rPr>
              <a:t>Greenplum</a:t>
            </a:r>
            <a:r>
              <a:rPr lang="ru-RU"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Chorus</a:t>
            </a:r>
            <a:r>
              <a:rPr lang="ru-RU" sz="1200" kern="1200" dirty="0" smtClean="0">
                <a:solidFill>
                  <a:schemeClr val="tx1"/>
                </a:solidFill>
                <a:effectLst/>
                <a:latin typeface="+mn-lt"/>
                <a:ea typeface="+mn-ea"/>
                <a:cs typeface="+mn-cs"/>
              </a:rPr>
              <a:t>.</a:t>
            </a: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5</a:t>
            </a:fld>
            <a:endParaRPr lang="ru-RU"/>
          </a:p>
        </p:txBody>
      </p:sp>
    </p:spTree>
    <p:extLst>
      <p:ext uri="{BB962C8B-B14F-4D97-AF65-F5344CB8AC3E}">
        <p14:creationId xmlns:p14="http://schemas.microsoft.com/office/powerpoint/2010/main" val="523309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13</a:t>
            </a:fld>
            <a:endParaRPr lang="ru-RU"/>
          </a:p>
        </p:txBody>
      </p:sp>
    </p:spTree>
    <p:extLst>
      <p:ext uri="{BB962C8B-B14F-4D97-AF65-F5344CB8AC3E}">
        <p14:creationId xmlns:p14="http://schemas.microsoft.com/office/powerpoint/2010/main" val="21006906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C9E84F4-BCF7-46EA-9911-8EEEF4669839}" type="datetime1">
              <a:rPr lang="ru-RU" smtClean="0"/>
              <a:t>18.03.2014</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1F76288-4F85-4F59-B786-02C6DC4B752F}" type="slidenum">
              <a:rPr lang="ru-RU" smtClean="0"/>
              <a:t>‹#›</a:t>
            </a:fld>
            <a:endParaRPr lang="ru-RU" dirty="0"/>
          </a:p>
        </p:txBody>
      </p:sp>
      <p:pic>
        <p:nvPicPr>
          <p:cNvPr id="10" name="Рисунок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a:ln>
            <a:noFill/>
          </a:ln>
          <a:effectLst>
            <a:glow rad="63500">
              <a:schemeClr val="bg1">
                <a:alpha val="40000"/>
              </a:schemeClr>
            </a:glow>
          </a:effectLst>
        </p:spPr>
      </p:pic>
    </p:spTree>
    <p:extLst>
      <p:ext uri="{BB962C8B-B14F-4D97-AF65-F5344CB8AC3E}">
        <p14:creationId xmlns:p14="http://schemas.microsoft.com/office/powerpoint/2010/main" val="10002991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A85C41-53C6-4506-9912-B8A97176D81C}"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192894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7D73FCB-37C4-418F-8ACB-5BEB28A17ADA}"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23592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45F9E7-1919-4AB4-A1E8-E46B434F576F}"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321025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36EDB56-F002-4DBB-8550-09C3651CAADF}"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325803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C5DCBF-DDA7-4163-9F46-42A5B5E5F02E}" type="datetime1">
              <a:rPr lang="ru-RU" smtClean="0"/>
              <a:t>18.03.2014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122769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2D02F9E-C98F-4E27-990C-5CB47E27C1C6}" type="datetime1">
              <a:rPr lang="ru-RU" smtClean="0"/>
              <a:t>18.03.2014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251556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E1FF08-80EF-45B3-BFA1-49F448344DEE}" type="datetime1">
              <a:rPr lang="ru-RU" smtClean="0"/>
              <a:t>18.03.2014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3770804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F8DB9-1EB6-4F15-A388-BEEA1B07F022}" type="datetime1">
              <a:rPr lang="ru-RU" smtClean="0"/>
              <a:t>18.03.2014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262615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smtClean="0"/>
              <a:t>Образец текста</a:t>
            </a:r>
          </a:p>
        </p:txBody>
      </p:sp>
      <p:sp>
        <p:nvSpPr>
          <p:cNvPr id="5" name="Date Placeholder 4"/>
          <p:cNvSpPr>
            <a:spLocks noGrp="1"/>
          </p:cNvSpPr>
          <p:nvPr>
            <p:ph type="dt" sz="half" idx="10"/>
          </p:nvPr>
        </p:nvSpPr>
        <p:spPr/>
        <p:txBody>
          <a:bodyPr/>
          <a:lstStyle/>
          <a:p>
            <a:fld id="{B5EE8630-FE69-44B1-86BB-3BDEFCEB2B74}" type="datetime1">
              <a:rPr lang="ru-RU" smtClean="0"/>
              <a:t>18.03.2014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1F76288-4F85-4F59-B786-02C6DC4B752F}" type="slidenum">
              <a:rPr lang="ru-RU" smtClean="0"/>
              <a:t>‹#›</a:t>
            </a:fld>
            <a:endParaRPr lang="ru-RU"/>
          </a:p>
        </p:txBody>
      </p:sp>
      <p:pic>
        <p:nvPicPr>
          <p:cNvPr id="11" name="Рисунок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p:spPr>
      </p:pic>
    </p:spTree>
    <p:extLst>
      <p:ext uri="{BB962C8B-B14F-4D97-AF65-F5344CB8AC3E}">
        <p14:creationId xmlns:p14="http://schemas.microsoft.com/office/powerpoint/2010/main" val="3349550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E79F3C3-3F8F-4383-ABD0-2BB5D18253E2}" type="datetime1">
              <a:rPr lang="ru-RU" smtClean="0"/>
              <a:t>18.03.2014</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1F76288-4F85-4F59-B786-02C6DC4B752F}" type="slidenum">
              <a:rPr lang="ru-RU" smtClean="0"/>
              <a:t>‹#›</a:t>
            </a:fld>
            <a:endParaRPr lang="ru-RU"/>
          </a:p>
        </p:txBody>
      </p:sp>
      <p:pic>
        <p:nvPicPr>
          <p:cNvPr id="9" name="Рисунок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p:spPr>
      </p:pic>
    </p:spTree>
    <p:extLst>
      <p:ext uri="{BB962C8B-B14F-4D97-AF65-F5344CB8AC3E}">
        <p14:creationId xmlns:p14="http://schemas.microsoft.com/office/powerpoint/2010/main" val="191888566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marL="177800" marR="0" lvl="0" indent="-177800" algn="l" defTabSz="914400" rtl="0" eaLnBrk="1" fontAlgn="auto" latinLnBrk="0" hangingPunct="1">
              <a:lnSpc>
                <a:spcPct val="85000"/>
              </a:lnSpc>
              <a:spcBef>
                <a:spcPts val="1300"/>
              </a:spcBef>
              <a:spcAft>
                <a:spcPts val="0"/>
              </a:spcAft>
              <a:buClrTx/>
              <a:buSzTx/>
              <a:buFont typeface="Calibri Light" panose="020F0302020204030204" pitchFamily="34" charset="0"/>
              <a:buChar char="·"/>
              <a:tabLst/>
              <a:defRPr/>
            </a:pPr>
            <a:r>
              <a:rPr kumimoji="0" lang="ru-RU" sz="2400" b="0" i="0" u="none" strike="noStrike" kern="1200" cap="none" spc="0" normalizeH="0" baseline="0" noProof="0" dirty="0" smtClean="0">
                <a:ln>
                  <a:noFill/>
                </a:ln>
                <a:solidFill>
                  <a:prstClr val="black">
                    <a:lumMod val="85000"/>
                    <a:lumOff val="15000"/>
                  </a:prstClr>
                </a:solidFill>
                <a:effectLst/>
                <a:uLnTx/>
                <a:uFillTx/>
                <a:latin typeface="+mn-lt"/>
              </a:rPr>
              <a:t>Образец текста</a:t>
            </a:r>
          </a:p>
          <a:p>
            <a:pPr marL="533400" marR="0" lvl="1" indent="-34607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2400" b="0" i="0" u="none" strike="noStrike" kern="1200" cap="none" spc="0" normalizeH="0" baseline="0" noProof="0" dirty="0" smtClean="0">
                <a:ln>
                  <a:noFill/>
                </a:ln>
                <a:solidFill>
                  <a:prstClr val="black">
                    <a:lumMod val="85000"/>
                    <a:lumOff val="15000"/>
                  </a:prstClr>
                </a:solidFill>
                <a:effectLst/>
                <a:uLnTx/>
                <a:uFillTx/>
                <a:latin typeface="+mn-lt"/>
              </a:rPr>
              <a:t>Второй уровень</a:t>
            </a:r>
          </a:p>
          <a:p>
            <a:pPr marL="723900" marR="0" lvl="2" indent="-368300"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2000" b="0" i="1" u="none" strike="noStrike" kern="1200" cap="none" spc="0" normalizeH="0" baseline="0" noProof="0" dirty="0" smtClean="0">
                <a:ln>
                  <a:noFill/>
                </a:ln>
                <a:solidFill>
                  <a:prstClr val="black">
                    <a:lumMod val="85000"/>
                    <a:lumOff val="15000"/>
                  </a:prstClr>
                </a:solidFill>
                <a:effectLst/>
                <a:uLnTx/>
                <a:uFillTx/>
                <a:latin typeface="+mn-lt"/>
              </a:rPr>
              <a:t>Третий уровень</a:t>
            </a:r>
          </a:p>
          <a:p>
            <a:pPr marL="822325" marR="0" lvl="3" indent="-20002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1800" b="0" i="0" u="none" strike="noStrike" kern="1200" cap="none" spc="0" normalizeH="0" baseline="0" noProof="0" dirty="0" smtClean="0">
                <a:ln>
                  <a:noFill/>
                </a:ln>
                <a:solidFill>
                  <a:prstClr val="black">
                    <a:lumMod val="85000"/>
                    <a:lumOff val="15000"/>
                  </a:prstClr>
                </a:solidFill>
                <a:effectLst/>
                <a:uLnTx/>
                <a:uFillTx/>
                <a:latin typeface="+mn-lt"/>
              </a:rPr>
              <a:t>Четвертый уровень</a:t>
            </a:r>
          </a:p>
          <a:p>
            <a:pPr marL="1096963" marR="0" lvl="4" indent="-195263"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1800" b="0" i="0" u="none" strike="noStrike" kern="1200" cap="none" spc="0" normalizeH="0" baseline="0" noProof="0" dirty="0" smtClean="0">
                <a:ln>
                  <a:noFill/>
                </a:ln>
                <a:solidFill>
                  <a:prstClr val="black">
                    <a:lumMod val="85000"/>
                    <a:lumOff val="15000"/>
                  </a:prstClr>
                </a:solidFill>
                <a:effectLst/>
                <a:uLnTx/>
                <a:uFillTx/>
                <a:latin typeface="+mn-lt"/>
              </a:rPr>
              <a:t>Пятый уровень</a:t>
            </a:r>
            <a:endParaRPr kumimoji="0" lang="en-US" sz="1800" b="0" i="0" u="none" strike="noStrike" kern="1200" cap="none" spc="0" normalizeH="0" baseline="0" noProof="0" dirty="0">
              <a:ln>
                <a:noFill/>
              </a:ln>
              <a:solidFill>
                <a:prstClr val="black">
                  <a:lumMod val="85000"/>
                  <a:lumOff val="15000"/>
                </a:prstClr>
              </a:solidFill>
              <a:effectLst/>
              <a:uLnTx/>
              <a:uFillTx/>
              <a:latin typeface="+mn-lt"/>
            </a:endParaRP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3753DCCE-50A5-4545-B01C-2A0D8FBD22B4}" type="datetime1">
              <a:rPr lang="ru-RU" smtClean="0"/>
              <a:t>18.03.2014</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1F76288-4F85-4F59-B786-02C6DC4B752F}" type="slidenum">
              <a:rPr lang="ru-RU" smtClean="0"/>
              <a:t>‹#›</a:t>
            </a:fld>
            <a:endParaRPr lang="ru-RU"/>
          </a:p>
        </p:txBody>
      </p:sp>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p:spPr>
      </p:pic>
    </p:spTree>
    <p:extLst>
      <p:ext uri="{BB962C8B-B14F-4D97-AF65-F5344CB8AC3E}">
        <p14:creationId xmlns:p14="http://schemas.microsoft.com/office/powerpoint/2010/main" val="9532637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177800" marR="0" indent="-177800" algn="l" defTabSz="914400" rtl="0" eaLnBrk="1" fontAlgn="auto" latinLnBrk="0" hangingPunct="1">
        <a:lnSpc>
          <a:spcPct val="85000"/>
        </a:lnSpc>
        <a:spcBef>
          <a:spcPts val="1300"/>
        </a:spcBef>
        <a:spcAft>
          <a:spcPts val="0"/>
        </a:spcAft>
        <a:buClrTx/>
        <a:buSzTx/>
        <a:buFont typeface="Calibri Light" panose="020F0302020204030204" pitchFamily="34" charset="0"/>
        <a:buChar char="·"/>
        <a:tabLst/>
        <a:defRPr sz="2400" kern="1200">
          <a:solidFill>
            <a:schemeClr val="tx1">
              <a:lumMod val="85000"/>
              <a:lumOff val="15000"/>
            </a:schemeClr>
          </a:solidFill>
          <a:latin typeface="+mn-lt"/>
          <a:ea typeface="+mn-ea"/>
          <a:cs typeface="+mn-cs"/>
        </a:defRPr>
      </a:lvl1pPr>
      <a:lvl2pPr marL="533400" marR="0" indent="-34607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2400" kern="1200">
          <a:solidFill>
            <a:schemeClr val="tx1">
              <a:lumMod val="85000"/>
              <a:lumOff val="15000"/>
            </a:schemeClr>
          </a:solidFill>
          <a:latin typeface="+mn-lt"/>
          <a:ea typeface="+mn-ea"/>
          <a:cs typeface="+mn-cs"/>
        </a:defRPr>
      </a:lvl2pPr>
      <a:lvl3pPr marL="723900" marR="0" indent="-368300"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2000" i="1" kern="1200">
          <a:solidFill>
            <a:schemeClr val="tx1">
              <a:lumMod val="85000"/>
              <a:lumOff val="15000"/>
            </a:schemeClr>
          </a:solidFill>
          <a:latin typeface="+mn-lt"/>
          <a:ea typeface="+mn-ea"/>
          <a:cs typeface="+mn-cs"/>
        </a:defRPr>
      </a:lvl3pPr>
      <a:lvl4pPr marL="822325" marR="0" indent="-20002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1800" kern="1200">
          <a:solidFill>
            <a:schemeClr val="tx1">
              <a:lumMod val="85000"/>
              <a:lumOff val="15000"/>
            </a:schemeClr>
          </a:solidFill>
          <a:latin typeface="+mn-lt"/>
          <a:ea typeface="+mn-ea"/>
          <a:cs typeface="+mn-cs"/>
        </a:defRPr>
      </a:lvl4pPr>
      <a:lvl5pPr marL="1096963" marR="0" indent="-195263"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opengovdata.ru/" TargetMode="External"/><Relationship Id="rId2" Type="http://schemas.openxmlformats.org/officeDocument/2006/relationships/hyperlink" Target="http://data.mos.ru/" TargetMode="External"/><Relationship Id="rId1" Type="http://schemas.openxmlformats.org/officeDocument/2006/relationships/slideLayout" Target="../slideLayouts/slideLayout2.xml"/><Relationship Id="rId4" Type="http://schemas.openxmlformats.org/officeDocument/2006/relationships/hyperlink" Target="http://hubofdata.ru/"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b="1" dirty="0"/>
              <a:t>Процесс аналитики</a:t>
            </a:r>
            <a:endParaRPr lang="ru-RU" dirty="0"/>
          </a:p>
        </p:txBody>
      </p:sp>
      <p:sp>
        <p:nvSpPr>
          <p:cNvPr id="5" name="Подзаголовок 4"/>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343135230"/>
      </p:ext>
    </p:extLst>
  </p:cSld>
  <p:clrMapOvr>
    <a:masterClrMapping/>
  </p:clrMapOvr>
  <mc:AlternateContent xmlns:mc="http://schemas.openxmlformats.org/markup-compatibility/2006" xmlns:p14="http://schemas.microsoft.com/office/powerpoint/2010/main">
    <mc:Choice Requires="p14">
      <p:transition spd="slow" p14:dur="2000" advTm="85815"/>
    </mc:Choice>
    <mc:Fallback xmlns="">
      <p:transition spd="slow" advTm="8581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Мнения </a:t>
            </a:r>
            <a:r>
              <a:rPr lang="ru-RU" dirty="0" smtClean="0"/>
              <a:t>о </a:t>
            </a:r>
            <a:r>
              <a:rPr lang="en-US" dirty="0" smtClean="0"/>
              <a:t>Data Scientists</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a:t>
            </a:r>
            <a:r>
              <a:rPr lang="ru-RU" dirty="0" smtClean="0"/>
              <a:t>Учёные по данным превращают большие данные в большую ценность</a:t>
            </a:r>
            <a:r>
              <a:rPr lang="en-US" dirty="0" smtClean="0"/>
              <a:t>, </a:t>
            </a:r>
            <a:r>
              <a:rPr lang="ru-RU" dirty="0" smtClean="0"/>
              <a:t>поставляя продукты, которые радуют пользователей и озарения, которые наполняют смыслом принятые бизнес-решения</a:t>
            </a:r>
            <a:r>
              <a:rPr lang="en-US" dirty="0" smtClean="0"/>
              <a:t>. </a:t>
            </a:r>
            <a:r>
              <a:rPr lang="ru-RU" dirty="0" smtClean="0"/>
              <a:t>Высокие аналитические компетенции заключаются прежде всего в том, чтобы обладать способностью получать надёжные выводы из данных</a:t>
            </a:r>
            <a:r>
              <a:rPr lang="en-US" dirty="0" smtClean="0"/>
              <a:t>. </a:t>
            </a:r>
            <a:r>
              <a:rPr lang="ru-RU" dirty="0" smtClean="0"/>
              <a:t>Но ученые по данным также должны обладать творческим потенциалом и сильными коммуникативными навыками</a:t>
            </a:r>
            <a:r>
              <a:rPr lang="en-US" dirty="0" smtClean="0"/>
              <a:t>".</a:t>
            </a:r>
          </a:p>
          <a:p>
            <a:pPr algn="r"/>
            <a:r>
              <a:rPr lang="en-US" i="1" dirty="0" smtClean="0"/>
              <a:t>Daniel </a:t>
            </a:r>
            <a:r>
              <a:rPr lang="en-US" i="1" dirty="0" err="1"/>
              <a:t>Tunkelang</a:t>
            </a:r>
            <a:r>
              <a:rPr lang="en-US" i="1" dirty="0"/>
              <a:t>, Principal Data Scientist, LinkedIn</a:t>
            </a:r>
          </a:p>
          <a:p>
            <a:r>
              <a:rPr lang="en-US" dirty="0" smtClean="0"/>
              <a:t>"</a:t>
            </a:r>
            <a:r>
              <a:rPr lang="ru-RU" dirty="0" smtClean="0"/>
              <a:t>Учёный </a:t>
            </a:r>
            <a:r>
              <a:rPr lang="ru-RU" dirty="0"/>
              <a:t>по данным </a:t>
            </a:r>
            <a:r>
              <a:rPr lang="ru-RU" dirty="0" smtClean="0"/>
              <a:t>– это тот, кто может получить, очистить, исследовать, смоделировать и проинтерпретировать данные</a:t>
            </a:r>
            <a:r>
              <a:rPr lang="en-US" dirty="0" smtClean="0"/>
              <a:t>, </a:t>
            </a:r>
            <a:r>
              <a:rPr lang="ru-RU" dirty="0" smtClean="0"/>
              <a:t>совмещая хакерские</a:t>
            </a:r>
            <a:r>
              <a:rPr lang="en-US" dirty="0" smtClean="0"/>
              <a:t>, </a:t>
            </a:r>
            <a:r>
              <a:rPr lang="ru-RU" dirty="0" smtClean="0"/>
              <a:t>статистические методы и методы машинного обучения</a:t>
            </a:r>
            <a:r>
              <a:rPr lang="en-US" dirty="0" smtClean="0"/>
              <a:t>. </a:t>
            </a:r>
            <a:r>
              <a:rPr lang="ru-RU" dirty="0" smtClean="0"/>
              <a:t>Учёные по данным не только знатоки в работе с данными, они также ценят и сами данные как первоклассный продукт</a:t>
            </a:r>
            <a:r>
              <a:rPr lang="en-US" dirty="0" smtClean="0"/>
              <a:t>".</a:t>
            </a:r>
          </a:p>
          <a:p>
            <a:pPr algn="r"/>
            <a:r>
              <a:rPr lang="en-US" i="1" dirty="0" smtClean="0"/>
              <a:t>Hilary </a:t>
            </a:r>
            <a:r>
              <a:rPr lang="en-US" i="1" dirty="0"/>
              <a:t>Mason, Chief Scientist at </a:t>
            </a:r>
            <a:r>
              <a:rPr lang="en-US" i="1" dirty="0" err="1"/>
              <a:t>bitly</a:t>
            </a:r>
            <a:endParaRPr lang="en-US" i="1" dirty="0"/>
          </a:p>
          <a:p>
            <a:endParaRPr lang="ru-RU" dirty="0"/>
          </a:p>
        </p:txBody>
      </p:sp>
    </p:spTree>
    <p:extLst>
      <p:ext uri="{BB962C8B-B14F-4D97-AF65-F5344CB8AC3E}">
        <p14:creationId xmlns:p14="http://schemas.microsoft.com/office/powerpoint/2010/main" val="351544709"/>
      </p:ext>
    </p:extLst>
  </p:cSld>
  <p:clrMapOvr>
    <a:masterClrMapping/>
  </p:clrMapOvr>
  <mc:AlternateContent xmlns:mc="http://schemas.openxmlformats.org/markup-compatibility/2006" xmlns:p14="http://schemas.microsoft.com/office/powerpoint/2010/main">
    <mc:Choice Requires="p14">
      <p:transition spd="slow" p14:dur="2000" advTm="71696"/>
    </mc:Choice>
    <mc:Fallback xmlns="">
      <p:transition spd="slow" advTm="71696"/>
    </mc:Fallback>
  </mc:AlternateContent>
  <p:timing>
    <p:tnLst>
      <p:par>
        <p:cTn id="1" dur="indefinite" restart="never" nodeType="tmRoot"/>
      </p:par>
    </p:tnLst>
  </p:timing>
  <p:extLst mod="1"/>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Big Data </a:t>
            </a:r>
            <a:r>
              <a:rPr lang="ru-RU" dirty="0" smtClean="0"/>
              <a:t>проекты</a:t>
            </a:r>
            <a:endParaRPr lang="ru-RU" dirty="0"/>
          </a:p>
        </p:txBody>
      </p:sp>
      <p:sp>
        <p:nvSpPr>
          <p:cNvPr id="4" name="Прямоугольник 3"/>
          <p:cNvSpPr/>
          <p:nvPr/>
        </p:nvSpPr>
        <p:spPr>
          <a:xfrm>
            <a:off x="508000" y="1956865"/>
            <a:ext cx="4513943" cy="1477328"/>
          </a:xfrm>
          <a:prstGeom prst="rect">
            <a:avLst/>
          </a:prstGeom>
        </p:spPr>
        <p:txBody>
          <a:bodyPr wrap="square">
            <a:spAutoFit/>
          </a:bodyPr>
          <a:lstStyle/>
          <a:p>
            <a:r>
              <a:rPr lang="ru-RU" dirty="0"/>
              <a:t>сбор данных (CAPEX) </a:t>
            </a:r>
          </a:p>
          <a:p>
            <a:pPr marL="285750" indent="-285750">
              <a:buFont typeface="Arial" panose="020B0604020202020204" pitchFamily="34" charset="0"/>
              <a:buChar char="•"/>
            </a:pPr>
            <a:r>
              <a:rPr lang="ru-RU" dirty="0"/>
              <a:t>Сервера </a:t>
            </a:r>
          </a:p>
          <a:p>
            <a:pPr marL="285750" indent="-285750">
              <a:buFont typeface="Arial" panose="020B0604020202020204" pitchFamily="34" charset="0"/>
              <a:buChar char="•"/>
            </a:pPr>
            <a:r>
              <a:rPr lang="ru-RU" dirty="0"/>
              <a:t>Облака </a:t>
            </a:r>
          </a:p>
          <a:p>
            <a:pPr marL="285750" indent="-285750">
              <a:buFont typeface="Arial" panose="020B0604020202020204" pitchFamily="34" charset="0"/>
              <a:buChar char="•"/>
            </a:pPr>
            <a:r>
              <a:rPr lang="ru-RU" dirty="0"/>
              <a:t>Инфраструктура </a:t>
            </a:r>
          </a:p>
          <a:p>
            <a:pPr marL="285750" indent="-285750">
              <a:buFont typeface="Arial" panose="020B0604020202020204" pitchFamily="34" charset="0"/>
              <a:buChar char="•"/>
            </a:pPr>
            <a:r>
              <a:rPr lang="ru-RU" dirty="0"/>
              <a:t>очень много инвестиций в эту область </a:t>
            </a:r>
            <a:endParaRPr lang="ru-RU" dirty="0">
              <a:effectLst/>
            </a:endParaRPr>
          </a:p>
        </p:txBody>
      </p:sp>
      <p:pic>
        <p:nvPicPr>
          <p:cNvPr id="7170" name="Picture 2" descr="http://www.logis.ru/files/news/2010/v_100827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200" y="3557134"/>
            <a:ext cx="2381250" cy="31242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892800" y="1326023"/>
            <a:ext cx="6096000" cy="535531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r>
              <a:rPr lang="ru-RU" dirty="0" smtClean="0"/>
              <a:t>извлечение </a:t>
            </a:r>
            <a:r>
              <a:rPr lang="ru-RU" dirty="0"/>
              <a:t>пользы (</a:t>
            </a:r>
            <a:r>
              <a:rPr lang="ru-RU" dirty="0" err="1"/>
              <a:t>value</a:t>
            </a:r>
            <a:r>
              <a:rPr lang="ru-RU" dirty="0"/>
              <a:t>) (OPEX) </a:t>
            </a:r>
          </a:p>
          <a:p>
            <a:pPr marL="285750" indent="-285750">
              <a:buFont typeface="Arial" panose="020B0604020202020204" pitchFamily="34" charset="0"/>
              <a:buChar char="•"/>
            </a:pPr>
            <a:r>
              <a:rPr lang="ru-RU" dirty="0"/>
              <a:t>команда </a:t>
            </a:r>
          </a:p>
          <a:p>
            <a:pPr marL="742950" lvl="1" indent="-285750">
              <a:buFont typeface="Arial" panose="020B0604020202020204" pitchFamily="34" charset="0"/>
              <a:buChar char="•"/>
            </a:pPr>
            <a:r>
              <a:rPr lang="ru-RU" dirty="0" err="1"/>
              <a:t>Data</a:t>
            </a:r>
            <a:r>
              <a:rPr lang="ru-RU" dirty="0"/>
              <a:t> </a:t>
            </a:r>
            <a:r>
              <a:rPr lang="ru-RU" dirty="0" err="1"/>
              <a:t>Scientist</a:t>
            </a:r>
            <a:r>
              <a:rPr lang="ru-RU" dirty="0"/>
              <a:t> </a:t>
            </a:r>
          </a:p>
          <a:p>
            <a:pPr marL="742950" lvl="1" indent="-285750">
              <a:buFont typeface="Arial" panose="020B0604020202020204" pitchFamily="34" charset="0"/>
              <a:buChar char="•"/>
            </a:pPr>
            <a:r>
              <a:rPr lang="ru-RU" dirty="0" err="1"/>
              <a:t>Data</a:t>
            </a:r>
            <a:r>
              <a:rPr lang="ru-RU" dirty="0"/>
              <a:t> </a:t>
            </a:r>
            <a:r>
              <a:rPr lang="ru-RU" dirty="0" err="1"/>
              <a:t>Engineer</a:t>
            </a:r>
            <a:r>
              <a:rPr lang="ru-RU" dirty="0"/>
              <a:t> </a:t>
            </a:r>
          </a:p>
          <a:p>
            <a:pPr marL="742950" lvl="1" indent="-285750">
              <a:buFont typeface="Arial" panose="020B0604020202020204" pitchFamily="34" charset="0"/>
              <a:buChar char="•"/>
            </a:pPr>
            <a:r>
              <a:rPr lang="ru-RU" dirty="0" err="1"/>
              <a:t>Manager</a:t>
            </a:r>
            <a:r>
              <a:rPr lang="ru-RU" dirty="0"/>
              <a:t> </a:t>
            </a:r>
          </a:p>
          <a:p>
            <a:pPr marL="285750" indent="-285750">
              <a:buFont typeface="Arial" panose="020B0604020202020204" pitchFamily="34" charset="0"/>
              <a:buChar char="•"/>
            </a:pPr>
            <a:r>
              <a:rPr lang="ru-RU" dirty="0"/>
              <a:t>процесс </a:t>
            </a:r>
          </a:p>
          <a:p>
            <a:pPr marL="285750" indent="-285750">
              <a:buFont typeface="Arial" panose="020B0604020202020204" pitchFamily="34" charset="0"/>
              <a:buChar char="•"/>
            </a:pPr>
            <a:r>
              <a:rPr lang="ru-RU" dirty="0" smtClean="0"/>
              <a:t>сбор </a:t>
            </a:r>
            <a:r>
              <a:rPr lang="ru-RU" dirty="0"/>
              <a:t>данных </a:t>
            </a:r>
          </a:p>
          <a:p>
            <a:pPr marL="742950" lvl="1" indent="-285750">
              <a:buFont typeface="Arial" panose="020B0604020202020204" pitchFamily="34" charset="0"/>
              <a:buChar char="•"/>
            </a:pPr>
            <a:r>
              <a:rPr lang="ru-RU" dirty="0"/>
              <a:t>инвентаризация источников </a:t>
            </a:r>
          </a:p>
          <a:p>
            <a:pPr marL="285750" indent="-285750">
              <a:buFont typeface="Arial" panose="020B0604020202020204" pitchFamily="34" charset="0"/>
              <a:buChar char="•"/>
            </a:pPr>
            <a:r>
              <a:rPr lang="ru-RU" dirty="0"/>
              <a:t>доступ к данным </a:t>
            </a:r>
          </a:p>
          <a:p>
            <a:pPr marL="742950" lvl="1" indent="-285750">
              <a:buFont typeface="Arial" panose="020B0604020202020204" pitchFamily="34" charset="0"/>
              <a:buChar char="•"/>
            </a:pPr>
            <a:r>
              <a:rPr lang="ru-RU" dirty="0"/>
              <a:t>физический </a:t>
            </a:r>
          </a:p>
          <a:p>
            <a:pPr marL="742950" lvl="1" indent="-285750">
              <a:buFont typeface="Arial" panose="020B0604020202020204" pitchFamily="34" charset="0"/>
              <a:buChar char="•"/>
            </a:pPr>
            <a:r>
              <a:rPr lang="ru-RU" dirty="0"/>
              <a:t>юридический </a:t>
            </a:r>
          </a:p>
          <a:p>
            <a:pPr marL="285750" indent="-285750">
              <a:buFont typeface="Arial" panose="020B0604020202020204" pitchFamily="34" charset="0"/>
              <a:buChar char="•"/>
            </a:pPr>
            <a:r>
              <a:rPr lang="ru-RU" dirty="0"/>
              <a:t>мощности по обработке данных </a:t>
            </a:r>
          </a:p>
          <a:p>
            <a:pPr marL="742950" lvl="1" indent="-285750">
              <a:buFont typeface="Arial" panose="020B0604020202020204" pitchFamily="34" charset="0"/>
              <a:buChar char="•"/>
            </a:pPr>
            <a:r>
              <a:rPr lang="ru-RU" dirty="0" err="1"/>
              <a:t>Hadoop</a:t>
            </a:r>
            <a:r>
              <a:rPr lang="ru-RU" dirty="0"/>
              <a:t> - обрабатываем прямо там, где хранятся </a:t>
            </a:r>
          </a:p>
          <a:p>
            <a:pPr marL="742950" lvl="1" indent="-285750">
              <a:buFont typeface="Arial" panose="020B0604020202020204" pitchFamily="34" charset="0"/>
              <a:buChar char="•"/>
            </a:pPr>
            <a:r>
              <a:rPr lang="ru-RU" dirty="0"/>
              <a:t>в облаках </a:t>
            </a:r>
          </a:p>
          <a:p>
            <a:pPr marL="742950" lvl="1" indent="-285750">
              <a:buFont typeface="Arial" panose="020B0604020202020204" pitchFamily="34" charset="0"/>
              <a:buChar char="•"/>
            </a:pPr>
            <a:r>
              <a:rPr lang="ru-RU" dirty="0"/>
              <a:t>на локальных машинах </a:t>
            </a:r>
          </a:p>
          <a:p>
            <a:pPr marL="742950" lvl="1" indent="-285750">
              <a:buFont typeface="Arial" panose="020B0604020202020204" pitchFamily="34" charset="0"/>
              <a:buChar char="•"/>
            </a:pPr>
            <a:r>
              <a:rPr lang="ru-RU" dirty="0"/>
              <a:t>аналитические инструменты </a:t>
            </a:r>
          </a:p>
          <a:p>
            <a:pPr marL="1200150" lvl="2" indent="-285750">
              <a:buFont typeface="Arial" panose="020B0604020202020204" pitchFamily="34" charset="0"/>
              <a:buChar char="•"/>
            </a:pPr>
            <a:r>
              <a:rPr lang="ru-RU" dirty="0" err="1"/>
              <a:t>Splunk</a:t>
            </a:r>
            <a:r>
              <a:rPr lang="ru-RU" dirty="0"/>
              <a:t> </a:t>
            </a:r>
          </a:p>
          <a:p>
            <a:pPr marL="1200150" lvl="2" indent="-285750">
              <a:buFont typeface="Arial" panose="020B0604020202020204" pitchFamily="34" charset="0"/>
              <a:buChar char="•"/>
            </a:pPr>
            <a:r>
              <a:rPr lang="ru-RU" dirty="0" err="1"/>
              <a:t>PreCog</a:t>
            </a:r>
            <a:r>
              <a:rPr lang="ru-RU" dirty="0"/>
              <a:t> </a:t>
            </a:r>
          </a:p>
          <a:p>
            <a:pPr marL="1200150" lvl="2" indent="-285750">
              <a:buFont typeface="Arial" panose="020B0604020202020204" pitchFamily="34" charset="0"/>
              <a:buChar char="•"/>
            </a:pPr>
            <a:r>
              <a:rPr lang="ru-RU" dirty="0" err="1"/>
              <a:t>BigML</a:t>
            </a:r>
            <a:r>
              <a:rPr lang="ru-RU" dirty="0"/>
              <a:t> </a:t>
            </a:r>
            <a:endParaRPr lang="ru-RU" dirty="0">
              <a:effectLst/>
            </a:endParaRPr>
          </a:p>
        </p:txBody>
      </p:sp>
    </p:spTree>
    <p:extLst>
      <p:ext uri="{BB962C8B-B14F-4D97-AF65-F5344CB8AC3E}">
        <p14:creationId xmlns:p14="http://schemas.microsoft.com/office/powerpoint/2010/main" val="3665228535"/>
      </p:ext>
    </p:extLst>
  </p:cSld>
  <p:clrMapOvr>
    <a:masterClrMapping/>
  </p:clrMapOvr>
  <mc:AlternateContent xmlns:mc="http://schemas.openxmlformats.org/markup-compatibility/2006" xmlns:p14="http://schemas.microsoft.com/office/powerpoint/2010/main">
    <mc:Choice Requires="p14">
      <p:transition spd="slow" p14:dur="2000" advTm="8722"/>
    </mc:Choice>
    <mc:Fallback xmlns="">
      <p:transition spd="slow" advTm="8722"/>
    </mc:Fallback>
  </mc:AlternateContent>
  <p:timing>
    <p:tnLst>
      <p:par>
        <p:cTn id="1" dur="indefinite" restart="never" nodeType="tmRoot"/>
      </p:par>
    </p:tnLst>
  </p:timing>
  <p:extLst mod="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Открытые данные</a:t>
            </a:r>
            <a:endParaRPr lang="ru-RU" dirty="0"/>
          </a:p>
        </p:txBody>
      </p:sp>
      <p:sp>
        <p:nvSpPr>
          <p:cNvPr id="3" name="Объект 2"/>
          <p:cNvSpPr>
            <a:spLocks noGrp="1"/>
          </p:cNvSpPr>
          <p:nvPr>
            <p:ph idx="1"/>
          </p:nvPr>
        </p:nvSpPr>
        <p:spPr/>
        <p:txBody>
          <a:bodyPr numCol="2">
            <a:normAutofit fontScale="92500" lnSpcReduction="20000"/>
          </a:bodyPr>
          <a:lstStyle/>
          <a:p>
            <a:pPr marL="285750" indent="-285750">
              <a:buFont typeface="Arial" panose="020B0604020202020204" pitchFamily="34" charset="0"/>
              <a:buChar char="•"/>
            </a:pPr>
            <a:r>
              <a:rPr lang="ru-RU" dirty="0"/>
              <a:t>Использовать </a:t>
            </a:r>
            <a:r>
              <a:rPr lang="ru-RU" dirty="0" err="1"/>
              <a:t>Open</a:t>
            </a:r>
            <a:r>
              <a:rPr lang="ru-RU" dirty="0"/>
              <a:t> </a:t>
            </a:r>
            <a:r>
              <a:rPr lang="ru-RU" dirty="0" err="1"/>
              <a:t>Data</a:t>
            </a:r>
            <a:r>
              <a:rPr lang="ru-RU" dirty="0"/>
              <a:t> </a:t>
            </a:r>
          </a:p>
          <a:p>
            <a:pPr marL="742950" lvl="1" indent="-285750">
              <a:buFont typeface="Arial" panose="020B0604020202020204" pitchFamily="34" charset="0"/>
              <a:buChar char="•"/>
            </a:pPr>
            <a:r>
              <a:rPr lang="ru-RU" dirty="0">
                <a:hlinkClick r:id="rId2"/>
              </a:rPr>
              <a:t>http://data.mos.ru</a:t>
            </a:r>
            <a:r>
              <a:rPr lang="ru-RU" dirty="0" smtClean="0">
                <a:hlinkClick r:id="rId2"/>
              </a:rPr>
              <a:t>/</a:t>
            </a:r>
            <a:r>
              <a:rPr lang="en-US" dirty="0" smtClean="0"/>
              <a:t> </a:t>
            </a:r>
            <a:endParaRPr lang="ru-RU" dirty="0"/>
          </a:p>
          <a:p>
            <a:pPr marL="1200150" lvl="2" indent="-285750">
              <a:buFont typeface="Arial" panose="020B0604020202020204" pitchFamily="34" charset="0"/>
              <a:buChar char="•"/>
            </a:pPr>
            <a:r>
              <a:rPr lang="ru-RU" dirty="0"/>
              <a:t>Всего: 194 наборов данных от 34 органов исполнительной власти </a:t>
            </a:r>
          </a:p>
          <a:p>
            <a:pPr marL="1200150" lvl="2" indent="-285750">
              <a:buFont typeface="Arial" panose="020B0604020202020204" pitchFamily="34" charset="0"/>
              <a:buChar char="•"/>
            </a:pPr>
            <a:r>
              <a:rPr lang="ru-RU" dirty="0"/>
              <a:t>14 приложений </a:t>
            </a:r>
          </a:p>
          <a:p>
            <a:pPr marL="1657350" lvl="3" indent="-285750">
              <a:buFont typeface="Arial" panose="020B0604020202020204" pitchFamily="34" charset="0"/>
              <a:buChar char="•"/>
            </a:pPr>
            <a:r>
              <a:rPr lang="ru-RU" dirty="0"/>
              <a:t>Дома Москвы </a:t>
            </a:r>
          </a:p>
          <a:p>
            <a:pPr marL="1657350" lvl="3" indent="-285750">
              <a:buFont typeface="Arial" panose="020B0604020202020204" pitchFamily="34" charset="0"/>
              <a:buChar char="•"/>
            </a:pPr>
            <a:r>
              <a:rPr lang="ru-RU" dirty="0"/>
              <a:t>Наш город </a:t>
            </a:r>
          </a:p>
          <a:p>
            <a:pPr marL="742950" lvl="1" indent="-285750">
              <a:buFont typeface="Arial" panose="020B0604020202020204" pitchFamily="34" charset="0"/>
              <a:buChar char="•"/>
            </a:pPr>
            <a:r>
              <a:rPr lang="en-US" dirty="0" smtClean="0">
                <a:hlinkClick r:id="rId3"/>
              </a:rPr>
              <a:t>http://</a:t>
            </a:r>
            <a:r>
              <a:rPr lang="ru-RU" dirty="0" smtClean="0">
                <a:hlinkClick r:id="rId3"/>
              </a:rPr>
              <a:t>opengovdata.ru</a:t>
            </a:r>
            <a:r>
              <a:rPr lang="en-US" dirty="0" smtClean="0"/>
              <a:t> </a:t>
            </a:r>
            <a:endParaRPr lang="ru-RU" dirty="0"/>
          </a:p>
          <a:p>
            <a:pPr marL="742950" lvl="1" indent="-285750">
              <a:buFont typeface="Arial" panose="020B0604020202020204" pitchFamily="34" charset="0"/>
              <a:buChar char="•"/>
            </a:pPr>
            <a:r>
              <a:rPr lang="ru-RU" dirty="0" smtClean="0">
                <a:hlinkClick r:id="rId4"/>
              </a:rPr>
              <a:t>http</a:t>
            </a:r>
            <a:r>
              <a:rPr lang="ru-RU" dirty="0">
                <a:hlinkClick r:id="rId4"/>
              </a:rPr>
              <a:t>://hubofdata.ru </a:t>
            </a:r>
            <a:endParaRPr lang="ru-RU" dirty="0"/>
          </a:p>
          <a:p>
            <a:pPr marL="1200150" lvl="2" indent="-285750">
              <a:buFont typeface="Arial" panose="020B0604020202020204" pitchFamily="34" charset="0"/>
              <a:buChar char="•"/>
            </a:pPr>
            <a:r>
              <a:rPr lang="ru-RU" dirty="0"/>
              <a:t>5 260 массивов данных </a:t>
            </a:r>
          </a:p>
          <a:p>
            <a:pPr marL="1200150" lvl="2" indent="-285750">
              <a:buFont typeface="Arial" panose="020B0604020202020204" pitchFamily="34" charset="0"/>
              <a:buChar char="•"/>
            </a:pPr>
            <a:r>
              <a:rPr lang="ru-RU" dirty="0"/>
              <a:t>Архив сведений о поступлении и расходовании средств политических партий с 2007 по 2013 годы </a:t>
            </a:r>
          </a:p>
          <a:p>
            <a:pPr marL="1200150" lvl="2" indent="-285750">
              <a:buFont typeface="Arial" panose="020B0604020202020204" pitchFamily="34" charset="0"/>
              <a:buChar char="•"/>
            </a:pPr>
            <a:r>
              <a:rPr lang="ru-RU" dirty="0"/>
              <a:t>Поездки Президента по стране </a:t>
            </a:r>
          </a:p>
          <a:p>
            <a:pPr marL="1200150" lvl="2" indent="-285750">
              <a:buFont typeface="Arial" panose="020B0604020202020204" pitchFamily="34" charset="0"/>
              <a:buChar char="•"/>
            </a:pPr>
            <a:r>
              <a:rPr lang="ru-RU" dirty="0"/>
              <a:t>База всех официальных телеграмм Президента </a:t>
            </a:r>
          </a:p>
          <a:p>
            <a:pPr marL="742950" lvl="1" indent="-285750">
              <a:buFont typeface="Arial" panose="020B0604020202020204" pitchFamily="34" charset="0"/>
              <a:buChar char="•"/>
            </a:pPr>
            <a:r>
              <a:rPr lang="ru-RU" dirty="0"/>
              <a:t>2GIS API </a:t>
            </a:r>
          </a:p>
          <a:p>
            <a:pPr marL="1200150" lvl="2" indent="-285750">
              <a:buFont typeface="Arial" panose="020B0604020202020204" pitchFamily="34" charset="0"/>
              <a:buChar char="•"/>
            </a:pPr>
            <a:r>
              <a:rPr lang="ru-RU" dirty="0"/>
              <a:t>адреса, рабочее время </a:t>
            </a:r>
          </a:p>
          <a:p>
            <a:pPr marL="742950" lvl="1" indent="-285750">
              <a:buFont typeface="Arial" panose="020B0604020202020204" pitchFamily="34" charset="0"/>
              <a:buChar char="•"/>
            </a:pPr>
            <a:r>
              <a:rPr lang="ru-RU" dirty="0" err="1"/>
              <a:t>Flamp</a:t>
            </a:r>
            <a:r>
              <a:rPr lang="ru-RU" dirty="0"/>
              <a:t> API </a:t>
            </a:r>
          </a:p>
          <a:p>
            <a:pPr marL="1200150" lvl="2" indent="-285750">
              <a:buFont typeface="Arial" panose="020B0604020202020204" pitchFamily="34" charset="0"/>
              <a:buChar char="•"/>
            </a:pPr>
            <a:r>
              <a:rPr lang="ru-RU" dirty="0"/>
              <a:t>отзывы </a:t>
            </a:r>
          </a:p>
          <a:p>
            <a:pPr marL="742950" lvl="1" indent="-285750">
              <a:buFont typeface="Arial" panose="020B0604020202020204" pitchFamily="34" charset="0"/>
              <a:buChar char="•"/>
            </a:pPr>
            <a:r>
              <a:rPr lang="ru-RU" dirty="0"/>
              <a:t>Профили пользователей </a:t>
            </a:r>
          </a:p>
          <a:p>
            <a:pPr marL="742950" lvl="1" indent="-285750">
              <a:buFont typeface="Arial" panose="020B0604020202020204" pitchFamily="34" charset="0"/>
              <a:buChar char="•"/>
            </a:pPr>
            <a:r>
              <a:rPr lang="ru-RU" dirty="0"/>
              <a:t>Открытые научные данные (</a:t>
            </a:r>
            <a:r>
              <a:rPr lang="ru-RU" dirty="0" err="1"/>
              <a:t>Linked</a:t>
            </a:r>
            <a:r>
              <a:rPr lang="ru-RU" dirty="0"/>
              <a:t> </a:t>
            </a:r>
            <a:r>
              <a:rPr lang="ru-RU" dirty="0" err="1"/>
              <a:t>Science</a:t>
            </a:r>
            <a:r>
              <a:rPr lang="ru-RU" dirty="0"/>
              <a:t>) </a:t>
            </a:r>
          </a:p>
          <a:p>
            <a:pPr marL="285750" indent="-285750">
              <a:buFont typeface="Arial" panose="020B0604020202020204" pitchFamily="34" charset="0"/>
              <a:buChar char="•"/>
            </a:pPr>
            <a:r>
              <a:rPr lang="ru-RU" dirty="0"/>
              <a:t>соединять данные, чтобы получать новые ценности </a:t>
            </a:r>
          </a:p>
        </p:txBody>
      </p:sp>
    </p:spTree>
    <p:extLst>
      <p:ext uri="{BB962C8B-B14F-4D97-AF65-F5344CB8AC3E}">
        <p14:creationId xmlns:p14="http://schemas.microsoft.com/office/powerpoint/2010/main" val="516472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800" dirty="0"/>
              <a:t>Зачем </a:t>
            </a:r>
            <a:r>
              <a:rPr lang="ru-RU" sz="4800" dirty="0" smtClean="0"/>
              <a:t>управленцам математика? - </a:t>
            </a:r>
            <a:r>
              <a:rPr lang="en-US" sz="4800" dirty="0" smtClean="0"/>
              <a:t>HBR</a:t>
            </a:r>
            <a:endParaRPr lang="ru-RU" sz="4800" dirty="0"/>
          </a:p>
        </p:txBody>
      </p:sp>
      <p:sp>
        <p:nvSpPr>
          <p:cNvPr id="3" name="Объект 2"/>
          <p:cNvSpPr>
            <a:spLocks noGrp="1"/>
          </p:cNvSpPr>
          <p:nvPr>
            <p:ph idx="1"/>
          </p:nvPr>
        </p:nvSpPr>
        <p:spPr/>
        <p:txBody>
          <a:bodyPr numCol="2">
            <a:normAutofit fontScale="62500" lnSpcReduction="20000"/>
          </a:bodyPr>
          <a:lstStyle/>
          <a:p>
            <a:pPr marL="285750" indent="-285750">
              <a:buFont typeface="Arial" panose="020B0604020202020204" pitchFamily="34" charset="0"/>
              <a:buChar char="•"/>
            </a:pPr>
            <a:r>
              <a:rPr lang="ru-RU" dirty="0"/>
              <a:t>подучите азы регрессионного анализа, статистического анализа и планирования экспериментов </a:t>
            </a:r>
          </a:p>
          <a:p>
            <a:pPr marL="285750" indent="-285750">
              <a:buFont typeface="Arial" panose="020B0604020202020204" pitchFamily="34" charset="0"/>
              <a:buChar char="•"/>
            </a:pPr>
            <a:r>
              <a:rPr lang="ru-RU" dirty="0"/>
              <a:t>пройдите программу статистики для руководящих работников или онлайновый курс обучения или поучитесь у своих аналитиков, поработав с ними вместе над проектами </a:t>
            </a:r>
          </a:p>
          <a:p>
            <a:pPr marL="285750" indent="-285750">
              <a:buFont typeface="Arial" panose="020B0604020202020204" pitchFamily="34" charset="0"/>
              <a:buChar char="•"/>
            </a:pPr>
            <a:r>
              <a:rPr lang="ru-RU" dirty="0"/>
              <a:t>обратиться к специалистам по планированию экспериментов (поучаствовать в исследовании) </a:t>
            </a:r>
          </a:p>
          <a:p>
            <a:pPr marL="285750" indent="-285750">
              <a:buFont typeface="Arial" panose="020B0604020202020204" pitchFamily="34" charset="0"/>
              <a:buChar char="•"/>
            </a:pPr>
            <a:r>
              <a:rPr lang="ru-RU" dirty="0"/>
              <a:t>Сотрудничайте с аналитиками подходящей специализации </a:t>
            </a:r>
          </a:p>
          <a:p>
            <a:pPr marL="285750" indent="-285750">
              <a:buFont typeface="Arial" panose="020B0604020202020204" pitchFamily="34" charset="0"/>
              <a:buChar char="•"/>
            </a:pPr>
            <a:r>
              <a:rPr lang="ru-RU" dirty="0"/>
              <a:t>гипотезы </a:t>
            </a:r>
          </a:p>
          <a:p>
            <a:pPr marL="742950" lvl="1" indent="-285750">
              <a:buFont typeface="Arial" panose="020B0604020202020204" pitchFamily="34" charset="0"/>
              <a:buChar char="•"/>
            </a:pPr>
            <a:r>
              <a:rPr lang="ru-RU" dirty="0"/>
              <a:t>формулируйте гипотезы </a:t>
            </a:r>
          </a:p>
          <a:p>
            <a:pPr marL="742950" lvl="1" indent="-285750">
              <a:buFont typeface="Arial" panose="020B0604020202020204" pitchFamily="34" charset="0"/>
              <a:buChar char="•"/>
            </a:pPr>
            <a:r>
              <a:rPr lang="ru-RU" dirty="0"/>
              <a:t>принимайте решения на данных </a:t>
            </a:r>
          </a:p>
          <a:p>
            <a:pPr marL="742950" lvl="1" indent="-285750">
              <a:buFont typeface="Arial" panose="020B0604020202020204" pitchFamily="34" charset="0"/>
              <a:buChar char="•"/>
            </a:pPr>
            <a:r>
              <a:rPr lang="ru-RU" dirty="0"/>
              <a:t>эксперимент </a:t>
            </a:r>
          </a:p>
          <a:p>
            <a:pPr marL="285750" indent="-285750">
              <a:buFont typeface="Arial" panose="020B0604020202020204" pitchFamily="34" charset="0"/>
              <a:buChar char="•"/>
            </a:pPr>
            <a:r>
              <a:rPr lang="ru-RU" dirty="0"/>
              <a:t>наладить контакты между аналитиками и всеми службами (матричная организация) - чтобы были коммуникации </a:t>
            </a:r>
          </a:p>
          <a:p>
            <a:pPr marL="285750" indent="-285750">
              <a:buFont typeface="Arial" panose="020B0604020202020204" pitchFamily="34" charset="0"/>
              <a:buChar char="•"/>
            </a:pPr>
            <a:r>
              <a:rPr lang="ru-RU" dirty="0"/>
              <a:t>Сосредоточьтесь на начальной и конечной стадиях </a:t>
            </a:r>
          </a:p>
          <a:p>
            <a:pPr marL="742950" lvl="1" indent="-285750">
              <a:buFont typeface="Arial" panose="020B0604020202020204" pitchFamily="34" charset="0"/>
              <a:buChar char="•"/>
            </a:pPr>
            <a:r>
              <a:rPr lang="ru-RU" dirty="0"/>
              <a:t>постановка задачи </a:t>
            </a:r>
          </a:p>
          <a:p>
            <a:pPr marL="742950" lvl="1" indent="-285750">
              <a:buFont typeface="Arial" panose="020B0604020202020204" pitchFamily="34" charset="0"/>
              <a:buChar char="•"/>
            </a:pPr>
            <a:r>
              <a:rPr lang="ru-RU" dirty="0"/>
              <a:t>гипотезы </a:t>
            </a:r>
          </a:p>
          <a:p>
            <a:pPr marL="742950" lvl="1" indent="-285750">
              <a:buFont typeface="Arial" panose="020B0604020202020204" pitchFamily="34" charset="0"/>
              <a:buChar char="•"/>
            </a:pPr>
            <a:r>
              <a:rPr lang="ru-RU" dirty="0"/>
              <a:t>донесение результатов до заинтересованных лиц </a:t>
            </a:r>
          </a:p>
          <a:p>
            <a:pPr marL="285750" indent="-285750">
              <a:buFont typeface="Arial" panose="020B0604020202020204" pitchFamily="34" charset="0"/>
              <a:buChar char="•"/>
            </a:pPr>
            <a:r>
              <a:rPr lang="ru-RU" dirty="0"/>
              <a:t>Задавайте по ходу дела много вопросов </a:t>
            </a:r>
          </a:p>
          <a:p>
            <a:pPr marL="742950" lvl="1" indent="-285750">
              <a:buFont typeface="Arial" panose="020B0604020202020204" pitchFamily="34" charset="0"/>
              <a:buChar char="•"/>
            </a:pPr>
            <a:r>
              <a:rPr lang="ru-RU" dirty="0"/>
              <a:t>больше деталей </a:t>
            </a:r>
          </a:p>
          <a:p>
            <a:pPr marL="285750" indent="-285750">
              <a:buFont typeface="Arial" panose="020B0604020202020204" pitchFamily="34" charset="0"/>
              <a:buChar char="•"/>
            </a:pPr>
            <a:r>
              <a:rPr lang="ru-RU" dirty="0"/>
              <a:t>Создавайте культуру исследования, а не защиты </a:t>
            </a:r>
          </a:p>
          <a:p>
            <a:pPr marL="742950" lvl="1" indent="-285750">
              <a:buFont typeface="Arial" panose="020B0604020202020204" pitchFamily="34" charset="0"/>
              <a:buChar char="•"/>
            </a:pPr>
            <a:r>
              <a:rPr lang="ru-RU" dirty="0"/>
              <a:t>поощрять идеи и критику </a:t>
            </a:r>
          </a:p>
          <a:p>
            <a:pPr marL="742950" lvl="1" indent="-285750">
              <a:buFont typeface="Arial" panose="020B0604020202020204" pitchFamily="34" charset="0"/>
              <a:buChar char="•"/>
            </a:pPr>
            <a:r>
              <a:rPr lang="ru-RU" dirty="0"/>
              <a:t>исследовательский дух </a:t>
            </a:r>
          </a:p>
          <a:p>
            <a:pPr marL="742950" lvl="1" indent="-285750">
              <a:buFont typeface="Arial" panose="020B0604020202020204" pitchFamily="34" charset="0"/>
              <a:buChar char="•"/>
            </a:pPr>
            <a:r>
              <a:rPr lang="ru-RU" dirty="0"/>
              <a:t>главное - докопаться до истины </a:t>
            </a:r>
          </a:p>
          <a:p>
            <a:pPr marL="742950" lvl="1" indent="-285750">
              <a:buFont typeface="Arial" panose="020B0604020202020204" pitchFamily="34" charset="0"/>
              <a:buChar char="•"/>
            </a:pPr>
            <a:r>
              <a:rPr lang="ru-RU" dirty="0"/>
              <a:t>не мнения, а анализ и данные </a:t>
            </a:r>
          </a:p>
        </p:txBody>
      </p:sp>
    </p:spTree>
    <p:extLst>
      <p:ext uri="{BB962C8B-B14F-4D97-AF65-F5344CB8AC3E}">
        <p14:creationId xmlns:p14="http://schemas.microsoft.com/office/powerpoint/2010/main" val="3679238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7224" y="499533"/>
            <a:ext cx="10772775" cy="1020046"/>
          </a:xfrm>
        </p:spPr>
        <p:txBody>
          <a:bodyPr/>
          <a:lstStyle/>
          <a:p>
            <a:r>
              <a:rPr lang="ru-RU" dirty="0" smtClean="0"/>
              <a:t>Полезное чтение</a:t>
            </a:r>
            <a:endParaRPr lang="ru-RU" dirty="0"/>
          </a:p>
        </p:txBody>
      </p:sp>
      <p:sp>
        <p:nvSpPr>
          <p:cNvPr id="3" name="Объект 2"/>
          <p:cNvSpPr>
            <a:spLocks noGrp="1"/>
          </p:cNvSpPr>
          <p:nvPr>
            <p:ph idx="1"/>
          </p:nvPr>
        </p:nvSpPr>
        <p:spPr>
          <a:xfrm>
            <a:off x="676657" y="2011680"/>
            <a:ext cx="9247034" cy="4490720"/>
          </a:xfrm>
        </p:spPr>
        <p:txBody>
          <a:bodyPr>
            <a:normAutofit fontScale="92500" lnSpcReduction="10000"/>
          </a:bodyPr>
          <a:lstStyle/>
          <a:p>
            <a:r>
              <a:rPr lang="en-US" dirty="0"/>
              <a:t>http://bit.ly/HBRbigdata </a:t>
            </a:r>
          </a:p>
          <a:p>
            <a:endParaRPr lang="en-US" dirty="0" smtClean="0"/>
          </a:p>
          <a:p>
            <a:endParaRPr lang="en-US" dirty="0" smtClean="0"/>
          </a:p>
          <a:p>
            <a:pPr marL="2151063" indent="-90488"/>
            <a:endParaRPr lang="en-US" dirty="0" smtClean="0"/>
          </a:p>
          <a:p>
            <a:pPr marL="2963863" indent="-90488"/>
            <a:r>
              <a:rPr lang="en-US" dirty="0" smtClean="0"/>
              <a:t>http</a:t>
            </a:r>
            <a:r>
              <a:rPr lang="en-US" dirty="0"/>
              <a:t>://bit.ly/BigDataRoadmap </a:t>
            </a:r>
            <a:endParaRPr lang="en-US" dirty="0" smtClean="0"/>
          </a:p>
          <a:p>
            <a:pPr marL="2151063" indent="-90488"/>
            <a:endParaRPr lang="en-US" dirty="0"/>
          </a:p>
          <a:p>
            <a:pPr marL="2151063" indent="-90488"/>
            <a:endParaRPr lang="en-US" dirty="0" smtClean="0"/>
          </a:p>
          <a:p>
            <a:pPr marL="2151063" indent="-90488"/>
            <a:endParaRPr lang="en-US" dirty="0"/>
          </a:p>
          <a:p>
            <a:pPr marL="5646738" indent="0">
              <a:buNone/>
            </a:pPr>
            <a:r>
              <a:rPr lang="en-US" dirty="0"/>
              <a:t>http://bit.ly/CRUbigdata </a:t>
            </a:r>
            <a:r>
              <a:rPr lang="ru-RU" dirty="0" smtClean="0"/>
              <a:t>- </a:t>
            </a:r>
            <a:r>
              <a:rPr lang="ru-RU" dirty="0"/>
              <a:t>доклад ЦРУ про большие задачи и большие данные </a:t>
            </a:r>
          </a:p>
          <a:p>
            <a:pPr marL="2060575" indent="0">
              <a:buNone/>
            </a:pPr>
            <a:endParaRPr lang="en-US" dirty="0"/>
          </a:p>
          <a:p>
            <a:endParaRPr lang="ru-RU" dirty="0"/>
          </a:p>
        </p:txBody>
      </p:sp>
      <p:pic>
        <p:nvPicPr>
          <p:cNvPr id="8194" name="Picture 2" descr="http://bitly.com/HBRbigdata.qrco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9803" y="1519579"/>
            <a:ext cx="1715633" cy="1715634"/>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ttp://bitly.com/BigDataRoadmap.qr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7919" y="2737076"/>
            <a:ext cx="1731282" cy="1731283"/>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http://bitly.com/CRUbigdata.qrcod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23690" y="4468359"/>
            <a:ext cx="1860777" cy="1860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7787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Процесс аналитики</a:t>
            </a:r>
            <a:endParaRPr lang="ru-RU" dirty="0"/>
          </a:p>
        </p:txBody>
      </p:sp>
      <p:sp>
        <p:nvSpPr>
          <p:cNvPr id="3" name="Объект 2"/>
          <p:cNvSpPr>
            <a:spLocks noGrp="1"/>
          </p:cNvSpPr>
          <p:nvPr>
            <p:ph idx="1"/>
          </p:nvPr>
        </p:nvSpPr>
        <p:spPr/>
        <p:txBody>
          <a:bodyPr/>
          <a:lstStyle/>
          <a:p>
            <a:r>
              <a:rPr lang="ru-RU" dirty="0" smtClean="0"/>
              <a:t>Отсутствие общепризнанного стандарта</a:t>
            </a:r>
          </a:p>
          <a:p>
            <a:endParaRPr lang="ru-RU" dirty="0"/>
          </a:p>
          <a:p>
            <a:r>
              <a:rPr lang="ru-RU" dirty="0" smtClean="0"/>
              <a:t>Стандарт </a:t>
            </a:r>
            <a:r>
              <a:rPr lang="en-US" dirty="0" smtClean="0"/>
              <a:t>CRISP-DM</a:t>
            </a:r>
          </a:p>
          <a:p>
            <a:endParaRPr lang="en-US" dirty="0"/>
          </a:p>
          <a:p>
            <a:pPr marL="457200" indent="-457200">
              <a:buFont typeface="+mj-lt"/>
              <a:buAutoNum type="arabicPeriod"/>
            </a:pPr>
            <a:r>
              <a:rPr lang="ru-RU" dirty="0">
                <a:solidFill>
                  <a:schemeClr val="tx1"/>
                </a:solidFill>
              </a:rPr>
              <a:t>С</a:t>
            </a:r>
            <a:r>
              <a:rPr lang="ru-RU" dirty="0" smtClean="0">
                <a:solidFill>
                  <a:schemeClr val="tx1"/>
                </a:solidFill>
              </a:rPr>
              <a:t>редства </a:t>
            </a:r>
            <a:r>
              <a:rPr lang="ru-RU" dirty="0">
                <a:solidFill>
                  <a:schemeClr val="tx1"/>
                </a:solidFill>
              </a:rPr>
              <a:t>предварительной обработки информации на местах её </a:t>
            </a:r>
            <a:r>
              <a:rPr lang="ru-RU" dirty="0" smtClean="0">
                <a:solidFill>
                  <a:schemeClr val="tx1"/>
                </a:solidFill>
              </a:rPr>
              <a:t>хранения</a:t>
            </a:r>
          </a:p>
          <a:p>
            <a:pPr marL="457200" indent="-457200">
              <a:buFont typeface="+mj-lt"/>
              <a:buAutoNum type="arabicPeriod"/>
            </a:pPr>
            <a:r>
              <a:rPr lang="ru-RU" dirty="0" smtClean="0">
                <a:solidFill>
                  <a:schemeClr val="tx1"/>
                </a:solidFill>
              </a:rPr>
              <a:t>Возможность </a:t>
            </a:r>
            <a:r>
              <a:rPr lang="ru-RU" dirty="0">
                <a:solidFill>
                  <a:schemeClr val="tx1"/>
                </a:solidFill>
              </a:rPr>
              <a:t>запуска алгоритмов анализа прямо на этих </a:t>
            </a:r>
            <a:r>
              <a:rPr lang="ru-RU" dirty="0" smtClean="0">
                <a:solidFill>
                  <a:schemeClr val="tx1"/>
                </a:solidFill>
              </a:rPr>
              <a:t>местах</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2</a:t>
            </a:fld>
            <a:endParaRPr lang="ru-RU"/>
          </a:p>
        </p:txBody>
      </p:sp>
    </p:spTree>
    <p:extLst>
      <p:ext uri="{BB962C8B-B14F-4D97-AF65-F5344CB8AC3E}">
        <p14:creationId xmlns:p14="http://schemas.microsoft.com/office/powerpoint/2010/main" val="4281768067"/>
      </p:ext>
    </p:extLst>
  </p:cSld>
  <p:clrMapOvr>
    <a:masterClrMapping/>
  </p:clrMapOvr>
  <mc:AlternateContent xmlns:mc="http://schemas.openxmlformats.org/markup-compatibility/2006" xmlns:p14="http://schemas.microsoft.com/office/powerpoint/2010/main">
    <mc:Choice Requires="p14">
      <p:transition spd="slow" p14:dur="2000" advTm="189290"/>
    </mc:Choice>
    <mc:Fallback xmlns="">
      <p:transition spd="slow" advTm="189290"/>
    </mc:Fallback>
  </mc:AlternateContent>
  <p:timing>
    <p:tnLst>
      <p:par>
        <p:cTn id="1" dur="indefinite" restart="never" nodeType="tmRoot"/>
      </p:par>
    </p:tnLst>
  </p:timing>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Полотно 2"/>
          <p:cNvGrpSpPr/>
          <p:nvPr/>
        </p:nvGrpSpPr>
        <p:grpSpPr>
          <a:xfrm>
            <a:off x="892530" y="-275781"/>
            <a:ext cx="9962405" cy="7317573"/>
            <a:chOff x="0" y="0"/>
            <a:chExt cx="6490970" cy="6356985"/>
          </a:xfrm>
        </p:grpSpPr>
        <p:sp>
          <p:nvSpPr>
            <p:cNvPr id="6" name="Прямоугольник 5"/>
            <p:cNvSpPr/>
            <p:nvPr/>
          </p:nvSpPr>
          <p:spPr>
            <a:xfrm>
              <a:off x="0" y="0"/>
              <a:ext cx="6490970" cy="6356985"/>
            </a:xfrm>
            <a:prstGeom prst="rect">
              <a:avLst/>
            </a:prstGeom>
          </p:spPr>
        </p:sp>
        <p:sp>
          <p:nvSpPr>
            <p:cNvPr id="7" name="Блок-схема: магнитный диск 6"/>
            <p:cNvSpPr/>
            <p:nvPr/>
          </p:nvSpPr>
          <p:spPr>
            <a:xfrm>
              <a:off x="2818131" y="2883432"/>
              <a:ext cx="906552" cy="103432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2000" b="1" dirty="0">
                  <a:effectLst/>
                  <a:latin typeface="Consolas" panose="020B0609020204030204" pitchFamily="49" charset="0"/>
                  <a:ea typeface="Times New Roman"/>
                  <a:cs typeface="Consolas" panose="020B0609020204030204" pitchFamily="49" charset="0"/>
                </a:rPr>
                <a:t>Data</a:t>
              </a:r>
              <a:endParaRPr lang="ru-RU" sz="1200" b="1" dirty="0">
                <a:effectLst/>
                <a:latin typeface="Consolas" panose="020B0609020204030204" pitchFamily="49" charset="0"/>
                <a:ea typeface="Calibri"/>
                <a:cs typeface="Consolas" panose="020B0609020204030204" pitchFamily="49" charset="0"/>
              </a:endParaRPr>
            </a:p>
          </p:txBody>
        </p:sp>
        <p:sp>
          <p:nvSpPr>
            <p:cNvPr id="8" name="Прямоугольник 7"/>
            <p:cNvSpPr/>
            <p:nvPr/>
          </p:nvSpPr>
          <p:spPr>
            <a:xfrm>
              <a:off x="1672759" y="1621274"/>
              <a:ext cx="1145372" cy="470579"/>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1200" b="1" dirty="0" smtClean="0">
                  <a:solidFill>
                    <a:srgbClr val="000000"/>
                  </a:solidFill>
                  <a:effectLst/>
                  <a:latin typeface="Consolas" panose="020B0609020204030204" pitchFamily="49" charset="0"/>
                  <a:ea typeface="Calibri"/>
                  <a:cs typeface="Consolas" panose="020B0609020204030204" pitchFamily="49" charset="0"/>
                </a:rPr>
                <a:t>BUSINESS UNDERSTANDING</a:t>
              </a:r>
              <a:endParaRPr lang="ru-RU" sz="1200" b="1" dirty="0">
                <a:effectLst/>
                <a:latin typeface="Consolas" panose="020B0609020204030204" pitchFamily="49" charset="0"/>
                <a:ea typeface="Calibri"/>
                <a:cs typeface="Consolas" panose="020B0609020204030204" pitchFamily="49" charset="0"/>
              </a:endParaRPr>
            </a:p>
          </p:txBody>
        </p:sp>
        <p:sp>
          <p:nvSpPr>
            <p:cNvPr id="9" name="Прямоугольник 8"/>
            <p:cNvSpPr/>
            <p:nvPr/>
          </p:nvSpPr>
          <p:spPr>
            <a:xfrm>
              <a:off x="3751319" y="1619004"/>
              <a:ext cx="1145372" cy="470579"/>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1200" b="1" dirty="0" smtClean="0">
                  <a:solidFill>
                    <a:srgbClr val="000000"/>
                  </a:solidFill>
                  <a:effectLst/>
                  <a:latin typeface="Consolas" panose="020B0609020204030204" pitchFamily="49" charset="0"/>
                  <a:ea typeface="Calibri"/>
                  <a:cs typeface="Consolas" panose="020B0609020204030204" pitchFamily="49" charset="0"/>
                </a:rPr>
                <a:t>DATA UNDERSTANDING</a:t>
              </a:r>
              <a:endParaRPr lang="ru-RU" sz="1200" b="1" dirty="0">
                <a:effectLst/>
                <a:latin typeface="Consolas" panose="020B0609020204030204" pitchFamily="49" charset="0"/>
                <a:ea typeface="Times New Roman"/>
                <a:cs typeface="Consolas" panose="020B0609020204030204" pitchFamily="49" charset="0"/>
              </a:endParaRPr>
            </a:p>
          </p:txBody>
        </p:sp>
        <p:sp>
          <p:nvSpPr>
            <p:cNvPr id="10" name="Прямоугольник 9"/>
            <p:cNvSpPr/>
            <p:nvPr/>
          </p:nvSpPr>
          <p:spPr>
            <a:xfrm>
              <a:off x="4257414" y="2546036"/>
              <a:ext cx="1145372" cy="470579"/>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1200" b="1" dirty="0" smtClean="0">
                  <a:solidFill>
                    <a:srgbClr val="000000"/>
                  </a:solidFill>
                  <a:effectLst/>
                  <a:latin typeface="Consolas" panose="020B0609020204030204" pitchFamily="49" charset="0"/>
                  <a:ea typeface="Calibri"/>
                  <a:cs typeface="Consolas" panose="020B0609020204030204" pitchFamily="49" charset="0"/>
                </a:rPr>
                <a:t>DATA PREPARATION</a:t>
              </a:r>
              <a:endParaRPr lang="ru-RU" sz="1200" b="1" dirty="0">
                <a:effectLst/>
                <a:latin typeface="Consolas" panose="020B0609020204030204" pitchFamily="49" charset="0"/>
                <a:ea typeface="Times New Roman"/>
                <a:cs typeface="Consolas" panose="020B0609020204030204" pitchFamily="49" charset="0"/>
              </a:endParaRPr>
            </a:p>
          </p:txBody>
        </p:sp>
        <p:sp>
          <p:nvSpPr>
            <p:cNvPr id="11" name="Прямоугольник 10"/>
            <p:cNvSpPr/>
            <p:nvPr/>
          </p:nvSpPr>
          <p:spPr>
            <a:xfrm>
              <a:off x="4257414" y="3415255"/>
              <a:ext cx="1145372" cy="470579"/>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1200" b="1" dirty="0" smtClean="0">
                  <a:solidFill>
                    <a:srgbClr val="000000"/>
                  </a:solidFill>
                  <a:effectLst/>
                  <a:latin typeface="Consolas" panose="020B0609020204030204" pitchFamily="49" charset="0"/>
                  <a:ea typeface="Calibri"/>
                  <a:cs typeface="Consolas" panose="020B0609020204030204" pitchFamily="49" charset="0"/>
                </a:rPr>
                <a:t>MODELING</a:t>
              </a:r>
              <a:endParaRPr lang="ru-RU" sz="1200" b="1" dirty="0">
                <a:effectLst/>
                <a:latin typeface="Consolas" panose="020B0609020204030204" pitchFamily="49" charset="0"/>
                <a:ea typeface="Times New Roman"/>
                <a:cs typeface="Consolas" panose="020B0609020204030204" pitchFamily="49" charset="0"/>
              </a:endParaRPr>
            </a:p>
          </p:txBody>
        </p:sp>
        <p:sp>
          <p:nvSpPr>
            <p:cNvPr id="12" name="Прямоугольник 11"/>
            <p:cNvSpPr/>
            <p:nvPr/>
          </p:nvSpPr>
          <p:spPr>
            <a:xfrm>
              <a:off x="2685856" y="4702689"/>
              <a:ext cx="1145372" cy="470579"/>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1200" b="1" dirty="0" smtClean="0">
                  <a:solidFill>
                    <a:srgbClr val="000000"/>
                  </a:solidFill>
                  <a:effectLst/>
                  <a:latin typeface="Consolas" panose="020B0609020204030204" pitchFamily="49" charset="0"/>
                  <a:ea typeface="Calibri"/>
                  <a:cs typeface="Consolas" panose="020B0609020204030204" pitchFamily="49" charset="0"/>
                </a:rPr>
                <a:t>EVALUATION</a:t>
              </a:r>
              <a:endParaRPr lang="ru-RU" sz="1200" b="1" dirty="0">
                <a:effectLst/>
                <a:latin typeface="Consolas" panose="020B0609020204030204" pitchFamily="49" charset="0"/>
                <a:ea typeface="Times New Roman"/>
                <a:cs typeface="Consolas" panose="020B0609020204030204" pitchFamily="49" charset="0"/>
              </a:endParaRPr>
            </a:p>
          </p:txBody>
        </p:sp>
        <p:sp>
          <p:nvSpPr>
            <p:cNvPr id="13" name="Прямоугольник 12"/>
            <p:cNvSpPr/>
            <p:nvPr/>
          </p:nvSpPr>
          <p:spPr>
            <a:xfrm>
              <a:off x="1185329" y="2945585"/>
              <a:ext cx="1145372" cy="470579"/>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227" tIns="42613" rIns="85227" bIns="42613" numCol="1" spcCol="0" rtlCol="0" fromWordArt="0" anchor="ctr" anchorCtr="0" forceAA="0" compatLnSpc="1">
              <a:prstTxWarp prst="textNoShape">
                <a:avLst/>
              </a:prstTxWarp>
              <a:noAutofit/>
            </a:bodyPr>
            <a:lstStyle/>
            <a:p>
              <a:pPr algn="ctr">
                <a:lnSpc>
                  <a:spcPct val="115000"/>
                </a:lnSpc>
                <a:spcAft>
                  <a:spcPts val="1000"/>
                </a:spcAft>
              </a:pPr>
              <a:r>
                <a:rPr lang="en-US" sz="1200" b="1" dirty="0" smtClean="0">
                  <a:solidFill>
                    <a:srgbClr val="000000"/>
                  </a:solidFill>
                  <a:effectLst/>
                  <a:latin typeface="Consolas" panose="020B0609020204030204" pitchFamily="49" charset="0"/>
                  <a:ea typeface="Calibri"/>
                  <a:cs typeface="Consolas" panose="020B0609020204030204" pitchFamily="49" charset="0"/>
                </a:rPr>
                <a:t>DEPLOYMENT</a:t>
              </a:r>
              <a:endParaRPr lang="ru-RU" sz="1200" b="1" dirty="0">
                <a:effectLst/>
                <a:latin typeface="Consolas" panose="020B0609020204030204" pitchFamily="49" charset="0"/>
                <a:ea typeface="Times New Roman"/>
                <a:cs typeface="Consolas" panose="020B0609020204030204" pitchFamily="49" charset="0"/>
              </a:endParaRPr>
            </a:p>
          </p:txBody>
        </p:sp>
        <p:cxnSp>
          <p:nvCxnSpPr>
            <p:cNvPr id="14" name="Прямая со стрелкой 13"/>
            <p:cNvCxnSpPr/>
            <p:nvPr/>
          </p:nvCxnSpPr>
          <p:spPr>
            <a:xfrm>
              <a:off x="2835888" y="1694569"/>
              <a:ext cx="9065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9" idx="1"/>
              <a:endCxn id="8" idx="3"/>
            </p:cNvCxnSpPr>
            <p:nvPr/>
          </p:nvCxnSpPr>
          <p:spPr>
            <a:xfrm flipH="1">
              <a:off x="2818130" y="1854295"/>
              <a:ext cx="933188" cy="226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Скругленная соединительная линия 15"/>
            <p:cNvCxnSpPr>
              <a:endCxn id="10" idx="0"/>
            </p:cNvCxnSpPr>
            <p:nvPr/>
          </p:nvCxnSpPr>
          <p:spPr>
            <a:xfrm>
              <a:off x="4353008" y="2091848"/>
              <a:ext cx="477092" cy="454188"/>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4728901" y="3016615"/>
              <a:ext cx="0" cy="3986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V="1">
              <a:off x="4950872" y="3017525"/>
              <a:ext cx="0" cy="3986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Скругленная соединительная линия 18"/>
            <p:cNvCxnSpPr>
              <a:stCxn id="11" idx="2"/>
              <a:endCxn id="12" idx="3"/>
            </p:cNvCxnSpPr>
            <p:nvPr/>
          </p:nvCxnSpPr>
          <p:spPr>
            <a:xfrm rot="5400000">
              <a:off x="3804592" y="3912471"/>
              <a:ext cx="1052145" cy="998872"/>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Скругленная соединительная линия 19"/>
            <p:cNvCxnSpPr>
              <a:stCxn id="12" idx="1"/>
              <a:endCxn id="13" idx="2"/>
            </p:cNvCxnSpPr>
            <p:nvPr/>
          </p:nvCxnSpPr>
          <p:spPr>
            <a:xfrm rot="10800000">
              <a:off x="1758017" y="3416165"/>
              <a:ext cx="927840" cy="1521815"/>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Скругленная соединительная линия 20"/>
            <p:cNvCxnSpPr/>
            <p:nvPr/>
          </p:nvCxnSpPr>
          <p:spPr>
            <a:xfrm flipH="1" flipV="1">
              <a:off x="2820204" y="2005134"/>
              <a:ext cx="433900" cy="2694134"/>
            </a:xfrm>
            <a:prstGeom prst="curvedConnector3">
              <a:avLst>
                <a:gd name="adj1" fmla="val -204629"/>
              </a:avLst>
            </a:prstGeom>
            <a:ln w="38100">
              <a:tailEnd type="arrow"/>
            </a:ln>
          </p:spPr>
          <p:style>
            <a:lnRef idx="1">
              <a:schemeClr val="accent1"/>
            </a:lnRef>
            <a:fillRef idx="0">
              <a:schemeClr val="accent1"/>
            </a:fillRef>
            <a:effectRef idx="0">
              <a:schemeClr val="accent1"/>
            </a:effectRef>
            <a:fontRef idx="minor">
              <a:schemeClr val="tx1"/>
            </a:fontRef>
          </p:style>
        </p:cxnSp>
        <p:grpSp>
          <p:nvGrpSpPr>
            <p:cNvPr id="22" name="Группа 21"/>
            <p:cNvGrpSpPr/>
            <p:nvPr/>
          </p:nvGrpSpPr>
          <p:grpSpPr>
            <a:xfrm>
              <a:off x="152402" y="70"/>
              <a:ext cx="6286821" cy="6321152"/>
              <a:chOff x="0" y="0"/>
              <a:chExt cx="6744675" cy="6786902"/>
            </a:xfrm>
          </p:grpSpPr>
          <p:sp>
            <p:nvSpPr>
              <p:cNvPr id="23" name="Круговая стрелка 22"/>
              <p:cNvSpPr/>
              <p:nvPr/>
            </p:nvSpPr>
            <p:spPr>
              <a:xfrm>
                <a:off x="529972" y="553741"/>
                <a:ext cx="6214703" cy="5768000"/>
              </a:xfrm>
              <a:prstGeom prst="circularArrow">
                <a:avLst>
                  <a:gd name="adj1" fmla="val 369"/>
                  <a:gd name="adj2" fmla="val 726214"/>
                  <a:gd name="adj3" fmla="val 15505229"/>
                  <a:gd name="adj4" fmla="val 10800000"/>
                  <a:gd name="adj5" fmla="val 4864"/>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a:effectLst/>
                    <a:latin typeface="Consolas" panose="020B0609020204030204" pitchFamily="49" charset="0"/>
                    <a:ea typeface="Times New Roman"/>
                    <a:cs typeface="Consolas" panose="020B0609020204030204" pitchFamily="49" charset="0"/>
                  </a:rPr>
                  <a:t> </a:t>
                </a:r>
              </a:p>
            </p:txBody>
          </p:sp>
          <p:sp>
            <p:nvSpPr>
              <p:cNvPr id="24" name="Круговая стрелка 23"/>
              <p:cNvSpPr/>
              <p:nvPr/>
            </p:nvSpPr>
            <p:spPr>
              <a:xfrm rot="10800000">
                <a:off x="0" y="462008"/>
                <a:ext cx="6214110" cy="5767705"/>
              </a:xfrm>
              <a:prstGeom prst="circularArrow">
                <a:avLst>
                  <a:gd name="adj1" fmla="val 463"/>
                  <a:gd name="adj2" fmla="val 726214"/>
                  <a:gd name="adj3" fmla="val 15480024"/>
                  <a:gd name="adj4" fmla="val 10800000"/>
                  <a:gd name="adj5" fmla="val 484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a:effectLst/>
                    <a:latin typeface="Consolas" panose="020B0609020204030204" pitchFamily="49" charset="0"/>
                    <a:ea typeface="Times New Roman"/>
                    <a:cs typeface="Consolas" panose="020B0609020204030204" pitchFamily="49" charset="0"/>
                  </a:rPr>
                  <a:t> </a:t>
                </a:r>
              </a:p>
            </p:txBody>
          </p:sp>
          <p:sp>
            <p:nvSpPr>
              <p:cNvPr id="25" name="Круговая стрелка 24"/>
              <p:cNvSpPr/>
              <p:nvPr/>
            </p:nvSpPr>
            <p:spPr>
              <a:xfrm rot="5400000">
                <a:off x="228600" y="795994"/>
                <a:ext cx="6214110" cy="5767705"/>
              </a:xfrm>
              <a:prstGeom prst="circularArrow">
                <a:avLst>
                  <a:gd name="adj1" fmla="val 369"/>
                  <a:gd name="adj2" fmla="val 760637"/>
                  <a:gd name="adj3" fmla="val 15505244"/>
                  <a:gd name="adj4" fmla="val 10800000"/>
                  <a:gd name="adj5" fmla="val 451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a:effectLst/>
                    <a:latin typeface="Consolas" panose="020B0609020204030204" pitchFamily="49" charset="0"/>
                    <a:ea typeface="Times New Roman"/>
                    <a:cs typeface="Consolas" panose="020B0609020204030204" pitchFamily="49" charset="0"/>
                  </a:rPr>
                  <a:t> </a:t>
                </a:r>
              </a:p>
            </p:txBody>
          </p:sp>
          <p:sp>
            <p:nvSpPr>
              <p:cNvPr id="26" name="Круговая стрелка 25"/>
              <p:cNvSpPr/>
              <p:nvPr/>
            </p:nvSpPr>
            <p:spPr>
              <a:xfrm rot="16200000">
                <a:off x="285750" y="223202"/>
                <a:ext cx="6214110" cy="5767705"/>
              </a:xfrm>
              <a:prstGeom prst="circularArrow">
                <a:avLst>
                  <a:gd name="adj1" fmla="val 387"/>
                  <a:gd name="adj2" fmla="val 638926"/>
                  <a:gd name="adj3" fmla="val 15494254"/>
                  <a:gd name="adj4" fmla="val 10800000"/>
                  <a:gd name="adj5" fmla="val 4584"/>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a:effectLst/>
                    <a:latin typeface="Consolas" panose="020B0609020204030204" pitchFamily="49" charset="0"/>
                    <a:ea typeface="Times New Roman"/>
                    <a:cs typeface="Consolas" panose="020B0609020204030204" pitchFamily="49" charset="0"/>
                  </a:rPr>
                  <a:t> </a:t>
                </a:r>
              </a:p>
            </p:txBody>
          </p:sp>
        </p:grpSp>
      </p:grpSp>
      <p:sp>
        <p:nvSpPr>
          <p:cNvPr id="27" name="Rectangle 35"/>
          <p:cNvSpPr>
            <a:spLocks noChangeArrowheads="1"/>
          </p:cNvSpPr>
          <p:nvPr/>
        </p:nvSpPr>
        <p:spPr bwMode="auto">
          <a:xfrm>
            <a:off x="-625898" y="6992859"/>
            <a:ext cx="13234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smtClean="0">
              <a:ln>
                <a:noFill/>
              </a:ln>
              <a:solidFill>
                <a:schemeClr val="tx1"/>
              </a:solidFill>
              <a:effectLst/>
              <a:latin typeface="Consolas" panose="020B0609020204030204" pitchFamily="49" charset="0"/>
              <a:cs typeface="Consolas" panose="020B0609020204030204" pitchFamily="49" charset="0"/>
            </a:endParaRPr>
          </a:p>
        </p:txBody>
      </p:sp>
      <p:sp>
        <p:nvSpPr>
          <p:cNvPr id="2" name="TextBox 1"/>
          <p:cNvSpPr txBox="1"/>
          <p:nvPr/>
        </p:nvSpPr>
        <p:spPr>
          <a:xfrm>
            <a:off x="563127" y="6066527"/>
            <a:ext cx="1291428" cy="369332"/>
          </a:xfrm>
          <a:prstGeom prst="rect">
            <a:avLst/>
          </a:prstGeom>
          <a:noFill/>
        </p:spPr>
        <p:txBody>
          <a:bodyPr wrap="square" rtlCol="0">
            <a:spAutoFit/>
          </a:bodyPr>
          <a:lstStyle/>
          <a:p>
            <a:r>
              <a:rPr lang="en-US" dirty="0" smtClean="0"/>
              <a:t>CRISP-DM</a:t>
            </a:r>
            <a:endParaRPr lang="ru-RU" dirty="0"/>
          </a:p>
        </p:txBody>
      </p:sp>
    </p:spTree>
    <p:extLst>
      <p:ext uri="{BB962C8B-B14F-4D97-AF65-F5344CB8AC3E}">
        <p14:creationId xmlns:p14="http://schemas.microsoft.com/office/powerpoint/2010/main" val="1316430836"/>
      </p:ext>
    </p:extLst>
  </p:cSld>
  <p:clrMapOvr>
    <a:masterClrMapping/>
  </p:clrMapOvr>
  <mc:AlternateContent xmlns:mc="http://schemas.openxmlformats.org/markup-compatibility/2006" xmlns:p14="http://schemas.microsoft.com/office/powerpoint/2010/main">
    <mc:Choice Requires="p14">
      <p:transition spd="slow" p14:dur="2000" advTm="183092"/>
    </mc:Choice>
    <mc:Fallback xmlns="">
      <p:transition spd="slow" advTm="183092"/>
    </mc:Fallback>
  </mc:AlternateContent>
  <p:timing>
    <p:tnLst>
      <p:par>
        <p:cTn id="1" dur="indefinite" restart="never" nodeType="tmRoot"/>
      </p:par>
    </p:tnLst>
  </p:timing>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Принципы аналитики</a:t>
            </a:r>
            <a:endParaRPr lang="ru-RU" dirty="0"/>
          </a:p>
        </p:txBody>
      </p:sp>
      <p:sp>
        <p:nvSpPr>
          <p:cNvPr id="3" name="Объект 2"/>
          <p:cNvSpPr>
            <a:spLocks noGrp="1"/>
          </p:cNvSpPr>
          <p:nvPr>
            <p:ph idx="1"/>
          </p:nvPr>
        </p:nvSpPr>
        <p:spPr/>
        <p:txBody>
          <a:bodyPr/>
          <a:lstStyle/>
          <a:p>
            <a:r>
              <a:rPr lang="ru-RU" dirty="0" smtClean="0"/>
              <a:t>Формулирование и проверка гипотез</a:t>
            </a:r>
          </a:p>
          <a:p>
            <a:endParaRPr lang="ru-RU" dirty="0"/>
          </a:p>
          <a:p>
            <a:r>
              <a:rPr lang="ru-RU" dirty="0" smtClean="0"/>
              <a:t>Численные критерии качества решений</a:t>
            </a:r>
          </a:p>
          <a:p>
            <a:endParaRPr lang="ru-RU" dirty="0"/>
          </a:p>
          <a:p>
            <a:r>
              <a:rPr lang="ru-RU" dirty="0" smtClean="0"/>
              <a:t>Эффективность время/качество</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4</a:t>
            </a:fld>
            <a:endParaRPr lang="ru-RU"/>
          </a:p>
        </p:txBody>
      </p:sp>
    </p:spTree>
    <p:extLst>
      <p:ext uri="{BB962C8B-B14F-4D97-AF65-F5344CB8AC3E}">
        <p14:creationId xmlns:p14="http://schemas.microsoft.com/office/powerpoint/2010/main" val="3811047944"/>
      </p:ext>
    </p:extLst>
  </p:cSld>
  <p:clrMapOvr>
    <a:masterClrMapping/>
  </p:clrMapOvr>
  <mc:AlternateContent xmlns:mc="http://schemas.openxmlformats.org/markup-compatibility/2006" xmlns:p14="http://schemas.microsoft.com/office/powerpoint/2010/main">
    <mc:Choice Requires="p14">
      <p:transition spd="slow" p14:dur="2000" advTm="160906"/>
    </mc:Choice>
    <mc:Fallback xmlns="">
      <p:transition spd="slow" advTm="160906"/>
    </mc:Fallback>
  </mc:AlternateContent>
  <p:timing>
    <p:tnLst>
      <p:par>
        <p:cTn id="1" dur="indefinite" restart="never" nodeType="tmRoot"/>
      </p:par>
    </p:tnLst>
  </p:timing>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68008" y="164983"/>
            <a:ext cx="8158958" cy="6119219"/>
          </a:xfrm>
          <a:prstGeom prst="rect">
            <a:avLst/>
          </a:prstGeom>
          <a:ln>
            <a:noFill/>
          </a:ln>
          <a:effectLst>
            <a:outerShdw blurRad="292100" dist="139700" dir="2700000" algn="tl" rotWithShape="0">
              <a:srgbClr val="333333">
                <a:alpha val="65000"/>
              </a:srgbClr>
            </a:outerShdw>
          </a:effectLst>
        </p:spPr>
      </p:pic>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5</a:t>
            </a:fld>
            <a:endParaRPr lang="ru-RU"/>
          </a:p>
        </p:txBody>
      </p:sp>
    </p:spTree>
    <p:extLst>
      <p:ext uri="{BB962C8B-B14F-4D97-AF65-F5344CB8AC3E}">
        <p14:creationId xmlns:p14="http://schemas.microsoft.com/office/powerpoint/2010/main" val="3578724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Кейс:</a:t>
            </a:r>
            <a:r>
              <a:rPr lang="en-US" dirty="0" smtClean="0"/>
              <a:t> </a:t>
            </a:r>
            <a:r>
              <a:rPr lang="ru-RU" dirty="0"/>
              <a:t>противодействие мошенничеству</a:t>
            </a:r>
          </a:p>
        </p:txBody>
      </p:sp>
      <p:sp>
        <p:nvSpPr>
          <p:cNvPr id="3" name="Объект 2"/>
          <p:cNvSpPr>
            <a:spLocks noGrp="1"/>
          </p:cNvSpPr>
          <p:nvPr>
            <p:ph idx="1"/>
          </p:nvPr>
        </p:nvSpPr>
        <p:spPr/>
        <p:txBody>
          <a:bodyPr/>
          <a:lstStyle/>
          <a:p>
            <a:r>
              <a:rPr lang="ru-RU" dirty="0"/>
              <a:t>В</a:t>
            </a:r>
            <a:r>
              <a:rPr lang="ru-RU" dirty="0" smtClean="0"/>
              <a:t> </a:t>
            </a:r>
            <a:r>
              <a:rPr lang="ru-RU" dirty="0"/>
              <a:t>течение года </a:t>
            </a:r>
            <a:r>
              <a:rPr lang="ru-RU" dirty="0" smtClean="0"/>
              <a:t>(2011) мошенники </a:t>
            </a:r>
            <a:r>
              <a:rPr lang="ru-RU" dirty="0"/>
              <a:t>нанесли ущерб 34% компаний и организаций, попавших в поле зрение </a:t>
            </a:r>
            <a:r>
              <a:rPr lang="ru-RU" dirty="0" smtClean="0"/>
              <a:t>агентства (</a:t>
            </a:r>
            <a:r>
              <a:rPr lang="en-US" dirty="0" smtClean="0"/>
              <a:t>PricewaterhouseCoopers</a:t>
            </a:r>
            <a:r>
              <a:rPr lang="ru-RU" dirty="0" smtClean="0"/>
              <a:t>)</a:t>
            </a:r>
            <a:r>
              <a:rPr lang="ru-RU" b="1" dirty="0" smtClean="0"/>
              <a:t>.</a:t>
            </a:r>
            <a:r>
              <a:rPr lang="ru-RU" dirty="0"/>
              <a:t> В России этот показатель ещё выше — 37%, причём в 60% случаев убытки превышали $100 тыс</a:t>
            </a:r>
            <a:r>
              <a:rPr lang="ru-RU" b="1" dirty="0" smtClean="0"/>
              <a:t>.</a:t>
            </a:r>
          </a:p>
          <a:p>
            <a:r>
              <a:rPr lang="ru-RU" dirty="0"/>
              <a:t>Финансовая индустрия теряет на мошеннических транзакциях около $80 млрд в </a:t>
            </a:r>
            <a:r>
              <a:rPr lang="ru-RU" dirty="0" smtClean="0"/>
              <a:t>год</a:t>
            </a:r>
          </a:p>
          <a:p>
            <a:r>
              <a:rPr lang="en-US" dirty="0" smtClean="0"/>
              <a:t>Visa </a:t>
            </a:r>
            <a:r>
              <a:rPr lang="ru-RU" dirty="0" smtClean="0"/>
              <a:t>анализирует </a:t>
            </a:r>
            <a:r>
              <a:rPr lang="ru-RU" dirty="0"/>
              <a:t>до 50 петабайтов </a:t>
            </a:r>
            <a:r>
              <a:rPr lang="ru-RU" dirty="0" smtClean="0"/>
              <a:t>данных. До 500 особенностей каждой транзакции.</a:t>
            </a:r>
          </a:p>
          <a:p>
            <a:r>
              <a:rPr lang="ru-RU" dirty="0"/>
              <a:t>За год система останавливает мошеннические платежи на сумму примерно $2 млрд в год</a:t>
            </a:r>
            <a:r>
              <a:rPr lang="ru-RU" b="1" dirty="0"/>
              <a:t>.</a:t>
            </a:r>
            <a:endParaRPr lang="ru-RU" dirty="0"/>
          </a:p>
        </p:txBody>
      </p:sp>
    </p:spTree>
    <p:extLst>
      <p:ext uri="{BB962C8B-B14F-4D97-AF65-F5344CB8AC3E}">
        <p14:creationId xmlns:p14="http://schemas.microsoft.com/office/powerpoint/2010/main" val="2091728253"/>
      </p:ext>
    </p:extLst>
  </p:cSld>
  <p:clrMapOvr>
    <a:masterClrMapping/>
  </p:clrMapOvr>
  <mc:AlternateContent xmlns:mc="http://schemas.openxmlformats.org/markup-compatibility/2006" xmlns:p14="http://schemas.microsoft.com/office/powerpoint/2010/main">
    <mc:Choice Requires="p14">
      <p:transition spd="slow" p14:dur="2000" advTm="92366"/>
    </mc:Choice>
    <mc:Fallback xmlns="">
      <p:transition spd="slow" advTm="92366"/>
    </mc:Fallback>
  </mc:AlternateContent>
  <p:timing>
    <p:tnLst>
      <p:par>
        <p:cTn id="1" dur="indefinite" restart="never" nodeType="tmRoot"/>
      </p:par>
    </p:tnLst>
  </p:timing>
  <p:extLst mod="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Кейс: выборы Обамы 2012</a:t>
            </a:r>
            <a:endParaRPr lang="ru-RU" dirty="0"/>
          </a:p>
        </p:txBody>
      </p:sp>
      <p:sp>
        <p:nvSpPr>
          <p:cNvPr id="3" name="Объект 2"/>
          <p:cNvSpPr>
            <a:spLocks noGrp="1"/>
          </p:cNvSpPr>
          <p:nvPr>
            <p:ph idx="1"/>
          </p:nvPr>
        </p:nvSpPr>
        <p:spPr/>
        <p:txBody>
          <a:bodyPr/>
          <a:lstStyle/>
          <a:p>
            <a:r>
              <a:rPr lang="ru-RU" dirty="0" smtClean="0"/>
              <a:t>На предвыборную кампанию Б. Обамы в </a:t>
            </a:r>
            <a:r>
              <a:rPr lang="ru-RU" dirty="0"/>
              <a:t>течение </a:t>
            </a:r>
            <a:r>
              <a:rPr lang="ru-RU" dirty="0" smtClean="0"/>
              <a:t>1,5 лет вплоть до дня выборов в ноябре 2012 было собрано и потрачено </a:t>
            </a:r>
            <a:r>
              <a:rPr lang="en-US" dirty="0" smtClean="0"/>
              <a:t>$ </a:t>
            </a:r>
            <a:r>
              <a:rPr lang="en-US" dirty="0"/>
              <a:t>1.5 </a:t>
            </a:r>
            <a:r>
              <a:rPr lang="ru-RU" dirty="0" smtClean="0"/>
              <a:t>млрд.</a:t>
            </a:r>
            <a:r>
              <a:rPr lang="en-US" dirty="0" smtClean="0"/>
              <a:t> </a:t>
            </a:r>
            <a:r>
              <a:rPr lang="ru-RU" dirty="0" smtClean="0"/>
              <a:t>Более </a:t>
            </a:r>
            <a:r>
              <a:rPr lang="en-US" dirty="0" smtClean="0"/>
              <a:t>1000 </a:t>
            </a:r>
            <a:r>
              <a:rPr lang="ru-RU" dirty="0" smtClean="0"/>
              <a:t>оплачиваемых сотрудников работали над кампанией</a:t>
            </a:r>
            <a:r>
              <a:rPr lang="en-US" dirty="0" smtClean="0"/>
              <a:t>, </a:t>
            </a:r>
            <a:r>
              <a:rPr lang="ru-RU" dirty="0" smtClean="0"/>
              <a:t>более </a:t>
            </a:r>
            <a:r>
              <a:rPr lang="en-US" dirty="0" smtClean="0"/>
              <a:t>10000</a:t>
            </a:r>
            <a:r>
              <a:rPr lang="ru-RU" dirty="0" smtClean="0"/>
              <a:t> волонтёров и более </a:t>
            </a:r>
            <a:r>
              <a:rPr lang="en-US" dirty="0" smtClean="0"/>
              <a:t>100 </a:t>
            </a:r>
            <a:r>
              <a:rPr lang="ru-RU" dirty="0" smtClean="0"/>
              <a:t>аналитиков по данным, которые запускали более </a:t>
            </a:r>
            <a:r>
              <a:rPr lang="en-US" dirty="0" smtClean="0"/>
              <a:t>66000 </a:t>
            </a:r>
            <a:r>
              <a:rPr lang="ru-RU" dirty="0" smtClean="0"/>
              <a:t>компьютерных экспериментов каждый день</a:t>
            </a:r>
            <a:r>
              <a:rPr lang="en-US" dirty="0" smtClean="0"/>
              <a:t>. </a:t>
            </a:r>
            <a:r>
              <a:rPr lang="ru-RU" dirty="0" smtClean="0"/>
              <a:t>По </a:t>
            </a:r>
            <a:r>
              <a:rPr lang="ru-RU" dirty="0"/>
              <a:t>словам Джима </a:t>
            </a:r>
            <a:r>
              <a:rPr lang="ru-RU" dirty="0" smtClean="0"/>
              <a:t>Мессина, целью кампании было </a:t>
            </a:r>
            <a:r>
              <a:rPr lang="en-US" dirty="0" smtClean="0"/>
              <a:t>“</a:t>
            </a:r>
            <a:r>
              <a:rPr lang="ru-RU" dirty="0" smtClean="0"/>
              <a:t>измерить всё</a:t>
            </a:r>
            <a:r>
              <a:rPr lang="en-US" dirty="0" smtClean="0"/>
              <a:t>”. </a:t>
            </a:r>
            <a:r>
              <a:rPr lang="ru-RU" dirty="0" smtClean="0"/>
              <a:t>Идея было в том, чтобы запрашивать данные обо всём, что происходит во время кампании для того, чтобы измерить всё и быть уверенным, что всё делается "по уму".</a:t>
            </a:r>
            <a:endParaRPr lang="en-US" dirty="0"/>
          </a:p>
          <a:p>
            <a:endParaRPr lang="ru-RU" dirty="0"/>
          </a:p>
        </p:txBody>
      </p:sp>
    </p:spTree>
    <p:extLst>
      <p:ext uri="{BB962C8B-B14F-4D97-AF65-F5344CB8AC3E}">
        <p14:creationId xmlns:p14="http://schemas.microsoft.com/office/powerpoint/2010/main" val="2698252077"/>
      </p:ext>
    </p:extLst>
  </p:cSld>
  <p:clrMapOvr>
    <a:masterClrMapping/>
  </p:clrMapOvr>
  <mc:AlternateContent xmlns:mc="http://schemas.openxmlformats.org/markup-compatibility/2006" xmlns:p14="http://schemas.microsoft.com/office/powerpoint/2010/main">
    <mc:Choice Requires="p14">
      <p:transition spd="slow" p14:dur="2000" advTm="81489"/>
    </mc:Choice>
    <mc:Fallback xmlns="">
      <p:transition spd="slow" advTm="81489"/>
    </mc:Fallback>
  </mc:AlternateContent>
  <p:timing>
    <p:tnLst>
      <p:par>
        <p:cTn id="1" dur="indefinite" restart="never" nodeType="tmRoot"/>
      </p:par>
    </p:tnLst>
  </p:timing>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415313" y="1502688"/>
            <a:ext cx="5558971" cy="535531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ru-RU" dirty="0"/>
              <a:t>компетенции </a:t>
            </a:r>
          </a:p>
          <a:p>
            <a:pPr lvl="1"/>
            <a:r>
              <a:rPr lang="ru-RU" dirty="0"/>
              <a:t>программирование </a:t>
            </a:r>
          </a:p>
          <a:p>
            <a:pPr lvl="2"/>
            <a:r>
              <a:rPr lang="ru-RU" dirty="0"/>
              <a:t>скрипты </a:t>
            </a:r>
            <a:r>
              <a:rPr lang="en-US" dirty="0" smtClean="0"/>
              <a:t>(</a:t>
            </a:r>
            <a:r>
              <a:rPr lang="ru-RU" dirty="0" err="1" smtClean="0"/>
              <a:t>Python</a:t>
            </a:r>
            <a:r>
              <a:rPr lang="en-US" dirty="0" smtClean="0"/>
              <a:t>, </a:t>
            </a:r>
            <a:r>
              <a:rPr lang="ru-RU" dirty="0" err="1" smtClean="0"/>
              <a:t>Ruby</a:t>
            </a:r>
            <a:r>
              <a:rPr lang="en-US" dirty="0" smtClean="0"/>
              <a:t>)</a:t>
            </a:r>
            <a:endParaRPr lang="ru-RU" dirty="0"/>
          </a:p>
          <a:p>
            <a:pPr lvl="2"/>
            <a:r>
              <a:rPr lang="ru-RU" dirty="0"/>
              <a:t>UNIX </a:t>
            </a:r>
          </a:p>
          <a:p>
            <a:pPr lvl="2"/>
            <a:r>
              <a:rPr lang="ru-RU" dirty="0"/>
              <a:t>функциональное программирование </a:t>
            </a:r>
          </a:p>
          <a:p>
            <a:pPr lvl="2"/>
            <a:r>
              <a:rPr lang="ru-RU" dirty="0"/>
              <a:t>базы данных </a:t>
            </a:r>
          </a:p>
          <a:p>
            <a:pPr lvl="3"/>
            <a:r>
              <a:rPr lang="ru-RU" dirty="0"/>
              <a:t>сложные и долговременные запросы </a:t>
            </a:r>
          </a:p>
          <a:p>
            <a:pPr lvl="3"/>
            <a:r>
              <a:rPr lang="ru-RU" dirty="0" err="1"/>
              <a:t>Google</a:t>
            </a:r>
            <a:r>
              <a:rPr lang="ru-RU" dirty="0"/>
              <a:t> </a:t>
            </a:r>
            <a:r>
              <a:rPr lang="ru-RU" dirty="0" err="1"/>
              <a:t>Big</a:t>
            </a:r>
            <a:r>
              <a:rPr lang="ru-RU" dirty="0"/>
              <a:t> </a:t>
            </a:r>
            <a:r>
              <a:rPr lang="ru-RU" dirty="0" err="1"/>
              <a:t>Table</a:t>
            </a:r>
            <a:r>
              <a:rPr lang="ru-RU" dirty="0"/>
              <a:t> </a:t>
            </a:r>
          </a:p>
          <a:p>
            <a:pPr lvl="3"/>
            <a:r>
              <a:rPr lang="ru-RU" dirty="0" err="1"/>
              <a:t>key-value</a:t>
            </a:r>
            <a:r>
              <a:rPr lang="ru-RU" dirty="0"/>
              <a:t> </a:t>
            </a:r>
            <a:r>
              <a:rPr lang="ru-RU" dirty="0" err="1"/>
              <a:t>databases</a:t>
            </a:r>
            <a:r>
              <a:rPr lang="ru-RU" dirty="0"/>
              <a:t> </a:t>
            </a:r>
          </a:p>
          <a:p>
            <a:pPr lvl="1"/>
            <a:r>
              <a:rPr lang="ru-RU" dirty="0"/>
              <a:t>понимание проблем бизнеса </a:t>
            </a:r>
          </a:p>
          <a:p>
            <a:pPr lvl="2"/>
            <a:r>
              <a:rPr lang="ru-RU" dirty="0" err="1"/>
              <a:t>кибер</a:t>
            </a:r>
            <a:r>
              <a:rPr lang="ru-RU" dirty="0"/>
              <a:t>-безопасность </a:t>
            </a:r>
          </a:p>
          <a:p>
            <a:pPr lvl="3"/>
            <a:r>
              <a:rPr lang="ru-RU" dirty="0" smtClean="0"/>
              <a:t>юридические </a:t>
            </a:r>
            <a:r>
              <a:rPr lang="ru-RU" dirty="0"/>
              <a:t>аспекты </a:t>
            </a:r>
          </a:p>
          <a:p>
            <a:pPr lvl="1"/>
            <a:r>
              <a:rPr lang="ru-RU" dirty="0"/>
              <a:t>методы искусственного интеллекта </a:t>
            </a:r>
          </a:p>
          <a:p>
            <a:pPr lvl="2"/>
            <a:r>
              <a:rPr lang="ru-RU" dirty="0"/>
              <a:t>алгоритмы </a:t>
            </a:r>
          </a:p>
          <a:p>
            <a:pPr lvl="2"/>
            <a:r>
              <a:rPr lang="ru-RU" dirty="0"/>
              <a:t>нейронные сети </a:t>
            </a:r>
          </a:p>
          <a:p>
            <a:pPr lvl="2"/>
            <a:r>
              <a:rPr lang="ru-RU" dirty="0"/>
              <a:t>теории </a:t>
            </a:r>
          </a:p>
          <a:p>
            <a:pPr lvl="2"/>
            <a:r>
              <a:rPr lang="ru-RU" dirty="0"/>
              <a:t>модели </a:t>
            </a:r>
          </a:p>
          <a:p>
            <a:pPr lvl="2"/>
            <a:r>
              <a:rPr lang="ru-RU" dirty="0"/>
              <a:t>математика </a:t>
            </a:r>
          </a:p>
          <a:p>
            <a:pPr lvl="2"/>
            <a:r>
              <a:rPr lang="ru-RU" dirty="0" err="1"/>
              <a:t>теор</a:t>
            </a:r>
            <a:r>
              <a:rPr lang="ru-RU" dirty="0"/>
              <a:t>. вер. и </a:t>
            </a:r>
            <a:r>
              <a:rPr lang="ru-RU" dirty="0" err="1"/>
              <a:t>мат.стат</a:t>
            </a:r>
            <a:r>
              <a:rPr lang="ru-RU" dirty="0"/>
              <a:t>. </a:t>
            </a:r>
          </a:p>
        </p:txBody>
      </p:sp>
      <p:sp>
        <p:nvSpPr>
          <p:cNvPr id="2" name="Заголовок 1"/>
          <p:cNvSpPr>
            <a:spLocks noGrp="1"/>
          </p:cNvSpPr>
          <p:nvPr>
            <p:ph type="title"/>
          </p:nvPr>
        </p:nvSpPr>
        <p:spPr>
          <a:xfrm>
            <a:off x="657224" y="499533"/>
            <a:ext cx="10772775" cy="1198638"/>
          </a:xfrm>
        </p:spPr>
        <p:txBody>
          <a:bodyPr/>
          <a:lstStyle/>
          <a:p>
            <a:r>
              <a:rPr lang="en-US" dirty="0"/>
              <a:t>Data Science &amp; Engineering </a:t>
            </a:r>
            <a:endParaRPr lang="ru-RU" dirty="0"/>
          </a:p>
        </p:txBody>
      </p:sp>
      <p:sp>
        <p:nvSpPr>
          <p:cNvPr id="4" name="Прямоугольник 3"/>
          <p:cNvSpPr/>
          <p:nvPr/>
        </p:nvSpPr>
        <p:spPr>
          <a:xfrm>
            <a:off x="638629" y="1998851"/>
            <a:ext cx="6096000" cy="3785652"/>
          </a:xfrm>
          <a:prstGeom prst="rect">
            <a:avLst/>
          </a:prstGeom>
        </p:spPr>
        <p:txBody>
          <a:bodyPr>
            <a:spAutoFit/>
          </a:bodyPr>
          <a:lstStyle/>
          <a:p>
            <a:pPr marL="285750" indent="-285750">
              <a:buFont typeface="Arial" panose="020B0604020202020204" pitchFamily="34" charset="0"/>
              <a:buChar char="•"/>
            </a:pPr>
            <a:r>
              <a:rPr lang="ru-RU" sz="2400" dirty="0" smtClean="0"/>
              <a:t>кандидаты </a:t>
            </a:r>
            <a:r>
              <a:rPr lang="ru-RU" sz="2400" dirty="0"/>
              <a:t>и доктора </a:t>
            </a:r>
            <a:r>
              <a:rPr lang="ru-RU" sz="2400" dirty="0" err="1"/>
              <a:t>физ</a:t>
            </a:r>
            <a:r>
              <a:rPr lang="ru-RU" sz="2400" dirty="0"/>
              <a:t>-мат и тех наук </a:t>
            </a:r>
          </a:p>
          <a:p>
            <a:pPr marL="285750" indent="-285750">
              <a:buFont typeface="Arial" panose="020B0604020202020204" pitchFamily="34" charset="0"/>
              <a:buChar char="•"/>
            </a:pPr>
            <a:r>
              <a:rPr lang="ru-RU" sz="2400" dirty="0"/>
              <a:t>максимум $300тыс. в год </a:t>
            </a:r>
          </a:p>
          <a:p>
            <a:pPr marL="742950" lvl="1" indent="-285750">
              <a:buFont typeface="Arial" panose="020B0604020202020204" pitchFamily="34" charset="0"/>
              <a:buChar char="•"/>
            </a:pPr>
            <a:r>
              <a:rPr lang="ru-RU" sz="2400" dirty="0"/>
              <a:t>не руководя никем </a:t>
            </a:r>
          </a:p>
          <a:p>
            <a:pPr marL="285750" indent="-285750">
              <a:buFont typeface="Arial" panose="020B0604020202020204" pitchFamily="34" charset="0"/>
              <a:buChar char="•"/>
            </a:pPr>
            <a:r>
              <a:rPr lang="ru-RU" sz="2400" dirty="0"/>
              <a:t>в Томске предлагают $5000 в месяц </a:t>
            </a:r>
          </a:p>
          <a:p>
            <a:pPr marL="285750" indent="-285750">
              <a:buFont typeface="Arial" panose="020B0604020202020204" pitchFamily="34" charset="0"/>
              <a:buChar char="•"/>
            </a:pPr>
            <a:r>
              <a:rPr lang="ru-RU" sz="2400" dirty="0"/>
              <a:t>в НГУ </a:t>
            </a:r>
          </a:p>
          <a:p>
            <a:pPr marL="742950" lvl="1" indent="-285750">
              <a:buFont typeface="Arial" panose="020B0604020202020204" pitchFamily="34" charset="0"/>
              <a:buChar char="•"/>
            </a:pPr>
            <a:r>
              <a:rPr lang="ru-RU" sz="2400" dirty="0"/>
              <a:t>открывается магистратура по подготовке на английском языке </a:t>
            </a:r>
          </a:p>
          <a:p>
            <a:pPr marL="742950" lvl="1" indent="-285750">
              <a:buFont typeface="Arial" panose="020B0604020202020204" pitchFamily="34" charset="0"/>
              <a:buChar char="•"/>
            </a:pPr>
            <a:r>
              <a:rPr lang="ru-RU" sz="2400" dirty="0"/>
              <a:t>планируется открывать </a:t>
            </a:r>
            <a:r>
              <a:rPr lang="ru-RU" sz="2400" dirty="0" err="1"/>
              <a:t>доп.образование</a:t>
            </a:r>
            <a:r>
              <a:rPr lang="ru-RU" sz="2400" dirty="0"/>
              <a:t> </a:t>
            </a:r>
          </a:p>
          <a:p>
            <a:pPr marL="742950" lvl="1" indent="-285750">
              <a:buFont typeface="Arial" panose="020B0604020202020204" pitchFamily="34" charset="0"/>
              <a:buChar char="•"/>
            </a:pPr>
            <a:r>
              <a:rPr lang="ru-RU" sz="2400" dirty="0"/>
              <a:t>и отдельные 2-4 недельные курсы </a:t>
            </a:r>
            <a:endParaRPr lang="ru-RU" sz="2400" dirty="0">
              <a:effectLst/>
            </a:endParaRPr>
          </a:p>
        </p:txBody>
      </p:sp>
    </p:spTree>
    <p:extLst>
      <p:ext uri="{BB962C8B-B14F-4D97-AF65-F5344CB8AC3E}">
        <p14:creationId xmlns:p14="http://schemas.microsoft.com/office/powerpoint/2010/main" val="3903798832"/>
      </p:ext>
    </p:extLst>
  </p:cSld>
  <p:clrMapOvr>
    <a:masterClrMapping/>
  </p:clrMapOvr>
  <mc:AlternateContent xmlns:mc="http://schemas.openxmlformats.org/markup-compatibility/2006" xmlns:p14="http://schemas.microsoft.com/office/powerpoint/2010/main">
    <mc:Choice Requires="p14">
      <p:transition spd="slow" p14:dur="2000" advTm="183670"/>
    </mc:Choice>
    <mc:Fallback xmlns="">
      <p:transition spd="slow" advTm="183670"/>
    </mc:Fallback>
  </mc:AlternateContent>
  <p:timing>
    <p:tnLst>
      <p:par>
        <p:cTn id="1" dur="indefinite" restart="never" nodeType="tmRoot"/>
      </p:par>
    </p:tnLst>
  </p:timing>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Что </a:t>
            </a:r>
            <a:r>
              <a:rPr lang="ru-RU" dirty="0" smtClean="0"/>
              <a:t>делают </a:t>
            </a:r>
            <a:r>
              <a:rPr lang="en-US" dirty="0" smtClean="0"/>
              <a:t>Data Scientists?</a:t>
            </a:r>
            <a:endParaRPr lang="ru-RU" dirty="0"/>
          </a:p>
        </p:txBody>
      </p:sp>
      <p:sp>
        <p:nvSpPr>
          <p:cNvPr id="4" name="Прямоугольник 3"/>
          <p:cNvSpPr/>
          <p:nvPr/>
        </p:nvSpPr>
        <p:spPr>
          <a:xfrm>
            <a:off x="508000" y="1805471"/>
            <a:ext cx="6096000" cy="4524315"/>
          </a:xfrm>
          <a:prstGeom prst="rect">
            <a:avLst/>
          </a:prstGeom>
        </p:spPr>
        <p:txBody>
          <a:bodyPr>
            <a:spAutoFit/>
          </a:bodyPr>
          <a:lstStyle/>
          <a:p>
            <a:r>
              <a:rPr lang="ru-RU" dirty="0"/>
              <a:t>что делают?</a:t>
            </a:r>
          </a:p>
          <a:p>
            <a:r>
              <a:rPr lang="ru-RU" dirty="0"/>
              <a:t>    как достичь озарения</a:t>
            </a:r>
          </a:p>
          <a:p>
            <a:r>
              <a:rPr lang="ru-RU" dirty="0"/>
              <a:t>        разрабатывают методы</a:t>
            </a:r>
          </a:p>
          <a:p>
            <a:r>
              <a:rPr lang="ru-RU" dirty="0"/>
              <a:t>        используют </a:t>
            </a:r>
            <a:r>
              <a:rPr lang="ru-RU" dirty="0" err="1"/>
              <a:t>тер.вер</a:t>
            </a:r>
            <a:r>
              <a:rPr lang="ru-RU" dirty="0"/>
              <a:t>., </a:t>
            </a:r>
            <a:r>
              <a:rPr lang="ru-RU" dirty="0" err="1"/>
              <a:t>мат.стат</a:t>
            </a:r>
            <a:endParaRPr lang="ru-RU" dirty="0"/>
          </a:p>
          <a:p>
            <a:r>
              <a:rPr lang="ru-RU" dirty="0"/>
              <a:t>        придумывают алгоритмы</a:t>
            </a:r>
          </a:p>
          <a:p>
            <a:r>
              <a:rPr lang="ru-RU" dirty="0"/>
              <a:t>        используют методы машинного обучения</a:t>
            </a:r>
          </a:p>
          <a:p>
            <a:r>
              <a:rPr lang="ru-RU" dirty="0"/>
              <a:t>            искусственный интеллект</a:t>
            </a:r>
          </a:p>
          <a:p>
            <a:r>
              <a:rPr lang="ru-RU" dirty="0"/>
              <a:t>            нейронные сети</a:t>
            </a:r>
          </a:p>
          <a:p>
            <a:r>
              <a:rPr lang="ru-RU" dirty="0"/>
              <a:t>            Байесовские сети</a:t>
            </a:r>
          </a:p>
          <a:p>
            <a:r>
              <a:rPr lang="ru-RU" dirty="0"/>
              <a:t>    обработка формализованных знаний</a:t>
            </a:r>
          </a:p>
          <a:p>
            <a:r>
              <a:rPr lang="ru-RU" dirty="0"/>
              <a:t>        хранение</a:t>
            </a:r>
          </a:p>
          <a:p>
            <a:r>
              <a:rPr lang="ru-RU" dirty="0"/>
              <a:t>        использование</a:t>
            </a:r>
          </a:p>
          <a:p>
            <a:r>
              <a:rPr lang="ru-RU" dirty="0"/>
              <a:t>    описание проблем бизнеса</a:t>
            </a:r>
          </a:p>
          <a:p>
            <a:r>
              <a:rPr lang="ru-RU" dirty="0"/>
              <a:t>        бизнес-моделирование</a:t>
            </a:r>
          </a:p>
          <a:p>
            <a:r>
              <a:rPr lang="ru-RU" dirty="0"/>
              <a:t>        среды исполнения бизнес-процессов</a:t>
            </a:r>
          </a:p>
          <a:p>
            <a:r>
              <a:rPr lang="ru-RU" dirty="0"/>
              <a:t>    методы визуализации</a:t>
            </a:r>
          </a:p>
        </p:txBody>
      </p:sp>
      <p:pic>
        <p:nvPicPr>
          <p:cNvPr id="5122" name="Picture 2" descr="http://spectrum.ieee.org/img/data%20scientist-13487800974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146" y="1957161"/>
            <a:ext cx="5305576" cy="3979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9899536"/>
      </p:ext>
    </p:extLst>
  </p:cSld>
  <p:clrMapOvr>
    <a:masterClrMapping/>
  </p:clrMapOvr>
  <mc:AlternateContent xmlns:mc="http://schemas.openxmlformats.org/markup-compatibility/2006" xmlns:p14="http://schemas.microsoft.com/office/powerpoint/2010/main">
    <mc:Choice Requires="p14">
      <p:transition spd="slow" p14:dur="2000" advTm="125665"/>
    </mc:Choice>
    <mc:Fallback xmlns="">
      <p:transition spd="slow" advTm="125665"/>
    </mc:Fallback>
  </mc:AlternateContent>
  <p:timing>
    <p:tnLst>
      <p:par>
        <p:cTn id="1" dur="indefinite" restart="never" nodeType="tmRoot"/>
      </p:par>
    </p:tnLst>
  </p:timing>
  <p:extLst mod="1"/>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Метрополи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33ACF124-275F-44F2-8DE0-0A755069829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Метрополия</Template>
  <TotalTime>1844</TotalTime>
  <Words>1464</Words>
  <Application>Microsoft Office PowerPoint</Application>
  <PresentationFormat>Произвольный</PresentationFormat>
  <Paragraphs>179</Paragraphs>
  <Slides>14</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Метрополия</vt:lpstr>
      <vt:lpstr>Процесс аналитики</vt:lpstr>
      <vt:lpstr>Процесс аналитики</vt:lpstr>
      <vt:lpstr>Презентация PowerPoint</vt:lpstr>
      <vt:lpstr>Принципы аналитики</vt:lpstr>
      <vt:lpstr>Презентация PowerPoint</vt:lpstr>
      <vt:lpstr>Кейс: противодействие мошенничеству</vt:lpstr>
      <vt:lpstr>Кейс: выборы Обамы 2012</vt:lpstr>
      <vt:lpstr>Data Science &amp; Engineering </vt:lpstr>
      <vt:lpstr>Что делают Data Scientists?</vt:lpstr>
      <vt:lpstr>Мнения о Data Scientists</vt:lpstr>
      <vt:lpstr>Big Data проекты</vt:lpstr>
      <vt:lpstr>Открытые данные</vt:lpstr>
      <vt:lpstr>Зачем управленцам математика? - HBR</vt:lpstr>
      <vt:lpstr>Полезное чтение</vt:lpstr>
    </vt:vector>
  </TitlesOfParts>
  <Company>Exploratory Systems,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 в аналитику больших данных</dc:title>
  <dc:creator>Евгений Н. Павловский</dc:creator>
  <cp:lastModifiedBy>rana</cp:lastModifiedBy>
  <cp:revision>77</cp:revision>
  <dcterms:created xsi:type="dcterms:W3CDTF">2014-01-13T12:43:09Z</dcterms:created>
  <dcterms:modified xsi:type="dcterms:W3CDTF">2014-03-18T12:37:47Z</dcterms:modified>
</cp:coreProperties>
</file>