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0"/>
  </p:notesMasterIdLst>
  <p:sldIdLst>
    <p:sldId id="261" r:id="rId2"/>
    <p:sldId id="269" r:id="rId3"/>
    <p:sldId id="277" r:id="rId4"/>
    <p:sldId id="278" r:id="rId5"/>
    <p:sldId id="276" r:id="rId6"/>
    <p:sldId id="280" r:id="rId7"/>
    <p:sldId id="281" r:id="rId8"/>
    <p:sldId id="282"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accent2">
        <a:lumMod val="75000"/>
      </a:schemeClr>
    </p:penClr>
    <p:extLst>
      <p:ext uri="{EC167BDD-8182-4AB7-AECC-EB403E3ABB37}">
        <p14:laserClr xmlns:p14="http://schemas.microsoft.com/office/powerpoint/2010/main">
          <a:srgbClr val="0000FF"/>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23" autoAdjust="0"/>
    <p:restoredTop sz="83245" autoAdjust="0"/>
  </p:normalViewPr>
  <p:slideViewPr>
    <p:cSldViewPr snapToGrid="0">
      <p:cViewPr>
        <p:scale>
          <a:sx n="50" d="100"/>
          <a:sy n="50" d="100"/>
        </p:scale>
        <p:origin x="-840" y="-120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85" d="100"/>
          <a:sy n="85" d="100"/>
        </p:scale>
        <p:origin x="37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DF6EF-D8A8-4F91-93BA-D978D5707FD9}" type="datetimeFigureOut">
              <a:rPr lang="ru-RU" smtClean="0"/>
              <a:t>18.03.2014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F73B42-7B8B-4882-A809-3559C0742ADF}" type="slidenum">
              <a:rPr lang="ru-RU" smtClean="0"/>
              <a:t>‹#›</a:t>
            </a:fld>
            <a:endParaRPr lang="ru-RU"/>
          </a:p>
        </p:txBody>
      </p:sp>
    </p:spTree>
    <p:extLst>
      <p:ext uri="{BB962C8B-B14F-4D97-AF65-F5344CB8AC3E}">
        <p14:creationId xmlns:p14="http://schemas.microsoft.com/office/powerpoint/2010/main" val="1606366335"/>
      </p:ext>
    </p:extLst>
  </p:cSld>
  <p:clrMap bg1="lt1" tx1="dk1" bg2="lt2" tx2="dk2" accent1="accent1" accent2="accent2" accent3="accent3" accent4="accent4" accent5="accent5" accent6="accent6" hlink="hlink" folHlink="folHlink"/>
  <p:notesStyle>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000" kern="1200">
        <a:solidFill>
          <a:schemeClr val="tx1"/>
        </a:solidFill>
        <a:latin typeface="+mn-lt"/>
        <a:ea typeface="+mn-ea"/>
        <a:cs typeface="+mn-cs"/>
      </a:defRPr>
    </a:lvl2pPr>
    <a:lvl3pPr marL="914400" algn="l" defTabSz="914400" rtl="0" eaLnBrk="1" latinLnBrk="0" hangingPunct="1">
      <a:defRPr sz="1000" kern="1200">
        <a:solidFill>
          <a:schemeClr val="tx1"/>
        </a:solidFill>
        <a:latin typeface="+mn-lt"/>
        <a:ea typeface="+mn-ea"/>
        <a:cs typeface="+mn-cs"/>
      </a:defRPr>
    </a:lvl3pPr>
    <a:lvl4pPr marL="1371600" algn="l" defTabSz="914400" rtl="0" eaLnBrk="1" latinLnBrk="0" hangingPunct="1">
      <a:defRPr sz="1000" kern="1200">
        <a:solidFill>
          <a:schemeClr val="tx1"/>
        </a:solidFill>
        <a:latin typeface="+mn-lt"/>
        <a:ea typeface="+mn-ea"/>
        <a:cs typeface="+mn-cs"/>
      </a:defRPr>
    </a:lvl4pPr>
    <a:lvl5pPr marL="1828800" algn="l" defTabSz="914400" rtl="0" eaLnBrk="1" latinLnBrk="0" hangingPunct="1">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800" kern="1200" dirty="0" smtClean="0">
                <a:solidFill>
                  <a:schemeClr val="tx1"/>
                </a:solidFill>
                <a:effectLst/>
                <a:latin typeface="Lucida Console" panose="020B0609040504020204" pitchFamily="49" charset="0"/>
                <a:ea typeface="+mn-ea"/>
                <a:cs typeface="+mn-cs"/>
              </a:rPr>
              <a:t>В последнее время технологии больших данных развиваются высокими темпами. Возникает множество высокотехнологичных компаний, предоставляющих новые инструменты по анализу данных. В то же время растёт мировой спрос на специалистов, способных работать с большими объёмами данных, ставить задачи в этой области, понимать сложность и потенциальную стоимость </a:t>
            </a:r>
            <a:r>
              <a:rPr lang="ru-RU" sz="900" kern="1200" dirty="0" smtClean="0">
                <a:solidFill>
                  <a:schemeClr val="tx1"/>
                </a:solidFill>
                <a:effectLst/>
                <a:latin typeface="Lucida Console" panose="020B0609040504020204" pitchFamily="49" charset="0"/>
                <a:ea typeface="+mn-ea"/>
                <a:cs typeface="+mn-cs"/>
              </a:rPr>
              <a:t>таких работ. Предполагая нарастающий интерес к этой сфере в России, сотрудники образовательных и бизнес-организаций Новосибирского научного центра решили систематизировать опыт работы с технологиями и задачами анализа больших данных. Анализ образовательного рынка в области </a:t>
            </a:r>
            <a:r>
              <a:rPr lang="ru-RU" sz="800" kern="1200" dirty="0" smtClean="0">
                <a:solidFill>
                  <a:schemeClr val="tx1"/>
                </a:solidFill>
                <a:effectLst/>
                <a:latin typeface="Lucida Console" panose="020B0609040504020204" pitchFamily="49" charset="0"/>
                <a:ea typeface="+mn-ea"/>
                <a:cs typeface="+mn-cs"/>
              </a:rPr>
              <a:t>больших данных показывает нам, что онлайн-образование в сфере аналитики становится всё более популярным и массовым. Существует несколько курсов на английском языке, в </a:t>
            </a:r>
            <a:r>
              <a:rPr lang="ru-RU" sz="800" kern="1200" dirty="0" err="1" smtClean="0">
                <a:solidFill>
                  <a:schemeClr val="tx1"/>
                </a:solidFill>
                <a:effectLst/>
                <a:latin typeface="Lucida Console" panose="020B0609040504020204" pitchFamily="49" charset="0"/>
                <a:ea typeface="+mn-ea"/>
                <a:cs typeface="+mn-cs"/>
              </a:rPr>
              <a:t>т.ч</a:t>
            </a:r>
            <a:r>
              <a:rPr lang="ru-RU" sz="800" kern="1200" dirty="0" smtClean="0">
                <a:solidFill>
                  <a:schemeClr val="tx1"/>
                </a:solidFill>
                <a:effectLst/>
                <a:latin typeface="Lucida Console" panose="020B0609040504020204" pitchFamily="49" charset="0"/>
                <a:ea typeface="+mn-ea"/>
                <a:cs typeface="+mn-cs"/>
              </a:rPr>
              <a:t>. курсы </a:t>
            </a:r>
            <a:r>
              <a:rPr lang="en-US" sz="800" kern="1200" dirty="0" smtClean="0">
                <a:solidFill>
                  <a:schemeClr val="tx1"/>
                </a:solidFill>
                <a:effectLst/>
                <a:latin typeface="Lucida Console" panose="020B0609040504020204" pitchFamily="49" charset="0"/>
                <a:ea typeface="+mn-ea"/>
                <a:cs typeface="+mn-cs"/>
              </a:rPr>
              <a:t>Data Science and Big Data Analytics </a:t>
            </a:r>
            <a:r>
              <a:rPr lang="ru-RU" sz="800" kern="1200" dirty="0" smtClean="0">
                <a:solidFill>
                  <a:schemeClr val="tx1"/>
                </a:solidFill>
                <a:effectLst/>
                <a:latin typeface="Lucida Console" panose="020B0609040504020204" pitchFamily="49" charset="0"/>
                <a:ea typeface="+mn-ea"/>
                <a:cs typeface="+mn-cs"/>
              </a:rPr>
              <a:t>от </a:t>
            </a:r>
            <a:r>
              <a:rPr lang="en-US" sz="800" kern="1200" dirty="0" smtClean="0">
                <a:solidFill>
                  <a:schemeClr val="tx1"/>
                </a:solidFill>
                <a:effectLst/>
                <a:latin typeface="Lucida Console" panose="020B0609040504020204" pitchFamily="49" charset="0"/>
                <a:ea typeface="+mn-ea"/>
                <a:cs typeface="+mn-cs"/>
              </a:rPr>
              <a:t>EMC</a:t>
            </a:r>
            <a:r>
              <a:rPr lang="ru-RU" sz="800" kern="1200" dirty="0" smtClean="0">
                <a:solidFill>
                  <a:schemeClr val="tx1"/>
                </a:solidFill>
                <a:effectLst/>
                <a:latin typeface="Lucida Console" panose="020B0609040504020204" pitchFamily="49" charset="0"/>
                <a:ea typeface="+mn-ea"/>
                <a:cs typeface="+mn-cs"/>
              </a:rPr>
              <a:t>, ряд курсов на платформах </a:t>
            </a:r>
            <a:r>
              <a:rPr lang="en-US" sz="800" kern="1200" dirty="0" smtClean="0">
                <a:solidFill>
                  <a:schemeClr val="tx1"/>
                </a:solidFill>
                <a:effectLst/>
                <a:latin typeface="Lucida Console" panose="020B0609040504020204" pitchFamily="49" charset="0"/>
                <a:ea typeface="+mn-ea"/>
                <a:cs typeface="+mn-cs"/>
              </a:rPr>
              <a:t>Coursera</a:t>
            </a:r>
            <a:r>
              <a:rPr lang="ru-RU" sz="800" kern="1200" dirty="0" smtClean="0">
                <a:solidFill>
                  <a:schemeClr val="tx1"/>
                </a:solidFill>
                <a:effectLst/>
                <a:latin typeface="Lucida Console" panose="020B0609040504020204" pitchFamily="49" charset="0"/>
                <a:ea typeface="+mn-ea"/>
                <a:cs typeface="+mn-cs"/>
              </a:rPr>
              <a:t> и </a:t>
            </a:r>
            <a:r>
              <a:rPr lang="en-US" sz="800" kern="1200" dirty="0" err="1" smtClean="0">
                <a:solidFill>
                  <a:schemeClr val="tx1"/>
                </a:solidFill>
                <a:effectLst/>
                <a:latin typeface="Lucida Console" panose="020B0609040504020204" pitchFamily="49" charset="0"/>
                <a:ea typeface="+mn-ea"/>
                <a:cs typeface="+mn-cs"/>
              </a:rPr>
              <a:t>Udacity</a:t>
            </a:r>
            <a:r>
              <a:rPr lang="ru-RU" sz="800" kern="1200" dirty="0" smtClean="0">
                <a:solidFill>
                  <a:schemeClr val="tx1"/>
                </a:solidFill>
                <a:effectLst/>
                <a:latin typeface="Lucida Console" panose="020B0609040504020204" pitchFamily="49" charset="0"/>
                <a:ea typeface="+mn-ea"/>
                <a:cs typeface="+mn-cs"/>
              </a:rPr>
              <a:t>. Однако на русском языке подобные курсы пока отсутствуют. Настоящий курс призван ликвидировать данный пробел. Он представляет собой образовательный инструмент для введения в эту, без сомнения вдохновляющую и перспективную, область. Авторы курса предлагают слушателям окунуться в мир методов и технологий анализа больших данных на простых примерах.</a:t>
            </a:r>
            <a:endParaRPr lang="ru-RU" sz="800" dirty="0">
              <a:latin typeface="Lucida Console" panose="020B0609040504020204" pitchFamily="49" charset="0"/>
            </a:endParaRPr>
          </a:p>
        </p:txBody>
      </p:sp>
      <p:sp>
        <p:nvSpPr>
          <p:cNvPr id="4" name="Номер слайда 3"/>
          <p:cNvSpPr>
            <a:spLocks noGrp="1"/>
          </p:cNvSpPr>
          <p:nvPr>
            <p:ph type="sldNum" sz="quarter" idx="10"/>
          </p:nvPr>
        </p:nvSpPr>
        <p:spPr/>
        <p:txBody>
          <a:bodyPr/>
          <a:lstStyle/>
          <a:p>
            <a:fld id="{71F73B42-7B8B-4882-A809-3559C0742ADF}" type="slidenum">
              <a:rPr lang="ru-RU" smtClean="0"/>
              <a:t>1</a:t>
            </a:fld>
            <a:endParaRPr lang="ru-RU"/>
          </a:p>
        </p:txBody>
      </p:sp>
    </p:spTree>
    <p:extLst>
      <p:ext uri="{BB962C8B-B14F-4D97-AF65-F5344CB8AC3E}">
        <p14:creationId xmlns:p14="http://schemas.microsoft.com/office/powerpoint/2010/main" val="31567078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Необходимо ещё раз остановиться на понятии Большие данные. Если понимать это как проблему, которая не решается на существующем уровне технологий, что такое понятие очень расплывчато по определению. Если завтра изобретут технологию, решающую проблему, что это уже не большие данные – так выходит? Выходит, что так. Но это и характерно для проблемы. Сделали технологию – проблема ушла.</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Мы видим, что приведённые определения существенно разнятся. И это нормально для молодого направления деятельности. Мы будем считать</a:t>
            </a:r>
            <a:r>
              <a:rPr lang="ru-RU" sz="1200" kern="1200" baseline="0" dirty="0" smtClean="0">
                <a:solidFill>
                  <a:schemeClr val="tx1"/>
                </a:solidFill>
                <a:effectLst/>
                <a:latin typeface="+mn-lt"/>
                <a:ea typeface="+mn-ea"/>
                <a:cs typeface="+mn-cs"/>
              </a:rPr>
              <a:t> «большими данными» только первую часть определения русской </a:t>
            </a:r>
            <a:r>
              <a:rPr lang="ru-RU" sz="1200" kern="1200" baseline="0" dirty="0" err="1" smtClean="0">
                <a:solidFill>
                  <a:schemeClr val="tx1"/>
                </a:solidFill>
                <a:effectLst/>
                <a:latin typeface="+mn-lt"/>
                <a:ea typeface="+mn-ea"/>
                <a:cs typeface="+mn-cs"/>
              </a:rPr>
              <a:t>википедии</a:t>
            </a:r>
            <a:r>
              <a:rPr lang="ru-RU" sz="1200" kern="1200" baseline="0" dirty="0" smtClean="0">
                <a:solidFill>
                  <a:schemeClr val="tx1"/>
                </a:solidFill>
                <a:effectLst/>
                <a:latin typeface="+mn-lt"/>
                <a:ea typeface="+mn-ea"/>
                <a:cs typeface="+mn-cs"/>
              </a:rPr>
              <a:t>, т.е. подходы, инструменты и методы обработки данных больших объёмов и многообразия для получения результатов, в условиях непрерывного прироста информации и её значительной </a:t>
            </a:r>
            <a:r>
              <a:rPr lang="ru-RU" sz="1200" kern="1200" baseline="0" dirty="0" err="1" smtClean="0">
                <a:solidFill>
                  <a:schemeClr val="tx1"/>
                </a:solidFill>
                <a:effectLst/>
                <a:latin typeface="+mn-lt"/>
                <a:ea typeface="+mn-ea"/>
                <a:cs typeface="+mn-cs"/>
              </a:rPr>
              <a:t>распределённости</a:t>
            </a:r>
            <a:r>
              <a:rPr lang="ru-RU" sz="1200" kern="1200" baseline="0" dirty="0" smtClean="0">
                <a:solidFill>
                  <a:schemeClr val="tx1"/>
                </a:solidFill>
                <a:effectLst/>
                <a:latin typeface="+mn-lt"/>
                <a:ea typeface="+mn-ea"/>
                <a:cs typeface="+mn-cs"/>
              </a:rPr>
              <a:t>. Также будем понимать и сами данные, обрабатываемые этими методами.</a:t>
            </a:r>
            <a:endParaRPr lang="ru-RU" sz="1200" kern="1200" dirty="0" smtClean="0">
              <a:solidFill>
                <a:schemeClr val="tx1"/>
              </a:solidFill>
              <a:effectLst/>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2</a:t>
            </a:fld>
            <a:endParaRPr lang="ru-RU"/>
          </a:p>
        </p:txBody>
      </p:sp>
    </p:spTree>
    <p:extLst>
      <p:ext uri="{BB962C8B-B14F-4D97-AF65-F5344CB8AC3E}">
        <p14:creationId xmlns:p14="http://schemas.microsoft.com/office/powerpoint/2010/main" val="76489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Проблема в том, что имея видеозапись мы не можем сказать, о каком она объекте, пока не просмотрим.</a:t>
            </a:r>
          </a:p>
          <a:p>
            <a:r>
              <a:rPr lang="ru-RU" dirty="0" smtClean="0"/>
              <a:t>А можем ли мы автоматически это определить? Распознать фрагменты и присвоить метки – структурировать эти данные.</a:t>
            </a:r>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3</a:t>
            </a:fld>
            <a:endParaRPr lang="ru-RU"/>
          </a:p>
        </p:txBody>
      </p:sp>
    </p:spTree>
    <p:extLst>
      <p:ext uri="{BB962C8B-B14F-4D97-AF65-F5344CB8AC3E}">
        <p14:creationId xmlns:p14="http://schemas.microsoft.com/office/powerpoint/2010/main" val="4285966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Итак, мы утвердились в понимании основных характеристик больших данных.</a:t>
            </a:r>
          </a:p>
          <a:p>
            <a:r>
              <a:rPr lang="ru-RU" sz="1200" kern="1200" dirty="0" smtClean="0">
                <a:solidFill>
                  <a:schemeClr val="tx1"/>
                </a:solidFill>
                <a:effectLst/>
                <a:latin typeface="+mn-lt"/>
                <a:ea typeface="+mn-ea"/>
                <a:cs typeface="+mn-cs"/>
              </a:rPr>
              <a:t>Рассмотрим более подробно источники (генераторы) данных. На заре цифровой эпохи это были научные установки, эксперименты, заказы крупных корпораций. Теперь же мы имеем устройства в кармане, генерирующие непрерывный поток каких-то данных (интернет-трафик, акселерометр, </a:t>
            </a:r>
            <a:r>
              <a:rPr lang="en-US" sz="1200" kern="1200" dirty="0" smtClean="0">
                <a:solidFill>
                  <a:schemeClr val="tx1"/>
                </a:solidFill>
                <a:effectLst/>
                <a:latin typeface="+mn-lt"/>
                <a:ea typeface="+mn-ea"/>
                <a:cs typeface="+mn-cs"/>
              </a:rPr>
              <a:t>GPS</a:t>
            </a:r>
            <a:r>
              <a:rPr lang="ru-RU" sz="1200" kern="1200" dirty="0" smtClean="0">
                <a:solidFill>
                  <a:schemeClr val="tx1"/>
                </a:solidFill>
                <a:effectLst/>
                <a:latin typeface="+mn-lt"/>
                <a:ea typeface="+mn-ea"/>
                <a:cs typeface="+mn-cs"/>
              </a:rPr>
              <a:t>, и др.). Все устройства будто бы просят подключить их к глобальной сети. Есть уже умные утюги, розетки, сообщающие о своём состоянии в головной центр управления домом [картинку]. Некоторые даже утверждают, что китайские чайники следят за нами и прослушивают </a:t>
            </a:r>
            <a:r>
              <a:rPr lang="ru-RU" sz="1200" kern="1200" dirty="0" smtClean="0">
                <a:solidFill>
                  <a:schemeClr val="tx1"/>
                </a:solidFill>
                <a:effectLst/>
                <a:latin typeface="+mn-lt"/>
                <a:ea typeface="+mn-ea"/>
                <a:cs typeface="+mn-cs"/>
                <a:sym typeface="Wingdings" panose="05000000000000000000" pitchFamily="2" charset="2"/>
              </a:rPr>
              <a:t></a:t>
            </a:r>
            <a:r>
              <a:rPr lang="ru-RU" sz="1200" kern="1200" dirty="0" smtClean="0">
                <a:solidFill>
                  <a:schemeClr val="tx1"/>
                </a:solidFill>
                <a:effectLst/>
                <a:latin typeface="+mn-lt"/>
                <a:ea typeface="+mn-ea"/>
                <a:cs typeface="+mn-cs"/>
              </a:rPr>
              <a:t> [картинку]. </a:t>
            </a:r>
          </a:p>
          <a:p>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Большие данные генерируются в коммуникациях устройство-устройство и устройство-человек. Например, сервера накапливают в себе информацию о своей работе, </a:t>
            </a:r>
            <a:r>
              <a:rPr lang="ru-RU" sz="1200" kern="1200" dirty="0" err="1" smtClean="0">
                <a:solidFill>
                  <a:schemeClr val="tx1"/>
                </a:solidFill>
                <a:effectLst/>
                <a:latin typeface="+mn-lt"/>
                <a:ea typeface="+mn-ea"/>
                <a:cs typeface="+mn-cs"/>
              </a:rPr>
              <a:t>логируют</a:t>
            </a:r>
            <a:r>
              <a:rPr lang="ru-RU" sz="1200" kern="1200" dirty="0" smtClean="0">
                <a:solidFill>
                  <a:schemeClr val="tx1"/>
                </a:solidFill>
                <a:effectLst/>
                <a:latin typeface="+mn-lt"/>
                <a:ea typeface="+mn-ea"/>
                <a:cs typeface="+mn-cs"/>
              </a:rPr>
              <a:t> всевозможные действия. Данные из этих логов позволяют прогнозировать отказ системы или атаку извне. Люди ежедневно загружают на </a:t>
            </a:r>
            <a:r>
              <a:rPr lang="en-US" sz="1200" kern="1200" dirty="0" smtClean="0">
                <a:solidFill>
                  <a:schemeClr val="tx1"/>
                </a:solidFill>
                <a:effectLst/>
                <a:latin typeface="+mn-lt"/>
                <a:ea typeface="+mn-ea"/>
                <a:cs typeface="+mn-cs"/>
              </a:rPr>
              <a:t>YouTube</a:t>
            </a:r>
            <a:r>
              <a:rPr lang="ru-RU" sz="1200" kern="1200" dirty="0" smtClean="0">
                <a:solidFill>
                  <a:schemeClr val="tx1"/>
                </a:solidFill>
                <a:effectLst/>
                <a:latin typeface="+mn-lt"/>
                <a:ea typeface="+mn-ea"/>
                <a:cs typeface="+mn-cs"/>
              </a:rPr>
              <a:t> терабайты видеопотока. Эти видео-ролики могут многое сказать, например, о факте падения метеорита или проведении массовых митингов, в том числе в качестве дезинформации. Ещё одним источником больших данных является установка БАК в </a:t>
            </a:r>
            <a:r>
              <a:rPr lang="en-US" sz="1200" kern="1200" dirty="0" smtClean="0">
                <a:solidFill>
                  <a:schemeClr val="tx1"/>
                </a:solidFill>
                <a:effectLst/>
                <a:latin typeface="+mn-lt"/>
                <a:ea typeface="+mn-ea"/>
                <a:cs typeface="+mn-cs"/>
              </a:rPr>
              <a:t>CERN</a:t>
            </a:r>
            <a:r>
              <a:rPr lang="ru-RU" sz="1200" kern="1200" dirty="0" smtClean="0">
                <a:solidFill>
                  <a:schemeClr val="tx1"/>
                </a:solidFill>
                <a:effectLst/>
                <a:latin typeface="+mn-lt"/>
                <a:ea typeface="+mn-ea"/>
                <a:cs typeface="+mn-cs"/>
              </a:rPr>
              <a:t>. Она генерирует порядка 300Тб в секунду. Конечно, не все эти данные записываются на носители. Записывается от силы 1%, а анализируется и того меньше. Есть и другие источники больших данных. Можно провести небольшую их классификацию:</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5</a:t>
            </a:fld>
            <a:endParaRPr lang="ru-RU"/>
          </a:p>
        </p:txBody>
      </p:sp>
    </p:spTree>
    <p:extLst>
      <p:ext uri="{BB962C8B-B14F-4D97-AF65-F5344CB8AC3E}">
        <p14:creationId xmlns:p14="http://schemas.microsoft.com/office/powerpoint/2010/main" val="3896221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При таких объёмах информации возникает не только проблема их хранения, но и проблема их последующего извлечения. При настоящей мощности каналов связи, например, мы в Новосибирске не сможем получить всю информацию сгенерированную БАК в Швейцарии. Мы можем передать лишь незначительную часть. Тем не менее, люди каким-то образом проводят анализ этих данных. Итак, мы имеем проблему извлечения и анализа информации и систем хранения. Рассмотрим её подробнее.</a:t>
            </a:r>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Вот установка, которая сохраняет в себе 80Тб информации в день. Есть канал связи, который обеспечивает пропускную способность: 1Гб/сек. К концу дня информация сохранена. Допустим мы хотим её всю извлечь, и не за один день, а за год. Для этого нам нужен новый канал, т.к. этот уже занят записью информации следующего дня. Но что более невероятно, ширина этого канала должна быть в 365 раз больше существующего, чтобы извлечь всю информацию. Из-за этих ограничений очевидно, что нужно обрабатывать информацию прямо там и мощностью тех серверов, где она была сохранена. Такая идея лежит в основе технологий </a:t>
            </a:r>
            <a:r>
              <a:rPr lang="en-US" sz="1200" b="1" kern="1200" dirty="0" smtClean="0">
                <a:solidFill>
                  <a:schemeClr val="tx1"/>
                </a:solidFill>
                <a:effectLst/>
                <a:latin typeface="+mn-lt"/>
                <a:ea typeface="+mn-ea"/>
                <a:cs typeface="+mn-cs"/>
              </a:rPr>
              <a:t>Hadoop</a:t>
            </a:r>
            <a:r>
              <a:rPr lang="en-US"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и модели </a:t>
            </a:r>
            <a:r>
              <a:rPr lang="en-US" sz="1200" b="1" kern="1200" dirty="0" smtClean="0">
                <a:solidFill>
                  <a:schemeClr val="tx1"/>
                </a:solidFill>
                <a:effectLst/>
                <a:latin typeface="+mn-lt"/>
                <a:ea typeface="+mn-ea"/>
                <a:cs typeface="+mn-cs"/>
              </a:rPr>
              <a:t>MapReduce</a:t>
            </a:r>
            <a:r>
              <a:rPr lang="ru-RU" sz="1200" kern="1200" dirty="0" smtClean="0">
                <a:solidFill>
                  <a:schemeClr val="tx1"/>
                </a:solidFill>
                <a:effectLst/>
                <a:latin typeface="+mn-lt"/>
                <a:ea typeface="+mn-ea"/>
                <a:cs typeface="+mn-cs"/>
              </a:rPr>
              <a:t>.</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6</a:t>
            </a:fld>
            <a:endParaRPr lang="ru-RU"/>
          </a:p>
        </p:txBody>
      </p:sp>
    </p:spTree>
    <p:extLst>
      <p:ext uri="{BB962C8B-B14F-4D97-AF65-F5344CB8AC3E}">
        <p14:creationId xmlns:p14="http://schemas.microsoft.com/office/powerpoint/2010/main" val="3400137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Вычислительная модель </a:t>
            </a:r>
            <a:r>
              <a:rPr lang="en-US" sz="1200" kern="1200" dirty="0" smtClean="0">
                <a:solidFill>
                  <a:schemeClr val="tx1"/>
                </a:solidFill>
                <a:effectLst/>
                <a:latin typeface="+mn-lt"/>
                <a:ea typeface="+mn-ea"/>
                <a:cs typeface="+mn-cs"/>
              </a:rPr>
              <a:t>MapReduce</a:t>
            </a:r>
            <a:r>
              <a:rPr lang="ru-RU" sz="1200" kern="1200" dirty="0" smtClean="0">
                <a:solidFill>
                  <a:schemeClr val="tx1"/>
                </a:solidFill>
                <a:effectLst/>
                <a:latin typeface="+mn-lt"/>
                <a:ea typeface="+mn-ea"/>
                <a:cs typeface="+mn-cs"/>
              </a:rPr>
              <a:t> была впервые предложена инженерами из </a:t>
            </a:r>
            <a:r>
              <a:rPr lang="en-US" sz="1200" kern="1200" dirty="0" smtClean="0">
                <a:solidFill>
                  <a:schemeClr val="tx1"/>
                </a:solidFill>
                <a:effectLst/>
                <a:latin typeface="+mn-lt"/>
                <a:ea typeface="+mn-ea"/>
                <a:cs typeface="+mn-cs"/>
              </a:rPr>
              <a:t>Google</a:t>
            </a:r>
            <a:r>
              <a:rPr lang="ru-RU" sz="1200" kern="1200" dirty="0" smtClean="0">
                <a:solidFill>
                  <a:schemeClr val="tx1"/>
                </a:solidFill>
                <a:effectLst/>
                <a:latin typeface="+mn-lt"/>
                <a:ea typeface="+mn-ea"/>
                <a:cs typeface="+mn-cs"/>
              </a:rPr>
              <a:t> Джеффри </a:t>
            </a:r>
            <a:r>
              <a:rPr lang="ru-RU" sz="1200" kern="1200" dirty="0" err="1" smtClean="0">
                <a:solidFill>
                  <a:schemeClr val="tx1"/>
                </a:solidFill>
                <a:effectLst/>
                <a:latin typeface="+mn-lt"/>
                <a:ea typeface="+mn-ea"/>
                <a:cs typeface="+mn-cs"/>
              </a:rPr>
              <a:t>Дином</a:t>
            </a:r>
            <a:r>
              <a:rPr lang="ru-RU" sz="1200" kern="1200" dirty="0" smtClean="0">
                <a:solidFill>
                  <a:schemeClr val="tx1"/>
                </a:solidFill>
                <a:effectLst/>
                <a:latin typeface="+mn-lt"/>
                <a:ea typeface="+mn-ea"/>
                <a:cs typeface="+mn-cs"/>
              </a:rPr>
              <a:t> и </a:t>
            </a:r>
            <a:r>
              <a:rPr lang="ru-RU" sz="1200" kern="1200" dirty="0" err="1" smtClean="0">
                <a:solidFill>
                  <a:schemeClr val="tx1"/>
                </a:solidFill>
                <a:effectLst/>
                <a:latin typeface="+mn-lt"/>
                <a:ea typeface="+mn-ea"/>
                <a:cs typeface="+mn-cs"/>
              </a:rPr>
              <a:t>Сенджейем</a:t>
            </a:r>
            <a:r>
              <a:rPr lang="ru-RU" sz="1200" kern="1200" dirty="0" smtClean="0">
                <a:solidFill>
                  <a:schemeClr val="tx1"/>
                </a:solidFill>
                <a:effectLst/>
                <a:latin typeface="+mn-lt"/>
                <a:ea typeface="+mn-ea"/>
                <a:cs typeface="+mn-cs"/>
              </a:rPr>
              <a:t> </a:t>
            </a:r>
            <a:r>
              <a:rPr lang="ru-RU" sz="1200" kern="1200" dirty="0" err="1" smtClean="0">
                <a:solidFill>
                  <a:schemeClr val="tx1"/>
                </a:solidFill>
                <a:effectLst/>
                <a:latin typeface="+mn-lt"/>
                <a:ea typeface="+mn-ea"/>
                <a:cs typeface="+mn-cs"/>
              </a:rPr>
              <a:t>Гемаватом</a:t>
            </a:r>
            <a:r>
              <a:rPr lang="ru-RU" sz="1200" kern="1200" dirty="0" smtClean="0">
                <a:solidFill>
                  <a:schemeClr val="tx1"/>
                </a:solidFill>
                <a:effectLst/>
                <a:latin typeface="+mn-lt"/>
                <a:ea typeface="+mn-ea"/>
                <a:cs typeface="+mn-cs"/>
              </a:rPr>
              <a:t> в 2004 году. Основная идея заключается в следующем:…</a:t>
            </a:r>
          </a:p>
          <a:p>
            <a:r>
              <a:rPr lang="ru-RU" sz="1200" kern="1200" dirty="0" smtClean="0">
                <a:solidFill>
                  <a:schemeClr val="tx1"/>
                </a:solidFill>
                <a:effectLst/>
                <a:latin typeface="+mn-lt"/>
                <a:ea typeface="+mn-ea"/>
                <a:cs typeface="+mn-cs"/>
              </a:rPr>
              <a:t>В реализации для </a:t>
            </a:r>
            <a:r>
              <a:rPr lang="en-US" sz="1200" kern="1200" dirty="0" smtClean="0">
                <a:solidFill>
                  <a:schemeClr val="tx1"/>
                </a:solidFill>
                <a:effectLst/>
                <a:latin typeface="+mn-lt"/>
                <a:ea typeface="+mn-ea"/>
                <a:cs typeface="+mn-cs"/>
              </a:rPr>
              <a:t>GFS</a:t>
            </a:r>
            <a:r>
              <a:rPr lang="ru-RU" sz="1200" kern="1200" dirty="0" smtClean="0">
                <a:solidFill>
                  <a:schemeClr val="tx1"/>
                </a:solidFill>
                <a:effectLst/>
                <a:latin typeface="+mn-lt"/>
                <a:ea typeface="+mn-ea"/>
                <a:cs typeface="+mn-cs"/>
              </a:rPr>
              <a:t>, как и в </a:t>
            </a:r>
            <a:r>
              <a:rPr lang="en-US" sz="1200" kern="1200" dirty="0" smtClean="0">
                <a:solidFill>
                  <a:schemeClr val="tx1"/>
                </a:solidFill>
                <a:effectLst/>
                <a:latin typeface="+mn-lt"/>
                <a:ea typeface="+mn-ea"/>
                <a:cs typeface="+mn-cs"/>
              </a:rPr>
              <a:t>Hadoop</a:t>
            </a:r>
            <a:r>
              <a:rPr lang="ru-RU" sz="1200" kern="1200" dirty="0" smtClean="0">
                <a:solidFill>
                  <a:schemeClr val="tx1"/>
                </a:solidFill>
                <a:effectLst/>
                <a:latin typeface="+mn-lt"/>
                <a:ea typeface="+mn-ea"/>
                <a:cs typeface="+mn-cs"/>
              </a:rPr>
              <a:t>, данное решение обладает свойством </a:t>
            </a:r>
            <a:r>
              <a:rPr lang="ru-RU" sz="1200" b="1" kern="1200" dirty="0" smtClean="0">
                <a:solidFill>
                  <a:schemeClr val="tx1"/>
                </a:solidFill>
                <a:effectLst/>
                <a:latin typeface="+mn-lt"/>
                <a:ea typeface="+mn-ea"/>
                <a:cs typeface="+mn-cs"/>
              </a:rPr>
              <a:t>локальности</a:t>
            </a:r>
            <a:r>
              <a:rPr lang="ru-RU" sz="1200" kern="1200" dirty="0" smtClean="0">
                <a:solidFill>
                  <a:schemeClr val="tx1"/>
                </a:solidFill>
                <a:effectLst/>
                <a:latin typeface="+mn-lt"/>
                <a:ea typeface="+mn-ea"/>
                <a:cs typeface="+mn-cs"/>
              </a:rPr>
              <a:t>. Т.е. используются те вычислительные ресурсы, на которых сохранена информация.</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7</a:t>
            </a:fld>
            <a:endParaRPr lang="ru-RU"/>
          </a:p>
        </p:txBody>
      </p:sp>
    </p:spTree>
    <p:extLst>
      <p:ext uri="{BB962C8B-B14F-4D97-AF65-F5344CB8AC3E}">
        <p14:creationId xmlns:p14="http://schemas.microsoft.com/office/powerpoint/2010/main" val="1296830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200" kern="1200" dirty="0" smtClean="0">
                <a:solidFill>
                  <a:schemeClr val="tx1"/>
                </a:solidFill>
                <a:effectLst/>
                <a:latin typeface="+mn-lt"/>
                <a:ea typeface="+mn-ea"/>
                <a:cs typeface="+mn-cs"/>
              </a:rPr>
              <a:t>Hadoop </a:t>
            </a:r>
            <a:r>
              <a:rPr lang="ru-RU" sz="1200" kern="1200" dirty="0" smtClean="0">
                <a:solidFill>
                  <a:schemeClr val="tx1"/>
                </a:solidFill>
                <a:effectLst/>
                <a:latin typeface="+mn-lt"/>
                <a:ea typeface="+mn-ea"/>
                <a:cs typeface="+mn-cs"/>
              </a:rPr>
              <a:t>это ещё одно решение реализующее модель </a:t>
            </a:r>
            <a:r>
              <a:rPr lang="en-US" sz="1200" kern="1200" dirty="0" smtClean="0">
                <a:solidFill>
                  <a:schemeClr val="tx1"/>
                </a:solidFill>
                <a:effectLst/>
                <a:latin typeface="+mn-lt"/>
                <a:ea typeface="+mn-ea"/>
                <a:cs typeface="+mn-cs"/>
              </a:rPr>
              <a:t>MapReduce</a:t>
            </a:r>
            <a:r>
              <a:rPr lang="ru-RU" sz="1200" kern="1200" dirty="0" smtClean="0">
                <a:solidFill>
                  <a:schemeClr val="tx1"/>
                </a:solidFill>
                <a:effectLst/>
                <a:latin typeface="+mn-lt"/>
                <a:ea typeface="+mn-ea"/>
                <a:cs typeface="+mn-cs"/>
              </a:rPr>
              <a:t>.</a:t>
            </a:r>
          </a:p>
          <a:p>
            <a:r>
              <a:rPr lang="ru-RU" sz="1200" kern="1200" dirty="0" smtClean="0">
                <a:solidFill>
                  <a:schemeClr val="tx1"/>
                </a:solidFill>
                <a:effectLst/>
                <a:latin typeface="+mn-lt"/>
                <a:ea typeface="+mn-ea"/>
                <a:cs typeface="+mn-cs"/>
              </a:rPr>
              <a:t>Файловая система </a:t>
            </a:r>
            <a:r>
              <a:rPr lang="en-US" sz="1200" kern="1200" dirty="0" smtClean="0">
                <a:solidFill>
                  <a:schemeClr val="tx1"/>
                </a:solidFill>
                <a:effectLst/>
                <a:latin typeface="+mn-lt"/>
                <a:ea typeface="+mn-ea"/>
                <a:cs typeface="+mn-cs"/>
              </a:rPr>
              <a:t>HDFS</a:t>
            </a:r>
            <a:r>
              <a:rPr lang="ru-RU" sz="1200" kern="120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Hadoop</a:t>
            </a:r>
            <a:r>
              <a:rPr lang="ru-RU" sz="1200" kern="1200" dirty="0" smtClean="0">
                <a:solidFill>
                  <a:schemeClr val="tx1"/>
                </a:solidFill>
                <a:effectLst/>
                <a:latin typeface="+mn-lt"/>
                <a:ea typeface="+mn-ea"/>
                <a:cs typeface="+mn-cs"/>
              </a:rPr>
              <a:t> – это целостное решение для хранения и обработки данных. Сама библиотека – открытая, но есть ряд компаний, которые зарабатывают на обслуживании решений на базе этой библиотеки. </a:t>
            </a:r>
            <a:r>
              <a:rPr lang="en-US" sz="1200" kern="1200" dirty="0" smtClean="0">
                <a:solidFill>
                  <a:schemeClr val="tx1"/>
                </a:solidFill>
                <a:effectLst/>
                <a:latin typeface="+mn-lt"/>
                <a:ea typeface="+mn-ea"/>
                <a:cs typeface="+mn-cs"/>
              </a:rPr>
              <a:t>Cloudera</a:t>
            </a:r>
            <a:r>
              <a:rPr lang="ru-RU" sz="1200" kern="1200" dirty="0" smtClean="0">
                <a:solidFill>
                  <a:schemeClr val="tx1"/>
                </a:solidFill>
                <a:effectLst/>
                <a:latin typeface="+mn-lt"/>
                <a:ea typeface="+mn-ea"/>
                <a:cs typeface="+mn-cs"/>
              </a:rPr>
              <a:t>, например, предоставляет хостинг с </a:t>
            </a:r>
            <a:r>
              <a:rPr lang="en-US" sz="1200" kern="1200" dirty="0" smtClean="0">
                <a:solidFill>
                  <a:schemeClr val="tx1"/>
                </a:solidFill>
                <a:effectLst/>
                <a:latin typeface="+mn-lt"/>
                <a:ea typeface="+mn-ea"/>
                <a:cs typeface="+mn-cs"/>
              </a:rPr>
              <a:t>Hadoop</a:t>
            </a:r>
            <a:r>
              <a:rPr lang="ru-RU" sz="1200" kern="1200" dirty="0" smtClean="0">
                <a:solidFill>
                  <a:schemeClr val="tx1"/>
                </a:solidFill>
                <a:effectLst/>
                <a:latin typeface="+mn-lt"/>
                <a:ea typeface="+mn-ea"/>
                <a:cs typeface="+mn-cs"/>
              </a:rPr>
              <a:t>, а также поставляет шкафы – уже укомплектованные кластеры.</a:t>
            </a:r>
          </a:p>
          <a:p>
            <a:endParaRPr lang="ru-RU" dirty="0"/>
          </a:p>
        </p:txBody>
      </p:sp>
      <p:sp>
        <p:nvSpPr>
          <p:cNvPr id="4" name="Номер слайда 3"/>
          <p:cNvSpPr>
            <a:spLocks noGrp="1"/>
          </p:cNvSpPr>
          <p:nvPr>
            <p:ph type="sldNum" sz="quarter" idx="10"/>
          </p:nvPr>
        </p:nvSpPr>
        <p:spPr/>
        <p:txBody>
          <a:bodyPr/>
          <a:lstStyle/>
          <a:p>
            <a:fld id="{71F73B42-7B8B-4882-A809-3559C0742ADF}" type="slidenum">
              <a:rPr lang="ru-RU" smtClean="0"/>
              <a:t>8</a:t>
            </a:fld>
            <a:endParaRPr lang="ru-RU"/>
          </a:p>
        </p:txBody>
      </p:sp>
    </p:spTree>
    <p:extLst>
      <p:ext uri="{BB962C8B-B14F-4D97-AF65-F5344CB8AC3E}">
        <p14:creationId xmlns:p14="http://schemas.microsoft.com/office/powerpoint/2010/main" val="880212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C9E84F4-BCF7-46EA-9911-8EEEF4669839}" type="datetime1">
              <a:rPr lang="ru-RU" smtClean="0"/>
              <a:t>18.03.2014</a:t>
            </a:fld>
            <a:endParaRPr lang="ru-RU"/>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t>‹#›</a:t>
            </a:fld>
            <a:endParaRPr lang="ru-RU" dirty="0"/>
          </a:p>
        </p:txBody>
      </p:sp>
      <p:pic>
        <p:nvPicPr>
          <p:cNvPr id="10" name="Рисунок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a:ln>
            <a:noFill/>
          </a:ln>
          <a:effectLst>
            <a:glow rad="63500">
              <a:schemeClr val="bg1">
                <a:alpha val="40000"/>
              </a:schemeClr>
            </a:glow>
          </a:effectLst>
        </p:spPr>
      </p:pic>
    </p:spTree>
    <p:extLst>
      <p:ext uri="{BB962C8B-B14F-4D97-AF65-F5344CB8AC3E}">
        <p14:creationId xmlns:p14="http://schemas.microsoft.com/office/powerpoint/2010/main" val="10002991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9A85C41-53C6-4506-9912-B8A97176D81C}"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192894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7D73FCB-37C4-418F-8ACB-5BEB28A17ADA}"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35928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745F9E7-1919-4AB4-A1E8-E46B434F576F}"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21025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36EDB56-F002-4DBB-8550-09C3651CAADF}" type="datetime1">
              <a:rPr lang="ru-RU" smtClean="0"/>
              <a:t>18.03.2014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258035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C5DCBF-DDA7-4163-9F46-42A5B5E5F02E}" type="datetime1">
              <a:rPr lang="ru-RU" smtClean="0"/>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1227699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2D02F9E-C98F-4E27-990C-5CB47E27C1C6}" type="datetime1">
              <a:rPr lang="ru-RU" smtClean="0"/>
              <a:t>18.03.2014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51556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E1FF08-80EF-45B3-BFA1-49F448344DEE}" type="datetime1">
              <a:rPr lang="ru-RU" smtClean="0"/>
              <a:t>18.03.2014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3770804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8F8DB9-1EB6-4F15-A388-BEEA1B07F022}" type="datetime1">
              <a:rPr lang="ru-RU" smtClean="0"/>
              <a:t>18.03.2014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1F76288-4F85-4F59-B786-02C6DC4B752F}" type="slidenum">
              <a:rPr lang="ru-RU" smtClean="0"/>
              <a:t>‹#›</a:t>
            </a:fld>
            <a:endParaRPr lang="ru-RU"/>
          </a:p>
        </p:txBody>
      </p:sp>
    </p:spTree>
    <p:extLst>
      <p:ext uri="{BB962C8B-B14F-4D97-AF65-F5344CB8AC3E}">
        <p14:creationId xmlns:p14="http://schemas.microsoft.com/office/powerpoint/2010/main" val="262615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ru-RU" smtClean="0"/>
              <a:t>Образец текста</a:t>
            </a:r>
          </a:p>
        </p:txBody>
      </p:sp>
      <p:sp>
        <p:nvSpPr>
          <p:cNvPr id="5" name="Date Placeholder 4"/>
          <p:cNvSpPr>
            <a:spLocks noGrp="1"/>
          </p:cNvSpPr>
          <p:nvPr>
            <p:ph type="dt" sz="half" idx="10"/>
          </p:nvPr>
        </p:nvSpPr>
        <p:spPr/>
        <p:txBody>
          <a:bodyPr/>
          <a:lstStyle/>
          <a:p>
            <a:fld id="{B5EE8630-FE69-44B1-86BB-3BDEFCEB2B74}" type="datetime1">
              <a:rPr lang="ru-RU" smtClean="0"/>
              <a:t>18.03.2014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F1F76288-4F85-4F59-B786-02C6DC4B752F}" type="slidenum">
              <a:rPr lang="ru-RU" smtClean="0"/>
              <a:t>‹#›</a:t>
            </a:fld>
            <a:endParaRPr lang="ru-RU"/>
          </a:p>
        </p:txBody>
      </p:sp>
      <p:pic>
        <p:nvPicPr>
          <p:cNvPr id="11" name="Рисунок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3349550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6E79F3C3-3F8F-4383-ABD0-2BB5D18253E2}" type="datetime1">
              <a:rPr lang="ru-RU" smtClean="0"/>
              <a:t>18.03.2014</a:t>
            </a:fld>
            <a:endParaRPr lang="ru-RU"/>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ru-RU"/>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F1F76288-4F85-4F59-B786-02C6DC4B752F}" type="slidenum">
              <a:rPr lang="ru-RU" smtClean="0"/>
              <a:t>‹#›</a:t>
            </a:fld>
            <a:endParaRPr lang="ru-RU"/>
          </a:p>
        </p:txBody>
      </p:sp>
      <p:pic>
        <p:nvPicPr>
          <p:cNvPr id="9" name="Рисунок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191888566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marL="177800" marR="0" lvl="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Образец текста</a:t>
            </a:r>
          </a:p>
          <a:p>
            <a:pPr marL="533400" marR="0" lvl="1"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400" b="0" i="0" u="none" strike="noStrike" kern="1200" cap="none" spc="0" normalizeH="0" baseline="0" noProof="0" dirty="0" smtClean="0">
                <a:ln>
                  <a:noFill/>
                </a:ln>
                <a:solidFill>
                  <a:prstClr val="black">
                    <a:lumMod val="85000"/>
                    <a:lumOff val="15000"/>
                  </a:prstClr>
                </a:solidFill>
                <a:effectLst/>
                <a:uLnTx/>
                <a:uFillTx/>
                <a:latin typeface="+mn-lt"/>
              </a:rPr>
              <a:t>Второй уровень</a:t>
            </a:r>
          </a:p>
          <a:p>
            <a:pPr marL="723900" marR="0" lvl="2"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2000" b="0" i="1" u="none" strike="noStrike" kern="1200" cap="none" spc="0" normalizeH="0" baseline="0" noProof="0" dirty="0" smtClean="0">
                <a:ln>
                  <a:noFill/>
                </a:ln>
                <a:solidFill>
                  <a:prstClr val="black">
                    <a:lumMod val="85000"/>
                    <a:lumOff val="15000"/>
                  </a:prstClr>
                </a:solidFill>
                <a:effectLst/>
                <a:uLnTx/>
                <a:uFillTx/>
                <a:latin typeface="+mn-lt"/>
              </a:rPr>
              <a:t>Третий уровень</a:t>
            </a:r>
          </a:p>
          <a:p>
            <a:pPr marL="822325" marR="0" lvl="3"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Четвертый уровень</a:t>
            </a:r>
          </a:p>
          <a:p>
            <a:pPr marL="1096963" marR="0" lvl="4"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a:pPr>
            <a:r>
              <a:rPr kumimoji="0" lang="ru-RU" sz="1800" b="0" i="0" u="none" strike="noStrike" kern="1200" cap="none" spc="0" normalizeH="0" baseline="0" noProof="0" dirty="0" smtClean="0">
                <a:ln>
                  <a:noFill/>
                </a:ln>
                <a:solidFill>
                  <a:prstClr val="black">
                    <a:lumMod val="85000"/>
                    <a:lumOff val="15000"/>
                  </a:prstClr>
                </a:solidFill>
                <a:effectLst/>
                <a:uLnTx/>
                <a:uFillTx/>
                <a:latin typeface="+mn-lt"/>
              </a:rPr>
              <a:t>Пятый уровень</a:t>
            </a:r>
            <a:endParaRPr kumimoji="0" lang="en-US" sz="1800" b="0" i="0" u="none" strike="noStrike" kern="1200" cap="none" spc="0" normalizeH="0" baseline="0" noProof="0" dirty="0">
              <a:ln>
                <a:noFill/>
              </a:ln>
              <a:solidFill>
                <a:prstClr val="black">
                  <a:lumMod val="85000"/>
                  <a:lumOff val="15000"/>
                </a:prstClr>
              </a:solidFill>
              <a:effectLst/>
              <a:uLnTx/>
              <a:uFillTx/>
              <a:latin typeface="+mn-lt"/>
            </a:endParaRP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3753DCCE-50A5-4545-B01C-2A0D8FBD22B4}" type="datetime1">
              <a:rPr lang="ru-RU" smtClean="0"/>
              <a:t>18.03.2014</a:t>
            </a:fld>
            <a:endParaRPr lang="ru-RU"/>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ru-RU"/>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F1F76288-4F85-4F59-B786-02C6DC4B752F}" type="slidenum">
              <a:rPr lang="ru-RU" smtClean="0"/>
              <a:t>‹#›</a:t>
            </a:fld>
            <a:endParaRPr lang="ru-RU"/>
          </a:p>
        </p:txBody>
      </p:sp>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895713" y="77099"/>
            <a:ext cx="2230119" cy="408235"/>
          </a:xfrm>
          <a:prstGeom prst="rect">
            <a:avLst/>
          </a:prstGeom>
        </p:spPr>
      </p:pic>
    </p:spTree>
    <p:extLst>
      <p:ext uri="{BB962C8B-B14F-4D97-AF65-F5344CB8AC3E}">
        <p14:creationId xmlns:p14="http://schemas.microsoft.com/office/powerpoint/2010/main" val="9532637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177800" marR="0" indent="-177800" algn="l" defTabSz="914400" rtl="0" eaLnBrk="1" fontAlgn="auto" latinLnBrk="0" hangingPunct="1">
        <a:lnSpc>
          <a:spcPct val="85000"/>
        </a:lnSpc>
        <a:spcBef>
          <a:spcPts val="13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1pPr>
      <a:lvl2pPr marL="533400" marR="0" indent="-34607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400" kern="1200">
          <a:solidFill>
            <a:schemeClr val="tx1">
              <a:lumMod val="85000"/>
              <a:lumOff val="15000"/>
            </a:schemeClr>
          </a:solidFill>
          <a:latin typeface="+mn-lt"/>
          <a:ea typeface="+mn-ea"/>
          <a:cs typeface="+mn-cs"/>
        </a:defRPr>
      </a:lvl2pPr>
      <a:lvl3pPr marL="723900" marR="0" indent="-368300"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2000" i="1" kern="1200">
          <a:solidFill>
            <a:schemeClr val="tx1">
              <a:lumMod val="85000"/>
              <a:lumOff val="15000"/>
            </a:schemeClr>
          </a:solidFill>
          <a:latin typeface="+mn-lt"/>
          <a:ea typeface="+mn-ea"/>
          <a:cs typeface="+mn-cs"/>
        </a:defRPr>
      </a:lvl3pPr>
      <a:lvl4pPr marL="822325" marR="0" indent="-200025"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4pPr>
      <a:lvl5pPr marL="1096963" marR="0" indent="-195263" algn="l" defTabSz="914400" rtl="0" eaLnBrk="1" fontAlgn="auto" latinLnBrk="0" hangingPunct="1">
        <a:lnSpc>
          <a:spcPct val="85000"/>
        </a:lnSpc>
        <a:spcBef>
          <a:spcPts val="600"/>
        </a:spcBef>
        <a:spcAft>
          <a:spcPts val="0"/>
        </a:spcAft>
        <a:buClrTx/>
        <a:buSzTx/>
        <a:buFont typeface="Calibri Light" panose="020F0302020204030204" pitchFamily="34" charset="0"/>
        <a:buChar char="·"/>
        <a:tabLst/>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ynthesis.ipi.ac.ru/synthesis/student/BigData/seminar-hadoop" TargetMode="External"/><Relationship Id="rId4" Type="http://schemas.openxmlformats.org/officeDocument/2006/relationships/image" Target="../media/image4.tm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blog.jobbole.com/132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b="1" dirty="0"/>
              <a:t>Определение термина "большие данные"</a:t>
            </a:r>
            <a:endParaRPr lang="ru-RU" dirty="0"/>
          </a:p>
        </p:txBody>
      </p:sp>
      <p:sp>
        <p:nvSpPr>
          <p:cNvPr id="5" name="Подзаголовок 4"/>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343135230"/>
      </p:ext>
    </p:extLst>
  </p:cSld>
  <p:clrMapOvr>
    <a:masterClrMapping/>
  </p:clrMapOvr>
  <mc:AlternateContent xmlns:mc="http://schemas.openxmlformats.org/markup-compatibility/2006" xmlns:p14="http://schemas.microsoft.com/office/powerpoint/2010/main">
    <mc:Choice Requires="p14">
      <p:transition spd="slow" p14:dur="2000" advTm="85815"/>
    </mc:Choice>
    <mc:Fallback xmlns="">
      <p:transition spd="slow" advTm="8581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Определение «Большие данные»</a:t>
            </a:r>
            <a:endParaRPr lang="ru-RU" dirty="0"/>
          </a:p>
        </p:txBody>
      </p:sp>
      <p:sp>
        <p:nvSpPr>
          <p:cNvPr id="3" name="Объект 2"/>
          <p:cNvSpPr>
            <a:spLocks noGrp="1"/>
          </p:cNvSpPr>
          <p:nvPr>
            <p:ph idx="1"/>
          </p:nvPr>
        </p:nvSpPr>
        <p:spPr/>
        <p:txBody>
          <a:bodyPr>
            <a:normAutofit fontScale="92500" lnSpcReduction="10000"/>
          </a:bodyPr>
          <a:lstStyle/>
          <a:p>
            <a:r>
              <a:rPr lang="ru-RU" dirty="0"/>
              <a:t>серия </a:t>
            </a:r>
            <a:r>
              <a:rPr lang="ru-RU" u="sng" dirty="0"/>
              <a:t>подходов, инструментов и методов обработки </a:t>
            </a:r>
            <a:r>
              <a:rPr lang="ru-RU" dirty="0"/>
              <a:t>структурированных и неструктурированных </a:t>
            </a:r>
            <a:r>
              <a:rPr lang="ru-RU" u="sng" dirty="0"/>
              <a:t>данных огромных объёмов и значительного многообразия </a:t>
            </a:r>
            <a:r>
              <a:rPr lang="ru-RU" dirty="0"/>
              <a:t>для </a:t>
            </a:r>
            <a:r>
              <a:rPr lang="ru-RU" u="sng" dirty="0"/>
              <a:t>получения</a:t>
            </a:r>
            <a:r>
              <a:rPr lang="ru-RU" dirty="0"/>
              <a:t> воспринимаемых человеком </a:t>
            </a:r>
            <a:r>
              <a:rPr lang="ru-RU" u="sng" dirty="0"/>
              <a:t>результатов</a:t>
            </a:r>
            <a:r>
              <a:rPr lang="ru-RU" dirty="0"/>
              <a:t>, эффективных в </a:t>
            </a:r>
            <a:r>
              <a:rPr lang="ru-RU" u="sng" dirty="0"/>
              <a:t>условиях</a:t>
            </a:r>
            <a:r>
              <a:rPr lang="ru-RU" dirty="0"/>
              <a:t> </a:t>
            </a:r>
            <a:r>
              <a:rPr lang="ru-RU" u="sng" dirty="0"/>
              <a:t>непрерывного прироста</a:t>
            </a:r>
            <a:r>
              <a:rPr lang="ru-RU" dirty="0"/>
              <a:t>, </a:t>
            </a:r>
            <a:r>
              <a:rPr lang="ru-RU" u="sng" dirty="0"/>
              <a:t>распределения по многочисленным узлам </a:t>
            </a:r>
            <a:r>
              <a:rPr lang="ru-RU" dirty="0"/>
              <a:t>вычислительной сети, сформировавшихся в конце 2000-х годов, альтернативных традиционным системам управления базами данных и решениям класса </a:t>
            </a:r>
            <a:r>
              <a:rPr lang="ru-RU" dirty="0" err="1"/>
              <a:t>Business</a:t>
            </a:r>
            <a:r>
              <a:rPr lang="ru-RU" dirty="0"/>
              <a:t> </a:t>
            </a:r>
            <a:r>
              <a:rPr lang="ru-RU" dirty="0" err="1" smtClean="0"/>
              <a:t>Intelligence</a:t>
            </a:r>
            <a:r>
              <a:rPr lang="ru-RU" dirty="0" smtClean="0"/>
              <a:t> (Википедия</a:t>
            </a:r>
            <a:r>
              <a:rPr lang="en-US" dirty="0" smtClean="0"/>
              <a:t> RUS</a:t>
            </a:r>
            <a:r>
              <a:rPr lang="ru-RU" dirty="0" smtClean="0"/>
              <a:t>)</a:t>
            </a:r>
          </a:p>
          <a:p>
            <a:r>
              <a:rPr lang="en-US" dirty="0" smtClean="0"/>
              <a:t>Big Data</a:t>
            </a:r>
            <a:r>
              <a:rPr lang="en-US" dirty="0"/>
              <a:t> is the term for a collection of data sets so large and complex that it becomes difficult to process using on-hand database management tools or traditional data processing </a:t>
            </a:r>
            <a:r>
              <a:rPr lang="en-US" dirty="0" smtClean="0"/>
              <a:t>applications</a:t>
            </a:r>
            <a:r>
              <a:rPr lang="ru-RU" dirty="0" smtClean="0"/>
              <a:t> </a:t>
            </a:r>
            <a:r>
              <a:rPr lang="en-US" dirty="0" smtClean="0"/>
              <a:t>(Wikipedia ENG)</a:t>
            </a:r>
            <a:endParaRPr lang="ru-RU" dirty="0" smtClean="0"/>
          </a:p>
          <a:p>
            <a:r>
              <a:rPr lang="ru-RU" dirty="0" smtClean="0"/>
              <a:t>Большие </a:t>
            </a:r>
            <a:r>
              <a:rPr lang="ru-RU" dirty="0"/>
              <a:t>данные – это такие данные, которыми дорого управлять или из которых сложно извлечь ценность. (Майкл Франклин)</a:t>
            </a:r>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2</a:t>
            </a:fld>
            <a:endParaRPr lang="ru-RU"/>
          </a:p>
        </p:txBody>
      </p:sp>
    </p:spTree>
    <p:extLst>
      <p:ext uri="{BB962C8B-B14F-4D97-AF65-F5344CB8AC3E}">
        <p14:creationId xmlns:p14="http://schemas.microsoft.com/office/powerpoint/2010/main" val="4207595203"/>
      </p:ext>
    </p:extLst>
  </p:cSld>
  <p:clrMapOvr>
    <a:masterClrMapping/>
  </p:clrMapOvr>
  <mc:AlternateContent xmlns:mc="http://schemas.openxmlformats.org/markup-compatibility/2006" xmlns:p14="http://schemas.microsoft.com/office/powerpoint/2010/main">
    <mc:Choice Requires="p14">
      <p:transition spd="slow" p14:dur="2000" advTm="186437"/>
    </mc:Choice>
    <mc:Fallback xmlns="">
      <p:transition spd="slow" advTm="18643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Данные – Информация – Знания</a:t>
            </a:r>
            <a:endParaRPr lang="ru-RU" dirty="0"/>
          </a:p>
        </p:txBody>
      </p:sp>
      <p:sp>
        <p:nvSpPr>
          <p:cNvPr id="3" name="Объект 2"/>
          <p:cNvSpPr>
            <a:spLocks noGrp="1"/>
          </p:cNvSpPr>
          <p:nvPr>
            <p:ph idx="1"/>
          </p:nvPr>
        </p:nvSpPr>
        <p:spPr/>
        <p:txBody>
          <a:bodyPr>
            <a:normAutofit lnSpcReduction="10000"/>
          </a:bodyPr>
          <a:lstStyle/>
          <a:p>
            <a:r>
              <a:rPr lang="ru-RU" dirty="0" smtClean="0"/>
              <a:t>Данные – совокупность зафиксированных фактов</a:t>
            </a:r>
          </a:p>
          <a:p>
            <a:endParaRPr lang="ru-RU" dirty="0" smtClean="0"/>
          </a:p>
          <a:p>
            <a:r>
              <a:rPr lang="ru-RU" dirty="0" smtClean="0"/>
              <a:t>Информация – сведения, уменьшающие неопределённость</a:t>
            </a:r>
          </a:p>
          <a:p>
            <a:endParaRPr lang="ru-RU" dirty="0" smtClean="0"/>
          </a:p>
          <a:p>
            <a:r>
              <a:rPr lang="ru-RU" dirty="0" smtClean="0"/>
              <a:t>Знания – сведения, позволяющие действовать с прогнозируемым результатом</a:t>
            </a:r>
          </a:p>
          <a:p>
            <a:endParaRPr lang="ru-RU" dirty="0"/>
          </a:p>
          <a:p>
            <a:r>
              <a:rPr lang="ru-RU" dirty="0" smtClean="0"/>
              <a:t>Мы располагаем данными, они хранятся в цифровом виде,</a:t>
            </a:r>
            <a:br>
              <a:rPr lang="ru-RU" dirty="0" smtClean="0"/>
            </a:br>
            <a:r>
              <a:rPr lang="ru-RU" dirty="0" smtClean="0"/>
              <a:t>мы не знаем, что в них</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3</a:t>
            </a:fld>
            <a:endParaRPr lang="ru-RU"/>
          </a:p>
        </p:txBody>
      </p:sp>
    </p:spTree>
    <p:extLst>
      <p:ext uri="{BB962C8B-B14F-4D97-AF65-F5344CB8AC3E}">
        <p14:creationId xmlns:p14="http://schemas.microsoft.com/office/powerpoint/2010/main" val="3368794160"/>
      </p:ext>
    </p:extLst>
  </p:cSld>
  <p:clrMapOvr>
    <a:masterClrMapping/>
  </p:clrMapOvr>
  <mc:AlternateContent xmlns:mc="http://schemas.openxmlformats.org/markup-compatibility/2006" xmlns:p14="http://schemas.microsoft.com/office/powerpoint/2010/main">
    <mc:Choice Requires="p14">
      <p:transition spd="slow" p14:dur="2000" advTm="344019"/>
    </mc:Choice>
    <mc:Fallback xmlns="">
      <p:transition spd="slow" advTm="34401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 данных к реакции</a:t>
            </a:r>
            <a:endParaRPr lang="ru-RU" dirty="0"/>
          </a:p>
        </p:txBody>
      </p:sp>
      <p:sp>
        <p:nvSpPr>
          <p:cNvPr id="3" name="Объект 2"/>
          <p:cNvSpPr>
            <a:spLocks noGrp="1"/>
          </p:cNvSpPr>
          <p:nvPr>
            <p:ph idx="1"/>
          </p:nvPr>
        </p:nvSpPr>
        <p:spPr/>
        <p:txBody>
          <a:bodyPr/>
          <a:lstStyle/>
          <a:p>
            <a:r>
              <a:rPr lang="ru-RU" dirty="0" smtClean="0"/>
              <a:t>Знания позволяют прогнозировать действия</a:t>
            </a:r>
          </a:p>
          <a:p>
            <a:r>
              <a:rPr lang="ru-RU" dirty="0" smtClean="0"/>
              <a:t>Одна из целей анализа больших данных – научиться автоматически правильно действовать:</a:t>
            </a:r>
          </a:p>
          <a:p>
            <a:pPr lvl="1"/>
            <a:r>
              <a:rPr lang="ru-RU" dirty="0" smtClean="0"/>
              <a:t>Сообщать о выявленных отклонениях</a:t>
            </a:r>
            <a:endParaRPr lang="en-US" dirty="0" smtClean="0"/>
          </a:p>
          <a:p>
            <a:pPr lvl="1"/>
            <a:r>
              <a:rPr lang="ru-RU" dirty="0" smtClean="0"/>
              <a:t>Прогнозировать финансовое состояние</a:t>
            </a:r>
          </a:p>
          <a:p>
            <a:pPr lvl="1"/>
            <a:r>
              <a:rPr lang="ru-RU" dirty="0" smtClean="0"/>
              <a:t>Предлагать и принимать решения</a:t>
            </a:r>
          </a:p>
          <a:p>
            <a:pPr lvl="1"/>
            <a:endParaRPr lang="ru-RU" dirty="0" smtClean="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4</a:t>
            </a:fld>
            <a:endParaRPr lang="ru-RU"/>
          </a:p>
        </p:txBody>
      </p:sp>
      <p:pic>
        <p:nvPicPr>
          <p:cNvPr id="1026" name="Picture 2" descr="http://upload.wikimedia.org/wikipedia/en/thumb/7/7d/Logo_of_Grok_company.png/200px-Logo_of_Grok_compan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0975" y="4305300"/>
            <a:ext cx="1905000"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014643"/>
      </p:ext>
    </p:extLst>
  </p:cSld>
  <p:clrMapOvr>
    <a:masterClrMapping/>
  </p:clrMapOvr>
  <mc:AlternateContent xmlns:mc="http://schemas.openxmlformats.org/markup-compatibility/2006" xmlns:p14="http://schemas.microsoft.com/office/powerpoint/2010/main">
    <mc:Choice Requires="p14">
      <p:transition spd="slow" p14:dur="2000" advTm="61611"/>
    </mc:Choice>
    <mc:Fallback xmlns="">
      <p:transition spd="slow" advTm="61611"/>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Источники данных</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5</a:t>
            </a:fld>
            <a:endParaRPr lang="ru-RU"/>
          </a:p>
        </p:txBody>
      </p:sp>
      <p:sp>
        <p:nvSpPr>
          <p:cNvPr id="9" name="Объект 8"/>
          <p:cNvSpPr>
            <a:spLocks noGrp="1"/>
          </p:cNvSpPr>
          <p:nvPr>
            <p:ph idx="1"/>
          </p:nvPr>
        </p:nvSpPr>
        <p:spPr/>
        <p:txBody>
          <a:bodyPr/>
          <a:lstStyle/>
          <a:p>
            <a:r>
              <a:rPr lang="ru-RU" dirty="0" smtClean="0"/>
              <a:t>Коммуникации</a:t>
            </a:r>
          </a:p>
          <a:p>
            <a:pPr lvl="1"/>
            <a:r>
              <a:rPr lang="ru-RU" dirty="0" smtClean="0"/>
              <a:t>устройство-устройство</a:t>
            </a:r>
          </a:p>
          <a:p>
            <a:pPr lvl="1"/>
            <a:r>
              <a:rPr lang="ru-RU" dirty="0" smtClean="0"/>
              <a:t>человек-устройство</a:t>
            </a:r>
            <a:endParaRPr lang="ru-RU" dirty="0"/>
          </a:p>
        </p:txBody>
      </p:sp>
      <p:pic>
        <p:nvPicPr>
          <p:cNvPr id="10" name="Объект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6385" y="3237275"/>
            <a:ext cx="4728029" cy="3546022"/>
          </a:xfrm>
          <a:prstGeom prst="rect">
            <a:avLst/>
          </a:prstGeom>
          <a:ln>
            <a:noFill/>
          </a:ln>
          <a:effectLst>
            <a:outerShdw blurRad="292100" dist="139700" dir="2700000" algn="tl" rotWithShape="0">
              <a:srgbClr val="333333">
                <a:alpha val="65000"/>
              </a:srgbClr>
            </a:outerShdw>
          </a:effectLst>
        </p:spPr>
      </p:pic>
      <p:pic>
        <p:nvPicPr>
          <p:cNvPr id="3" name="Рисунок 2" descr="Вырезка экрана"/>
          <p:cNvPicPr>
            <a:picLocks noChangeAspect="1"/>
          </p:cNvPicPr>
          <p:nvPr/>
        </p:nvPicPr>
        <p:blipFill rotWithShape="1">
          <a:blip r:embed="rId4">
            <a:extLst>
              <a:ext uri="{28A0092B-C50C-407E-A947-70E740481C1C}">
                <a14:useLocalDpi xmlns:a14="http://schemas.microsoft.com/office/drawing/2010/main" val="0"/>
              </a:ext>
            </a:extLst>
          </a:blip>
          <a:srcRect t="1397" b="1"/>
          <a:stretch/>
        </p:blipFill>
        <p:spPr>
          <a:xfrm>
            <a:off x="6053517" y="1712685"/>
            <a:ext cx="5873257" cy="3570515"/>
          </a:xfrm>
          <a:prstGeom prst="rect">
            <a:avLst/>
          </a:prstGeom>
        </p:spPr>
      </p:pic>
      <p:sp>
        <p:nvSpPr>
          <p:cNvPr id="8" name="TextBox 7"/>
          <p:cNvSpPr txBox="1"/>
          <p:nvPr/>
        </p:nvSpPr>
        <p:spPr>
          <a:xfrm>
            <a:off x="6043611" y="5573022"/>
            <a:ext cx="5998334" cy="646331"/>
          </a:xfrm>
          <a:prstGeom prst="rect">
            <a:avLst/>
          </a:prstGeom>
          <a:noFill/>
        </p:spPr>
        <p:txBody>
          <a:bodyPr wrap="square" rtlCol="0">
            <a:spAutoFit/>
          </a:bodyPr>
          <a:lstStyle/>
          <a:p>
            <a:r>
              <a:rPr lang="en-US" dirty="0" smtClean="0"/>
              <a:t>* </a:t>
            </a:r>
            <a:r>
              <a:rPr lang="en-US" dirty="0">
                <a:hlinkClick r:id="rId5"/>
              </a:rPr>
              <a:t>http://</a:t>
            </a:r>
            <a:r>
              <a:rPr lang="en-US" dirty="0" smtClean="0">
                <a:hlinkClick r:id="rId5"/>
              </a:rPr>
              <a:t>synthesis.ipi.ac.ru/synthesis/student/BigData/seminar-hadoop</a:t>
            </a:r>
            <a:r>
              <a:rPr lang="en-US" dirty="0" smtClean="0"/>
              <a:t> </a:t>
            </a:r>
            <a:endParaRPr lang="ru-RU" dirty="0"/>
          </a:p>
        </p:txBody>
      </p:sp>
    </p:spTree>
    <p:extLst>
      <p:ext uri="{BB962C8B-B14F-4D97-AF65-F5344CB8AC3E}">
        <p14:creationId xmlns:p14="http://schemas.microsoft.com/office/powerpoint/2010/main" val="2213054804"/>
      </p:ext>
    </p:extLst>
  </p:cSld>
  <p:clrMapOvr>
    <a:masterClrMapping/>
  </p:clrMapOvr>
  <mc:AlternateContent xmlns:mc="http://schemas.openxmlformats.org/markup-compatibility/2006" xmlns:p14="http://schemas.microsoft.com/office/powerpoint/2010/main">
    <mc:Choice Requires="p14">
      <p:transition spd="slow" p14:dur="2000" advTm="161109"/>
    </mc:Choice>
    <mc:Fallback xmlns="">
      <p:transition spd="slow" advTm="161109"/>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Облако 7"/>
          <p:cNvSpPr/>
          <p:nvPr/>
        </p:nvSpPr>
        <p:spPr>
          <a:xfrm>
            <a:off x="319314" y="2300763"/>
            <a:ext cx="7155543" cy="4310176"/>
          </a:xfrm>
          <a:prstGeom prst="cloud">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ru-RU" sz="2000" dirty="0"/>
          </a:p>
          <a:p>
            <a:pPr algn="ctr"/>
            <a:endParaRPr lang="ru-RU" sz="2000" dirty="0" smtClean="0"/>
          </a:p>
          <a:p>
            <a:pPr algn="ctr"/>
            <a:endParaRPr lang="ru-RU" sz="2000" dirty="0"/>
          </a:p>
          <a:p>
            <a:pPr algn="ctr"/>
            <a:endParaRPr lang="ru-RU" sz="2000" dirty="0" smtClean="0"/>
          </a:p>
          <a:p>
            <a:pPr algn="ctr"/>
            <a:endParaRPr lang="ru-RU" sz="2000" dirty="0"/>
          </a:p>
          <a:p>
            <a:pPr algn="ctr"/>
            <a:endParaRPr lang="ru-RU" sz="2000" dirty="0" smtClean="0"/>
          </a:p>
          <a:p>
            <a:pPr algn="ctr"/>
            <a:endParaRPr lang="ru-RU" sz="2000" dirty="0"/>
          </a:p>
          <a:p>
            <a:pPr algn="ctr"/>
            <a:endParaRPr lang="ru-RU" sz="2000" dirty="0" smtClean="0"/>
          </a:p>
          <a:p>
            <a:pPr algn="ctr"/>
            <a:r>
              <a:rPr lang="ru-RU" sz="2800" dirty="0" smtClean="0"/>
              <a:t>80 Тб / день</a:t>
            </a:r>
            <a:endParaRPr lang="ru-RU" sz="2800" dirty="0"/>
          </a:p>
        </p:txBody>
      </p:sp>
      <p:sp>
        <p:nvSpPr>
          <p:cNvPr id="2" name="Заголовок 1"/>
          <p:cNvSpPr>
            <a:spLocks noGrp="1"/>
          </p:cNvSpPr>
          <p:nvPr>
            <p:ph type="title"/>
          </p:nvPr>
        </p:nvSpPr>
        <p:spPr/>
        <p:txBody>
          <a:bodyPr>
            <a:normAutofit/>
          </a:bodyPr>
          <a:lstStyle/>
          <a:p>
            <a:r>
              <a:rPr lang="ru-RU" dirty="0"/>
              <a:t>Проблема перемещения </a:t>
            </a:r>
            <a:r>
              <a:rPr lang="ru-RU" dirty="0" smtClean="0"/>
              <a:t>данных</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6</a:t>
            </a:fld>
            <a:endParaRPr lang="ru-RU"/>
          </a:p>
        </p:txBody>
      </p:sp>
      <p:sp>
        <p:nvSpPr>
          <p:cNvPr id="6" name="Блок-схема: магнитный диск 5"/>
          <p:cNvSpPr/>
          <p:nvPr/>
        </p:nvSpPr>
        <p:spPr>
          <a:xfrm>
            <a:off x="1640114" y="3077028"/>
            <a:ext cx="2002972" cy="2104571"/>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smtClean="0"/>
              <a:t>Установка</a:t>
            </a:r>
            <a:endParaRPr lang="ru-RU" dirty="0"/>
          </a:p>
        </p:txBody>
      </p:sp>
      <p:sp>
        <p:nvSpPr>
          <p:cNvPr id="7" name="Двойная стрелка влево/вправо 6"/>
          <p:cNvSpPr/>
          <p:nvPr/>
        </p:nvSpPr>
        <p:spPr>
          <a:xfrm>
            <a:off x="3643086" y="3609270"/>
            <a:ext cx="5120840" cy="104008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1Гб/сек</a:t>
            </a:r>
            <a:endParaRPr lang="ru-RU" dirty="0"/>
          </a:p>
        </p:txBody>
      </p:sp>
      <p:grpSp>
        <p:nvGrpSpPr>
          <p:cNvPr id="11" name="Группа 10"/>
          <p:cNvGrpSpPr/>
          <p:nvPr/>
        </p:nvGrpSpPr>
        <p:grpSpPr>
          <a:xfrm>
            <a:off x="8795657" y="3098763"/>
            <a:ext cx="449943" cy="1357088"/>
            <a:chOff x="10014857" y="4129312"/>
            <a:chExt cx="449943" cy="1357088"/>
          </a:xfrm>
        </p:grpSpPr>
        <p:sp>
          <p:nvSpPr>
            <p:cNvPr id="9" name="Равнобедренный треугольник 8"/>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Овал 9"/>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2" name="Группа 11"/>
          <p:cNvGrpSpPr/>
          <p:nvPr/>
        </p:nvGrpSpPr>
        <p:grpSpPr>
          <a:xfrm>
            <a:off x="9165771" y="3077028"/>
            <a:ext cx="449943" cy="1357088"/>
            <a:chOff x="10014857" y="4129312"/>
            <a:chExt cx="449943" cy="1357088"/>
          </a:xfrm>
        </p:grpSpPr>
        <p:sp>
          <p:nvSpPr>
            <p:cNvPr id="13" name="Равнобедренный треугольник 12"/>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Овал 13"/>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5" name="Группа 14"/>
          <p:cNvGrpSpPr/>
          <p:nvPr/>
        </p:nvGrpSpPr>
        <p:grpSpPr>
          <a:xfrm>
            <a:off x="9477829" y="3227252"/>
            <a:ext cx="449943" cy="1357088"/>
            <a:chOff x="10014857" y="4129312"/>
            <a:chExt cx="449943" cy="1357088"/>
          </a:xfrm>
        </p:grpSpPr>
        <p:sp>
          <p:nvSpPr>
            <p:cNvPr id="16" name="Равнобедренный треугольник 15"/>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Овал 16"/>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8" name="Группа 17"/>
          <p:cNvGrpSpPr/>
          <p:nvPr/>
        </p:nvGrpSpPr>
        <p:grpSpPr>
          <a:xfrm>
            <a:off x="8998857" y="3350972"/>
            <a:ext cx="449943" cy="1357088"/>
            <a:chOff x="10014857" y="4129312"/>
            <a:chExt cx="449943" cy="1357088"/>
          </a:xfrm>
        </p:grpSpPr>
        <p:sp>
          <p:nvSpPr>
            <p:cNvPr id="19" name="Равнобедренный треугольник 18"/>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Овал 19"/>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1" name="Группа 20"/>
          <p:cNvGrpSpPr/>
          <p:nvPr/>
        </p:nvGrpSpPr>
        <p:grpSpPr>
          <a:xfrm>
            <a:off x="9310915" y="3501196"/>
            <a:ext cx="449943" cy="1357088"/>
            <a:chOff x="10014857" y="4129312"/>
            <a:chExt cx="449943" cy="1357088"/>
          </a:xfrm>
        </p:grpSpPr>
        <p:sp>
          <p:nvSpPr>
            <p:cNvPr id="22" name="Равнобедренный треугольник 21"/>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Овал 22"/>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4" name="Группа 23"/>
          <p:cNvGrpSpPr/>
          <p:nvPr/>
        </p:nvGrpSpPr>
        <p:grpSpPr>
          <a:xfrm>
            <a:off x="8538954" y="3609270"/>
            <a:ext cx="449943" cy="1357088"/>
            <a:chOff x="10014857" y="4129312"/>
            <a:chExt cx="449943" cy="1357088"/>
          </a:xfrm>
        </p:grpSpPr>
        <p:sp>
          <p:nvSpPr>
            <p:cNvPr id="25" name="Равнобедренный треугольник 24"/>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6" name="Овал 25"/>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7" name="Группа 26"/>
          <p:cNvGrpSpPr/>
          <p:nvPr/>
        </p:nvGrpSpPr>
        <p:grpSpPr>
          <a:xfrm>
            <a:off x="8909068" y="3587535"/>
            <a:ext cx="449943" cy="1357088"/>
            <a:chOff x="10014857" y="4129312"/>
            <a:chExt cx="449943" cy="1357088"/>
          </a:xfrm>
        </p:grpSpPr>
        <p:sp>
          <p:nvSpPr>
            <p:cNvPr id="28" name="Равнобедренный треугольник 27"/>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9" name="Овал 28"/>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0" name="Группа 29"/>
          <p:cNvGrpSpPr/>
          <p:nvPr/>
        </p:nvGrpSpPr>
        <p:grpSpPr>
          <a:xfrm>
            <a:off x="9221126" y="3737759"/>
            <a:ext cx="449943" cy="1357088"/>
            <a:chOff x="10014857" y="4129312"/>
            <a:chExt cx="449943" cy="1357088"/>
          </a:xfrm>
        </p:grpSpPr>
        <p:sp>
          <p:nvSpPr>
            <p:cNvPr id="31" name="Равнобедренный треугольник 30"/>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Овал 31"/>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3" name="Группа 32"/>
          <p:cNvGrpSpPr/>
          <p:nvPr/>
        </p:nvGrpSpPr>
        <p:grpSpPr>
          <a:xfrm>
            <a:off x="8742154" y="3861479"/>
            <a:ext cx="449943" cy="1357088"/>
            <a:chOff x="10014857" y="4129312"/>
            <a:chExt cx="449943" cy="1357088"/>
          </a:xfrm>
        </p:grpSpPr>
        <p:sp>
          <p:nvSpPr>
            <p:cNvPr id="34" name="Равнобедренный треугольник 33"/>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Овал 34"/>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6" name="Группа 35"/>
          <p:cNvGrpSpPr/>
          <p:nvPr/>
        </p:nvGrpSpPr>
        <p:grpSpPr>
          <a:xfrm>
            <a:off x="9054212" y="4011703"/>
            <a:ext cx="449943" cy="1357088"/>
            <a:chOff x="10014857" y="4129312"/>
            <a:chExt cx="449943" cy="1357088"/>
          </a:xfrm>
        </p:grpSpPr>
        <p:sp>
          <p:nvSpPr>
            <p:cNvPr id="37" name="Равнобедренный треугольник 36"/>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8" name="Овал 37"/>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9" name="Группа 38"/>
          <p:cNvGrpSpPr/>
          <p:nvPr/>
        </p:nvGrpSpPr>
        <p:grpSpPr>
          <a:xfrm>
            <a:off x="9180286" y="3634258"/>
            <a:ext cx="449943" cy="1357088"/>
            <a:chOff x="10014857" y="4129312"/>
            <a:chExt cx="449943" cy="1357088"/>
          </a:xfrm>
        </p:grpSpPr>
        <p:sp>
          <p:nvSpPr>
            <p:cNvPr id="40" name="Равнобедренный треугольник 39"/>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Овал 40"/>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42" name="Группа 41"/>
          <p:cNvGrpSpPr/>
          <p:nvPr/>
        </p:nvGrpSpPr>
        <p:grpSpPr>
          <a:xfrm>
            <a:off x="9550400" y="3612523"/>
            <a:ext cx="449943" cy="1357088"/>
            <a:chOff x="10014857" y="4129312"/>
            <a:chExt cx="449943" cy="1357088"/>
          </a:xfrm>
        </p:grpSpPr>
        <p:sp>
          <p:nvSpPr>
            <p:cNvPr id="43" name="Равнобедренный треугольник 42"/>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Овал 43"/>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45" name="Группа 44"/>
          <p:cNvGrpSpPr/>
          <p:nvPr/>
        </p:nvGrpSpPr>
        <p:grpSpPr>
          <a:xfrm>
            <a:off x="9862458" y="3762747"/>
            <a:ext cx="449943" cy="1357088"/>
            <a:chOff x="10014857" y="4129312"/>
            <a:chExt cx="449943" cy="1357088"/>
          </a:xfrm>
        </p:grpSpPr>
        <p:sp>
          <p:nvSpPr>
            <p:cNvPr id="46" name="Равнобедренный треугольник 45"/>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Овал 46"/>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48" name="Группа 47"/>
          <p:cNvGrpSpPr/>
          <p:nvPr/>
        </p:nvGrpSpPr>
        <p:grpSpPr>
          <a:xfrm>
            <a:off x="9383486" y="3886467"/>
            <a:ext cx="449943" cy="1357088"/>
            <a:chOff x="10014857" y="4129312"/>
            <a:chExt cx="449943" cy="1357088"/>
          </a:xfrm>
        </p:grpSpPr>
        <p:sp>
          <p:nvSpPr>
            <p:cNvPr id="49" name="Равнобедренный треугольник 48"/>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Овал 49"/>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51" name="Группа 50"/>
          <p:cNvGrpSpPr/>
          <p:nvPr/>
        </p:nvGrpSpPr>
        <p:grpSpPr>
          <a:xfrm>
            <a:off x="9695544" y="4036691"/>
            <a:ext cx="449943" cy="1357088"/>
            <a:chOff x="10014857" y="4129312"/>
            <a:chExt cx="449943" cy="1357088"/>
          </a:xfrm>
        </p:grpSpPr>
        <p:sp>
          <p:nvSpPr>
            <p:cNvPr id="52" name="Равнобедренный треугольник 51"/>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Овал 52"/>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54" name="Группа 53"/>
          <p:cNvGrpSpPr/>
          <p:nvPr/>
        </p:nvGrpSpPr>
        <p:grpSpPr>
          <a:xfrm>
            <a:off x="9344495" y="3153938"/>
            <a:ext cx="449943" cy="1357088"/>
            <a:chOff x="10014857" y="4129312"/>
            <a:chExt cx="449943" cy="1357088"/>
          </a:xfrm>
        </p:grpSpPr>
        <p:sp>
          <p:nvSpPr>
            <p:cNvPr id="55" name="Равнобедренный треугольник 54"/>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6" name="Овал 55"/>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57" name="Группа 56"/>
          <p:cNvGrpSpPr/>
          <p:nvPr/>
        </p:nvGrpSpPr>
        <p:grpSpPr>
          <a:xfrm>
            <a:off x="9714609" y="3132203"/>
            <a:ext cx="449943" cy="1357088"/>
            <a:chOff x="10014857" y="4129312"/>
            <a:chExt cx="449943" cy="1357088"/>
          </a:xfrm>
        </p:grpSpPr>
        <p:sp>
          <p:nvSpPr>
            <p:cNvPr id="58" name="Равнобедренный треугольник 57"/>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9" name="Овал 58"/>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60" name="Группа 59"/>
          <p:cNvGrpSpPr/>
          <p:nvPr/>
        </p:nvGrpSpPr>
        <p:grpSpPr>
          <a:xfrm>
            <a:off x="10026667" y="3282427"/>
            <a:ext cx="449943" cy="1357088"/>
            <a:chOff x="10014857" y="4129312"/>
            <a:chExt cx="449943" cy="1357088"/>
          </a:xfrm>
        </p:grpSpPr>
        <p:sp>
          <p:nvSpPr>
            <p:cNvPr id="61" name="Равнобедренный треугольник 60"/>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2" name="Овал 61"/>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63" name="Группа 62"/>
          <p:cNvGrpSpPr/>
          <p:nvPr/>
        </p:nvGrpSpPr>
        <p:grpSpPr>
          <a:xfrm>
            <a:off x="9547695" y="3406147"/>
            <a:ext cx="449943" cy="1357088"/>
            <a:chOff x="10014857" y="4129312"/>
            <a:chExt cx="449943" cy="1357088"/>
          </a:xfrm>
        </p:grpSpPr>
        <p:sp>
          <p:nvSpPr>
            <p:cNvPr id="64" name="Равнобедренный треугольник 63"/>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5" name="Овал 64"/>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66" name="Группа 65"/>
          <p:cNvGrpSpPr/>
          <p:nvPr/>
        </p:nvGrpSpPr>
        <p:grpSpPr>
          <a:xfrm>
            <a:off x="9859753" y="3556371"/>
            <a:ext cx="449943" cy="1357088"/>
            <a:chOff x="10014857" y="4129312"/>
            <a:chExt cx="449943" cy="1357088"/>
          </a:xfrm>
        </p:grpSpPr>
        <p:sp>
          <p:nvSpPr>
            <p:cNvPr id="67" name="Равнобедренный треугольник 66"/>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8" name="Овал 67"/>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69" name="Группа 68"/>
          <p:cNvGrpSpPr/>
          <p:nvPr/>
        </p:nvGrpSpPr>
        <p:grpSpPr>
          <a:xfrm>
            <a:off x="8899108" y="2792480"/>
            <a:ext cx="449943" cy="1357088"/>
            <a:chOff x="10014857" y="4129312"/>
            <a:chExt cx="449943" cy="1357088"/>
          </a:xfrm>
        </p:grpSpPr>
        <p:sp>
          <p:nvSpPr>
            <p:cNvPr id="70" name="Равнобедренный треугольник 69"/>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1" name="Овал 70"/>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72" name="Группа 71"/>
          <p:cNvGrpSpPr/>
          <p:nvPr/>
        </p:nvGrpSpPr>
        <p:grpSpPr>
          <a:xfrm>
            <a:off x="9269222" y="2770745"/>
            <a:ext cx="449943" cy="1357088"/>
            <a:chOff x="10014857" y="4129312"/>
            <a:chExt cx="449943" cy="1357088"/>
          </a:xfrm>
        </p:grpSpPr>
        <p:sp>
          <p:nvSpPr>
            <p:cNvPr id="73" name="Равнобедренный треугольник 72"/>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4" name="Овал 73"/>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75" name="Группа 74"/>
          <p:cNvGrpSpPr/>
          <p:nvPr/>
        </p:nvGrpSpPr>
        <p:grpSpPr>
          <a:xfrm>
            <a:off x="9581280" y="2920969"/>
            <a:ext cx="449943" cy="1357088"/>
            <a:chOff x="10014857" y="4129312"/>
            <a:chExt cx="449943" cy="1357088"/>
          </a:xfrm>
        </p:grpSpPr>
        <p:sp>
          <p:nvSpPr>
            <p:cNvPr id="76" name="Равнобедренный треугольник 75"/>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7" name="Овал 76"/>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78" name="Группа 77"/>
          <p:cNvGrpSpPr/>
          <p:nvPr/>
        </p:nvGrpSpPr>
        <p:grpSpPr>
          <a:xfrm>
            <a:off x="9102308" y="3044689"/>
            <a:ext cx="449943" cy="1357088"/>
            <a:chOff x="10014857" y="4129312"/>
            <a:chExt cx="449943" cy="1357088"/>
          </a:xfrm>
        </p:grpSpPr>
        <p:sp>
          <p:nvSpPr>
            <p:cNvPr id="79" name="Равнобедренный треугольник 78"/>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0" name="Овал 79"/>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81" name="Группа 80"/>
          <p:cNvGrpSpPr/>
          <p:nvPr/>
        </p:nvGrpSpPr>
        <p:grpSpPr>
          <a:xfrm>
            <a:off x="9414366" y="3194913"/>
            <a:ext cx="449943" cy="1357088"/>
            <a:chOff x="10014857" y="4129312"/>
            <a:chExt cx="449943" cy="1357088"/>
          </a:xfrm>
        </p:grpSpPr>
        <p:sp>
          <p:nvSpPr>
            <p:cNvPr id="82" name="Равнобедренный треугольник 81"/>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3" name="Овал 82"/>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84" name="Группа 83"/>
          <p:cNvGrpSpPr/>
          <p:nvPr/>
        </p:nvGrpSpPr>
        <p:grpSpPr>
          <a:xfrm>
            <a:off x="8524436" y="2981189"/>
            <a:ext cx="449943" cy="1357088"/>
            <a:chOff x="10014857" y="4129312"/>
            <a:chExt cx="449943" cy="1357088"/>
          </a:xfrm>
        </p:grpSpPr>
        <p:sp>
          <p:nvSpPr>
            <p:cNvPr id="85" name="Равнобедренный треугольник 84"/>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6" name="Овал 85"/>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87" name="Группа 86"/>
          <p:cNvGrpSpPr/>
          <p:nvPr/>
        </p:nvGrpSpPr>
        <p:grpSpPr>
          <a:xfrm>
            <a:off x="8894550" y="2959454"/>
            <a:ext cx="449943" cy="1357088"/>
            <a:chOff x="10014857" y="4129312"/>
            <a:chExt cx="449943" cy="1357088"/>
          </a:xfrm>
        </p:grpSpPr>
        <p:sp>
          <p:nvSpPr>
            <p:cNvPr id="88" name="Равнобедренный треугольник 87"/>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9" name="Овал 88"/>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90" name="Группа 89"/>
          <p:cNvGrpSpPr/>
          <p:nvPr/>
        </p:nvGrpSpPr>
        <p:grpSpPr>
          <a:xfrm>
            <a:off x="9206608" y="3109678"/>
            <a:ext cx="449943" cy="1357088"/>
            <a:chOff x="10014857" y="4129312"/>
            <a:chExt cx="449943" cy="1357088"/>
          </a:xfrm>
        </p:grpSpPr>
        <p:sp>
          <p:nvSpPr>
            <p:cNvPr id="91" name="Равнобедренный треугольник 90"/>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 name="Овал 91"/>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93" name="Группа 92"/>
          <p:cNvGrpSpPr/>
          <p:nvPr/>
        </p:nvGrpSpPr>
        <p:grpSpPr>
          <a:xfrm>
            <a:off x="8727636" y="3233398"/>
            <a:ext cx="449943" cy="1357088"/>
            <a:chOff x="10014857" y="4129312"/>
            <a:chExt cx="449943" cy="1357088"/>
          </a:xfrm>
        </p:grpSpPr>
        <p:sp>
          <p:nvSpPr>
            <p:cNvPr id="94" name="Равнобедренный треугольник 93"/>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5" name="Овал 94"/>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96" name="Группа 95"/>
          <p:cNvGrpSpPr/>
          <p:nvPr/>
        </p:nvGrpSpPr>
        <p:grpSpPr>
          <a:xfrm>
            <a:off x="9039694" y="3383622"/>
            <a:ext cx="449943" cy="1357088"/>
            <a:chOff x="10014857" y="4129312"/>
            <a:chExt cx="449943" cy="1357088"/>
          </a:xfrm>
        </p:grpSpPr>
        <p:sp>
          <p:nvSpPr>
            <p:cNvPr id="97" name="Равнобедренный треугольник 96"/>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8" name="Овал 97"/>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29" name="Группа 128"/>
          <p:cNvGrpSpPr/>
          <p:nvPr/>
        </p:nvGrpSpPr>
        <p:grpSpPr>
          <a:xfrm>
            <a:off x="8567982" y="3587808"/>
            <a:ext cx="449943" cy="1357088"/>
            <a:chOff x="10014857" y="4129312"/>
            <a:chExt cx="449943" cy="1357088"/>
          </a:xfrm>
        </p:grpSpPr>
        <p:sp>
          <p:nvSpPr>
            <p:cNvPr id="130" name="Равнобедренный треугольник 129"/>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1" name="Овал 130"/>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32" name="Группа 131"/>
          <p:cNvGrpSpPr/>
          <p:nvPr/>
        </p:nvGrpSpPr>
        <p:grpSpPr>
          <a:xfrm>
            <a:off x="8938096" y="3566073"/>
            <a:ext cx="449943" cy="1357088"/>
            <a:chOff x="10014857" y="4129312"/>
            <a:chExt cx="449943" cy="1357088"/>
          </a:xfrm>
        </p:grpSpPr>
        <p:sp>
          <p:nvSpPr>
            <p:cNvPr id="133" name="Равнобедренный треугольник 132"/>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4" name="Овал 133"/>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35" name="Группа 134"/>
          <p:cNvGrpSpPr/>
          <p:nvPr/>
        </p:nvGrpSpPr>
        <p:grpSpPr>
          <a:xfrm>
            <a:off x="9250154" y="3716297"/>
            <a:ext cx="449943" cy="1357088"/>
            <a:chOff x="10014857" y="4129312"/>
            <a:chExt cx="449943" cy="1357088"/>
          </a:xfrm>
        </p:grpSpPr>
        <p:sp>
          <p:nvSpPr>
            <p:cNvPr id="136" name="Равнобедренный треугольник 135"/>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7" name="Овал 136"/>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38" name="Группа 137"/>
          <p:cNvGrpSpPr/>
          <p:nvPr/>
        </p:nvGrpSpPr>
        <p:grpSpPr>
          <a:xfrm>
            <a:off x="8771182" y="3840017"/>
            <a:ext cx="449943" cy="1357088"/>
            <a:chOff x="10014857" y="4129312"/>
            <a:chExt cx="449943" cy="1357088"/>
          </a:xfrm>
        </p:grpSpPr>
        <p:sp>
          <p:nvSpPr>
            <p:cNvPr id="139" name="Равнобедренный треугольник 138"/>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0" name="Овал 139"/>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41" name="Группа 140"/>
          <p:cNvGrpSpPr/>
          <p:nvPr/>
        </p:nvGrpSpPr>
        <p:grpSpPr>
          <a:xfrm>
            <a:off x="9083240" y="3990241"/>
            <a:ext cx="449943" cy="1357088"/>
            <a:chOff x="10014857" y="4129312"/>
            <a:chExt cx="449943" cy="1357088"/>
          </a:xfrm>
        </p:grpSpPr>
        <p:sp>
          <p:nvSpPr>
            <p:cNvPr id="142" name="Равнобедренный треугольник 141"/>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3" name="Овал 142"/>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44" name="Группа 143"/>
          <p:cNvGrpSpPr/>
          <p:nvPr/>
        </p:nvGrpSpPr>
        <p:grpSpPr>
          <a:xfrm>
            <a:off x="9264662" y="3645417"/>
            <a:ext cx="449943" cy="1357088"/>
            <a:chOff x="10014857" y="4129312"/>
            <a:chExt cx="449943" cy="1357088"/>
          </a:xfrm>
        </p:grpSpPr>
        <p:sp>
          <p:nvSpPr>
            <p:cNvPr id="145" name="Равнобедренный треугольник 144"/>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6" name="Овал 145"/>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47" name="Группа 146"/>
          <p:cNvGrpSpPr/>
          <p:nvPr/>
        </p:nvGrpSpPr>
        <p:grpSpPr>
          <a:xfrm>
            <a:off x="9634776" y="3623682"/>
            <a:ext cx="449943" cy="1357088"/>
            <a:chOff x="10014857" y="4129312"/>
            <a:chExt cx="449943" cy="1357088"/>
          </a:xfrm>
        </p:grpSpPr>
        <p:sp>
          <p:nvSpPr>
            <p:cNvPr id="148" name="Равнобедренный треугольник 147"/>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9" name="Овал 148"/>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50" name="Группа 149"/>
          <p:cNvGrpSpPr/>
          <p:nvPr/>
        </p:nvGrpSpPr>
        <p:grpSpPr>
          <a:xfrm>
            <a:off x="9946834" y="3773906"/>
            <a:ext cx="449943" cy="1357088"/>
            <a:chOff x="10014857" y="4129312"/>
            <a:chExt cx="449943" cy="1357088"/>
          </a:xfrm>
        </p:grpSpPr>
        <p:sp>
          <p:nvSpPr>
            <p:cNvPr id="151" name="Равнобедренный треугольник 150"/>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2" name="Овал 151"/>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53" name="Группа 152"/>
          <p:cNvGrpSpPr/>
          <p:nvPr/>
        </p:nvGrpSpPr>
        <p:grpSpPr>
          <a:xfrm>
            <a:off x="9467862" y="3897626"/>
            <a:ext cx="449943" cy="1357088"/>
            <a:chOff x="10014857" y="4129312"/>
            <a:chExt cx="449943" cy="1357088"/>
          </a:xfrm>
        </p:grpSpPr>
        <p:sp>
          <p:nvSpPr>
            <p:cNvPr id="154" name="Равнобедренный треугольник 153"/>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5" name="Овал 154"/>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56" name="Группа 155"/>
          <p:cNvGrpSpPr/>
          <p:nvPr/>
        </p:nvGrpSpPr>
        <p:grpSpPr>
          <a:xfrm>
            <a:off x="9779920" y="4047850"/>
            <a:ext cx="449943" cy="1357088"/>
            <a:chOff x="10014857" y="4129312"/>
            <a:chExt cx="449943" cy="1357088"/>
          </a:xfrm>
        </p:grpSpPr>
        <p:sp>
          <p:nvSpPr>
            <p:cNvPr id="157" name="Равнобедренный треугольник 156"/>
            <p:cNvSpPr/>
            <p:nvPr/>
          </p:nvSpPr>
          <p:spPr>
            <a:xfrm flipV="1">
              <a:off x="10014857" y="4455886"/>
              <a:ext cx="449943" cy="1030514"/>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8" name="Овал 157"/>
            <p:cNvSpPr/>
            <p:nvPr/>
          </p:nvSpPr>
          <p:spPr>
            <a:xfrm>
              <a:off x="10087428" y="4129312"/>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1905890077"/>
      </p:ext>
    </p:extLst>
  </p:cSld>
  <p:clrMapOvr>
    <a:masterClrMapping/>
  </p:clrMapOvr>
  <mc:AlternateContent xmlns:mc="http://schemas.openxmlformats.org/markup-compatibility/2006" xmlns:p14="http://schemas.microsoft.com/office/powerpoint/2010/main">
    <mc:Choice Requires="p14">
      <p:transition spd="slow" p14:dur="2000" advTm="90558"/>
    </mc:Choice>
    <mc:Fallback xmlns="">
      <p:transition spd="slow" advTm="90558"/>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MapReduce</a:t>
            </a:r>
            <a:endParaRPr lang="ru-RU" dirty="0"/>
          </a:p>
        </p:txBody>
      </p:sp>
      <p:sp>
        <p:nvSpPr>
          <p:cNvPr id="3" name="Объект 2"/>
          <p:cNvSpPr>
            <a:spLocks noGrp="1"/>
          </p:cNvSpPr>
          <p:nvPr>
            <p:ph idx="1"/>
          </p:nvPr>
        </p:nvSpPr>
        <p:spPr>
          <a:xfrm>
            <a:off x="676657" y="2011680"/>
            <a:ext cx="5825744" cy="3766185"/>
          </a:xfrm>
        </p:spPr>
        <p:txBody>
          <a:bodyPr>
            <a:normAutofit fontScale="85000" lnSpcReduction="10000"/>
          </a:bodyPr>
          <a:lstStyle/>
          <a:p>
            <a:r>
              <a:rPr lang="ru-RU" dirty="0">
                <a:solidFill>
                  <a:schemeClr val="tx1"/>
                </a:solidFill>
              </a:rPr>
              <a:t>Джеффри </a:t>
            </a:r>
            <a:r>
              <a:rPr lang="ru-RU" dirty="0" smtClean="0">
                <a:solidFill>
                  <a:schemeClr val="tx1"/>
                </a:solidFill>
              </a:rPr>
              <a:t>Дин </a:t>
            </a:r>
            <a:r>
              <a:rPr lang="ru-RU" dirty="0">
                <a:solidFill>
                  <a:schemeClr val="tx1"/>
                </a:solidFill>
              </a:rPr>
              <a:t>и </a:t>
            </a:r>
            <a:r>
              <a:rPr lang="ru-RU" dirty="0" err="1" smtClean="0">
                <a:solidFill>
                  <a:schemeClr val="tx1"/>
                </a:solidFill>
              </a:rPr>
              <a:t>Сенджей</a:t>
            </a:r>
            <a:r>
              <a:rPr lang="ru-RU" dirty="0" smtClean="0">
                <a:solidFill>
                  <a:schemeClr val="tx1"/>
                </a:solidFill>
              </a:rPr>
              <a:t> </a:t>
            </a:r>
            <a:r>
              <a:rPr lang="ru-RU" dirty="0" err="1" smtClean="0">
                <a:solidFill>
                  <a:schemeClr val="tx1"/>
                </a:solidFill>
              </a:rPr>
              <a:t>Гемават</a:t>
            </a:r>
            <a:r>
              <a:rPr lang="en-US" dirty="0">
                <a:solidFill>
                  <a:schemeClr val="tx1"/>
                </a:solidFill>
              </a:rPr>
              <a:t>,</a:t>
            </a:r>
            <a:r>
              <a:rPr lang="ru-RU" dirty="0" smtClean="0">
                <a:solidFill>
                  <a:schemeClr val="tx1"/>
                </a:solidFill>
              </a:rPr>
              <a:t> </a:t>
            </a:r>
            <a:r>
              <a:rPr lang="ru-RU" dirty="0">
                <a:solidFill>
                  <a:schemeClr val="tx1"/>
                </a:solidFill>
              </a:rPr>
              <a:t>и</a:t>
            </a:r>
            <a:r>
              <a:rPr lang="ru-RU" dirty="0" smtClean="0"/>
              <a:t>нженеры </a:t>
            </a:r>
            <a:r>
              <a:rPr lang="en-US" dirty="0" smtClean="0"/>
              <a:t>Google, 2004</a:t>
            </a:r>
            <a:endParaRPr lang="ru-RU" dirty="0" smtClean="0"/>
          </a:p>
          <a:p>
            <a:r>
              <a:rPr lang="ru-RU" dirty="0" smtClean="0"/>
              <a:t>Локальность</a:t>
            </a:r>
          </a:p>
          <a:p>
            <a:r>
              <a:rPr lang="ru-RU" dirty="0" smtClean="0"/>
              <a:t>Два шага: </a:t>
            </a:r>
            <a:r>
              <a:rPr lang="ru-RU" dirty="0" err="1" smtClean="0"/>
              <a:t>Map</a:t>
            </a:r>
            <a:r>
              <a:rPr lang="ru-RU" dirty="0" smtClean="0"/>
              <a:t> </a:t>
            </a:r>
            <a:r>
              <a:rPr lang="ru-RU" dirty="0"/>
              <a:t>и </a:t>
            </a:r>
            <a:r>
              <a:rPr lang="ru-RU" dirty="0" err="1" smtClean="0"/>
              <a:t>Reduce</a:t>
            </a:r>
            <a:endParaRPr lang="ru-RU" dirty="0"/>
          </a:p>
          <a:p>
            <a:r>
              <a:rPr lang="ru-RU" dirty="0" err="1" smtClean="0"/>
              <a:t>Map</a:t>
            </a:r>
            <a:r>
              <a:rPr lang="ru-RU" dirty="0" smtClean="0"/>
              <a:t>: предварительная </a:t>
            </a:r>
            <a:r>
              <a:rPr lang="ru-RU" dirty="0"/>
              <a:t>обработка </a:t>
            </a:r>
            <a:r>
              <a:rPr lang="ru-RU" dirty="0" smtClean="0"/>
              <a:t>данных</a:t>
            </a:r>
            <a:r>
              <a:rPr lang="ru-RU" dirty="0"/>
              <a:t>. Для этого один </a:t>
            </a:r>
            <a:r>
              <a:rPr lang="ru-RU" dirty="0" smtClean="0"/>
              <a:t>из главный узел (</a:t>
            </a:r>
            <a:r>
              <a:rPr lang="ru-RU" dirty="0" err="1" smtClean="0"/>
              <a:t>master</a:t>
            </a:r>
            <a:r>
              <a:rPr lang="ru-RU" dirty="0" smtClean="0"/>
              <a:t> </a:t>
            </a:r>
            <a:r>
              <a:rPr lang="ru-RU" dirty="0" err="1"/>
              <a:t>node</a:t>
            </a:r>
            <a:r>
              <a:rPr lang="ru-RU" dirty="0"/>
              <a:t>) получает входные </a:t>
            </a:r>
            <a:r>
              <a:rPr lang="ru-RU" dirty="0" smtClean="0"/>
              <a:t>данные задачи</a:t>
            </a:r>
            <a:r>
              <a:rPr lang="ru-RU" dirty="0"/>
              <a:t>, разделяет их на части и передает </a:t>
            </a:r>
            <a:r>
              <a:rPr lang="ru-RU" dirty="0" smtClean="0"/>
              <a:t>рабочим </a:t>
            </a:r>
            <a:r>
              <a:rPr lang="ru-RU" dirty="0"/>
              <a:t>узлам </a:t>
            </a:r>
            <a:r>
              <a:rPr lang="ru-RU" dirty="0" smtClean="0"/>
              <a:t>(</a:t>
            </a:r>
            <a:r>
              <a:rPr lang="ru-RU" dirty="0" err="1" smtClean="0"/>
              <a:t>worker</a:t>
            </a:r>
            <a:r>
              <a:rPr lang="ru-RU" dirty="0" smtClean="0"/>
              <a:t>) </a:t>
            </a:r>
            <a:r>
              <a:rPr lang="ru-RU" dirty="0"/>
              <a:t>для предварительной обработки.</a:t>
            </a:r>
          </a:p>
          <a:p>
            <a:r>
              <a:rPr lang="ru-RU" dirty="0" err="1" smtClean="0"/>
              <a:t>Reduce</a:t>
            </a:r>
            <a:r>
              <a:rPr lang="ru-RU" dirty="0" smtClean="0"/>
              <a:t>: собирает предварительно обработанные данные. </a:t>
            </a:r>
            <a:r>
              <a:rPr lang="ru-RU" dirty="0"/>
              <a:t>Главный </a:t>
            </a:r>
            <a:r>
              <a:rPr lang="ru-RU" dirty="0" smtClean="0"/>
              <a:t>узел получает </a:t>
            </a:r>
            <a:r>
              <a:rPr lang="ru-RU" dirty="0"/>
              <a:t>ответы от рабочих узлов и на их основе формирует </a:t>
            </a:r>
            <a:r>
              <a:rPr lang="ru-RU" dirty="0" smtClean="0"/>
              <a:t>ответ.</a:t>
            </a:r>
            <a:endParaRPr lang="ru-RU" dirty="0"/>
          </a:p>
          <a:p>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7</a:t>
            </a:fld>
            <a:endParaRPr lang="ru-RU"/>
          </a:p>
        </p:txBody>
      </p:sp>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0941" y="1206437"/>
            <a:ext cx="4495238" cy="4571428"/>
          </a:xfrm>
          <a:prstGeom prst="rect">
            <a:avLst/>
          </a:prstGeom>
        </p:spPr>
      </p:pic>
      <p:sp>
        <p:nvSpPr>
          <p:cNvPr id="7" name="TextBox 6"/>
          <p:cNvSpPr txBox="1"/>
          <p:nvPr/>
        </p:nvSpPr>
        <p:spPr>
          <a:xfrm>
            <a:off x="7257143" y="5876412"/>
            <a:ext cx="3316070" cy="369332"/>
          </a:xfrm>
          <a:prstGeom prst="rect">
            <a:avLst/>
          </a:prstGeom>
          <a:noFill/>
        </p:spPr>
        <p:txBody>
          <a:bodyPr wrap="square" rtlCol="0">
            <a:spAutoFit/>
          </a:bodyPr>
          <a:lstStyle/>
          <a:p>
            <a:r>
              <a:rPr lang="en-US" dirty="0" smtClean="0"/>
              <a:t>* </a:t>
            </a:r>
            <a:r>
              <a:rPr lang="en-US" dirty="0">
                <a:hlinkClick r:id="rId4"/>
              </a:rPr>
              <a:t>http://blog.jobbole.com/1321</a:t>
            </a:r>
            <a:r>
              <a:rPr lang="en-US" dirty="0" smtClean="0">
                <a:hlinkClick r:id="rId4"/>
              </a:rPr>
              <a:t>/</a:t>
            </a:r>
            <a:r>
              <a:rPr lang="ru-RU" dirty="0" smtClean="0"/>
              <a:t> </a:t>
            </a:r>
            <a:endParaRPr lang="ru-RU" dirty="0"/>
          </a:p>
        </p:txBody>
      </p:sp>
    </p:spTree>
    <p:extLst>
      <p:ext uri="{BB962C8B-B14F-4D97-AF65-F5344CB8AC3E}">
        <p14:creationId xmlns:p14="http://schemas.microsoft.com/office/powerpoint/2010/main" val="160748864"/>
      </p:ext>
    </p:extLst>
  </p:cSld>
  <p:clrMapOvr>
    <a:masterClrMapping/>
  </p:clrMapOvr>
  <mc:AlternateContent xmlns:mc="http://schemas.openxmlformats.org/markup-compatibility/2006" xmlns:p14="http://schemas.microsoft.com/office/powerpoint/2010/main">
    <mc:Choice Requires="p14">
      <p:transition spd="slow" p14:dur="2000" advTm="157720"/>
    </mc:Choice>
    <mc:Fallback xmlns="">
      <p:transition spd="slow" advTm="157720"/>
    </mc:Fallback>
  </mc:AlternateContent>
  <p:timing>
    <p:tnLst>
      <p:par>
        <p:cTn id="1" dur="indefinite" restart="never" nodeType="tmRoot"/>
      </p:par>
    </p:tnLst>
  </p:timing>
  <p:extLst mod="1"/>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Hadoop – </a:t>
            </a:r>
            <a:r>
              <a:rPr lang="ru-RU" dirty="0" smtClean="0"/>
              <a:t>реализует </a:t>
            </a:r>
            <a:r>
              <a:rPr lang="en-US" dirty="0" smtClean="0"/>
              <a:t>MapReduce</a:t>
            </a:r>
            <a:endParaRPr lang="ru-RU" dirty="0"/>
          </a:p>
        </p:txBody>
      </p:sp>
      <p:sp>
        <p:nvSpPr>
          <p:cNvPr id="3" name="Объект 2"/>
          <p:cNvSpPr>
            <a:spLocks noGrp="1"/>
          </p:cNvSpPr>
          <p:nvPr>
            <p:ph idx="1"/>
          </p:nvPr>
        </p:nvSpPr>
        <p:spPr/>
        <p:txBody>
          <a:bodyPr/>
          <a:lstStyle/>
          <a:p>
            <a:r>
              <a:rPr lang="ru-RU" dirty="0" smtClean="0"/>
              <a:t>Файловая система </a:t>
            </a:r>
            <a:r>
              <a:rPr lang="en-US" dirty="0" smtClean="0"/>
              <a:t>HDFS</a:t>
            </a:r>
            <a:endParaRPr lang="ru-RU" dirty="0" smtClean="0"/>
          </a:p>
          <a:p>
            <a:r>
              <a:rPr lang="ru-RU" dirty="0" smtClean="0"/>
              <a:t>Набор утилит и библиотек</a:t>
            </a:r>
            <a:endParaRPr lang="en-US" dirty="0" smtClean="0"/>
          </a:p>
          <a:p>
            <a:endParaRPr lang="en-US" dirty="0"/>
          </a:p>
          <a:p>
            <a:r>
              <a:rPr lang="en-US" dirty="0" smtClean="0"/>
              <a:t>Cloudera – </a:t>
            </a:r>
            <a:r>
              <a:rPr lang="ru-RU" dirty="0" smtClean="0"/>
              <a:t>поставщик</a:t>
            </a:r>
            <a:r>
              <a:rPr lang="en-US" dirty="0" smtClean="0"/>
              <a:t> </a:t>
            </a:r>
            <a:r>
              <a:rPr lang="ru-RU" dirty="0" smtClean="0"/>
              <a:t>коммерческой версии и хостинга</a:t>
            </a:r>
            <a:endParaRPr lang="ru-RU" dirty="0"/>
          </a:p>
          <a:p>
            <a:endParaRPr lang="ru-RU" dirty="0" smtClean="0"/>
          </a:p>
          <a:p>
            <a:r>
              <a:rPr lang="ru-RU" dirty="0" smtClean="0"/>
              <a:t>Есть и другие реализации </a:t>
            </a:r>
            <a:r>
              <a:rPr lang="en-US" dirty="0" smtClean="0"/>
              <a:t>MapReduce</a:t>
            </a:r>
            <a:r>
              <a:rPr lang="ru-RU" dirty="0" smtClean="0"/>
              <a:t>:</a:t>
            </a:r>
          </a:p>
          <a:p>
            <a:pPr lvl="1"/>
            <a:r>
              <a:rPr lang="en-US" dirty="0" smtClean="0"/>
              <a:t>Cassandra</a:t>
            </a:r>
            <a:endParaRPr lang="ru-RU" dirty="0" smtClean="0"/>
          </a:p>
          <a:p>
            <a:pPr lvl="1"/>
            <a:r>
              <a:rPr lang="en-US" dirty="0" err="1" smtClean="0"/>
              <a:t>Greenplum</a:t>
            </a:r>
            <a:endParaRPr lang="ru-RU" dirty="0"/>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F76288-4F85-4F59-B786-02C6DC4B752F}" type="slidenum">
              <a:rPr lang="ru-RU" smtClean="0"/>
              <a:t>8</a:t>
            </a:fld>
            <a:endParaRPr lang="ru-RU"/>
          </a:p>
        </p:txBody>
      </p:sp>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9025" y="1913133"/>
            <a:ext cx="4400550" cy="1038225"/>
          </a:xfrm>
          <a:prstGeom prst="rect">
            <a:avLst/>
          </a:prstGeom>
        </p:spPr>
      </p:pic>
    </p:spTree>
    <p:extLst>
      <p:ext uri="{BB962C8B-B14F-4D97-AF65-F5344CB8AC3E}">
        <p14:creationId xmlns:p14="http://schemas.microsoft.com/office/powerpoint/2010/main" val="3109496344"/>
      </p:ext>
    </p:extLst>
  </p:cSld>
  <p:clrMapOvr>
    <a:masterClrMapping/>
  </p:clrMapOvr>
  <mc:AlternateContent xmlns:mc="http://schemas.openxmlformats.org/markup-compatibility/2006" xmlns:p14="http://schemas.microsoft.com/office/powerpoint/2010/main">
    <mc:Choice Requires="p14">
      <p:transition spd="slow" p14:dur="2000" advTm="66326"/>
    </mc:Choice>
    <mc:Fallback xmlns="">
      <p:transition spd="slow" advTm="66326"/>
    </mc:Fallback>
  </mc:AlternateContent>
  <p:timing>
    <p:tnLst>
      <p:par>
        <p:cTn id="1" dur="indefinite" restart="never" nodeType="tmRoot"/>
      </p:par>
    </p:tnLst>
  </p:timing>
  <p:extLst mod="1"/>
</p:sld>
</file>

<file path=ppt/theme/theme1.xml><?xml version="1.0" encoding="utf-8"?>
<a:theme xmlns:a="http://schemas.openxmlformats.org/drawingml/2006/main" name="Метрополия">
  <a:themeElements>
    <a:clrScheme name="Метрополия">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Метрополи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Метрополия">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 xmlns:thm15="http://schemas.microsoft.com/office/thememl/2012/main" name="Metropolitan" id="{4C5440D6-04D2-4954-96CF-F251137069B2}" vid="{33ACF124-275F-44F2-8DE0-0A755069829B}"/>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Метрополия</Template>
  <TotalTime>1843</TotalTime>
  <Words>1159</Words>
  <Application>Microsoft Office PowerPoint</Application>
  <PresentationFormat>Произвольный</PresentationFormat>
  <Paragraphs>84</Paragraphs>
  <Slides>8</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Метрополия</vt:lpstr>
      <vt:lpstr>Определение термина "большие данные"</vt:lpstr>
      <vt:lpstr>Определение «Большие данные»</vt:lpstr>
      <vt:lpstr>Данные – Информация – Знания</vt:lpstr>
      <vt:lpstr>От данных к реакции</vt:lpstr>
      <vt:lpstr>Источники данных</vt:lpstr>
      <vt:lpstr>Проблема перемещения данных</vt:lpstr>
      <vt:lpstr>MapReduce</vt:lpstr>
      <vt:lpstr>Hadoop – реализует MapReduce</vt:lpstr>
    </vt:vector>
  </TitlesOfParts>
  <Company>Exploratory Systems,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в аналитику больших данных</dc:title>
  <dc:creator>Евгений Н. Павловский</dc:creator>
  <cp:lastModifiedBy>rana</cp:lastModifiedBy>
  <cp:revision>77</cp:revision>
  <dcterms:created xsi:type="dcterms:W3CDTF">2014-01-13T12:43:09Z</dcterms:created>
  <dcterms:modified xsi:type="dcterms:W3CDTF">2014-03-18T12:38:26Z</dcterms:modified>
</cp:coreProperties>
</file>