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325" r:id="rId3"/>
    <p:sldId id="326" r:id="rId4"/>
    <p:sldId id="327" r:id="rId5"/>
    <p:sldId id="328" r:id="rId6"/>
    <p:sldId id="285" r:id="rId7"/>
    <p:sldId id="284" r:id="rId8"/>
    <p:sldId id="269" r:id="rId9"/>
    <p:sldId id="32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6" autoAdjust="0"/>
    <p:restoredTop sz="82215" autoAdjust="0"/>
  </p:normalViewPr>
  <p:slideViewPr>
    <p:cSldViewPr snapToGrid="0">
      <p:cViewPr>
        <p:scale>
          <a:sx n="66" d="100"/>
          <a:sy n="66" d="100"/>
        </p:scale>
        <p:origin x="-588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Модели программирования.</a:t>
            </a:r>
            <a:r>
              <a:rPr lang="ru-RU" dirty="0" smtClean="0"/>
              <a:t> Базы данных типа </a:t>
            </a:r>
            <a:r>
              <a:rPr lang="ru-RU" dirty="0" err="1" smtClean="0"/>
              <a:t>NoSQL</a:t>
            </a:r>
            <a:r>
              <a:rPr lang="ru-RU" dirty="0" smtClean="0"/>
              <a:t> предлагают не слишком много средств для запросов и оперативного анализа. Даже простой запрос требует значительной квалификации в области программирования. Отсутствие поддержки декларативного выражения важной операции </a:t>
            </a:r>
            <a:r>
              <a:rPr lang="ru-RU" dirty="0" err="1" smtClean="0"/>
              <a:t>join</a:t>
            </a:r>
            <a:r>
              <a:rPr lang="ru-RU" dirty="0" smtClean="0"/>
              <a:t> всегда рассматривалось как одно из основных ограничений этих систем.</a:t>
            </a:r>
          </a:p>
          <a:p>
            <a:r>
              <a:rPr lang="ru-RU" b="1" dirty="0" smtClean="0"/>
              <a:t>Поддержка транзакций.</a:t>
            </a:r>
            <a:r>
              <a:rPr lang="ru-RU" dirty="0" smtClean="0"/>
              <a:t> Управление транзакциями является одной из мощных функций реляционных СУБД. Нынешняя – ограниченная или вообще отсутствующая — поддержка понятия транзакции в NoSQL-системах управления базами данных рассматривается как препятствие для применения этих систем при реализации ответственных решений.</a:t>
            </a:r>
          </a:p>
          <a:p>
            <a:r>
              <a:rPr lang="ru-RU" b="1" dirty="0" smtClean="0"/>
              <a:t>Степень зрелости.</a:t>
            </a:r>
            <a:r>
              <a:rPr lang="ru-RU" dirty="0" smtClean="0"/>
              <a:t> Системы реляционных СУБД хорошо известны высокой стабильностью и обширной функциональностью. В отличие от них большинство NoSQL-альтернатив представлено "</a:t>
            </a:r>
            <a:r>
              <a:rPr lang="ru-RU" dirty="0" err="1" smtClean="0"/>
              <a:t>допроизводственными</a:t>
            </a:r>
            <a:r>
              <a:rPr lang="ru-RU" dirty="0" smtClean="0"/>
              <a:t>" версиями, многие ключевые функции которых недостаточно стабильны или пока не реализованы. В результате предприятия по-прежнему применяют эту "новую волну" средств управления данными с максимальной осторожностью.</a:t>
            </a:r>
          </a:p>
          <a:p>
            <a:r>
              <a:rPr lang="ru-RU" b="1" dirty="0" smtClean="0"/>
              <a:t>Поддержка.</a:t>
            </a:r>
            <a:r>
              <a:rPr lang="ru-RU" dirty="0" smtClean="0"/>
              <a:t> Предприятиям необходима уверенность, что в случае отказа системы они смогут получить своевременную и компетентную поддержку. Поставщики реляционных СУБД тратят много сил на то, чтобы обеспечить столь высокий уровень поддержки. Многие NoSQL-системы, напротив, являются проектами с открытым исходным кодом и не обеспечивают подобного уровня поддержки.</a:t>
            </a:r>
          </a:p>
          <a:p>
            <a:r>
              <a:rPr lang="ru-RU" b="1" dirty="0" smtClean="0"/>
              <a:t>Компетентность.</a:t>
            </a:r>
            <a:r>
              <a:rPr lang="ru-RU" dirty="0" smtClean="0"/>
              <a:t> Почти каждый разработчик NoSQL-системы действует в режиме обучения; не вызывает сомнения, что со временем эта ситуация изменится. Однако в настоящее время гораздо легче найти опытных программистов или администраторов по реляционным СУБД, чем специалистов по </a:t>
            </a:r>
            <a:r>
              <a:rPr lang="ru-RU" dirty="0" err="1" smtClean="0"/>
              <a:t>NoSQL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379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" TargetMode="External"/><Relationship Id="rId2" Type="http://schemas.openxmlformats.org/officeDocument/2006/relationships/hyperlink" Target="http://www.ibm.com/developerworks/ru/library/cl-nosqldataba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nql.sqlite.org/" TargetMode="External"/><Relationship Id="rId5" Type="http://schemas.openxmlformats.org/officeDocument/2006/relationships/hyperlink" Target="http://nosql-database.org/" TargetMode="External"/><Relationship Id="rId4" Type="http://schemas.openxmlformats.org/officeDocument/2006/relationships/hyperlink" Target="http://ru.wikipedia.org/wiki/Hadoo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Yury.anikin@gmail.com" TargetMode="External"/><Relationship Id="rId2" Type="http://schemas.openxmlformats.org/officeDocument/2006/relationships/hyperlink" Target="http://f-lab.p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cebook.com/yury.anik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5086" y="841829"/>
            <a:ext cx="10790718" cy="3281438"/>
          </a:xfrm>
        </p:spPr>
        <p:txBody>
          <a:bodyPr/>
          <a:lstStyle/>
          <a:p>
            <a:r>
              <a:rPr lang="en-US" b="1" dirty="0" err="1"/>
              <a:t>MapReduce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503408" cy="16459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8. Технология распределенных вычислений </a:t>
            </a:r>
            <a:r>
              <a:rPr lang="en-US" dirty="0" err="1" smtClean="0"/>
              <a:t>MapReduce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Упрощенная схема </a:t>
            </a:r>
            <a:r>
              <a:rPr lang="en-US" dirty="0" err="1" smtClean="0"/>
              <a:t>MapReduce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7" name="Picture 2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7858" y="1950720"/>
            <a:ext cx="48910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задания, операции </a:t>
            </a:r>
            <a:r>
              <a:rPr lang="en-US" dirty="0" smtClean="0"/>
              <a:t>map </a:t>
            </a:r>
            <a:r>
              <a:rPr lang="ru-RU" dirty="0" smtClean="0"/>
              <a:t>и </a:t>
            </a:r>
            <a:r>
              <a:rPr lang="en-US" dirty="0" smtClean="0"/>
              <a:t>reduce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716280" y="2389258"/>
            <a:ext cx="42214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map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(k1, v1) -&gt;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list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(k2, v2)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reduce (k2,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список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(V2)) -&gt;list (v3)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77828" name="Picture 4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4075" y="3528060"/>
            <a:ext cx="50212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9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3018" y="2537460"/>
            <a:ext cx="4510087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Факторы, способствующие распространению </a:t>
            </a:r>
            <a:r>
              <a:rPr lang="en-US" dirty="0" err="1" smtClean="0"/>
              <a:t>NoSQL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Эластичное масштабирование.</a:t>
            </a:r>
            <a:r>
              <a:rPr lang="ru-RU" dirty="0" smtClean="0"/>
              <a:t> NoSQL-системы разрабатываются с возможностью прозрачного расширения с целью использования таких преимуществ, как возможность добавления любого количества новых узлов.</a:t>
            </a:r>
          </a:p>
          <a:p>
            <a:r>
              <a:rPr lang="ru-RU" b="1" dirty="0" smtClean="0"/>
              <a:t>Уменьшение объема администрирования.</a:t>
            </a:r>
            <a:r>
              <a:rPr lang="ru-RU" dirty="0" smtClean="0"/>
              <a:t> В общем случае базы данных типа </a:t>
            </a:r>
            <a:r>
              <a:rPr lang="ru-RU" dirty="0" err="1" smtClean="0"/>
              <a:t>NoSQL</a:t>
            </a:r>
            <a:r>
              <a:rPr lang="ru-RU" dirty="0" smtClean="0"/>
              <a:t> проектируются для поддержки таких возможностей, как автоматическое исправление и более простая модель данных, которые снижают потребности в администрировании и настройке.</a:t>
            </a:r>
          </a:p>
          <a:p>
            <a:r>
              <a:rPr lang="ru-RU" b="1" dirty="0" smtClean="0"/>
              <a:t>Улучшение экономических показателей.</a:t>
            </a:r>
            <a:r>
              <a:rPr lang="ru-RU" dirty="0" smtClean="0"/>
              <a:t> Чтобы справиться с взрывным ростом объемов информации и транзакций, базы данных типа </a:t>
            </a:r>
            <a:r>
              <a:rPr lang="ru-RU" dirty="0" err="1" smtClean="0"/>
              <a:t>NoSQL</a:t>
            </a:r>
            <a:r>
              <a:rPr lang="ru-RU" dirty="0" smtClean="0"/>
              <a:t> обычно используют кластеры из недорогих массовых серверов.</a:t>
            </a:r>
          </a:p>
          <a:p>
            <a:r>
              <a:rPr lang="ru-RU" b="1" dirty="0" smtClean="0"/>
              <a:t>Гибкие модели данных. </a:t>
            </a:r>
            <a:r>
              <a:rPr lang="ru-RU" dirty="0" smtClean="0"/>
              <a:t>Базы данных типа </a:t>
            </a:r>
            <a:r>
              <a:rPr lang="ru-RU" dirty="0" err="1" smtClean="0"/>
              <a:t>NoSQL</a:t>
            </a:r>
            <a:r>
              <a:rPr lang="ru-RU" dirty="0" smtClean="0"/>
              <a:t> имеют более слабые ограничения на модели данных (или вообще не имеют ограничений), что позволяет более плавно вносить изменения в приложения и в схемы базы данных.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Факторы, сдерживающие проникновение </a:t>
            </a:r>
            <a:r>
              <a:rPr lang="en-US" dirty="0" err="1" smtClean="0"/>
              <a:t>NoSQL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Модели программирования. </a:t>
            </a:r>
          </a:p>
          <a:p>
            <a:r>
              <a:rPr lang="ru-RU" dirty="0" smtClean="0"/>
              <a:t>Поддержка транзакций. </a:t>
            </a:r>
          </a:p>
          <a:p>
            <a:r>
              <a:rPr lang="ru-RU" dirty="0" smtClean="0"/>
              <a:t>Степень зрелости. </a:t>
            </a:r>
          </a:p>
          <a:p>
            <a:r>
              <a:rPr lang="ru-RU" dirty="0" smtClean="0"/>
              <a:t>Поддержка. </a:t>
            </a:r>
          </a:p>
          <a:p>
            <a:r>
              <a:rPr lang="ru-RU" dirty="0" smtClean="0"/>
              <a:t>Компетентность.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 и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IBM: </a:t>
            </a:r>
            <a:r>
              <a:rPr lang="ru-RU" dirty="0" smtClean="0">
                <a:hlinkClick r:id="rId2"/>
              </a:rPr>
              <a:t>Обеспечение </a:t>
            </a:r>
            <a:r>
              <a:rPr lang="ru-RU" dirty="0" err="1" smtClean="0">
                <a:hlinkClick r:id="rId2"/>
              </a:rPr>
              <a:t>масштабируемости</a:t>
            </a:r>
            <a:r>
              <a:rPr lang="ru-RU" dirty="0" smtClean="0">
                <a:hlinkClick r:id="rId2"/>
              </a:rPr>
              <a:t> данных облачного уровня с помощью баз данных типа </a:t>
            </a:r>
            <a:r>
              <a:rPr lang="ru-RU" dirty="0" err="1" smtClean="0">
                <a:hlinkClick r:id="rId2"/>
              </a:rPr>
              <a:t>NoSQL</a:t>
            </a:r>
            <a:endParaRPr lang="en-US" dirty="0" smtClean="0"/>
          </a:p>
          <a:p>
            <a:r>
              <a:rPr lang="ru-RU" dirty="0" smtClean="0"/>
              <a:t>Официальный сайт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ru-RU" u="sng" dirty="0" smtClean="0">
                <a:hlinkClick r:id="rId3"/>
              </a:rPr>
              <a:t>http://hadoop.apache.org/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/>
              <a:t>Википедия</a:t>
            </a:r>
            <a:r>
              <a:rPr lang="ru-RU" dirty="0" smtClean="0"/>
              <a:t>. Статья </a:t>
            </a:r>
            <a:r>
              <a:rPr lang="en-US" dirty="0" err="1" smtClean="0"/>
              <a:t>Hadoop</a:t>
            </a:r>
            <a:r>
              <a:rPr lang="ru-RU" dirty="0" smtClean="0"/>
              <a:t>  </a:t>
            </a:r>
            <a:r>
              <a:rPr lang="ru-RU" u="sng" dirty="0" smtClean="0">
                <a:hlinkClick r:id="rId4"/>
              </a:rPr>
              <a:t>http://ru.wikipedia.org/wiki/Hadoop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Сьюзен</a:t>
            </a:r>
            <a:r>
              <a:rPr lang="ru-RU" dirty="0" smtClean="0"/>
              <a:t> </a:t>
            </a:r>
            <a:r>
              <a:rPr lang="ru-RU" dirty="0" err="1" smtClean="0"/>
              <a:t>Тиндал</a:t>
            </a:r>
            <a:r>
              <a:rPr lang="ru-RU" dirty="0" smtClean="0"/>
              <a:t>. Большие данные: все, что вам необходимо знать, 2012</a:t>
            </a:r>
            <a:endParaRPr lang="en-US" dirty="0" smtClean="0"/>
          </a:p>
          <a:p>
            <a:r>
              <a:rPr lang="ru-RU" dirty="0" smtClean="0"/>
              <a:t>Список </a:t>
            </a:r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баз с категориями </a:t>
            </a:r>
            <a:r>
              <a:rPr lang="en-US" dirty="0" smtClean="0">
                <a:hlinkClick r:id="rId5"/>
              </a:rPr>
              <a:t>http://nosql-database.org/</a:t>
            </a:r>
            <a:r>
              <a:rPr lang="ru-RU" dirty="0" smtClean="0"/>
              <a:t> </a:t>
            </a:r>
          </a:p>
          <a:p>
            <a:r>
              <a:rPr lang="ru-RU" dirty="0" smtClean="0"/>
              <a:t>Язык </a:t>
            </a:r>
            <a:r>
              <a:rPr lang="en-US" dirty="0" err="1" smtClean="0"/>
              <a:t>UnQL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http://unql.sqlite.org/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91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Юрий Аникин,</a:t>
            </a:r>
            <a:r>
              <a:rPr lang="en-US" dirty="0" smtClean="0"/>
              <a:t> </a:t>
            </a:r>
            <a:r>
              <a:rPr lang="ru-RU" dirty="0" smtClean="0"/>
              <a:t>к.т.н.</a:t>
            </a:r>
            <a:endParaRPr lang="en-US" dirty="0" smtClean="0"/>
          </a:p>
          <a:p>
            <a:r>
              <a:rPr lang="ru-RU" dirty="0" smtClean="0"/>
              <a:t>Ген.директор ООО «</a:t>
            </a:r>
            <a:r>
              <a:rPr lang="ru-RU" dirty="0" err="1" smtClean="0"/>
              <a:t>Футуролаб</a:t>
            </a:r>
            <a:r>
              <a:rPr lang="ru-RU" dirty="0" smtClean="0"/>
              <a:t>»</a:t>
            </a:r>
          </a:p>
          <a:p>
            <a:r>
              <a:rPr lang="en-US" dirty="0" smtClean="0">
                <a:hlinkClick r:id="rId2"/>
              </a:rPr>
              <a:t>http://f-lab.pro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yury.anikin@gmail.com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www.facebook.com/yury.anikin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1499</TotalTime>
  <Words>504</Words>
  <Application>Microsoft Office PowerPoint</Application>
  <PresentationFormat>Произвольный</PresentationFormat>
  <Paragraphs>45</Paragraphs>
  <Slides>9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лекций Интуит</vt:lpstr>
      <vt:lpstr>MapReduce</vt:lpstr>
      <vt:lpstr>8. Технология распределенных вычислений MapReduce</vt:lpstr>
      <vt:lpstr>Упрощенная схема MapReduce</vt:lpstr>
      <vt:lpstr>Распределение задания, операции map и reduce</vt:lpstr>
      <vt:lpstr>Заключение</vt:lpstr>
      <vt:lpstr>Факторы, способствующие распространению NoSQL</vt:lpstr>
      <vt:lpstr>Факторы, сдерживающие проникновение NoSQL</vt:lpstr>
      <vt:lpstr>Ссылки и литература</vt:lpstr>
      <vt:lpstr>Контакты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24</cp:revision>
  <dcterms:created xsi:type="dcterms:W3CDTF">2014-02-09T23:27:10Z</dcterms:created>
  <dcterms:modified xsi:type="dcterms:W3CDTF">2014-03-18T13:35:33Z</dcterms:modified>
</cp:coreProperties>
</file>