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56" r:id="rId2"/>
    <p:sldId id="280" r:id="rId3"/>
    <p:sldId id="316" r:id="rId4"/>
    <p:sldId id="319" r:id="rId5"/>
    <p:sldId id="320" r:id="rId6"/>
    <p:sldId id="321" r:id="rId7"/>
    <p:sldId id="322" r:id="rId8"/>
    <p:sldId id="32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6" autoAdjust="0"/>
    <p:restoredTop sz="82215" autoAdjust="0"/>
  </p:normalViewPr>
  <p:slideViewPr>
    <p:cSldViewPr snapToGrid="0">
      <p:cViewPr varScale="1">
        <p:scale>
          <a:sx n="78" d="100"/>
          <a:sy n="78" d="100"/>
        </p:scale>
        <p:origin x="-108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Существует несколько вариантов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запуска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Hadoop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на локальном компьютере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локально с помощью виртуальной машины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на облаке (т.е.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Amazon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EC2)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 собственном центров обработки данных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98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ru-RU" b="1" dirty="0" smtClean="0"/>
              <a:t>HDFS</a:t>
            </a:r>
            <a:r>
              <a:rPr lang="ru-RU" dirty="0" smtClean="0"/>
              <a:t> (</a:t>
            </a:r>
            <a:r>
              <a:rPr lang="ru-RU" i="1" dirty="0" err="1" smtClean="0"/>
              <a:t>Hadoop</a:t>
            </a:r>
            <a:r>
              <a:rPr lang="ru-RU" i="1" dirty="0" smtClean="0"/>
              <a:t> </a:t>
            </a:r>
            <a:r>
              <a:rPr lang="ru-RU" i="1" dirty="0" err="1" smtClean="0"/>
              <a:t>Distributed</a:t>
            </a:r>
            <a:r>
              <a:rPr lang="ru-RU" i="1" dirty="0" smtClean="0"/>
              <a:t> </a:t>
            </a:r>
            <a:r>
              <a:rPr lang="ru-RU" i="1" dirty="0" err="1" smtClean="0"/>
              <a:t>File</a:t>
            </a:r>
            <a:r>
              <a:rPr lang="ru-RU" i="1" dirty="0" smtClean="0"/>
              <a:t> </a:t>
            </a:r>
            <a:r>
              <a:rPr lang="ru-RU" i="1" dirty="0" err="1" smtClean="0"/>
              <a:t>System</a:t>
            </a:r>
            <a:r>
              <a:rPr lang="ru-RU" dirty="0" smtClean="0"/>
              <a:t>) — файловая система, предназначенная для хранения файлов больших размеров, </a:t>
            </a:r>
            <a:r>
              <a:rPr lang="ru-RU" dirty="0" err="1" smtClean="0"/>
              <a:t>поблочно</a:t>
            </a:r>
            <a:r>
              <a:rPr lang="ru-RU" dirty="0" smtClean="0"/>
              <a:t> распределённых между узлами вычислительного кластера. Все блоки в HDFS (кроме последнего блока файла) имеют одинаковый размер, и каждый блок может быть размещён на нескольких узлах, размер блока и коэффициент репликации (количество узлов, на которых должен быть размещён каждый блок) определяются в настройках на уровне файла. Благодаря репликации обеспечивается устойчивость распределённой системы к отказам отдельных узлов. Файлы в HDFS могут быть записаны лишь однажды (модификация не поддерживается), а запись в файл в одно время может вести только один процесс. Организация файлов в пространстве имён — традиционная иерархическая: есть корневой каталог, поддерживается вложение каталогов, в одном каталоге могут располагаться и файлы, и другие каталоги.</a:t>
            </a:r>
          </a:p>
          <a:p>
            <a:pPr rtl="0"/>
            <a:r>
              <a:rPr lang="ru-RU" dirty="0" smtClean="0"/>
              <a:t>Развёртывание экземпляра HDFS предусматривает наличие центрального </a:t>
            </a:r>
            <a:r>
              <a:rPr lang="ru-RU" i="1" dirty="0" smtClean="0"/>
              <a:t>узла имён</a:t>
            </a:r>
            <a:r>
              <a:rPr lang="ru-RU" dirty="0" smtClean="0"/>
              <a:t> (</a:t>
            </a:r>
            <a:r>
              <a:rPr lang="ru-RU" i="1" dirty="0" err="1" smtClean="0"/>
              <a:t>name</a:t>
            </a:r>
            <a:r>
              <a:rPr lang="ru-RU" i="1" dirty="0" smtClean="0"/>
              <a:t> </a:t>
            </a:r>
            <a:r>
              <a:rPr lang="ru-RU" i="1" dirty="0" err="1" smtClean="0"/>
              <a:t>node</a:t>
            </a:r>
            <a:r>
              <a:rPr lang="ru-RU" dirty="0" smtClean="0"/>
              <a:t>), хранящего метаданные файловой системы и метаинформацию о распределении блоков, и серии </a:t>
            </a:r>
            <a:r>
              <a:rPr lang="ru-RU" i="1" dirty="0" smtClean="0"/>
              <a:t>узлов данных</a:t>
            </a:r>
            <a:r>
              <a:rPr lang="ru-RU" dirty="0" smtClean="0"/>
              <a:t> (</a:t>
            </a:r>
            <a:r>
              <a:rPr lang="ru-RU" i="1" dirty="0" err="1" smtClean="0"/>
              <a:t>data</a:t>
            </a:r>
            <a:r>
              <a:rPr lang="ru-RU" i="1" dirty="0" smtClean="0"/>
              <a:t> </a:t>
            </a:r>
            <a:r>
              <a:rPr lang="ru-RU" i="1" dirty="0" err="1" smtClean="0"/>
              <a:t>node</a:t>
            </a:r>
            <a:r>
              <a:rPr lang="ru-RU" dirty="0" smtClean="0"/>
              <a:t>), непосредственно хранящих блоки файлов. Узел имён отвечает за обработку операций уровня файлов и каталогов — открытие и закрытие файлов, манипуляция с каталогами, узлы данных непосредственно отрабатывают операции по записи и чтению данных. Узел имён и узлы данных снабжаются </a:t>
            </a:r>
            <a:r>
              <a:rPr lang="ru-RU" dirty="0" err="1" smtClean="0"/>
              <a:t>веб-серверами</a:t>
            </a:r>
            <a:r>
              <a:rPr lang="ru-RU" dirty="0" smtClean="0"/>
              <a:t>, отображающими текущий статус узлов и позволяющими просматривать содержимое файловой системы. Административные функции доступны из интерфейса командной строки.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69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64" y="240453"/>
            <a:ext cx="10772775" cy="16581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Интерфейсы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503408" cy="16459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Интерфейсы </a:t>
            </a:r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ru-RU" dirty="0" smtClean="0"/>
              <a:t>баз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Интерфейсы </a:t>
            </a:r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ru-RU" dirty="0" smtClean="0"/>
              <a:t>баз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SQL-like</a:t>
            </a:r>
          </a:p>
          <a:p>
            <a:pPr lvl="1"/>
            <a:r>
              <a:rPr lang="en-US" dirty="0" err="1" smtClean="0"/>
              <a:t>HiveQL</a:t>
            </a:r>
            <a:r>
              <a:rPr lang="en-US" dirty="0" smtClean="0"/>
              <a:t> (Hive)</a:t>
            </a:r>
          </a:p>
          <a:p>
            <a:pPr lvl="1"/>
            <a:r>
              <a:rPr lang="en-US" dirty="0" smtClean="0"/>
              <a:t>CQL (Cassandra)</a:t>
            </a:r>
          </a:p>
          <a:p>
            <a:pPr lvl="1"/>
            <a:r>
              <a:rPr lang="en-US" dirty="0" smtClean="0"/>
              <a:t>GQL</a:t>
            </a:r>
          </a:p>
          <a:p>
            <a:pPr lvl="1"/>
            <a:r>
              <a:rPr lang="en-US" dirty="0" err="1" smtClean="0"/>
              <a:t>UnQL</a:t>
            </a:r>
            <a:endParaRPr lang="en-US" dirty="0" smtClean="0"/>
          </a:p>
          <a:p>
            <a:r>
              <a:rPr lang="en-US" dirty="0" smtClean="0"/>
              <a:t>REST + JSON</a:t>
            </a:r>
          </a:p>
          <a:p>
            <a:r>
              <a:rPr lang="en-US" dirty="0" err="1" smtClean="0"/>
              <a:t>GraphML</a:t>
            </a:r>
            <a:r>
              <a:rPr lang="en-US" dirty="0" smtClean="0"/>
              <a:t>, blueprints, traverse, gremlin (Graph DB)</a:t>
            </a:r>
          </a:p>
          <a:p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r>
              <a:rPr lang="en-US" dirty="0" smtClean="0"/>
              <a:t>. </a:t>
            </a:r>
            <a:r>
              <a:rPr lang="ru-RU" dirty="0" smtClean="0"/>
              <a:t>Платформа </a:t>
            </a:r>
            <a:r>
              <a:rPr lang="en-US" dirty="0" err="1" smtClean="0"/>
              <a:t>Hadoop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75782" name="Picture 6" descr="http://hadoop.apache.org/images/hadoop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4398" y="4495800"/>
            <a:ext cx="5886722" cy="13931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Стек платформы </a:t>
            </a:r>
            <a:r>
              <a:rPr lang="en-US" dirty="0" err="1" smtClean="0"/>
              <a:t>Hadoop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74754" name="Picture 2" descr="http://api.ning.com/files/3YnG4IYlItvcHi0mrTU1t-Z1ZoZc-Zf47W1HyTlhQgENdMkSnnPNqL7DFD8McVmfcZuKcB3k7NL5tp8qWDfROLYPa7dECE0N/aa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8939" y="1798954"/>
            <a:ext cx="8170387" cy="4037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Распределенная файловая система </a:t>
            </a:r>
            <a:r>
              <a:rPr lang="en-US" dirty="0" smtClean="0"/>
              <a:t>HDFS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76802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298" y="1798319"/>
            <a:ext cx="5223296" cy="385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17320" y="568452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Запись (параллельная)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086600" y="565404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Чтение (параллельное)</a:t>
            </a:r>
            <a:endParaRPr lang="ru-RU" sz="2400" dirty="0"/>
          </a:p>
        </p:txBody>
      </p:sp>
      <p:pic>
        <p:nvPicPr>
          <p:cNvPr id="76803" name="Picture 3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5378" y="1836420"/>
            <a:ext cx="5204142" cy="374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Распределенная файловая система </a:t>
            </a:r>
            <a:r>
              <a:rPr lang="en-US" dirty="0" smtClean="0"/>
              <a:t>HDFS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Файлы хранятся в виде набора блоков</a:t>
            </a:r>
          </a:p>
          <a:p>
            <a:r>
              <a:rPr lang="ru-RU" dirty="0" smtClean="0"/>
              <a:t>Блоки  - это 64 МБ компоненты файла (это можно настроить)</a:t>
            </a:r>
          </a:p>
          <a:p>
            <a:r>
              <a:rPr lang="ru-RU" dirty="0" smtClean="0"/>
              <a:t>Блоки реплицируются на 3 узла (это можно настроить)</a:t>
            </a:r>
          </a:p>
          <a:p>
            <a:r>
              <a:rPr lang="ru-RU" dirty="0" err="1" smtClean="0"/>
              <a:t>NameNode</a:t>
            </a:r>
            <a:r>
              <a:rPr lang="ru-RU" dirty="0" smtClean="0"/>
              <a:t> (NN) управляет метаданными о файла и блоках</a:t>
            </a:r>
          </a:p>
          <a:p>
            <a:r>
              <a:rPr lang="ru-RU" dirty="0" err="1" smtClean="0"/>
              <a:t>SecondaryNameNode</a:t>
            </a:r>
            <a:r>
              <a:rPr lang="ru-RU" dirty="0" smtClean="0"/>
              <a:t> (SNN) содержит копию </a:t>
            </a:r>
            <a:r>
              <a:rPr lang="en-US" dirty="0" smtClean="0"/>
              <a:t>NN </a:t>
            </a:r>
            <a:r>
              <a:rPr lang="ru-RU" dirty="0" smtClean="0"/>
              <a:t>данных</a:t>
            </a:r>
          </a:p>
          <a:p>
            <a:r>
              <a:rPr lang="ru-RU" dirty="0" err="1" smtClean="0"/>
              <a:t>DataNode</a:t>
            </a:r>
            <a:r>
              <a:rPr lang="ru-RU" dirty="0" smtClean="0"/>
              <a:t>, (DN) сохраняет и обслуживает блоки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Hive – </a:t>
            </a:r>
            <a:r>
              <a:rPr lang="ru-RU" dirty="0" smtClean="0"/>
              <a:t>манипуляция с данными, аналитика, запросы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6657" y="2011680"/>
            <a:ext cx="8939784" cy="3947160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Абстракция таблиц</a:t>
            </a:r>
          </a:p>
          <a:p>
            <a:r>
              <a:rPr lang="en-US" dirty="0" smtClean="0"/>
              <a:t>hive&gt; CREATE TABLE records (year STRING, temperature INT, quality INT) ROW FORMAT DELIMITED FIELDS TERMINATED BY '\t';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hive&gt; LOAD DATA LOCAL INPATH '/home/</a:t>
            </a:r>
            <a:r>
              <a:rPr lang="en-US" dirty="0" err="1" smtClean="0"/>
              <a:t>hduser</a:t>
            </a:r>
            <a:r>
              <a:rPr lang="en-US" dirty="0" smtClean="0"/>
              <a:t>/sample.txt' OVERWRITE INTO TABLE records; </a:t>
            </a:r>
            <a:endParaRPr lang="ru-RU" dirty="0" smtClean="0"/>
          </a:p>
          <a:p>
            <a:r>
              <a:rPr lang="en-US" b="1" dirty="0" smtClean="0"/>
              <a:t>SQL-like </a:t>
            </a:r>
            <a:r>
              <a:rPr lang="ru-RU" b="1" dirty="0" smtClean="0"/>
              <a:t>язык запросов</a:t>
            </a:r>
          </a:p>
          <a:p>
            <a:r>
              <a:rPr lang="en-US" dirty="0" smtClean="0"/>
              <a:t>SELECT year, MAX(temperature) FROM records WHERE temperature != 9999 AND (quality = 0 OR quality = 1 OR quality = 4 OR quality = 5 OR quality = 9) GROUP BY year;</a:t>
            </a:r>
            <a:endParaRPr lang="ru-RU" dirty="0" smtClean="0"/>
          </a:p>
          <a:p>
            <a:r>
              <a:rPr lang="ru-RU" b="1" dirty="0" smtClean="0"/>
              <a:t>Параллельное исполнение запросов на </a:t>
            </a:r>
            <a:r>
              <a:rPr lang="ru-RU" b="1" dirty="0" err="1" smtClean="0"/>
              <a:t>нодах</a:t>
            </a:r>
            <a:r>
              <a:rPr lang="ru-RU" b="1" dirty="0" smtClean="0"/>
              <a:t> - </a:t>
            </a:r>
            <a:r>
              <a:rPr lang="en-US" b="1" dirty="0" err="1" smtClean="0"/>
              <a:t>MapReduce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84994" name="Picture 2" descr="http://www.veodin.com/wp-content/uploads/2012/08/hiv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06916" y="3825875"/>
            <a:ext cx="2317089" cy="22244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1466</TotalTime>
  <Words>194</Words>
  <Application>Microsoft Office PowerPoint</Application>
  <PresentationFormat>Произвольный</PresentationFormat>
  <Paragraphs>44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Шаблон лекций Интуит</vt:lpstr>
      <vt:lpstr>Интерфейсы</vt:lpstr>
      <vt:lpstr>6. Интерфейсы NoSQL баз</vt:lpstr>
      <vt:lpstr>Интерфейсы NoSQL баз</vt:lpstr>
      <vt:lpstr>7. Платформа Hadoop</vt:lpstr>
      <vt:lpstr>Стек платформы Hadoop</vt:lpstr>
      <vt:lpstr>Распределенная файловая система HDFS </vt:lpstr>
      <vt:lpstr>Распределенная файловая система HDFS </vt:lpstr>
      <vt:lpstr>Hive – манипуляция с данными, аналитика, запросы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хранения больших данных</dc:title>
  <dc:creator>Yury Anikin</dc:creator>
  <cp:lastModifiedBy>rana</cp:lastModifiedBy>
  <cp:revision>23</cp:revision>
  <dcterms:created xsi:type="dcterms:W3CDTF">2014-02-09T23:27:10Z</dcterms:created>
  <dcterms:modified xsi:type="dcterms:W3CDTF">2014-03-18T13:45:59Z</dcterms:modified>
</cp:coreProperties>
</file>