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9"/>
  </p:notesMasterIdLst>
  <p:sldIdLst>
    <p:sldId id="256" r:id="rId2"/>
    <p:sldId id="278" r:id="rId3"/>
    <p:sldId id="309" r:id="rId4"/>
    <p:sldId id="310" r:id="rId5"/>
    <p:sldId id="311" r:id="rId6"/>
    <p:sldId id="279" r:id="rId7"/>
    <p:sldId id="282" r:id="rId8"/>
    <p:sldId id="298" r:id="rId9"/>
    <p:sldId id="283" r:id="rId10"/>
    <p:sldId id="291" r:id="rId11"/>
    <p:sldId id="292" r:id="rId12"/>
    <p:sldId id="297" r:id="rId13"/>
    <p:sldId id="293" r:id="rId14"/>
    <p:sldId id="294" r:id="rId15"/>
    <p:sldId id="317" r:id="rId16"/>
    <p:sldId id="295" r:id="rId17"/>
    <p:sldId id="296"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Евгений Николаевич Павловский" initials="ЕП"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56" autoAdjust="0"/>
    <p:restoredTop sz="82215" autoAdjust="0"/>
  </p:normalViewPr>
  <p:slideViewPr>
    <p:cSldViewPr snapToGrid="0">
      <p:cViewPr varScale="1">
        <p:scale>
          <a:sx n="78" d="100"/>
          <a:sy n="78" d="100"/>
        </p:scale>
        <p:origin x="-108" y="-516"/>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0DF6EF-D8A8-4F91-93BA-D978D5707FD9}" type="datetimeFigureOut">
              <a:rPr lang="ru-RU" smtClean="0"/>
              <a:pPr/>
              <a:t>18.03.2014</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F73B42-7B8B-4882-A809-3559C0742ADF}" type="slidenum">
              <a:rPr lang="ru-RU" smtClean="0"/>
              <a:pPr/>
              <a:t>‹#›</a:t>
            </a:fld>
            <a:endParaRPr lang="ru-RU"/>
          </a:p>
        </p:txBody>
      </p:sp>
    </p:spTree>
    <p:extLst>
      <p:ext uri="{BB962C8B-B14F-4D97-AF65-F5344CB8AC3E}">
        <p14:creationId xmlns:p14="http://schemas.microsoft.com/office/powerpoint/2010/main" val="1606366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Хранилища типа «ключ–значение» (</a:t>
            </a:r>
            <a:r>
              <a:rPr lang="ru-RU" dirty="0" err="1" smtClean="0"/>
              <a:t>key-value</a:t>
            </a:r>
            <a:r>
              <a:rPr lang="ru-RU" dirty="0" smtClean="0"/>
              <a:t>, KV). Такие БД хранят данные в виде пар ключ–значение. В некоторых случаях значениями могут быть массивы, списки, множества (наборы уникальных значений) и т.п. Обычно они реализуют минимальный набор операций (установить, прочитать значение и др.).</a:t>
            </a:r>
          </a:p>
          <a:p>
            <a:r>
              <a:rPr lang="ru-RU" dirty="0" smtClean="0"/>
              <a:t>Типичное применение этих решений – кэширование данных для повышения общей производительности приложения (например, результатов запросов к более сложным системам) и счетчики. Иногда их применяют в качестве промежуточного звена для систем </a:t>
            </a:r>
            <a:r>
              <a:rPr lang="ru-RU" dirty="0" err="1" smtClean="0"/>
              <a:t>логирования</a:t>
            </a:r>
            <a:r>
              <a:rPr lang="ru-RU" dirty="0" smtClean="0"/>
              <a:t> или сбора статистики.</a:t>
            </a:r>
          </a:p>
          <a:p>
            <a:r>
              <a:rPr lang="ru-RU" dirty="0" smtClean="0"/>
              <a:t>При этом если задача чуть сложнее, модели «ключ–значение» для ее решения может быть недостаточно, либо потребуется реализовывать множество операций вручную на уровне приложения. Также некоторые хранилища не позволяют держать на одном узле кластера больший объем данных, чем размер оперативной памяти. У них отсутствует функция выгрузки «не поместившихся» данных на диск.</a:t>
            </a:r>
          </a:p>
          <a:p>
            <a:r>
              <a:rPr lang="en-US" dirty="0" smtClean="0"/>
              <a:t>http://www.jetinfo.ru/stati/silnye-i-slabye-storony-nosql/nosql</a:t>
            </a:r>
            <a:endParaRPr lang="ru-RU" dirty="0" smtClean="0"/>
          </a:p>
          <a:p>
            <a:endParaRPr lang="ru-RU" dirty="0"/>
          </a:p>
        </p:txBody>
      </p:sp>
      <p:sp>
        <p:nvSpPr>
          <p:cNvPr id="4" name="Номер слайда 3"/>
          <p:cNvSpPr>
            <a:spLocks noGrp="1"/>
          </p:cNvSpPr>
          <p:nvPr>
            <p:ph type="sldNum" sz="quarter" idx="10"/>
          </p:nvPr>
        </p:nvSpPr>
        <p:spPr/>
        <p:txBody>
          <a:bodyPr/>
          <a:lstStyle/>
          <a:p>
            <a:fld id="{71F73B42-7B8B-4882-A809-3559C0742ADF}" type="slidenum">
              <a:rPr lang="ru-RU" smtClean="0"/>
              <a:pPr/>
              <a:t>8</a:t>
            </a:fld>
            <a:endParaRPr lang="ru-RU"/>
          </a:p>
        </p:txBody>
      </p:sp>
    </p:spTree>
    <p:extLst>
      <p:ext uri="{BB962C8B-B14F-4D97-AF65-F5344CB8AC3E}">
        <p14:creationId xmlns:p14="http://schemas.microsoft.com/office/powerpoint/2010/main" val="2570392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lnSpcReduction="10000"/>
          </a:bodyPr>
          <a:lstStyle/>
          <a:p>
            <a:r>
              <a:rPr lang="ru-RU" dirty="0" err="1" smtClean="0"/>
              <a:t>Документо-ориентированные</a:t>
            </a:r>
            <a:r>
              <a:rPr lang="ru-RU" dirty="0" smtClean="0"/>
              <a:t> СУБД. Они хранят данные в виде коллекций документов, состоящих из набора полей. Этот набор может различаться в документах одной коллекции благодаря «</a:t>
            </a:r>
            <a:r>
              <a:rPr lang="ru-RU" dirty="0" err="1" smtClean="0"/>
              <a:t>бессхемности</a:t>
            </a:r>
            <a:r>
              <a:rPr lang="ru-RU" dirty="0" smtClean="0"/>
              <a:t>» таких СУБД. В некоторых реализациях допускаются вложенные документы и сложные типы значений полей (массивы, ссылки и т.п.). Идеальный вариант их применения – это хранение более-менее независимых документов, не требующих поддержания ссылочной целостности между ними или коллекциями (форумы или социальные сети, каталоги товаров или изделий).</a:t>
            </a:r>
          </a:p>
          <a:p>
            <a:r>
              <a:rPr lang="ru-RU" dirty="0" smtClean="0"/>
              <a:t>Также они хорошо подходят для работы с данными нестрогой структуры. Такого рода данные часто встречаются при решении задач </a:t>
            </a:r>
            <a:r>
              <a:rPr lang="ru-RU" dirty="0" err="1" smtClean="0"/>
              <a:t>логирования</a:t>
            </a:r>
            <a:r>
              <a:rPr lang="ru-RU" dirty="0" smtClean="0"/>
              <a:t> и сбора статистики: существует множество типов событий, относящихся к одной категории, но с различными атрибутами. В традиционных СУБД хранение такого рода данных осуществляют двумя способами. Либо записывают основные параметры событий в одну таблицу, а дополнительные поля – в множество связанных таблиц, либо осуществляют </a:t>
            </a:r>
            <a:r>
              <a:rPr lang="ru-RU" dirty="0" err="1" smtClean="0"/>
              <a:t>сериализацию</a:t>
            </a:r>
            <a:r>
              <a:rPr lang="ru-RU" dirty="0" smtClean="0"/>
              <a:t> дополнительных полей в строки, бинарные данные и т.п. Такой подход сильно усложняет логику приложения и затрудняет дальнейшую работу с данными.</a:t>
            </a:r>
          </a:p>
          <a:p>
            <a:r>
              <a:rPr lang="ru-RU" dirty="0" err="1" smtClean="0"/>
              <a:t>Документо-ориентированные</a:t>
            </a:r>
            <a:r>
              <a:rPr lang="ru-RU" dirty="0" smtClean="0"/>
              <a:t> БД мало подходят для задач, где требуются </a:t>
            </a:r>
            <a:r>
              <a:rPr lang="ru-RU" dirty="0" err="1" smtClean="0"/>
              <a:t>ad-hoc</a:t>
            </a:r>
            <a:r>
              <a:rPr lang="ru-RU" dirty="0" smtClean="0"/>
              <a:t> сложные запросы: зачастую они не могут реализовать вложенные выборки или выборки по нескольким индексам. Дело в том, что в таких СУБД обычно отсутствуют связи между документами, или они есть, но не форсируются (связи могут становиться </a:t>
            </a:r>
            <a:r>
              <a:rPr lang="ru-RU" dirty="0" err="1" smtClean="0"/>
              <a:t>невалидными</a:t>
            </a:r>
            <a:r>
              <a:rPr lang="ru-RU" dirty="0" smtClean="0"/>
              <a:t>, и отслеживание их целостности возлагается на приложение).</a:t>
            </a:r>
          </a:p>
          <a:p>
            <a:r>
              <a:rPr lang="en-US" dirty="0" smtClean="0"/>
              <a:t>http://www.jetinfo.ru/stati/silnye-i-slabye-storony-nosql/nosql</a:t>
            </a:r>
            <a:endParaRPr lang="ru-RU" smtClean="0"/>
          </a:p>
          <a:p>
            <a:endParaRPr lang="ru-RU"/>
          </a:p>
        </p:txBody>
      </p:sp>
      <p:sp>
        <p:nvSpPr>
          <p:cNvPr id="4" name="Номер слайда 3"/>
          <p:cNvSpPr>
            <a:spLocks noGrp="1"/>
          </p:cNvSpPr>
          <p:nvPr>
            <p:ph type="sldNum" sz="quarter" idx="10"/>
          </p:nvPr>
        </p:nvSpPr>
        <p:spPr/>
        <p:txBody>
          <a:bodyPr/>
          <a:lstStyle/>
          <a:p>
            <a:fld id="{71F73B42-7B8B-4882-A809-3559C0742ADF}" type="slidenum">
              <a:rPr lang="ru-RU" smtClean="0"/>
              <a:pPr/>
              <a:t>12</a:t>
            </a:fld>
            <a:endParaRPr lang="ru-RU"/>
          </a:p>
        </p:txBody>
      </p:sp>
    </p:spTree>
    <p:extLst>
      <p:ext uri="{BB962C8B-B14F-4D97-AF65-F5344CB8AC3E}">
        <p14:creationId xmlns:p14="http://schemas.microsoft.com/office/powerpoint/2010/main" val="7153268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CC9E84F4-BCF7-46EA-9911-8EEEF4669839}" type="datetime1">
              <a:rPr lang="ru-RU" smtClean="0"/>
              <a:pPr/>
              <a:t>18.03.2014</a:t>
            </a:fld>
            <a:endParaRPr lang="ru-RU"/>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ru-RU"/>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F1F76288-4F85-4F59-B786-02C6DC4B752F}" type="slidenum">
              <a:rPr lang="ru-RU" smtClean="0"/>
              <a:pPr/>
              <a:t>‹#›</a:t>
            </a:fld>
            <a:endParaRPr lang="ru-RU" dirty="0"/>
          </a:p>
        </p:txBody>
      </p:sp>
      <p:pic>
        <p:nvPicPr>
          <p:cNvPr id="1026" name="Picture 2"/>
          <p:cNvPicPr>
            <a:picLocks noChangeAspect="1" noChangeArrowheads="1"/>
          </p:cNvPicPr>
          <p:nvPr userDrawn="1"/>
        </p:nvPicPr>
        <p:blipFill>
          <a:blip r:embed="rId2" cstate="print"/>
          <a:srcRect r="26234" b="40000"/>
          <a:stretch>
            <a:fillRect/>
          </a:stretch>
        </p:blipFill>
        <p:spPr bwMode="auto">
          <a:xfrm>
            <a:off x="10621645" y="0"/>
            <a:ext cx="1570355" cy="412432"/>
          </a:xfrm>
          <a:prstGeom prst="rect">
            <a:avLst/>
          </a:prstGeom>
          <a:noFill/>
          <a:ln w="9525">
            <a:noFill/>
            <a:miter lim="800000"/>
            <a:headEnd/>
            <a:tailEnd/>
          </a:ln>
        </p:spPr>
      </p:pic>
    </p:spTree>
    <p:extLst>
      <p:ext uri="{BB962C8B-B14F-4D97-AF65-F5344CB8AC3E}">
        <p14:creationId xmlns:p14="http://schemas.microsoft.com/office/powerpoint/2010/main" val="100029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9A85C41-53C6-4506-9912-B8A97176D81C}" type="datetime1">
              <a:rPr lang="ru-RU" smtClean="0"/>
              <a:pPr/>
              <a:t>18.03.2014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F76288-4F85-4F59-B786-02C6DC4B752F}" type="slidenum">
              <a:rPr lang="ru-RU" smtClean="0"/>
              <a:pPr/>
              <a:t>‹#›</a:t>
            </a:fld>
            <a:endParaRPr lang="ru-RU"/>
          </a:p>
        </p:txBody>
      </p:sp>
      <p:pic>
        <p:nvPicPr>
          <p:cNvPr id="7" name="Рисунок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58247" y="0"/>
            <a:ext cx="1333753" cy="499533"/>
          </a:xfrm>
          <a:prstGeom prst="rect">
            <a:avLst/>
          </a:prstGeom>
        </p:spPr>
      </p:pic>
    </p:spTree>
    <p:extLst>
      <p:ext uri="{BB962C8B-B14F-4D97-AF65-F5344CB8AC3E}">
        <p14:creationId xmlns:p14="http://schemas.microsoft.com/office/powerpoint/2010/main" val="1928946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7D73FCB-37C4-418F-8ACB-5BEB28A17ADA}" type="datetime1">
              <a:rPr lang="ru-RU" smtClean="0"/>
              <a:pPr/>
              <a:t>18.03.2014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F76288-4F85-4F59-B786-02C6DC4B752F}" type="slidenum">
              <a:rPr lang="ru-RU" smtClean="0"/>
              <a:pPr/>
              <a:t>‹#›</a:t>
            </a:fld>
            <a:endParaRPr lang="ru-RU"/>
          </a:p>
        </p:txBody>
      </p:sp>
      <p:pic>
        <p:nvPicPr>
          <p:cNvPr id="7" name="Рисунок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58247" y="0"/>
            <a:ext cx="1333753" cy="499533"/>
          </a:xfrm>
          <a:prstGeom prst="rect">
            <a:avLst/>
          </a:prstGeom>
        </p:spPr>
      </p:pic>
    </p:spTree>
    <p:extLst>
      <p:ext uri="{BB962C8B-B14F-4D97-AF65-F5344CB8AC3E}">
        <p14:creationId xmlns:p14="http://schemas.microsoft.com/office/powerpoint/2010/main" val="235928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672464" y="240453"/>
            <a:ext cx="10772775" cy="1658198"/>
          </a:xfrm>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745F9E7-1919-4AB4-A1E8-E46B434F576F}" type="datetime1">
              <a:rPr lang="ru-RU" smtClean="0"/>
              <a:pPr/>
              <a:t>18.03.2014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F76288-4F85-4F59-B786-02C6DC4B752F}" type="slidenum">
              <a:rPr lang="ru-RU" smtClean="0"/>
              <a:pPr/>
              <a:t>‹#›</a:t>
            </a:fld>
            <a:endParaRPr lang="ru-RU" dirty="0"/>
          </a:p>
        </p:txBody>
      </p:sp>
      <p:pic>
        <p:nvPicPr>
          <p:cNvPr id="8" name="Picture 2"/>
          <p:cNvPicPr>
            <a:picLocks noChangeAspect="1" noChangeArrowheads="1"/>
          </p:cNvPicPr>
          <p:nvPr userDrawn="1"/>
        </p:nvPicPr>
        <p:blipFill>
          <a:blip r:embed="rId2" cstate="print"/>
          <a:srcRect r="26234" b="40000"/>
          <a:stretch>
            <a:fillRect/>
          </a:stretch>
        </p:blipFill>
        <p:spPr bwMode="auto">
          <a:xfrm>
            <a:off x="10621645" y="0"/>
            <a:ext cx="1570355" cy="412432"/>
          </a:xfrm>
          <a:prstGeom prst="rect">
            <a:avLst/>
          </a:prstGeom>
          <a:noFill/>
          <a:ln w="9525">
            <a:noFill/>
            <a:miter lim="800000"/>
            <a:headEnd/>
            <a:tailEnd/>
          </a:ln>
        </p:spPr>
      </p:pic>
    </p:spTree>
    <p:extLst>
      <p:ext uri="{BB962C8B-B14F-4D97-AF65-F5344CB8AC3E}">
        <p14:creationId xmlns:p14="http://schemas.microsoft.com/office/powerpoint/2010/main" val="3210253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6600" b="0" baseline="0">
                <a:solidFill>
                  <a:schemeClr val="accent1"/>
                </a:solidFill>
              </a:defRPr>
            </a:lvl1pPr>
          </a:lstStyle>
          <a:p>
            <a:r>
              <a:rPr lang="ru-RU" dirty="0" smtClean="0"/>
              <a:t>Образец заголовка</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36EDB56-F002-4DBB-8550-09C3651CAADF}" type="datetime1">
              <a:rPr lang="ru-RU" smtClean="0"/>
              <a:pPr/>
              <a:t>18.03.2014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F76288-4F85-4F59-B786-02C6DC4B752F}" type="slidenum">
              <a:rPr lang="ru-RU" smtClean="0"/>
              <a:pPr/>
              <a:t>‹#›</a:t>
            </a:fld>
            <a:endParaRPr lang="ru-RU"/>
          </a:p>
        </p:txBody>
      </p:sp>
      <p:pic>
        <p:nvPicPr>
          <p:cNvPr id="8" name="Picture 2"/>
          <p:cNvPicPr>
            <a:picLocks noChangeAspect="1" noChangeArrowheads="1"/>
          </p:cNvPicPr>
          <p:nvPr userDrawn="1"/>
        </p:nvPicPr>
        <p:blipFill>
          <a:blip r:embed="rId2" cstate="print"/>
          <a:srcRect r="26234" b="40000"/>
          <a:stretch>
            <a:fillRect/>
          </a:stretch>
        </p:blipFill>
        <p:spPr bwMode="auto">
          <a:xfrm>
            <a:off x="10621645" y="0"/>
            <a:ext cx="1570355" cy="412432"/>
          </a:xfrm>
          <a:prstGeom prst="rect">
            <a:avLst/>
          </a:prstGeom>
          <a:noFill/>
          <a:ln w="9525">
            <a:noFill/>
            <a:miter lim="800000"/>
            <a:headEnd/>
            <a:tailEnd/>
          </a:ln>
        </p:spPr>
      </p:pic>
    </p:spTree>
    <p:extLst>
      <p:ext uri="{BB962C8B-B14F-4D97-AF65-F5344CB8AC3E}">
        <p14:creationId xmlns:p14="http://schemas.microsoft.com/office/powerpoint/2010/main" val="3258035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2C5DCBF-DDA7-4163-9F46-42A5B5E5F02E}" type="datetime1">
              <a:rPr lang="ru-RU" smtClean="0"/>
              <a:pPr/>
              <a:t>18.03.2014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1F76288-4F85-4F59-B786-02C6DC4B752F}" type="slidenum">
              <a:rPr lang="ru-RU" smtClean="0"/>
              <a:pPr/>
              <a:t>‹#›</a:t>
            </a:fld>
            <a:endParaRPr lang="ru-RU"/>
          </a:p>
        </p:txBody>
      </p:sp>
      <p:pic>
        <p:nvPicPr>
          <p:cNvPr id="8" name="Рисунок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58247" y="0"/>
            <a:ext cx="1333753" cy="499533"/>
          </a:xfrm>
          <a:prstGeom prst="rect">
            <a:avLst/>
          </a:prstGeom>
        </p:spPr>
      </p:pic>
    </p:spTree>
    <p:extLst>
      <p:ext uri="{BB962C8B-B14F-4D97-AF65-F5344CB8AC3E}">
        <p14:creationId xmlns:p14="http://schemas.microsoft.com/office/powerpoint/2010/main" val="1227699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2D02F9E-C98F-4E27-990C-5CB47E27C1C6}" type="datetime1">
              <a:rPr lang="ru-RU" smtClean="0"/>
              <a:pPr/>
              <a:t>18.03.2014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1F76288-4F85-4F59-B786-02C6DC4B752F}" type="slidenum">
              <a:rPr lang="ru-RU" smtClean="0"/>
              <a:pPr/>
              <a:t>‹#›</a:t>
            </a:fld>
            <a:endParaRPr lang="ru-RU"/>
          </a:p>
        </p:txBody>
      </p:sp>
      <p:pic>
        <p:nvPicPr>
          <p:cNvPr id="11" name="Рисунок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58247" y="0"/>
            <a:ext cx="1333753" cy="499533"/>
          </a:xfrm>
          <a:prstGeom prst="rect">
            <a:avLst/>
          </a:prstGeom>
        </p:spPr>
      </p:pic>
    </p:spTree>
    <p:extLst>
      <p:ext uri="{BB962C8B-B14F-4D97-AF65-F5344CB8AC3E}">
        <p14:creationId xmlns:p14="http://schemas.microsoft.com/office/powerpoint/2010/main" val="2515566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8E1FF08-80EF-45B3-BFA1-49F448344DEE}" type="datetime1">
              <a:rPr lang="ru-RU" smtClean="0"/>
              <a:pPr/>
              <a:t>18.03.2014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1F76288-4F85-4F59-B786-02C6DC4B752F}" type="slidenum">
              <a:rPr lang="ru-RU" smtClean="0"/>
              <a:pPr/>
              <a:t>‹#›</a:t>
            </a:fld>
            <a:endParaRPr lang="ru-RU"/>
          </a:p>
        </p:txBody>
      </p:sp>
      <p:pic>
        <p:nvPicPr>
          <p:cNvPr id="7" name="Рисунок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58247" y="0"/>
            <a:ext cx="1333753" cy="499533"/>
          </a:xfrm>
          <a:prstGeom prst="rect">
            <a:avLst/>
          </a:prstGeom>
        </p:spPr>
      </p:pic>
    </p:spTree>
    <p:extLst>
      <p:ext uri="{BB962C8B-B14F-4D97-AF65-F5344CB8AC3E}">
        <p14:creationId xmlns:p14="http://schemas.microsoft.com/office/powerpoint/2010/main" val="3770804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8F8DB9-1EB6-4F15-A388-BEEA1B07F022}" type="datetime1">
              <a:rPr lang="ru-RU" smtClean="0"/>
              <a:pPr/>
              <a:t>18.03.2014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1F76288-4F85-4F59-B786-02C6DC4B752F}" type="slidenum">
              <a:rPr lang="ru-RU" smtClean="0"/>
              <a:pPr/>
              <a:t>‹#›</a:t>
            </a:fld>
            <a:endParaRPr lang="ru-RU"/>
          </a:p>
        </p:txBody>
      </p:sp>
      <p:pic>
        <p:nvPicPr>
          <p:cNvPr id="5" name="Рисунок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58247" y="0"/>
            <a:ext cx="1333753" cy="499533"/>
          </a:xfrm>
          <a:prstGeom prst="rect">
            <a:avLst/>
          </a:prstGeom>
        </p:spPr>
      </p:pic>
    </p:spTree>
    <p:extLst>
      <p:ext uri="{BB962C8B-B14F-4D97-AF65-F5344CB8AC3E}">
        <p14:creationId xmlns:p14="http://schemas.microsoft.com/office/powerpoint/2010/main" val="2626152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ru-RU" smtClean="0"/>
              <a:t>Образец текста</a:t>
            </a:r>
          </a:p>
        </p:txBody>
      </p:sp>
      <p:sp>
        <p:nvSpPr>
          <p:cNvPr id="5" name="Date Placeholder 4"/>
          <p:cNvSpPr>
            <a:spLocks noGrp="1"/>
          </p:cNvSpPr>
          <p:nvPr>
            <p:ph type="dt" sz="half" idx="10"/>
          </p:nvPr>
        </p:nvSpPr>
        <p:spPr/>
        <p:txBody>
          <a:bodyPr/>
          <a:lstStyle/>
          <a:p>
            <a:fld id="{B5EE8630-FE69-44B1-86BB-3BDEFCEB2B74}" type="datetime1">
              <a:rPr lang="ru-RU" smtClean="0"/>
              <a:pPr/>
              <a:t>18.03.2014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F1F76288-4F85-4F59-B786-02C6DC4B752F}" type="slidenum">
              <a:rPr lang="ru-RU" smtClean="0"/>
              <a:pPr/>
              <a:t>‹#›</a:t>
            </a:fld>
            <a:endParaRPr lang="ru-RU"/>
          </a:p>
        </p:txBody>
      </p:sp>
      <p:pic>
        <p:nvPicPr>
          <p:cNvPr id="10" name="Рисунок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58247" y="0"/>
            <a:ext cx="1333753" cy="499533"/>
          </a:xfrm>
          <a:prstGeom prst="rect">
            <a:avLst/>
          </a:prstGeom>
        </p:spPr>
      </p:pic>
    </p:spTree>
    <p:extLst>
      <p:ext uri="{BB962C8B-B14F-4D97-AF65-F5344CB8AC3E}">
        <p14:creationId xmlns:p14="http://schemas.microsoft.com/office/powerpoint/2010/main" val="3349550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6E79F3C3-3F8F-4383-ABD0-2BB5D18253E2}" type="datetime1">
              <a:rPr lang="ru-RU" smtClean="0"/>
              <a:pPr/>
              <a:t>18.03.2014</a:t>
            </a:fld>
            <a:endParaRPr lang="ru-RU"/>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ru-RU"/>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F1F76288-4F85-4F59-B786-02C6DC4B752F}" type="slidenum">
              <a:rPr lang="ru-RU" smtClean="0"/>
              <a:pPr/>
              <a:t>‹#›</a:t>
            </a:fld>
            <a:endParaRPr lang="ru-RU"/>
          </a:p>
        </p:txBody>
      </p:sp>
      <p:pic>
        <p:nvPicPr>
          <p:cNvPr id="8" name="Рисунок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58247" y="0"/>
            <a:ext cx="1333753" cy="499533"/>
          </a:xfrm>
          <a:prstGeom prst="rect">
            <a:avLst/>
          </a:prstGeom>
        </p:spPr>
      </p:pic>
    </p:spTree>
    <p:extLst>
      <p:ext uri="{BB962C8B-B14F-4D97-AF65-F5344CB8AC3E}">
        <p14:creationId xmlns:p14="http://schemas.microsoft.com/office/powerpoint/2010/main" val="191888566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marL="177800" marR="0" lvl="0" indent="-177800" algn="l" defTabSz="914400" rtl="0" eaLnBrk="1" fontAlgn="auto" latinLnBrk="0" hangingPunct="1">
              <a:lnSpc>
                <a:spcPct val="85000"/>
              </a:lnSpc>
              <a:spcBef>
                <a:spcPts val="1300"/>
              </a:spcBef>
              <a:spcAft>
                <a:spcPts val="0"/>
              </a:spcAft>
              <a:buClrTx/>
              <a:buSzTx/>
              <a:buFont typeface="Calibri Light" panose="020F0302020204030204" pitchFamily="34" charset="0"/>
              <a:buChar char="·"/>
              <a:tabLst/>
              <a:defRPr/>
            </a:pPr>
            <a:r>
              <a:rPr kumimoji="0" lang="ru-RU" sz="2400" b="0" i="0" u="none" strike="noStrike" kern="1200" cap="none" spc="0" normalizeH="0" baseline="0" noProof="0" dirty="0" smtClean="0">
                <a:ln>
                  <a:noFill/>
                </a:ln>
                <a:solidFill>
                  <a:prstClr val="black">
                    <a:lumMod val="85000"/>
                    <a:lumOff val="15000"/>
                  </a:prstClr>
                </a:solidFill>
                <a:effectLst/>
                <a:uLnTx/>
                <a:uFillTx/>
                <a:latin typeface="+mn-lt"/>
              </a:rPr>
              <a:t>Образец текста</a:t>
            </a:r>
          </a:p>
          <a:p>
            <a:pPr marL="533400" marR="0" lvl="1" indent="-346075" algn="l" defTabSz="914400" rtl="0" eaLnBrk="1" fontAlgn="auto" latinLnBrk="0" hangingPunct="1">
              <a:lnSpc>
                <a:spcPct val="85000"/>
              </a:lnSpc>
              <a:spcBef>
                <a:spcPts val="600"/>
              </a:spcBef>
              <a:spcAft>
                <a:spcPts val="0"/>
              </a:spcAft>
              <a:buClrTx/>
              <a:buSzTx/>
              <a:buFont typeface="Calibri Light" panose="020F0302020204030204" pitchFamily="34" charset="0"/>
              <a:buChar char="·"/>
              <a:tabLst/>
              <a:defRPr/>
            </a:pPr>
            <a:r>
              <a:rPr kumimoji="0" lang="ru-RU" sz="2400" b="0" i="0" u="none" strike="noStrike" kern="1200" cap="none" spc="0" normalizeH="0" baseline="0" noProof="0" dirty="0" smtClean="0">
                <a:ln>
                  <a:noFill/>
                </a:ln>
                <a:solidFill>
                  <a:prstClr val="black">
                    <a:lumMod val="85000"/>
                    <a:lumOff val="15000"/>
                  </a:prstClr>
                </a:solidFill>
                <a:effectLst/>
                <a:uLnTx/>
                <a:uFillTx/>
                <a:latin typeface="+mn-lt"/>
              </a:rPr>
              <a:t>Второй уровень</a:t>
            </a:r>
          </a:p>
          <a:p>
            <a:pPr marL="723900" marR="0" lvl="2" indent="-368300" algn="l" defTabSz="914400" rtl="0" eaLnBrk="1" fontAlgn="auto" latinLnBrk="0" hangingPunct="1">
              <a:lnSpc>
                <a:spcPct val="85000"/>
              </a:lnSpc>
              <a:spcBef>
                <a:spcPts val="600"/>
              </a:spcBef>
              <a:spcAft>
                <a:spcPts val="0"/>
              </a:spcAft>
              <a:buClrTx/>
              <a:buSzTx/>
              <a:buFont typeface="Calibri Light" panose="020F0302020204030204" pitchFamily="34" charset="0"/>
              <a:buChar char="·"/>
              <a:tabLst/>
              <a:defRPr/>
            </a:pPr>
            <a:r>
              <a:rPr kumimoji="0" lang="ru-RU" sz="2000" b="0" i="1" u="none" strike="noStrike" kern="1200" cap="none" spc="0" normalizeH="0" baseline="0" noProof="0" dirty="0" smtClean="0">
                <a:ln>
                  <a:noFill/>
                </a:ln>
                <a:solidFill>
                  <a:prstClr val="black">
                    <a:lumMod val="85000"/>
                    <a:lumOff val="15000"/>
                  </a:prstClr>
                </a:solidFill>
                <a:effectLst/>
                <a:uLnTx/>
                <a:uFillTx/>
                <a:latin typeface="+mn-lt"/>
              </a:rPr>
              <a:t>Третий уровень</a:t>
            </a:r>
          </a:p>
          <a:p>
            <a:pPr marL="822325" marR="0" lvl="3" indent="-200025" algn="l" defTabSz="914400" rtl="0" eaLnBrk="1" fontAlgn="auto" latinLnBrk="0" hangingPunct="1">
              <a:lnSpc>
                <a:spcPct val="85000"/>
              </a:lnSpc>
              <a:spcBef>
                <a:spcPts val="600"/>
              </a:spcBef>
              <a:spcAft>
                <a:spcPts val="0"/>
              </a:spcAft>
              <a:buClrTx/>
              <a:buSzTx/>
              <a:buFont typeface="Calibri Light" panose="020F0302020204030204" pitchFamily="34" charset="0"/>
              <a:buChar char="·"/>
              <a:tabLst/>
              <a:defRPr/>
            </a:pPr>
            <a:r>
              <a:rPr kumimoji="0" lang="ru-RU" sz="1800" b="0" i="0" u="none" strike="noStrike" kern="1200" cap="none" spc="0" normalizeH="0" baseline="0" noProof="0" dirty="0" smtClean="0">
                <a:ln>
                  <a:noFill/>
                </a:ln>
                <a:solidFill>
                  <a:prstClr val="black">
                    <a:lumMod val="85000"/>
                    <a:lumOff val="15000"/>
                  </a:prstClr>
                </a:solidFill>
                <a:effectLst/>
                <a:uLnTx/>
                <a:uFillTx/>
                <a:latin typeface="+mn-lt"/>
              </a:rPr>
              <a:t>Четвертый уровень</a:t>
            </a:r>
          </a:p>
          <a:p>
            <a:pPr marL="1096963" marR="0" lvl="4" indent="-195263" algn="l" defTabSz="914400" rtl="0" eaLnBrk="1" fontAlgn="auto" latinLnBrk="0" hangingPunct="1">
              <a:lnSpc>
                <a:spcPct val="85000"/>
              </a:lnSpc>
              <a:spcBef>
                <a:spcPts val="600"/>
              </a:spcBef>
              <a:spcAft>
                <a:spcPts val="0"/>
              </a:spcAft>
              <a:buClrTx/>
              <a:buSzTx/>
              <a:buFont typeface="Calibri Light" panose="020F0302020204030204" pitchFamily="34" charset="0"/>
              <a:buChar char="·"/>
              <a:tabLst/>
              <a:defRPr/>
            </a:pPr>
            <a:r>
              <a:rPr kumimoji="0" lang="ru-RU" sz="1800" b="0" i="0" u="none" strike="noStrike" kern="1200" cap="none" spc="0" normalizeH="0" baseline="0" noProof="0" dirty="0" smtClean="0">
                <a:ln>
                  <a:noFill/>
                </a:ln>
                <a:solidFill>
                  <a:prstClr val="black">
                    <a:lumMod val="85000"/>
                    <a:lumOff val="15000"/>
                  </a:prstClr>
                </a:solidFill>
                <a:effectLst/>
                <a:uLnTx/>
                <a:uFillTx/>
                <a:latin typeface="+mn-lt"/>
              </a:rPr>
              <a:t>Пятый уровень</a:t>
            </a:r>
            <a:endParaRPr kumimoji="0" lang="en-US" sz="1800" b="0" i="0" u="none" strike="noStrike" kern="1200" cap="none" spc="0" normalizeH="0" baseline="0" noProof="0" dirty="0">
              <a:ln>
                <a:noFill/>
              </a:ln>
              <a:solidFill>
                <a:prstClr val="black">
                  <a:lumMod val="85000"/>
                  <a:lumOff val="15000"/>
                </a:prstClr>
              </a:solidFill>
              <a:effectLst/>
              <a:uLnTx/>
              <a:uFillTx/>
              <a:latin typeface="+mn-lt"/>
            </a:endParaRPr>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3753DCCE-50A5-4545-B01C-2A0D8FBD22B4}" type="datetime1">
              <a:rPr lang="ru-RU" smtClean="0"/>
              <a:pPr/>
              <a:t>18.03.2014</a:t>
            </a:fld>
            <a:endParaRPr lang="ru-RU"/>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ru-RU"/>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F1F76288-4F85-4F59-B786-02C6DC4B752F}" type="slidenum">
              <a:rPr lang="ru-RU" smtClean="0"/>
              <a:pPr/>
              <a:t>‹#›</a:t>
            </a:fld>
            <a:endParaRPr lang="ru-RU"/>
          </a:p>
        </p:txBody>
      </p:sp>
    </p:spTree>
    <p:extLst>
      <p:ext uri="{BB962C8B-B14F-4D97-AF65-F5344CB8AC3E}">
        <p14:creationId xmlns:p14="http://schemas.microsoft.com/office/powerpoint/2010/main" val="9532637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177800" marR="0" indent="-177800" algn="l" defTabSz="914400" rtl="0" eaLnBrk="1" fontAlgn="auto" latinLnBrk="0" hangingPunct="1">
        <a:lnSpc>
          <a:spcPct val="85000"/>
        </a:lnSpc>
        <a:spcBef>
          <a:spcPts val="1300"/>
        </a:spcBef>
        <a:spcAft>
          <a:spcPts val="0"/>
        </a:spcAft>
        <a:buClrTx/>
        <a:buSzTx/>
        <a:buFont typeface="Calibri Light" panose="020F0302020204030204" pitchFamily="34" charset="0"/>
        <a:buChar char="·"/>
        <a:tabLst/>
        <a:defRPr sz="2400" kern="1200">
          <a:solidFill>
            <a:schemeClr val="tx1">
              <a:lumMod val="85000"/>
              <a:lumOff val="15000"/>
            </a:schemeClr>
          </a:solidFill>
          <a:latin typeface="+mn-lt"/>
          <a:ea typeface="+mn-ea"/>
          <a:cs typeface="+mn-cs"/>
        </a:defRPr>
      </a:lvl1pPr>
      <a:lvl2pPr marL="533400" marR="0" indent="-346075" algn="l" defTabSz="914400" rtl="0" eaLnBrk="1" fontAlgn="auto" latinLnBrk="0" hangingPunct="1">
        <a:lnSpc>
          <a:spcPct val="85000"/>
        </a:lnSpc>
        <a:spcBef>
          <a:spcPts val="600"/>
        </a:spcBef>
        <a:spcAft>
          <a:spcPts val="0"/>
        </a:spcAft>
        <a:buClrTx/>
        <a:buSzTx/>
        <a:buFont typeface="Calibri Light" panose="020F0302020204030204" pitchFamily="34" charset="0"/>
        <a:buChar char="·"/>
        <a:tabLst/>
        <a:defRPr sz="2400" kern="1200">
          <a:solidFill>
            <a:schemeClr val="tx1">
              <a:lumMod val="85000"/>
              <a:lumOff val="15000"/>
            </a:schemeClr>
          </a:solidFill>
          <a:latin typeface="+mn-lt"/>
          <a:ea typeface="+mn-ea"/>
          <a:cs typeface="+mn-cs"/>
        </a:defRPr>
      </a:lvl2pPr>
      <a:lvl3pPr marL="723900" marR="0" indent="-368300" algn="l" defTabSz="914400" rtl="0" eaLnBrk="1" fontAlgn="auto" latinLnBrk="0" hangingPunct="1">
        <a:lnSpc>
          <a:spcPct val="85000"/>
        </a:lnSpc>
        <a:spcBef>
          <a:spcPts val="600"/>
        </a:spcBef>
        <a:spcAft>
          <a:spcPts val="0"/>
        </a:spcAft>
        <a:buClrTx/>
        <a:buSzTx/>
        <a:buFont typeface="Calibri Light" panose="020F0302020204030204" pitchFamily="34" charset="0"/>
        <a:buChar char="·"/>
        <a:tabLst/>
        <a:defRPr sz="2000" i="1" kern="1200">
          <a:solidFill>
            <a:schemeClr val="tx1">
              <a:lumMod val="85000"/>
              <a:lumOff val="15000"/>
            </a:schemeClr>
          </a:solidFill>
          <a:latin typeface="+mn-lt"/>
          <a:ea typeface="+mn-ea"/>
          <a:cs typeface="+mn-cs"/>
        </a:defRPr>
      </a:lvl3pPr>
      <a:lvl4pPr marL="822325" marR="0" indent="-200025" algn="l" defTabSz="914400" rtl="0" eaLnBrk="1" fontAlgn="auto" latinLnBrk="0" hangingPunct="1">
        <a:lnSpc>
          <a:spcPct val="85000"/>
        </a:lnSpc>
        <a:spcBef>
          <a:spcPts val="600"/>
        </a:spcBef>
        <a:spcAft>
          <a:spcPts val="0"/>
        </a:spcAft>
        <a:buClrTx/>
        <a:buSzTx/>
        <a:buFont typeface="Calibri Light" panose="020F0302020204030204" pitchFamily="34" charset="0"/>
        <a:buChar char="·"/>
        <a:tabLst/>
        <a:defRPr sz="1800" kern="1200">
          <a:solidFill>
            <a:schemeClr val="tx1">
              <a:lumMod val="85000"/>
              <a:lumOff val="15000"/>
            </a:schemeClr>
          </a:solidFill>
          <a:latin typeface="+mn-lt"/>
          <a:ea typeface="+mn-ea"/>
          <a:cs typeface="+mn-cs"/>
        </a:defRPr>
      </a:lvl4pPr>
      <a:lvl5pPr marL="1096963" marR="0" indent="-195263" algn="l" defTabSz="914400" rtl="0" eaLnBrk="1" fontAlgn="auto" latinLnBrk="0" hangingPunct="1">
        <a:lnSpc>
          <a:spcPct val="85000"/>
        </a:lnSpc>
        <a:spcBef>
          <a:spcPts val="600"/>
        </a:spcBef>
        <a:spcAft>
          <a:spcPts val="0"/>
        </a:spcAft>
        <a:buClrTx/>
        <a:buSzTx/>
        <a:buFont typeface="Calibri Light" panose="020F0302020204030204" pitchFamily="34" charset="0"/>
        <a:buChar char="·"/>
        <a:tabLst/>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cassandra.apache.org/" TargetMode="External"/><Relationship Id="rId7" Type="http://schemas.openxmlformats.org/officeDocument/2006/relationships/hyperlink" Target="http://www.cloudera.com/" TargetMode="External"/><Relationship Id="rId2" Type="http://schemas.openxmlformats.org/officeDocument/2006/relationships/hyperlink" Target="http://hadoop.apache.org/" TargetMode="External"/><Relationship Id="rId1" Type="http://schemas.openxmlformats.org/officeDocument/2006/relationships/slideLayout" Target="../slideLayouts/slideLayout2.xml"/><Relationship Id="rId6" Type="http://schemas.openxmlformats.org/officeDocument/2006/relationships/hyperlink" Target="http://www.cloudata.org/" TargetMode="External"/><Relationship Id="rId5" Type="http://schemas.openxmlformats.org/officeDocument/2006/relationships/hyperlink" Target="http://aws.amazon.com/simpledb/" TargetMode="External"/><Relationship Id="rId4" Type="http://schemas.openxmlformats.org/officeDocument/2006/relationships/hyperlink" Target="http://hypertable.org/"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elasticsearch.org/" TargetMode="External"/><Relationship Id="rId2" Type="http://schemas.openxmlformats.org/officeDocument/2006/relationships/hyperlink" Target="http://www.mongodb.org/" TargetMode="External"/><Relationship Id="rId1" Type="http://schemas.openxmlformats.org/officeDocument/2006/relationships/slideLayout" Target="../slideLayouts/slideLayout2.xml"/><Relationship Id="rId4" Type="http://schemas.openxmlformats.org/officeDocument/2006/relationships/hyperlink" Target="http://couchdb.apache.or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infinitegraph.com/" TargetMode="External"/><Relationship Id="rId2" Type="http://schemas.openxmlformats.org/officeDocument/2006/relationships/hyperlink" Target="http://www.neo4j.org/" TargetMode="External"/><Relationship Id="rId1" Type="http://schemas.openxmlformats.org/officeDocument/2006/relationships/slideLayout" Target="../slideLayouts/slideLayout2.xml"/><Relationship Id="rId5" Type="http://schemas.openxmlformats.org/officeDocument/2006/relationships/hyperlink" Target="http://graphbase.net/" TargetMode="External"/><Relationship Id="rId4" Type="http://schemas.openxmlformats.org/officeDocument/2006/relationships/hyperlink" Target="https://github.com/thinkaurelius/titan/wiki"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nosql-database.or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ru.wikipedia.org/wiki/NoSQ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nosql-database.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msdn.microsoft.com/en-us/library/dd179423.aspx" TargetMode="External"/><Relationship Id="rId2" Type="http://schemas.openxmlformats.org/officeDocument/2006/relationships/hyperlink" Target="http://aws.amazon.com/dynamodb/" TargetMode="External"/><Relationship Id="rId1" Type="http://schemas.openxmlformats.org/officeDocument/2006/relationships/slideLayout" Target="../slideLayouts/slideLayout2.xml"/><Relationship Id="rId6" Type="http://schemas.openxmlformats.org/officeDocument/2006/relationships/hyperlink" Target="http://redis.io/" TargetMode="External"/><Relationship Id="rId5" Type="http://schemas.openxmlformats.org/officeDocument/2006/relationships/hyperlink" Target="http://riak.basho.com/nyc-nosql/" TargetMode="External"/><Relationship Id="rId4" Type="http://schemas.openxmlformats.org/officeDocument/2006/relationships/hyperlink" Target="http://riak.basho.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err="1"/>
              <a:t>NoSQL</a:t>
            </a:r>
            <a:endParaRPr lang="ru-RU" dirty="0"/>
          </a:p>
        </p:txBody>
      </p:sp>
      <p:sp>
        <p:nvSpPr>
          <p:cNvPr id="3" name="Подзаголовок 2"/>
          <p:cNvSpPr>
            <a:spLocks noGrp="1"/>
          </p:cNvSpPr>
          <p:nvPr>
            <p:ph type="subTitle" idx="1"/>
          </p:nvPr>
        </p:nvSpPr>
        <p:spPr>
          <a:xfrm>
            <a:off x="667512" y="4206876"/>
            <a:ext cx="10503408" cy="1645920"/>
          </a:xfrm>
        </p:spPr>
        <p:txBody>
          <a:bodyPr/>
          <a:lstStyle/>
          <a:p>
            <a:endParaRPr lang="ru-RU" dirty="0"/>
          </a:p>
        </p:txBody>
      </p:sp>
    </p:spTree>
    <p:extLst>
      <p:ext uri="{BB962C8B-B14F-4D97-AF65-F5344CB8AC3E}">
        <p14:creationId xmlns:p14="http://schemas.microsoft.com/office/powerpoint/2010/main" val="2843626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Колоночные</a:t>
            </a:r>
            <a:r>
              <a:rPr lang="en-US" dirty="0" smtClean="0"/>
              <a:t> </a:t>
            </a:r>
            <a:r>
              <a:rPr lang="ru-RU" dirty="0" smtClean="0"/>
              <a:t>базы</a:t>
            </a:r>
            <a:endParaRPr lang="ru-RU" dirty="0"/>
          </a:p>
        </p:txBody>
      </p:sp>
      <p:sp>
        <p:nvSpPr>
          <p:cNvPr id="3" name="Содержимое 2"/>
          <p:cNvSpPr>
            <a:spLocks noGrp="1"/>
          </p:cNvSpPr>
          <p:nvPr>
            <p:ph idx="1"/>
          </p:nvPr>
        </p:nvSpPr>
        <p:spPr/>
        <p:txBody>
          <a:bodyPr/>
          <a:lstStyle/>
          <a:p>
            <a:r>
              <a:rPr lang="en-US" dirty="0" smtClean="0"/>
              <a:t>RDBMS – </a:t>
            </a:r>
            <a:r>
              <a:rPr lang="ru-RU" dirty="0" smtClean="0"/>
              <a:t>«</a:t>
            </a:r>
            <a:r>
              <a:rPr lang="ru-RU" dirty="0" err="1" smtClean="0"/>
              <a:t>строко-ориентированные</a:t>
            </a:r>
            <a:r>
              <a:rPr lang="ru-RU" dirty="0" smtClean="0"/>
              <a:t>», «горизонтальные»</a:t>
            </a:r>
          </a:p>
          <a:p>
            <a:r>
              <a:rPr lang="ru-RU" dirty="0" smtClean="0"/>
              <a:t>Колоночные – «ориентированные на столбцы», «вертикальные»</a:t>
            </a:r>
          </a:p>
          <a:p>
            <a:r>
              <a:rPr lang="ru-RU" dirty="0" smtClean="0"/>
              <a:t>Для разреженных данных</a:t>
            </a:r>
          </a:p>
          <a:p>
            <a:r>
              <a:rPr lang="ru-RU" dirty="0" smtClean="0"/>
              <a:t>Для различной структуры</a:t>
            </a:r>
          </a:p>
          <a:p>
            <a:r>
              <a:rPr lang="ru-RU" dirty="0" smtClean="0"/>
              <a:t>Для изменяющейся структуры</a:t>
            </a:r>
          </a:p>
          <a:p>
            <a:r>
              <a:rPr lang="ru-RU" dirty="0" smtClean="0"/>
              <a:t>Встроенная </a:t>
            </a:r>
            <a:r>
              <a:rPr lang="ru-RU" dirty="0" err="1" smtClean="0"/>
              <a:t>распределенность</a:t>
            </a:r>
            <a:r>
              <a:rPr lang="ru-RU" dirty="0" smtClean="0"/>
              <a:t> (</a:t>
            </a:r>
            <a:r>
              <a:rPr lang="ru-RU" dirty="0" err="1" smtClean="0"/>
              <a:t>шардинг</a:t>
            </a:r>
            <a:r>
              <a:rPr lang="ru-RU" dirty="0" smtClean="0"/>
              <a:t>)</a:t>
            </a:r>
          </a:p>
          <a:p>
            <a:r>
              <a:rPr lang="ru-RU" dirty="0" smtClean="0"/>
              <a:t>Быстрая запись, но не </a:t>
            </a:r>
            <a:r>
              <a:rPr lang="ru-RU" dirty="0" err="1" smtClean="0"/>
              <a:t>онлайн</a:t>
            </a:r>
            <a:r>
              <a:rPr lang="ru-RU" dirty="0" smtClean="0"/>
              <a:t> обработка сложных запросов.</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pPr/>
              <a:t>10</a:t>
            </a:fld>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Колоночные базы. Реализации</a:t>
            </a:r>
            <a:endParaRPr lang="ru-RU" dirty="0"/>
          </a:p>
        </p:txBody>
      </p:sp>
      <p:sp>
        <p:nvSpPr>
          <p:cNvPr id="3" name="Содержимое 2"/>
          <p:cNvSpPr>
            <a:spLocks noGrp="1"/>
          </p:cNvSpPr>
          <p:nvPr>
            <p:ph idx="1"/>
          </p:nvPr>
        </p:nvSpPr>
        <p:spPr/>
        <p:txBody>
          <a:bodyPr>
            <a:normAutofit fontScale="85000" lnSpcReduction="20000"/>
          </a:bodyPr>
          <a:lstStyle/>
          <a:p>
            <a:r>
              <a:rPr lang="en-US" b="1" dirty="0" err="1" smtClean="0">
                <a:hlinkClick r:id="rId2"/>
              </a:rPr>
              <a:t>Hadoop</a:t>
            </a:r>
            <a:r>
              <a:rPr lang="en-US" b="1" dirty="0" smtClean="0">
                <a:hlinkClick r:id="rId2"/>
              </a:rPr>
              <a:t> / </a:t>
            </a:r>
            <a:r>
              <a:rPr lang="en-US" b="1" dirty="0" err="1" smtClean="0">
                <a:hlinkClick r:id="rId2"/>
              </a:rPr>
              <a:t>Hbase</a:t>
            </a:r>
            <a:r>
              <a:rPr lang="ru-RU" b="1" dirty="0" smtClean="0"/>
              <a:t> </a:t>
            </a:r>
            <a:r>
              <a:rPr lang="en-US" dirty="0" smtClean="0"/>
              <a:t>API: Java / any writer, Protocol: any write call, Query Method: </a:t>
            </a:r>
            <a:r>
              <a:rPr lang="en-US" dirty="0" err="1" smtClean="0"/>
              <a:t>MapReduce</a:t>
            </a:r>
            <a:r>
              <a:rPr lang="en-US" dirty="0" smtClean="0"/>
              <a:t> Java / any exec, Replication: HDFS Replication, Written in: Java, Concurrency: ?, </a:t>
            </a:r>
            <a:endParaRPr lang="ru-RU" dirty="0" smtClean="0"/>
          </a:p>
          <a:p>
            <a:r>
              <a:rPr lang="en-US" b="1" dirty="0" smtClean="0">
                <a:hlinkClick r:id="rId3"/>
              </a:rPr>
              <a:t>Cassandra</a:t>
            </a:r>
            <a:r>
              <a:rPr lang="ru-RU" b="1" dirty="0" smtClean="0"/>
              <a:t> </a:t>
            </a:r>
            <a:r>
              <a:rPr lang="en-US" dirty="0" smtClean="0"/>
              <a:t>massively scalable, partitioned row store, </a:t>
            </a:r>
            <a:r>
              <a:rPr lang="en-US" dirty="0" err="1" smtClean="0"/>
              <a:t>masterless</a:t>
            </a:r>
            <a:r>
              <a:rPr lang="en-US" dirty="0" smtClean="0"/>
              <a:t> architecture, linear scale performance, no single points of failure, read/write support across multiple data centers &amp; cloud availability zones. API / Query Method: CQL and Thrift, replication: peer-to-peer, written in: Java, Concurrency: tunable consistency, Misc: built-in data compression, </a:t>
            </a:r>
            <a:r>
              <a:rPr lang="en-US" dirty="0" err="1" smtClean="0"/>
              <a:t>MapReduce</a:t>
            </a:r>
            <a:r>
              <a:rPr lang="en-US" dirty="0" smtClean="0"/>
              <a:t> support, primary/secondary indexes, security features.</a:t>
            </a:r>
            <a:endParaRPr lang="ru-RU" dirty="0" smtClean="0"/>
          </a:p>
          <a:p>
            <a:r>
              <a:rPr lang="en-US" b="1" dirty="0" err="1" smtClean="0">
                <a:hlinkClick r:id="rId4"/>
              </a:rPr>
              <a:t>Hypertable</a:t>
            </a:r>
            <a:r>
              <a:rPr lang="ru-RU" b="1" dirty="0" smtClean="0"/>
              <a:t> </a:t>
            </a:r>
            <a:r>
              <a:rPr lang="en-US" dirty="0" smtClean="0"/>
              <a:t>API: Thrift (Java, PHP, Perl, Python, Ruby, etc.), Protocol: Thrift, Query Method: HQL, native Thrift API, Replication: HDFS Replication, Concurrency: MVCC, Consistency Model: Fully consistent Misc: High performance C++ implementation of Google's </a:t>
            </a:r>
            <a:r>
              <a:rPr lang="en-US" dirty="0" err="1" smtClean="0"/>
              <a:t>Bigtable</a:t>
            </a:r>
            <a:r>
              <a:rPr lang="en-US" dirty="0" smtClean="0"/>
              <a:t>.</a:t>
            </a:r>
            <a:endParaRPr lang="ru-RU" dirty="0" smtClean="0"/>
          </a:p>
          <a:p>
            <a:r>
              <a:rPr lang="en-US" b="1" dirty="0" smtClean="0">
                <a:hlinkClick r:id="rId5"/>
              </a:rPr>
              <a:t>Amazon </a:t>
            </a:r>
            <a:r>
              <a:rPr lang="en-US" b="1" dirty="0" err="1" smtClean="0">
                <a:hlinkClick r:id="rId5"/>
              </a:rPr>
              <a:t>SimpleDB</a:t>
            </a:r>
            <a:r>
              <a:rPr lang="ru-RU" b="1" dirty="0" smtClean="0"/>
              <a:t> </a:t>
            </a:r>
            <a:r>
              <a:rPr lang="en-US" dirty="0" smtClean="0"/>
              <a:t>Misc: not open source / part of AWS, </a:t>
            </a:r>
            <a:endParaRPr lang="ru-RU" dirty="0" smtClean="0"/>
          </a:p>
          <a:p>
            <a:r>
              <a:rPr lang="en-US" b="1" dirty="0" err="1" smtClean="0">
                <a:hlinkClick r:id="rId6"/>
              </a:rPr>
              <a:t>Cloudata</a:t>
            </a:r>
            <a:r>
              <a:rPr lang="ru-RU" b="1" dirty="0" smtClean="0"/>
              <a:t> </a:t>
            </a:r>
            <a:r>
              <a:rPr lang="en-US" dirty="0" smtClean="0"/>
              <a:t>Google's Big table clone like </a:t>
            </a:r>
            <a:r>
              <a:rPr lang="en-US" dirty="0" err="1" smtClean="0"/>
              <a:t>HBase</a:t>
            </a:r>
            <a:r>
              <a:rPr lang="en-US" dirty="0" smtClean="0"/>
              <a:t>. </a:t>
            </a:r>
            <a:endParaRPr lang="ru-RU" dirty="0" smtClean="0"/>
          </a:p>
          <a:p>
            <a:r>
              <a:rPr lang="en-US" b="1" dirty="0" err="1" smtClean="0">
                <a:hlinkClick r:id="rId7"/>
              </a:rPr>
              <a:t>Cloudera</a:t>
            </a:r>
            <a:r>
              <a:rPr lang="ru-RU" b="1" dirty="0" smtClean="0"/>
              <a:t> </a:t>
            </a:r>
            <a:r>
              <a:rPr lang="en-US" dirty="0" smtClean="0"/>
              <a:t>Professional Software &amp; Services based on </a:t>
            </a:r>
            <a:r>
              <a:rPr lang="en-US" dirty="0" err="1" smtClean="0"/>
              <a:t>Hadoop</a:t>
            </a:r>
            <a:r>
              <a:rPr lang="en-US" dirty="0" smtClean="0"/>
              <a:t>.</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pPr/>
              <a:t>11</a:t>
            </a:fld>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Документо-ориентированные</a:t>
            </a:r>
            <a:r>
              <a:rPr lang="ru-RU" dirty="0" smtClean="0"/>
              <a:t> базы</a:t>
            </a:r>
            <a:endParaRPr lang="ru-RU" dirty="0"/>
          </a:p>
        </p:txBody>
      </p:sp>
      <p:sp>
        <p:nvSpPr>
          <p:cNvPr id="3" name="Содержимое 2"/>
          <p:cNvSpPr>
            <a:spLocks noGrp="1"/>
          </p:cNvSpPr>
          <p:nvPr>
            <p:ph idx="1"/>
          </p:nvPr>
        </p:nvSpPr>
        <p:spPr/>
        <p:txBody>
          <a:bodyPr/>
          <a:lstStyle/>
          <a:p>
            <a:r>
              <a:rPr lang="ru-RU" dirty="0" smtClean="0"/>
              <a:t>В отличие от традиционных, колоночные СУБД хранят данные в виде последовательности столбцов, а не строк. </a:t>
            </a:r>
          </a:p>
          <a:p>
            <a:r>
              <a:rPr lang="ru-RU" dirty="0" smtClean="0"/>
              <a:t>Типичные задачи, которые решают с помощью колоночных СУБД, – те, для которых скорость (многопоточной) записи обычно важнее скорости чтения (хранение и архивирование данных, </a:t>
            </a:r>
            <a:r>
              <a:rPr lang="ru-RU" dirty="0" err="1" smtClean="0"/>
              <a:t>логирование</a:t>
            </a:r>
            <a:r>
              <a:rPr lang="ru-RU" dirty="0" smtClean="0"/>
              <a:t> и сбор статистики). </a:t>
            </a:r>
          </a:p>
          <a:p>
            <a:r>
              <a:rPr lang="ru-RU" dirty="0" smtClean="0"/>
              <a:t>Подобные СУБД лучше подходят для агрегации больших объемов данных, чем для </a:t>
            </a:r>
            <a:r>
              <a:rPr lang="ru-RU" dirty="0" err="1" smtClean="0"/>
              <a:t>онлайн-обработки</a:t>
            </a:r>
            <a:r>
              <a:rPr lang="ru-RU" dirty="0" smtClean="0"/>
              <a:t> сложных запросов.</a:t>
            </a:r>
          </a:p>
          <a:p>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pPr/>
              <a:t>12</a:t>
            </a:fld>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Документо-ориентированные</a:t>
            </a:r>
            <a:r>
              <a:rPr lang="ru-RU" dirty="0" smtClean="0"/>
              <a:t> базы</a:t>
            </a:r>
            <a:r>
              <a:rPr lang="en-US" dirty="0" smtClean="0"/>
              <a:t>. </a:t>
            </a:r>
            <a:r>
              <a:rPr lang="ru-RU" dirty="0" smtClean="0"/>
              <a:t>Реализации</a:t>
            </a:r>
            <a:endParaRPr lang="ru-RU" dirty="0"/>
          </a:p>
        </p:txBody>
      </p:sp>
      <p:sp>
        <p:nvSpPr>
          <p:cNvPr id="3" name="Содержимое 2"/>
          <p:cNvSpPr>
            <a:spLocks noGrp="1"/>
          </p:cNvSpPr>
          <p:nvPr>
            <p:ph idx="1"/>
          </p:nvPr>
        </p:nvSpPr>
        <p:spPr/>
        <p:txBody>
          <a:bodyPr>
            <a:normAutofit/>
          </a:bodyPr>
          <a:lstStyle/>
          <a:p>
            <a:r>
              <a:rPr lang="en-US" b="1" dirty="0" err="1" smtClean="0">
                <a:hlinkClick r:id="rId2"/>
              </a:rPr>
              <a:t>MongoDB</a:t>
            </a:r>
            <a:r>
              <a:rPr lang="en-US" b="1" dirty="0" smtClean="0"/>
              <a:t> </a:t>
            </a:r>
            <a:r>
              <a:rPr lang="en-US" dirty="0" smtClean="0"/>
              <a:t>API: BSON, Protocol: C, Query Method: dynamic object-based language &amp; </a:t>
            </a:r>
            <a:r>
              <a:rPr lang="en-US" dirty="0" err="1" smtClean="0"/>
              <a:t>MapReduce</a:t>
            </a:r>
            <a:r>
              <a:rPr lang="en-US" dirty="0" smtClean="0"/>
              <a:t>, Replication: Master Slave &amp; Auto-</a:t>
            </a:r>
            <a:r>
              <a:rPr lang="en-US" dirty="0" err="1" smtClean="0"/>
              <a:t>Sharding</a:t>
            </a:r>
            <a:r>
              <a:rPr lang="en-US" dirty="0" smtClean="0"/>
              <a:t>, Written in: C++,Concurrency: Update in Place. Misc: Indexing, </a:t>
            </a:r>
            <a:r>
              <a:rPr lang="en-US" dirty="0" err="1" smtClean="0"/>
              <a:t>GridFS</a:t>
            </a:r>
            <a:r>
              <a:rPr lang="en-US" dirty="0" smtClean="0"/>
              <a:t>, Freeware + Commercial License</a:t>
            </a:r>
          </a:p>
          <a:p>
            <a:r>
              <a:rPr lang="en-US" b="1" dirty="0" err="1" smtClean="0">
                <a:hlinkClick r:id="rId3"/>
              </a:rPr>
              <a:t>Elasticsearch</a:t>
            </a:r>
            <a:r>
              <a:rPr lang="en-US" b="1" dirty="0" smtClean="0"/>
              <a:t> </a:t>
            </a:r>
            <a:r>
              <a:rPr lang="en-US" dirty="0" smtClean="0"/>
              <a:t>API: REST and many languages, Protocol: REST, Query Method: via JSON, Replication + </a:t>
            </a:r>
            <a:r>
              <a:rPr lang="en-US" dirty="0" err="1" smtClean="0"/>
              <a:t>Sharding</a:t>
            </a:r>
            <a:r>
              <a:rPr lang="en-US" dirty="0" smtClean="0"/>
              <a:t>: automatic and configurable, written in: Java, Misc: schema mapping, multi tenancy with arbitrary indexes, </a:t>
            </a:r>
          </a:p>
          <a:p>
            <a:r>
              <a:rPr lang="en-US" b="1" dirty="0" err="1" smtClean="0">
                <a:hlinkClick r:id="rId4"/>
              </a:rPr>
              <a:t>CouchDB</a:t>
            </a:r>
            <a:r>
              <a:rPr lang="en-US" b="1" dirty="0" smtClean="0"/>
              <a:t> </a:t>
            </a:r>
            <a:r>
              <a:rPr lang="en-US" dirty="0" smtClean="0"/>
              <a:t>API: JSON, Protocol: REST, Query Method: </a:t>
            </a:r>
            <a:r>
              <a:rPr lang="en-US" dirty="0" err="1" smtClean="0"/>
              <a:t>MapReduceR</a:t>
            </a:r>
            <a:r>
              <a:rPr lang="en-US" dirty="0" smtClean="0"/>
              <a:t> of JavaScript </a:t>
            </a:r>
            <a:r>
              <a:rPr lang="en-US" dirty="0" err="1" smtClean="0"/>
              <a:t>Funcs</a:t>
            </a:r>
            <a:r>
              <a:rPr lang="en-US" dirty="0" smtClean="0"/>
              <a:t>, Replication: Master </a:t>
            </a:r>
            <a:r>
              <a:rPr lang="en-US" dirty="0" err="1" smtClean="0"/>
              <a:t>Master</a:t>
            </a:r>
            <a:r>
              <a:rPr lang="en-US" dirty="0" smtClean="0"/>
              <a:t>, Written in: </a:t>
            </a:r>
            <a:r>
              <a:rPr lang="en-US" dirty="0" err="1" smtClean="0"/>
              <a:t>Erlang</a:t>
            </a:r>
            <a:r>
              <a:rPr lang="en-US" dirty="0" smtClean="0"/>
              <a:t>, Concurrency: MVCC, </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pPr/>
              <a:t>13</a:t>
            </a:fld>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marL="457200" indent="-457200"/>
            <a:r>
              <a:rPr lang="ru-RU" dirty="0" err="1" smtClean="0"/>
              <a:t>Графовые</a:t>
            </a:r>
            <a:r>
              <a:rPr lang="ru-RU" dirty="0" smtClean="0"/>
              <a:t> базы</a:t>
            </a:r>
            <a:endParaRPr lang="ru-RU" dirty="0"/>
          </a:p>
        </p:txBody>
      </p:sp>
      <p:sp>
        <p:nvSpPr>
          <p:cNvPr id="3" name="Содержимое 2"/>
          <p:cNvSpPr>
            <a:spLocks noGrp="1"/>
          </p:cNvSpPr>
          <p:nvPr>
            <p:ph idx="1"/>
          </p:nvPr>
        </p:nvSpPr>
        <p:spPr/>
        <p:txBody>
          <a:bodyPr/>
          <a:lstStyle/>
          <a:p>
            <a:r>
              <a:rPr lang="ru-RU" dirty="0" smtClean="0"/>
              <a:t>Такие СУБД эффективно хранят данные, представленные в виде графа: с вершинами (узлами) и ребрами (связями между ними). </a:t>
            </a:r>
          </a:p>
          <a:p>
            <a:r>
              <a:rPr lang="ru-RU" dirty="0" smtClean="0"/>
              <a:t>Идеальны для хранения отношений между множеством сущностей и анализа их взаимосвязей (например, социальный граф, зависимости между компонентами систем и т.п.).</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pPr/>
              <a:t>14</a:t>
            </a:fld>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marL="457200" indent="-457200"/>
            <a:r>
              <a:rPr lang="ru-RU" dirty="0" err="1" smtClean="0"/>
              <a:t>Графовые</a:t>
            </a:r>
            <a:r>
              <a:rPr lang="ru-RU" dirty="0" smtClean="0"/>
              <a:t> базы. Реализации</a:t>
            </a:r>
            <a:endParaRPr lang="ru-RU" dirty="0"/>
          </a:p>
        </p:txBody>
      </p:sp>
      <p:sp>
        <p:nvSpPr>
          <p:cNvPr id="3" name="Содержимое 2"/>
          <p:cNvSpPr>
            <a:spLocks noGrp="1"/>
          </p:cNvSpPr>
          <p:nvPr>
            <p:ph idx="1"/>
          </p:nvPr>
        </p:nvSpPr>
        <p:spPr/>
        <p:txBody>
          <a:bodyPr>
            <a:normAutofit fontScale="85000" lnSpcReduction="20000"/>
          </a:bodyPr>
          <a:lstStyle/>
          <a:p>
            <a:r>
              <a:rPr lang="en-US" b="1" dirty="0" smtClean="0">
                <a:hlinkClick r:id="rId2"/>
              </a:rPr>
              <a:t>Neo4J</a:t>
            </a:r>
            <a:r>
              <a:rPr lang="ru-RU" b="1" dirty="0" smtClean="0"/>
              <a:t> </a:t>
            </a:r>
            <a:r>
              <a:rPr lang="en-US" dirty="0" smtClean="0"/>
              <a:t>API: lots of </a:t>
            </a:r>
            <a:r>
              <a:rPr lang="en-US" dirty="0" err="1" smtClean="0"/>
              <a:t>langs</a:t>
            </a:r>
            <a:r>
              <a:rPr lang="en-US" dirty="0" smtClean="0"/>
              <a:t>, Protocol: Java embedded / REST, Query Method: </a:t>
            </a:r>
            <a:r>
              <a:rPr lang="en-US" dirty="0" err="1" smtClean="0"/>
              <a:t>SparQL</a:t>
            </a:r>
            <a:r>
              <a:rPr lang="en-US" dirty="0" smtClean="0"/>
              <a:t>, </a:t>
            </a:r>
            <a:r>
              <a:rPr lang="en-US" dirty="0" err="1" smtClean="0"/>
              <a:t>nativeJavaAPI</a:t>
            </a:r>
            <a:r>
              <a:rPr lang="en-US" dirty="0" smtClean="0"/>
              <a:t>, </a:t>
            </a:r>
            <a:r>
              <a:rPr lang="en-US" dirty="0" err="1" smtClean="0"/>
              <a:t>JRuby</a:t>
            </a:r>
            <a:r>
              <a:rPr lang="en-US" dirty="0" smtClean="0"/>
              <a:t>, Replication: typical </a:t>
            </a:r>
            <a:r>
              <a:rPr lang="en-US" dirty="0" err="1" smtClean="0"/>
              <a:t>MySQL</a:t>
            </a:r>
            <a:r>
              <a:rPr lang="en-US" dirty="0" smtClean="0"/>
              <a:t> style master/slave, Written in: Java, Concurrency: non-block reads, writes locks involved nodes/relationships until commit, Misc: ACID possible</a:t>
            </a:r>
            <a:endParaRPr lang="ru-RU" dirty="0" smtClean="0"/>
          </a:p>
          <a:p>
            <a:r>
              <a:rPr lang="en-US" b="1" dirty="0" smtClean="0">
                <a:hlinkClick r:id="rId3"/>
              </a:rPr>
              <a:t>Infinite Graph</a:t>
            </a:r>
            <a:r>
              <a:rPr lang="ru-RU" b="1" dirty="0" smtClean="0"/>
              <a:t> </a:t>
            </a:r>
            <a:r>
              <a:rPr lang="en-US" dirty="0" smtClean="0"/>
              <a:t>(by Objectivity) API: Java, Protocol: Direct Language Binding, Query Method: Graph Navigation API, Predicate Language Qualification, Written in: Java (Core C++), Data Model: Labeled Directed Multi Graph, Concurrency: Update locking on </a:t>
            </a:r>
            <a:r>
              <a:rPr lang="en-US" dirty="0" err="1" smtClean="0"/>
              <a:t>subgraphs</a:t>
            </a:r>
            <a:r>
              <a:rPr lang="en-US" dirty="0" smtClean="0"/>
              <a:t>, concurrent non-blocking ingest, Misc: Free for Qualified Startups.</a:t>
            </a:r>
            <a:endParaRPr lang="ru-RU" dirty="0" smtClean="0"/>
          </a:p>
          <a:p>
            <a:r>
              <a:rPr lang="en-US" b="1" dirty="0" smtClean="0">
                <a:hlinkClick r:id="rId4"/>
              </a:rPr>
              <a:t>TITAN</a:t>
            </a:r>
            <a:r>
              <a:rPr lang="en-US" dirty="0" smtClean="0"/>
              <a:t> API: Java, Blueprints, Gremlin, Python, </a:t>
            </a:r>
            <a:r>
              <a:rPr lang="en-US" dirty="0" err="1" smtClean="0"/>
              <a:t>Clojure</a:t>
            </a:r>
            <a:r>
              <a:rPr lang="en-US" dirty="0" smtClean="0"/>
              <a:t> Protocol: Thrift, </a:t>
            </a:r>
            <a:r>
              <a:rPr lang="en-US" dirty="0" err="1" smtClean="0"/>
              <a:t>RexPro</a:t>
            </a:r>
            <a:r>
              <a:rPr lang="en-US" dirty="0" smtClean="0"/>
              <a:t>(Binary), </a:t>
            </a:r>
            <a:r>
              <a:rPr lang="en-US" dirty="0" err="1" smtClean="0"/>
              <a:t>Rexster</a:t>
            </a:r>
            <a:r>
              <a:rPr lang="en-US" dirty="0" smtClean="0"/>
              <a:t> (HTTP/REST) Query Method: Gremlin, SPARQL Written In: Java Data Model: labeled Property Graph, directed, multi-graph adjacency list Concurrency: ACID Tunable C Replication: Multi-Master License: Apache 2 Pluggable </a:t>
            </a:r>
            <a:r>
              <a:rPr lang="en-US" dirty="0" err="1" smtClean="0"/>
              <a:t>backends</a:t>
            </a:r>
            <a:r>
              <a:rPr lang="en-US" dirty="0" smtClean="0"/>
              <a:t>: Cassandra, </a:t>
            </a:r>
            <a:r>
              <a:rPr lang="en-US" dirty="0" err="1" smtClean="0"/>
              <a:t>Hbase</a:t>
            </a:r>
            <a:endParaRPr lang="ru-RU" dirty="0" smtClean="0"/>
          </a:p>
          <a:p>
            <a:r>
              <a:rPr lang="en-US" b="1" dirty="0" err="1" smtClean="0">
                <a:hlinkClick r:id="rId5"/>
              </a:rPr>
              <a:t>GraphBase</a:t>
            </a:r>
            <a:r>
              <a:rPr lang="ru-RU" b="1" dirty="0" smtClean="0"/>
              <a:t> </a:t>
            </a:r>
            <a:r>
              <a:rPr lang="en-US" dirty="0" smtClean="0"/>
              <a:t>Sub-graph-based API, query language, tools &amp; transactions. Embedded Java, remote-proxy Java or REST. Distributed storage &amp; processing. Read/write all Nodes. Permissions &amp; Constraints frameworks. Object storage, vertex-embedded agents. Supports multiple graph models. Written in Java</a:t>
            </a:r>
            <a:endParaRPr lang="ru-RU" dirty="0" smtClean="0"/>
          </a:p>
          <a:p>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pPr/>
              <a:t>15</a:t>
            </a:fld>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Другие</a:t>
            </a:r>
            <a:endParaRPr lang="ru-RU" dirty="0"/>
          </a:p>
        </p:txBody>
      </p:sp>
      <p:sp>
        <p:nvSpPr>
          <p:cNvPr id="3" name="Содержимое 2"/>
          <p:cNvSpPr>
            <a:spLocks noGrp="1"/>
          </p:cNvSpPr>
          <p:nvPr>
            <p:ph idx="1"/>
          </p:nvPr>
        </p:nvSpPr>
        <p:spPr/>
        <p:txBody>
          <a:bodyPr/>
          <a:lstStyle/>
          <a:p>
            <a:r>
              <a:rPr lang="en-US" dirty="0" smtClean="0"/>
              <a:t>Object Databases</a:t>
            </a:r>
            <a:endParaRPr lang="ru-RU" dirty="0" smtClean="0"/>
          </a:p>
          <a:p>
            <a:r>
              <a:rPr lang="en-US" dirty="0" err="1" smtClean="0"/>
              <a:t>Multimodel</a:t>
            </a:r>
            <a:r>
              <a:rPr lang="en-US" dirty="0" smtClean="0"/>
              <a:t> Databases</a:t>
            </a:r>
            <a:endParaRPr lang="ru-RU" dirty="0" smtClean="0"/>
          </a:p>
          <a:p>
            <a:r>
              <a:rPr lang="en-US" dirty="0" smtClean="0"/>
              <a:t>Grid &amp; Cloud Database Solutions</a:t>
            </a:r>
            <a:endParaRPr lang="ru-RU" dirty="0" smtClean="0"/>
          </a:p>
          <a:p>
            <a:r>
              <a:rPr lang="en-US" dirty="0" smtClean="0"/>
              <a:t>XML Databases</a:t>
            </a:r>
            <a:endParaRPr lang="ru-RU" dirty="0" smtClean="0"/>
          </a:p>
          <a:p>
            <a:r>
              <a:rPr lang="en-US" dirty="0" smtClean="0"/>
              <a:t>Multidimensional Databases</a:t>
            </a:r>
            <a:endParaRPr lang="ru-RU" dirty="0" smtClean="0"/>
          </a:p>
          <a:p>
            <a:r>
              <a:rPr lang="en-US" dirty="0" err="1" smtClean="0"/>
              <a:t>Multivalue</a:t>
            </a:r>
            <a:r>
              <a:rPr lang="en-US" dirty="0" smtClean="0"/>
              <a:t> Databases</a:t>
            </a:r>
            <a:endParaRPr lang="ru-RU" dirty="0" smtClean="0"/>
          </a:p>
          <a:p>
            <a:r>
              <a:rPr lang="en-US" dirty="0" smtClean="0"/>
              <a:t>unresolved and uncategorized</a:t>
            </a:r>
            <a:endParaRPr lang="ru-RU" dirty="0" smtClean="0"/>
          </a:p>
          <a:p>
            <a:r>
              <a:rPr lang="en-US" dirty="0" smtClean="0">
                <a:hlinkClick r:id="rId2"/>
              </a:rPr>
              <a:t>http://nosql-database.org/</a:t>
            </a:r>
            <a:r>
              <a:rPr lang="ru-RU" dirty="0" smtClean="0"/>
              <a:t> </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pPr/>
              <a:t>16</a:t>
            </a:fld>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NewSQL</a:t>
            </a:r>
            <a:r>
              <a:rPr lang="en-US" dirty="0" smtClean="0"/>
              <a:t>!</a:t>
            </a:r>
            <a:endParaRPr lang="ru-RU" dirty="0"/>
          </a:p>
        </p:txBody>
      </p:sp>
      <p:sp>
        <p:nvSpPr>
          <p:cNvPr id="3" name="Содержимое 2"/>
          <p:cNvSpPr>
            <a:spLocks noGrp="1"/>
          </p:cNvSpPr>
          <p:nvPr>
            <p:ph idx="1"/>
          </p:nvPr>
        </p:nvSpPr>
        <p:spPr/>
        <p:txBody>
          <a:bodyPr/>
          <a:lstStyle/>
          <a:p>
            <a:r>
              <a:rPr lang="ru-RU" dirty="0" smtClean="0"/>
              <a:t>Масштабируемые!</a:t>
            </a:r>
            <a:endParaRPr lang="en-US" dirty="0" smtClean="0"/>
          </a:p>
          <a:p>
            <a:r>
              <a:rPr lang="en-US" dirty="0" smtClean="0"/>
              <a:t>ACID </a:t>
            </a:r>
          </a:p>
          <a:p>
            <a:r>
              <a:rPr lang="ru-RU" dirty="0" smtClean="0"/>
              <a:t>Реляционные или с </a:t>
            </a:r>
            <a:r>
              <a:rPr lang="en-US" dirty="0" smtClean="0"/>
              <a:t>SQL</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pPr/>
              <a:t>17</a:t>
            </a:fld>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4. Что такое </a:t>
            </a:r>
            <a:r>
              <a:rPr lang="en-US" dirty="0" err="1" smtClean="0"/>
              <a:t>NoSQL</a:t>
            </a:r>
            <a:endParaRPr lang="ru-RU" dirty="0"/>
          </a:p>
        </p:txBody>
      </p:sp>
      <p:sp>
        <p:nvSpPr>
          <p:cNvPr id="3" name="Текст 2"/>
          <p:cNvSpPr>
            <a:spLocks noGrp="1"/>
          </p:cNvSpPr>
          <p:nvPr>
            <p:ph type="body" idx="1"/>
          </p:nvPr>
        </p:nvSpPr>
        <p:spPr/>
        <p:txBody>
          <a:bodyPr/>
          <a:lstStyle/>
          <a:p>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pPr/>
              <a:t>2</a:t>
            </a:fld>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lstStyle/>
          <a:p>
            <a:r>
              <a:rPr lang="ru-RU" dirty="0" smtClean="0"/>
              <a:t>НЕ </a:t>
            </a:r>
            <a:r>
              <a:rPr lang="en-US" dirty="0" smtClean="0"/>
              <a:t>SQL</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pPr/>
              <a:t>3</a:t>
            </a:fld>
            <a:endParaRPr lang="ru-RU"/>
          </a:p>
        </p:txBody>
      </p:sp>
      <p:pic>
        <p:nvPicPr>
          <p:cNvPr id="28674" name="Picture 2" descr="http://beyondplm.com/wp-content/uploads/2012/12/nosql-plm.png"/>
          <p:cNvPicPr>
            <a:picLocks noChangeAspect="1" noChangeArrowheads="1"/>
          </p:cNvPicPr>
          <p:nvPr/>
        </p:nvPicPr>
        <p:blipFill>
          <a:blip r:embed="rId2" cstate="print"/>
          <a:srcRect/>
          <a:stretch>
            <a:fillRect/>
          </a:stretch>
        </p:blipFill>
        <p:spPr bwMode="auto">
          <a:xfrm>
            <a:off x="3004820" y="1654399"/>
            <a:ext cx="4889500" cy="450256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Не только </a:t>
            </a:r>
            <a:r>
              <a:rPr lang="en-US" dirty="0" smtClean="0"/>
              <a:t>RDBMS (ACID)!</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pPr/>
              <a:t>4</a:t>
            </a:fld>
            <a:endParaRPr lang="ru-RU" dirty="0"/>
          </a:p>
        </p:txBody>
      </p:sp>
      <p:pic>
        <p:nvPicPr>
          <p:cNvPr id="27656" name="Picture 8" descr="http://www.appdynamics.com/blog/wp-content/uploads/2011/05/nosql3.png"/>
          <p:cNvPicPr>
            <a:picLocks noChangeAspect="1" noChangeArrowheads="1"/>
          </p:cNvPicPr>
          <p:nvPr/>
        </p:nvPicPr>
        <p:blipFill>
          <a:blip r:embed="rId2" cstate="print"/>
          <a:srcRect/>
          <a:stretch>
            <a:fillRect/>
          </a:stretch>
        </p:blipFill>
        <p:spPr bwMode="auto">
          <a:xfrm>
            <a:off x="718820" y="1951355"/>
            <a:ext cx="5336348" cy="3154045"/>
          </a:xfrm>
          <a:prstGeom prst="rect">
            <a:avLst/>
          </a:prstGeom>
          <a:noFill/>
        </p:spPr>
      </p:pic>
      <p:pic>
        <p:nvPicPr>
          <p:cNvPr id="27658" name="Picture 10" descr="http://www.kucg.net/uploadfile/2013/0109/20130109122833399.png"/>
          <p:cNvPicPr>
            <a:picLocks noChangeAspect="1" noChangeArrowheads="1"/>
          </p:cNvPicPr>
          <p:nvPr/>
        </p:nvPicPr>
        <p:blipFill>
          <a:blip r:embed="rId3" cstate="print"/>
          <a:srcRect/>
          <a:stretch>
            <a:fillRect/>
          </a:stretch>
        </p:blipFill>
        <p:spPr bwMode="auto">
          <a:xfrm>
            <a:off x="6248400" y="1859915"/>
            <a:ext cx="4803140" cy="369841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NoSQL</a:t>
            </a:r>
            <a:r>
              <a:rPr lang="ru-RU" dirty="0" smtClean="0"/>
              <a:t> - </a:t>
            </a:r>
            <a:r>
              <a:rPr lang="en-US" dirty="0" smtClean="0"/>
              <a:t>Wikipedia</a:t>
            </a:r>
            <a:endParaRPr lang="ru-RU" dirty="0"/>
          </a:p>
        </p:txBody>
      </p:sp>
      <p:sp>
        <p:nvSpPr>
          <p:cNvPr id="3" name="Содержимое 2"/>
          <p:cNvSpPr>
            <a:spLocks noGrp="1"/>
          </p:cNvSpPr>
          <p:nvPr>
            <p:ph idx="1"/>
          </p:nvPr>
        </p:nvSpPr>
        <p:spPr/>
        <p:txBody>
          <a:bodyPr>
            <a:normAutofit lnSpcReduction="10000"/>
          </a:bodyPr>
          <a:lstStyle/>
          <a:p>
            <a:r>
              <a:rPr lang="ru-RU" dirty="0" smtClean="0"/>
              <a:t>Ряд подходов, направленных на реализацию хранилищ баз данных, имеющих существенные отличия от моделей, используемых в традиционных реляционных СУБД с доступом к данным средствами языка SQL. </a:t>
            </a:r>
            <a:endParaRPr lang="en-US" dirty="0" smtClean="0"/>
          </a:p>
          <a:p>
            <a:r>
              <a:rPr lang="ru-RU" dirty="0" smtClean="0"/>
              <a:t>Применяется к базам данных, в которых делается попытка решить проблемы </a:t>
            </a:r>
            <a:r>
              <a:rPr lang="ru-RU" dirty="0" err="1" smtClean="0"/>
              <a:t>масштабируемости</a:t>
            </a:r>
            <a:r>
              <a:rPr lang="ru-RU" dirty="0" smtClean="0"/>
              <a:t> (</a:t>
            </a:r>
            <a:r>
              <a:rPr lang="ru-RU" dirty="0" err="1" smtClean="0"/>
              <a:t>scalability</a:t>
            </a:r>
            <a:r>
              <a:rPr lang="ru-RU" dirty="0" smtClean="0"/>
              <a:t>) и доступности (</a:t>
            </a:r>
            <a:r>
              <a:rPr lang="ru-RU" dirty="0" err="1" smtClean="0"/>
              <a:t>availability</a:t>
            </a:r>
            <a:r>
              <a:rPr lang="ru-RU" dirty="0" smtClean="0"/>
              <a:t>) за счёт атомарности (</a:t>
            </a:r>
            <a:r>
              <a:rPr lang="ru-RU" dirty="0" err="1" smtClean="0"/>
              <a:t>atomicity</a:t>
            </a:r>
            <a:r>
              <a:rPr lang="ru-RU" dirty="0" smtClean="0"/>
              <a:t>) и согласованности данных (</a:t>
            </a:r>
            <a:r>
              <a:rPr lang="ru-RU" dirty="0" err="1" smtClean="0"/>
              <a:t>consistency</a:t>
            </a:r>
            <a:r>
              <a:rPr lang="ru-RU" dirty="0" smtClean="0"/>
              <a:t>).</a:t>
            </a:r>
            <a:endParaRPr lang="en-US" dirty="0" smtClean="0"/>
          </a:p>
          <a:p>
            <a:r>
              <a:rPr lang="en-US" dirty="0" smtClean="0">
                <a:hlinkClick r:id="rId2"/>
              </a:rPr>
              <a:t>http://ru.wikipedia.org/wiki/NoSQL</a:t>
            </a:r>
            <a:r>
              <a:rPr lang="en-US" dirty="0" smtClean="0"/>
              <a:t> </a:t>
            </a:r>
            <a:endParaRPr lang="ru-RU" dirty="0" smtClean="0"/>
          </a:p>
          <a:p>
            <a:endParaRPr lang="ru-RU" dirty="0" smtClean="0"/>
          </a:p>
          <a:p>
            <a:r>
              <a:rPr lang="ru-RU" dirty="0" smtClean="0"/>
              <a:t>Если грубо, то удовлетворяющие </a:t>
            </a:r>
            <a:r>
              <a:rPr lang="en-US" b="1" dirty="0" smtClean="0"/>
              <a:t>BASE</a:t>
            </a:r>
            <a:r>
              <a:rPr lang="en-US" dirty="0" smtClean="0"/>
              <a:t> – </a:t>
            </a:r>
            <a:r>
              <a:rPr lang="ru-RU" dirty="0" smtClean="0"/>
              <a:t>требованиям.</a:t>
            </a:r>
            <a:endParaRPr lang="en-US" dirty="0" smtClean="0"/>
          </a:p>
          <a:p>
            <a:endParaRPr lang="en-US" dirty="0" smtClean="0"/>
          </a:p>
          <a:p>
            <a:pPr>
              <a:buNone/>
            </a:pPr>
            <a:endParaRPr lang="en-US" dirty="0" smtClean="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pPr/>
              <a:t>5</a:t>
            </a:fld>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5. Типы </a:t>
            </a:r>
            <a:r>
              <a:rPr lang="en-US" dirty="0" err="1" smtClean="0"/>
              <a:t>NoSQL</a:t>
            </a:r>
            <a:endParaRPr lang="ru-RU" dirty="0"/>
          </a:p>
        </p:txBody>
      </p:sp>
      <p:sp>
        <p:nvSpPr>
          <p:cNvPr id="3" name="Текст 2"/>
          <p:cNvSpPr>
            <a:spLocks noGrp="1"/>
          </p:cNvSpPr>
          <p:nvPr>
            <p:ph type="body" idx="1"/>
          </p:nvPr>
        </p:nvSpPr>
        <p:spPr/>
        <p:txBody>
          <a:bodyPr/>
          <a:lstStyle/>
          <a:p>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pPr/>
              <a:t>6</a:t>
            </a:fld>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lstStyle/>
          <a:p>
            <a:r>
              <a:rPr lang="ru-RU" dirty="0" smtClean="0"/>
              <a:t>Типы </a:t>
            </a:r>
            <a:r>
              <a:rPr lang="en-US" dirty="0" err="1" smtClean="0"/>
              <a:t>NoSQL</a:t>
            </a:r>
            <a:endParaRPr lang="ru-RU" dirty="0"/>
          </a:p>
        </p:txBody>
      </p:sp>
      <p:sp>
        <p:nvSpPr>
          <p:cNvPr id="7" name="Содержимое 6"/>
          <p:cNvSpPr>
            <a:spLocks noGrp="1"/>
          </p:cNvSpPr>
          <p:nvPr>
            <p:ph idx="1"/>
          </p:nvPr>
        </p:nvSpPr>
        <p:spPr/>
        <p:txBody>
          <a:bodyPr/>
          <a:lstStyle/>
          <a:p>
            <a:pPr marL="457200" indent="-457200">
              <a:buFont typeface="+mj-lt"/>
              <a:buAutoNum type="arabicPeriod"/>
            </a:pPr>
            <a:r>
              <a:rPr lang="ru-RU" dirty="0" smtClean="0"/>
              <a:t>Ключ-значение</a:t>
            </a:r>
          </a:p>
          <a:p>
            <a:pPr marL="457200" indent="-457200">
              <a:buFont typeface="+mj-lt"/>
              <a:buAutoNum type="arabicPeriod"/>
            </a:pPr>
            <a:r>
              <a:rPr lang="ru-RU" dirty="0" smtClean="0"/>
              <a:t>Колоночные</a:t>
            </a:r>
          </a:p>
          <a:p>
            <a:pPr marL="457200" indent="-457200">
              <a:buFont typeface="+mj-lt"/>
              <a:buAutoNum type="arabicPeriod"/>
            </a:pPr>
            <a:r>
              <a:rPr lang="ru-RU" dirty="0" err="1" smtClean="0"/>
              <a:t>Документо-ориентированные</a:t>
            </a:r>
            <a:endParaRPr lang="ru-RU" dirty="0" smtClean="0"/>
          </a:p>
          <a:p>
            <a:pPr marL="457200" indent="-457200">
              <a:buFont typeface="+mj-lt"/>
              <a:buAutoNum type="arabicPeriod"/>
            </a:pPr>
            <a:r>
              <a:rPr lang="ru-RU" dirty="0" err="1" smtClean="0"/>
              <a:t>Графовые</a:t>
            </a:r>
            <a:endParaRPr lang="ru-RU" dirty="0" smtClean="0"/>
          </a:p>
          <a:p>
            <a:pPr marL="457200" indent="-457200">
              <a:buFont typeface="+mj-lt"/>
              <a:buAutoNum type="arabicPeriod"/>
            </a:pPr>
            <a:r>
              <a:rPr lang="ru-RU" dirty="0" smtClean="0"/>
              <a:t>Другие</a:t>
            </a:r>
          </a:p>
          <a:p>
            <a:pPr marL="457200" indent="-457200">
              <a:buFont typeface="+mj-lt"/>
              <a:buAutoNum type="arabicPeriod"/>
            </a:pPr>
            <a:endParaRPr lang="ru-RU" dirty="0" smtClean="0"/>
          </a:p>
          <a:p>
            <a:pPr marL="457200" indent="-457200">
              <a:buFont typeface="+mj-lt"/>
              <a:buAutoNum type="arabicPeriod"/>
            </a:pPr>
            <a:endParaRPr lang="ru-RU" dirty="0" smtClean="0"/>
          </a:p>
          <a:p>
            <a:pPr marL="457200" indent="-457200">
              <a:buNone/>
            </a:pPr>
            <a:r>
              <a:rPr lang="en-US" dirty="0" smtClean="0">
                <a:hlinkClick r:id="rId2"/>
              </a:rPr>
              <a:t>http://nosql-database.org/</a:t>
            </a:r>
            <a:r>
              <a:rPr lang="ru-RU" dirty="0" smtClean="0"/>
              <a:t> </a:t>
            </a:r>
          </a:p>
          <a:p>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pPr/>
              <a:t>7</a:t>
            </a:fld>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Базы «ключ-значение»</a:t>
            </a:r>
            <a:endParaRPr lang="ru-RU" dirty="0"/>
          </a:p>
        </p:txBody>
      </p:sp>
      <p:sp>
        <p:nvSpPr>
          <p:cNvPr id="3" name="Содержимое 2"/>
          <p:cNvSpPr>
            <a:spLocks noGrp="1"/>
          </p:cNvSpPr>
          <p:nvPr>
            <p:ph idx="1"/>
          </p:nvPr>
        </p:nvSpPr>
        <p:spPr/>
        <p:txBody>
          <a:bodyPr/>
          <a:lstStyle/>
          <a:p>
            <a:r>
              <a:rPr lang="ru-RU" dirty="0" smtClean="0"/>
              <a:t>Отсутствие схем</a:t>
            </a:r>
            <a:endParaRPr lang="en-US" dirty="0" smtClean="0"/>
          </a:p>
          <a:p>
            <a:r>
              <a:rPr lang="ru-RU" dirty="0" smtClean="0"/>
              <a:t>Изменяющаяся структура данных</a:t>
            </a:r>
          </a:p>
          <a:p>
            <a:r>
              <a:rPr lang="ru-RU" dirty="0" smtClean="0"/>
              <a:t>Отсутствие целостности / согласованности</a:t>
            </a:r>
          </a:p>
          <a:p>
            <a:r>
              <a:rPr lang="ru-RU" dirty="0" smtClean="0"/>
              <a:t>Легкое масштабирование (</a:t>
            </a:r>
            <a:r>
              <a:rPr lang="en-US" dirty="0" smtClean="0"/>
              <a:t>Master-Slave</a:t>
            </a:r>
            <a:r>
              <a:rPr lang="ru-RU" dirty="0" smtClean="0"/>
              <a:t>)</a:t>
            </a:r>
          </a:p>
          <a:p>
            <a:r>
              <a:rPr lang="ru-RU" dirty="0" smtClean="0"/>
              <a:t>Высочайшая скорость и доступность</a:t>
            </a:r>
          </a:p>
          <a:p>
            <a:r>
              <a:rPr lang="ru-RU" dirty="0" smtClean="0"/>
              <a:t>Нет сложных запросов</a:t>
            </a:r>
          </a:p>
          <a:p>
            <a:r>
              <a:rPr lang="ru-RU" dirty="0" smtClean="0"/>
              <a:t>Возможны транзакции</a:t>
            </a:r>
          </a:p>
          <a:p>
            <a:r>
              <a:rPr lang="ru-RU" dirty="0" smtClean="0"/>
              <a:t>Типичное применение – </a:t>
            </a:r>
            <a:r>
              <a:rPr lang="ru-RU" dirty="0" err="1" smtClean="0"/>
              <a:t>логи</a:t>
            </a:r>
            <a:r>
              <a:rPr lang="ru-RU" dirty="0" smtClean="0"/>
              <a:t>, кэширование, промежуточные результаты</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pPr/>
              <a:t>8</a:t>
            </a:fld>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Базы «ключ-значение». Реализации</a:t>
            </a:r>
            <a:endParaRPr lang="ru-RU" dirty="0"/>
          </a:p>
        </p:txBody>
      </p:sp>
      <p:sp>
        <p:nvSpPr>
          <p:cNvPr id="3" name="Содержимое 2"/>
          <p:cNvSpPr>
            <a:spLocks noGrp="1"/>
          </p:cNvSpPr>
          <p:nvPr>
            <p:ph idx="1"/>
          </p:nvPr>
        </p:nvSpPr>
        <p:spPr/>
        <p:txBody>
          <a:bodyPr>
            <a:normAutofit fontScale="92500" lnSpcReduction="10000"/>
          </a:bodyPr>
          <a:lstStyle/>
          <a:p>
            <a:r>
              <a:rPr lang="en-US" b="1" dirty="0" err="1" smtClean="0">
                <a:hlinkClick r:id="rId2"/>
              </a:rPr>
              <a:t>DynamoDB</a:t>
            </a:r>
            <a:r>
              <a:rPr lang="ru-RU" b="1" dirty="0" smtClean="0"/>
              <a:t> </a:t>
            </a:r>
            <a:r>
              <a:rPr lang="en-US" dirty="0" smtClean="0"/>
              <a:t>Automatic ultra scalable </a:t>
            </a:r>
            <a:r>
              <a:rPr lang="en-US" dirty="0" err="1" smtClean="0"/>
              <a:t>NoSQL</a:t>
            </a:r>
            <a:r>
              <a:rPr lang="en-US" dirty="0" smtClean="0"/>
              <a:t> DB based on fast SSDs. Multiple Availability Zones. Elastic </a:t>
            </a:r>
            <a:r>
              <a:rPr lang="en-US" dirty="0" err="1" smtClean="0"/>
              <a:t>MapReduce</a:t>
            </a:r>
            <a:r>
              <a:rPr lang="en-US" dirty="0" smtClean="0"/>
              <a:t> Integration. Backup to S3 and much more... </a:t>
            </a:r>
            <a:endParaRPr lang="ru-RU" dirty="0" smtClean="0"/>
          </a:p>
          <a:p>
            <a:r>
              <a:rPr lang="en-US" b="1" dirty="0" smtClean="0">
                <a:hlinkClick r:id="rId3"/>
              </a:rPr>
              <a:t>Azure Table Storage</a:t>
            </a:r>
            <a:r>
              <a:rPr lang="ru-RU" b="1" dirty="0" smtClean="0"/>
              <a:t> </a:t>
            </a:r>
            <a:r>
              <a:rPr lang="en-US" dirty="0" smtClean="0"/>
              <a:t>Collections of free form entities (row key, partition key, timestamp). Blob and Queue Storage available, 3 times redundant. Accessible via REST or ATOM. </a:t>
            </a:r>
            <a:endParaRPr lang="ru-RU" dirty="0" smtClean="0"/>
          </a:p>
          <a:p>
            <a:r>
              <a:rPr lang="en-US" b="1" dirty="0" err="1" smtClean="0">
                <a:hlinkClick r:id="rId4"/>
              </a:rPr>
              <a:t>Riak</a:t>
            </a:r>
            <a:r>
              <a:rPr lang="ru-RU" b="1" dirty="0" smtClean="0"/>
              <a:t> </a:t>
            </a:r>
            <a:r>
              <a:rPr lang="en-US" dirty="0" smtClean="0"/>
              <a:t>API: JSON, Protocol: REST, Query Method: </a:t>
            </a:r>
            <a:r>
              <a:rPr lang="en-US" dirty="0" err="1" smtClean="0"/>
              <a:t>MapReduce</a:t>
            </a:r>
            <a:r>
              <a:rPr lang="en-US" dirty="0" smtClean="0"/>
              <a:t> term matching , Scaling: Multiple Masters; Written in: </a:t>
            </a:r>
            <a:r>
              <a:rPr lang="en-US" dirty="0" err="1" smtClean="0"/>
              <a:t>Erlang</a:t>
            </a:r>
            <a:r>
              <a:rPr lang="en-US" dirty="0" smtClean="0"/>
              <a:t>, Concurrency: eventually consistent (stronger then MVCC via Vector Clocks), Misc: ... Links: talk </a:t>
            </a:r>
            <a:r>
              <a:rPr lang="en-US" dirty="0" smtClean="0">
                <a:hlinkClick r:id="rId5"/>
              </a:rPr>
              <a:t>»</a:t>
            </a:r>
            <a:r>
              <a:rPr lang="en-US" dirty="0" smtClean="0"/>
              <a:t>,</a:t>
            </a:r>
            <a:endParaRPr lang="ru-RU" dirty="0" smtClean="0"/>
          </a:p>
          <a:p>
            <a:r>
              <a:rPr lang="en-US" b="1" dirty="0" err="1" smtClean="0">
                <a:hlinkClick r:id="rId6"/>
              </a:rPr>
              <a:t>Redis</a:t>
            </a:r>
            <a:r>
              <a:rPr lang="ru-RU" b="1" dirty="0" smtClean="0"/>
              <a:t> </a:t>
            </a:r>
            <a:r>
              <a:rPr lang="en-US" dirty="0" smtClean="0"/>
              <a:t>API: Tons of languages, Written in: C, Concurrency: in memory and saves asynchronous disk after a defined time. Append only mode available. Different kinds of </a:t>
            </a:r>
            <a:r>
              <a:rPr lang="en-US" dirty="0" err="1" smtClean="0"/>
              <a:t>fsync</a:t>
            </a:r>
            <a:r>
              <a:rPr lang="en-US" dirty="0" smtClean="0"/>
              <a:t> policies. Replication: Master / Slave, Misc: also lists, sets, sorted sets, hashes, queues.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pPr/>
              <a:t>9</a:t>
            </a:fld>
            <a:endParaRPr lang="ru-RU" dirty="0"/>
          </a:p>
        </p:txBody>
      </p:sp>
    </p:spTree>
  </p:cSld>
  <p:clrMapOvr>
    <a:masterClrMapping/>
  </p:clrMapOvr>
</p:sld>
</file>

<file path=ppt/theme/theme1.xml><?xml version="1.0" encoding="utf-8"?>
<a:theme xmlns:a="http://schemas.openxmlformats.org/drawingml/2006/main" name="Шаблон лекций Интуит">
  <a:themeElements>
    <a:clrScheme name="Метрополия">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Метрополи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Метрополия">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xmlns="" name="Metropolitan" id="{4C5440D6-04D2-4954-96CF-F251137069B2}" vid="{33ACF124-275F-44F2-8DE0-0A755069829B}"/>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Шаблон лекций Интуит</Template>
  <TotalTime>1466</TotalTime>
  <Words>1456</Words>
  <Application>Microsoft Office PowerPoint</Application>
  <PresentationFormat>Произвольный</PresentationFormat>
  <Paragraphs>104</Paragraphs>
  <Slides>17</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Шаблон лекций Интуит</vt:lpstr>
      <vt:lpstr>NoSQL</vt:lpstr>
      <vt:lpstr>4. Что такое NoSQL</vt:lpstr>
      <vt:lpstr>НЕ SQL</vt:lpstr>
      <vt:lpstr>Не только RDBMS (ACID)!</vt:lpstr>
      <vt:lpstr>NoSQL - Wikipedia</vt:lpstr>
      <vt:lpstr>5. Типы NoSQL</vt:lpstr>
      <vt:lpstr>Типы NoSQL</vt:lpstr>
      <vt:lpstr>Базы «ключ-значение»</vt:lpstr>
      <vt:lpstr>Базы «ключ-значение». Реализации</vt:lpstr>
      <vt:lpstr>Колоночные базы</vt:lpstr>
      <vt:lpstr>Колоночные базы. Реализации</vt:lpstr>
      <vt:lpstr>Документо-ориентированные базы</vt:lpstr>
      <vt:lpstr>Документо-ориентированные базы. Реализации</vt:lpstr>
      <vt:lpstr>Графовые базы</vt:lpstr>
      <vt:lpstr>Графовые базы. Реализации</vt:lpstr>
      <vt:lpstr>Другие</vt:lpstr>
      <vt:lpstr>NewSQL!</vt:lpstr>
    </vt:vector>
  </TitlesOfParts>
  <Company>RePack by SPecialiST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Технологии хранения больших данных</dc:title>
  <dc:creator>Yury Anikin</dc:creator>
  <cp:lastModifiedBy>rana</cp:lastModifiedBy>
  <cp:revision>22</cp:revision>
  <dcterms:created xsi:type="dcterms:W3CDTF">2014-02-09T23:27:10Z</dcterms:created>
  <dcterms:modified xsi:type="dcterms:W3CDTF">2014-03-18T13:45:26Z</dcterms:modified>
</cp:coreProperties>
</file>