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77" r:id="rId3"/>
    <p:sldId id="303" r:id="rId4"/>
    <p:sldId id="299" r:id="rId5"/>
    <p:sldId id="306" r:id="rId6"/>
    <p:sldId id="305" r:id="rId7"/>
    <p:sldId id="307" r:id="rId8"/>
    <p:sldId id="308" r:id="rId9"/>
    <p:sldId id="314" r:id="rId10"/>
    <p:sldId id="304" r:id="rId11"/>
    <p:sldId id="312" r:id="rId12"/>
    <p:sldId id="31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 autoAdjust="0"/>
    <p:restoredTop sz="82215" autoAdjust="0"/>
  </p:normalViewPr>
  <p:slideViewPr>
    <p:cSldViewPr snapToGrid="0">
      <p:cViewPr>
        <p:scale>
          <a:sx n="66" d="100"/>
          <a:sy n="66" d="100"/>
        </p:scale>
        <p:origin x="-588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DF6EF-D8A8-4F91-93BA-D978D5707FD9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73B42-7B8B-4882-A809-3559C0742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000-%D0%B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Атомарность гарантирует, что никакая транзакция не будет зафиксирована в системе частично. Будут либо выполнены все её подоперации, либо не выполнено ни одной. Поскольку на практике невозможно одновременно и атомарно выполнить всю последовательность операций внутри транзакции, вводится понятие «отката» (</a:t>
            </a:r>
            <a:r>
              <a:rPr lang="ru-RU" dirty="0" err="1" smtClean="0"/>
              <a:t>rollback</a:t>
            </a:r>
            <a:r>
              <a:rPr lang="ru-RU" dirty="0" smtClean="0"/>
              <a:t>): если транзакцию не удаётся полностью завершить, результаты всех её до сих пор произведённых действий будут отменены и система вернётся в исходное состояние.</a:t>
            </a:r>
          </a:p>
          <a:p>
            <a:endParaRPr lang="ru-RU" dirty="0" smtClean="0"/>
          </a:p>
          <a:p>
            <a:r>
              <a:rPr lang="ru-RU" dirty="0" smtClean="0"/>
              <a:t>Транзакция достигающая своего нормального завершения (EOT – </a:t>
            </a:r>
            <a:r>
              <a:rPr lang="ru-RU" dirty="0" err="1" smtClean="0"/>
              <a:t>end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transaction</a:t>
            </a:r>
            <a:r>
              <a:rPr lang="ru-RU" dirty="0" smtClean="0"/>
              <a:t>, завершение транзакции) и, тем самым, фиксирующая свои результаты, сохраняет согласованность базы данных. Другими словами, каждая успешная транзакция по определению фиксирует только допустимые результаты. Согласованность</a:t>
            </a:r>
            <a:r>
              <a:rPr lang="ru-RU" baseline="0" dirty="0" smtClean="0"/>
              <a:t> иногда означает не только совпадение значений дублируемых (в разных таблицах) данных, но и более сложные связи. Например, сумма значений в одной таблице должна соответствовать значению в другой (платежные системы).</a:t>
            </a:r>
          </a:p>
          <a:p>
            <a:endParaRPr lang="ru-RU" baseline="0" dirty="0" smtClean="0"/>
          </a:p>
          <a:p>
            <a:r>
              <a:rPr lang="ru-RU" b="0" dirty="0" err="1" smtClean="0"/>
              <a:t>Isolation</a:t>
            </a:r>
            <a:r>
              <a:rPr lang="ru-RU" b="0" dirty="0" smtClean="0"/>
              <a:t> — Изолированность. </a:t>
            </a:r>
            <a:r>
              <a:rPr lang="ru-RU" dirty="0" smtClean="0"/>
              <a:t>Во время выполнения транзакции параллельные транзакции не должны оказывать влияние на её результат.</a:t>
            </a:r>
          </a:p>
          <a:p>
            <a:endParaRPr lang="ru-RU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Независимо от проблем на нижних уровнях (к примеру, обесточивание системы или сбои в оборудовании) изменения, сделанные успешно завершённой транзакцией, должны остаться сохранёнными после возвращения системы в работу. Другими словами, если пользователь получил подтверждение от системы, что транзакция выполнена, он может быть уверен, что сделанные им изменения не будут отменены из-за какого-либо сбоя.</a:t>
            </a:r>
          </a:p>
          <a:p>
            <a:endParaRPr lang="ru-RU" b="0" dirty="0" smtClean="0"/>
          </a:p>
          <a:p>
            <a:endParaRPr lang="ru-RU" b="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882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данном этапе мы, не вникая в то,</a:t>
            </a:r>
            <a:r>
              <a:rPr lang="ru-RU" baseline="0" dirty="0" smtClean="0"/>
              <a:t> какие именно решения удовлетворяют частичным условиям </a:t>
            </a:r>
            <a:r>
              <a:rPr lang="en-US" baseline="0" dirty="0" smtClean="0"/>
              <a:t>CAP</a:t>
            </a:r>
            <a:r>
              <a:rPr lang="ru-RU" baseline="0" dirty="0" smtClean="0"/>
              <a:t>-требований, фиксируем сам факт того, что уже при создании разработчики систем целят в одну из категорий.</a:t>
            </a:r>
          </a:p>
          <a:p>
            <a:r>
              <a:rPr lang="ru-RU" baseline="0" dirty="0" smtClean="0"/>
              <a:t>Так, традиционные реляционные базы данных удовлетворяли только требованиям доступности и сильной согласованности, но с трудом реализуют </a:t>
            </a:r>
            <a:r>
              <a:rPr lang="ru-RU" baseline="0" dirty="0" err="1" smtClean="0"/>
              <a:t>разделяемость</a:t>
            </a:r>
            <a:r>
              <a:rPr lang="ru-RU" baseline="0" dirty="0" smtClean="0"/>
              <a:t>.</a:t>
            </a:r>
          </a:p>
          <a:p>
            <a:r>
              <a:rPr lang="ru-RU" baseline="0" dirty="0" smtClean="0"/>
              <a:t>Когда рынку понадобились решения, изначально ориентированные на поддержку </a:t>
            </a:r>
            <a:r>
              <a:rPr lang="ru-RU" baseline="0" dirty="0" err="1" smtClean="0"/>
              <a:t>разделяемости</a:t>
            </a:r>
            <a:r>
              <a:rPr lang="ru-RU" baseline="0" dirty="0" smtClean="0"/>
              <a:t>, то есть горизонтальной </a:t>
            </a:r>
            <a:r>
              <a:rPr lang="ru-RU" baseline="0" dirty="0" err="1" smtClean="0"/>
              <a:t>распределенности</a:t>
            </a:r>
            <a:r>
              <a:rPr lang="ru-RU" baseline="0" dirty="0" smtClean="0"/>
              <a:t> на многих и многих серверах, то эти решения должны были определиться, какому второму требованию они будут удовлетворять – целостности/согласованности или высокой доступности.</a:t>
            </a:r>
          </a:p>
          <a:p>
            <a:r>
              <a:rPr lang="ru-RU" baseline="0" dirty="0" smtClean="0"/>
              <a:t>Различные архитектурные решения сформировали классы платформ, о которых мы поговорим ниже. Но цена за </a:t>
            </a:r>
            <a:r>
              <a:rPr lang="ru-RU" baseline="0" dirty="0" err="1" smtClean="0"/>
              <a:t>рапределенность</a:t>
            </a:r>
            <a:r>
              <a:rPr lang="ru-RU" baseline="0" dirty="0" smtClean="0"/>
              <a:t> – отказ от некоторых свойств </a:t>
            </a:r>
            <a:r>
              <a:rPr lang="en-US" baseline="0" dirty="0" smtClean="0"/>
              <a:t>RDBMS</a:t>
            </a:r>
            <a:r>
              <a:rPr lang="ru-RU" baseline="0" dirty="0" smtClean="0"/>
              <a:t>, в частности, от старого стандарта отрасли, языка запросов </a:t>
            </a:r>
            <a:r>
              <a:rPr lang="en-US" baseline="0" dirty="0" smtClean="0"/>
              <a:t>SQL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177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второй половине </a:t>
            </a:r>
            <a:r>
              <a:rPr lang="ru-RU" dirty="0" smtClean="0">
                <a:hlinkClick r:id="rId3" tooltip="2000-е"/>
              </a:rPr>
              <a:t>2000-х годов</a:t>
            </a:r>
            <a:r>
              <a:rPr lang="ru-RU" dirty="0" smtClean="0"/>
              <a:t> сформулирован подход к построению распределённых систем, в которых требования целостности и доступности выполнены не в полной мере, названый акронимом </a:t>
            </a:r>
            <a:r>
              <a:rPr lang="ru-RU" b="1" dirty="0" smtClean="0"/>
              <a:t>BASE</a:t>
            </a:r>
            <a:endParaRPr lang="ru-RU" dirty="0" smtClean="0"/>
          </a:p>
          <a:p>
            <a:r>
              <a:rPr lang="ru-RU" dirty="0" smtClean="0"/>
              <a:t>Противопоставляется </a:t>
            </a:r>
            <a:r>
              <a:rPr lang="ru-RU" b="1" dirty="0" smtClean="0"/>
              <a:t>ACID</a:t>
            </a:r>
            <a:r>
              <a:rPr lang="ru-RU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i="1" dirty="0" err="1" smtClean="0"/>
              <a:t>Basically</a:t>
            </a:r>
            <a:r>
              <a:rPr lang="ru-RU" b="1" i="1" dirty="0" smtClean="0"/>
              <a:t> </a:t>
            </a:r>
            <a:r>
              <a:rPr lang="ru-RU" b="1" i="1" dirty="0" err="1" smtClean="0"/>
              <a:t>Available</a:t>
            </a:r>
            <a:r>
              <a:rPr lang="ru-RU" b="1" i="1" dirty="0" smtClean="0"/>
              <a:t>, </a:t>
            </a:r>
            <a:r>
              <a:rPr lang="ru-RU" b="1" i="1" dirty="0" err="1" smtClean="0"/>
              <a:t>Soft-state</a:t>
            </a:r>
            <a:r>
              <a:rPr lang="ru-RU" b="1" i="1" dirty="0" smtClean="0"/>
              <a:t>, </a:t>
            </a:r>
            <a:r>
              <a:rPr lang="ru-RU" b="1" i="1" dirty="0" err="1" smtClean="0"/>
              <a:t>Eventually</a:t>
            </a:r>
            <a:r>
              <a:rPr lang="ru-RU" b="1" i="1" dirty="0" smtClean="0"/>
              <a:t> </a:t>
            </a:r>
            <a:r>
              <a:rPr lang="ru-RU" b="1" i="1" dirty="0" err="1" smtClean="0"/>
              <a:t>consistent</a:t>
            </a:r>
            <a:r>
              <a:rPr lang="ru-RU" b="1" dirty="0" smtClean="0"/>
              <a:t> — базовая доступность, неустойчивое состояние, согласованность в конечном счёте</a:t>
            </a:r>
          </a:p>
          <a:p>
            <a:r>
              <a:rPr lang="ru-RU" dirty="0" smtClean="0"/>
              <a:t>Под </a:t>
            </a:r>
            <a:r>
              <a:rPr lang="ru-RU" b="1" i="1" dirty="0" smtClean="0"/>
              <a:t>базовой доступностью</a:t>
            </a:r>
            <a:r>
              <a:rPr lang="ru-RU" b="1" dirty="0" smtClean="0"/>
              <a:t> </a:t>
            </a:r>
            <a:r>
              <a:rPr lang="ru-RU" dirty="0" smtClean="0"/>
              <a:t>подразумевается такой подход к проектированию приложения, чтобы сбой в некоторых узлах приводил к отказу в обслуживании только для незначительной части сессий при сохранении доступности в большинстве случаев. </a:t>
            </a:r>
          </a:p>
          <a:p>
            <a:r>
              <a:rPr lang="ru-RU" b="1" i="1" dirty="0" smtClean="0"/>
              <a:t>Неустойчивое состояние</a:t>
            </a:r>
            <a:r>
              <a:rPr lang="ru-RU" b="1" dirty="0" smtClean="0"/>
              <a:t> </a:t>
            </a:r>
            <a:r>
              <a:rPr lang="ru-RU" dirty="0" smtClean="0"/>
              <a:t>подразумевает возможность жертвовать долговременным хранением состояния сессий (например, промежуточные результаты выборок), при этом концентрируясь на фиксации обновлений только критичных операций. </a:t>
            </a:r>
          </a:p>
          <a:p>
            <a:r>
              <a:rPr lang="ru-RU" b="1" i="1" dirty="0" smtClean="0"/>
              <a:t>Согласованности в конечном счёте</a:t>
            </a:r>
            <a:r>
              <a:rPr lang="ru-RU" dirty="0" smtClean="0"/>
              <a:t>, трактующейся как возможность противоречивости данных в некоторых случаях, но при обеспечении согласования в практически обозримое время.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73B42-7B8B-4882-A809-3559C0742AD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57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ru/url?sa=i&amp;rct=j&amp;q=&amp;esrc=s&amp;frm=1&amp;source=images&amp;cd=&amp;cad=rja&amp;docid=6lX8NgUdXu9MkM&amp;tbnid=1CTntq8PfJPhDM:&amp;ved=0CAUQjRw&amp;url=http://alivano.livejournal.com/98625.html&amp;ei=_mP6UqafE4WzywPZ6ILQAw&amp;psig=AFQjCNHALGh9B-T05SzIILcq_HT5esrtsw&amp;ust=139222734099929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5086" y="841829"/>
            <a:ext cx="10790718" cy="3281438"/>
          </a:xfrm>
        </p:spPr>
        <p:txBody>
          <a:bodyPr/>
          <a:lstStyle/>
          <a:p>
            <a:r>
              <a:rPr lang="en-US" sz="7200" dirty="0"/>
              <a:t>ACID </a:t>
            </a:r>
            <a:r>
              <a:rPr lang="ru-RU" sz="7200" dirty="0"/>
              <a:t>требования</a:t>
            </a:r>
            <a:r>
              <a:rPr lang="en-US" sz="7200" dirty="0"/>
              <a:t>, CAP-</a:t>
            </a:r>
            <a:r>
              <a:rPr lang="ru-RU" sz="7200" dirty="0"/>
              <a:t>теорема</a:t>
            </a:r>
            <a:r>
              <a:rPr lang="en-US" sz="7200" dirty="0"/>
              <a:t>, BASE </a:t>
            </a:r>
            <a:r>
              <a:rPr lang="ru-RU" sz="7200" dirty="0"/>
              <a:t>архитектура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503408" cy="16459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Различные решения для различных требований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10</a:t>
            </a:fld>
            <a:endParaRPr lang="ru-RU" dirty="0"/>
          </a:p>
        </p:txBody>
      </p:sp>
      <p:pic>
        <p:nvPicPr>
          <p:cNvPr id="6" name="Picture 2" descr="C:\Users\Oleg\Desktop\Безымянны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504" y="2038805"/>
            <a:ext cx="5289376" cy="437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BASE-</a:t>
            </a:r>
            <a:r>
              <a:rPr lang="ru-RU" dirty="0" smtClean="0"/>
              <a:t>архитектура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 err="1" smtClean="0"/>
              <a:t>Basically</a:t>
            </a:r>
            <a:r>
              <a:rPr lang="ru-RU" b="1" i="1" dirty="0" smtClean="0"/>
              <a:t> </a:t>
            </a:r>
            <a:r>
              <a:rPr lang="ru-RU" b="1" i="1" dirty="0" err="1" smtClean="0"/>
              <a:t>Available</a:t>
            </a:r>
            <a:r>
              <a:rPr lang="ru-RU" b="1" i="1" dirty="0" smtClean="0"/>
              <a:t>, </a:t>
            </a:r>
            <a:r>
              <a:rPr lang="ru-RU" b="1" i="1" dirty="0" err="1" smtClean="0"/>
              <a:t>Soft-state</a:t>
            </a:r>
            <a:r>
              <a:rPr lang="ru-RU" b="1" i="1" dirty="0" smtClean="0"/>
              <a:t>, </a:t>
            </a:r>
            <a:r>
              <a:rPr lang="ru-RU" b="1" i="1" dirty="0" err="1" smtClean="0"/>
              <a:t>Eventually</a:t>
            </a:r>
            <a:r>
              <a:rPr lang="ru-RU" b="1" i="1" dirty="0" smtClean="0"/>
              <a:t> </a:t>
            </a:r>
            <a:r>
              <a:rPr lang="ru-RU" b="1" i="1" dirty="0" err="1" smtClean="0"/>
              <a:t>consistent</a:t>
            </a:r>
            <a:r>
              <a:rPr lang="ru-RU" b="1" dirty="0" smtClean="0"/>
              <a:t> — базовая доступность, неустойчивое состояние, согласованность в конечном счёте</a:t>
            </a:r>
          </a:p>
          <a:p>
            <a:r>
              <a:rPr lang="ru-RU" dirty="0" smtClean="0"/>
              <a:t>Противопоставляется </a:t>
            </a:r>
            <a:r>
              <a:rPr lang="ru-RU" b="1" dirty="0" smtClean="0"/>
              <a:t>ACID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Под </a:t>
            </a:r>
            <a:r>
              <a:rPr lang="ru-RU" b="1" i="1" dirty="0" smtClean="0"/>
              <a:t>базовой доступностью</a:t>
            </a:r>
            <a:r>
              <a:rPr lang="ru-RU" b="1" dirty="0" smtClean="0"/>
              <a:t> </a:t>
            </a:r>
            <a:r>
              <a:rPr lang="ru-RU" dirty="0" smtClean="0"/>
              <a:t>подразумевается такой подход к проектированию приложения, чтобы сбой в некоторых узлах приводил к отказу в обслуживании только для незначительной части сессий при сохранении доступности в большинстве случаев. </a:t>
            </a:r>
          </a:p>
          <a:p>
            <a:r>
              <a:rPr lang="ru-RU" b="1" i="1" dirty="0" smtClean="0"/>
              <a:t>Неустойчивое состояние</a:t>
            </a:r>
            <a:r>
              <a:rPr lang="ru-RU" b="1" dirty="0" smtClean="0"/>
              <a:t> </a:t>
            </a:r>
            <a:r>
              <a:rPr lang="ru-RU" dirty="0" smtClean="0"/>
              <a:t>подразумевает возможность жертвовать долговременным хранением состояния сессий (например, промежуточные результаты выборок), при этом концентрируясь на фиксации обновлений только критичных операций. </a:t>
            </a:r>
          </a:p>
          <a:p>
            <a:r>
              <a:rPr lang="ru-RU" b="1" i="1" dirty="0" smtClean="0"/>
              <a:t>Целостность / согласованность в конечном счёте</a:t>
            </a:r>
            <a:r>
              <a:rPr lang="ru-RU" dirty="0" smtClean="0"/>
              <a:t>, трактующейся как возможность противоречивости данных в некоторых случаях, но при обеспечении согласования в практически обозримое время.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Согласованность в конечном счете или слабая согласованность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0386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E</a:t>
            </a:r>
            <a:r>
              <a:rPr lang="ru-RU" b="1" i="1" dirty="0" err="1" smtClean="0"/>
              <a:t>ventually</a:t>
            </a:r>
            <a:r>
              <a:rPr lang="ru-RU" b="1" i="1" dirty="0" smtClean="0"/>
              <a:t> </a:t>
            </a:r>
            <a:r>
              <a:rPr lang="ru-RU" b="1" i="1" dirty="0" err="1" smtClean="0"/>
              <a:t>consistent</a:t>
            </a:r>
            <a:r>
              <a:rPr lang="ru-RU" dirty="0" smtClean="0"/>
              <a:t> </a:t>
            </a:r>
            <a:r>
              <a:rPr lang="en-US" dirty="0" smtClean="0"/>
              <a:t>,</a:t>
            </a:r>
            <a:r>
              <a:rPr lang="ru-RU" dirty="0" smtClean="0"/>
              <a:t> </a:t>
            </a:r>
            <a:r>
              <a:rPr lang="ru-RU" b="1" i="1" dirty="0" err="1" smtClean="0"/>
              <a:t>weak</a:t>
            </a:r>
            <a:r>
              <a:rPr lang="ru-RU" b="1" i="1" dirty="0" smtClean="0"/>
              <a:t> </a:t>
            </a:r>
            <a:r>
              <a:rPr lang="ru-RU" b="1" i="1" dirty="0" err="1" smtClean="0"/>
              <a:t>consistent</a:t>
            </a:r>
            <a:r>
              <a:rPr lang="en-US" b="1" i="1" dirty="0" smtClean="0"/>
              <a:t> </a:t>
            </a:r>
            <a:r>
              <a:rPr lang="en-US" i="1" dirty="0" smtClean="0"/>
              <a:t>(</a:t>
            </a:r>
            <a:r>
              <a:rPr lang="ru-RU" i="1" dirty="0" smtClean="0"/>
              <a:t>слабая целостность</a:t>
            </a:r>
            <a:r>
              <a:rPr lang="en-US" i="1" dirty="0" smtClean="0"/>
              <a:t>)</a:t>
            </a:r>
          </a:p>
          <a:p>
            <a:r>
              <a:rPr lang="ru-RU" i="1" dirty="0" smtClean="0"/>
              <a:t>Неформально</a:t>
            </a:r>
            <a:r>
              <a:rPr lang="ru-RU" dirty="0" smtClean="0"/>
              <a:t> гарантирует, что при отсутствии новых </a:t>
            </a:r>
            <a:r>
              <a:rPr lang="ru-RU" dirty="0" err="1" smtClean="0"/>
              <a:t>апдейтов</a:t>
            </a:r>
            <a:r>
              <a:rPr lang="ru-RU" dirty="0" smtClean="0"/>
              <a:t> ячейки все чтения данной ячейки будут </a:t>
            </a:r>
            <a:r>
              <a:rPr lang="ru-RU" i="1" dirty="0" smtClean="0"/>
              <a:t>когда-нибудь </a:t>
            </a:r>
            <a:r>
              <a:rPr lang="ru-RU" dirty="0" smtClean="0"/>
              <a:t>возвращать одинаковые результаты.</a:t>
            </a:r>
          </a:p>
          <a:p>
            <a:r>
              <a:rPr lang="ru-RU" dirty="0" smtClean="0"/>
              <a:t>Рассогласованность может возникать при оптимистичных (ленивых) </a:t>
            </a:r>
            <a:r>
              <a:rPr lang="ru-RU" dirty="0" err="1" smtClean="0"/>
              <a:t>репликациях</a:t>
            </a:r>
            <a:r>
              <a:rPr lang="ru-RU" dirty="0" smtClean="0"/>
              <a:t>. Репликам какое-то время позволяется иметь различные данные.</a:t>
            </a:r>
          </a:p>
          <a:p>
            <a:r>
              <a:rPr lang="ru-RU" dirty="0" smtClean="0"/>
              <a:t>Конфликты могут устранять при помощи метки времени. Новее – лучше.</a:t>
            </a:r>
          </a:p>
          <a:p>
            <a:r>
              <a:rPr lang="ru-RU" dirty="0" smtClean="0"/>
              <a:t>Конфликты разрешаются при:</a:t>
            </a:r>
          </a:p>
          <a:p>
            <a:pPr lvl="1"/>
            <a:r>
              <a:rPr lang="ru-RU" dirty="0" smtClean="0"/>
              <a:t>При чтениях</a:t>
            </a:r>
          </a:p>
          <a:p>
            <a:pPr lvl="1"/>
            <a:r>
              <a:rPr lang="ru-RU" dirty="0" smtClean="0"/>
              <a:t>При записи</a:t>
            </a:r>
          </a:p>
          <a:p>
            <a:pPr lvl="1"/>
            <a:r>
              <a:rPr lang="ru-RU" dirty="0" smtClean="0"/>
              <a:t>для оптимизации – что реже?</a:t>
            </a:r>
          </a:p>
          <a:p>
            <a:pPr lvl="1"/>
            <a:r>
              <a:rPr lang="ru-RU" dirty="0" smtClean="0"/>
              <a:t>Плановая синхронизация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3. </a:t>
            </a:r>
            <a:r>
              <a:rPr lang="en-US" dirty="0" smtClean="0"/>
              <a:t>ACID </a:t>
            </a:r>
            <a:r>
              <a:rPr lang="ru-RU" dirty="0" smtClean="0"/>
              <a:t>требования</a:t>
            </a:r>
            <a:r>
              <a:rPr lang="en-US" dirty="0" smtClean="0"/>
              <a:t>, CAP-</a:t>
            </a:r>
            <a:r>
              <a:rPr lang="ru-RU" dirty="0" smtClean="0"/>
              <a:t>теорема</a:t>
            </a:r>
            <a:r>
              <a:rPr lang="en-US" dirty="0" smtClean="0"/>
              <a:t>, BASE </a:t>
            </a:r>
            <a:r>
              <a:rPr lang="ru-RU" dirty="0" smtClean="0"/>
              <a:t>архитектура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</a:t>
            </a:r>
            <a:r>
              <a:rPr lang="ru-RU" dirty="0" smtClean="0"/>
              <a:t> – требования надежности к транзакционной системе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Atomicity</a:t>
            </a:r>
            <a:r>
              <a:rPr lang="ru-RU" b="1" dirty="0" smtClean="0"/>
              <a:t> - Атомарность. </a:t>
            </a:r>
            <a:r>
              <a:rPr lang="ru-RU" dirty="0" smtClean="0"/>
              <a:t>Атомарность гарантирует, что никакая транзакция не будет зафиксирована в системе частично. Достигается реализацией транзакции и откатами.</a:t>
            </a:r>
          </a:p>
          <a:p>
            <a:r>
              <a:rPr lang="ru-RU" b="1" dirty="0" err="1" smtClean="0"/>
              <a:t>Consistency</a:t>
            </a:r>
            <a:r>
              <a:rPr lang="ru-RU" b="1" dirty="0" smtClean="0"/>
              <a:t> - Согласованность. </a:t>
            </a:r>
            <a:r>
              <a:rPr lang="ru-RU" dirty="0" smtClean="0"/>
              <a:t>Каждая успешная транзакция по определению фиксирует только допустимые результаты – согласованные данные. Достигается полнотой необходимых действий внутри одной транзакции.</a:t>
            </a:r>
          </a:p>
          <a:p>
            <a:r>
              <a:rPr lang="ru-RU" b="1" dirty="0" err="1" smtClean="0"/>
              <a:t>Isolation</a:t>
            </a:r>
            <a:r>
              <a:rPr lang="ru-RU" b="1" dirty="0" smtClean="0"/>
              <a:t> - Изолированность. </a:t>
            </a:r>
            <a:r>
              <a:rPr lang="ru-RU" dirty="0" smtClean="0"/>
              <a:t>Во время выполнения транзакции параллельные транзакции не должны оказывать влияние на её результат. Достигается блокировками.</a:t>
            </a:r>
          </a:p>
          <a:p>
            <a:r>
              <a:rPr lang="ru-RU" b="1" dirty="0" err="1" smtClean="0"/>
              <a:t>Durability</a:t>
            </a:r>
            <a:r>
              <a:rPr lang="ru-RU" b="1" dirty="0" smtClean="0"/>
              <a:t> - Надежность.  </a:t>
            </a:r>
            <a:r>
              <a:rPr lang="ru-RU" dirty="0" smtClean="0"/>
              <a:t>Устойчивость к сбоям тех данных, которые изменялись в успешных транзакциях.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</a:t>
            </a:r>
            <a:r>
              <a:rPr lang="ru-RU" dirty="0" smtClean="0"/>
              <a:t>теорема (</a:t>
            </a:r>
            <a:r>
              <a:rPr lang="ru-RU" dirty="0" err="1" smtClean="0"/>
              <a:t>теорема</a:t>
            </a:r>
            <a:r>
              <a:rPr lang="ru-RU" dirty="0" smtClean="0"/>
              <a:t> </a:t>
            </a:r>
            <a:r>
              <a:rPr lang="ru-RU" dirty="0" err="1" smtClean="0"/>
              <a:t>Брюера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эвристическое утверждение о том, что в любой реализации распределённых вычислений возможно обеспечить не более двух из трёх следующих свойств:</a:t>
            </a:r>
          </a:p>
          <a:p>
            <a:r>
              <a:rPr lang="ru-RU" b="1" dirty="0" smtClean="0"/>
              <a:t>Согласованность / целостность данных  </a:t>
            </a:r>
            <a:r>
              <a:rPr lang="ru-RU" dirty="0" smtClean="0"/>
              <a:t>(англ. </a:t>
            </a:r>
            <a:r>
              <a:rPr lang="en-US" b="1" dirty="0" smtClean="0"/>
              <a:t>C</a:t>
            </a:r>
            <a:r>
              <a:rPr lang="ru-RU" dirty="0" err="1" smtClean="0"/>
              <a:t>onsistency</a:t>
            </a:r>
            <a:r>
              <a:rPr lang="ru-RU" dirty="0" smtClean="0"/>
              <a:t>) — во всех вычислительных узлах в один момент времени данные не противоречат друг другу;</a:t>
            </a:r>
          </a:p>
          <a:p>
            <a:r>
              <a:rPr lang="ru-RU" b="1" dirty="0" smtClean="0"/>
              <a:t>Доступность </a:t>
            </a:r>
            <a:r>
              <a:rPr lang="ru-RU" dirty="0" smtClean="0"/>
              <a:t>(англ. </a:t>
            </a:r>
            <a:r>
              <a:rPr lang="en-US" b="1" dirty="0" smtClean="0"/>
              <a:t>A</a:t>
            </a:r>
            <a:r>
              <a:rPr lang="ru-RU" dirty="0" err="1" smtClean="0"/>
              <a:t>vailability</a:t>
            </a:r>
            <a:r>
              <a:rPr lang="ru-RU" dirty="0" smtClean="0"/>
              <a:t>) — любой запрос к распределённой системе завершается корректным откликом;</a:t>
            </a:r>
          </a:p>
          <a:p>
            <a:r>
              <a:rPr lang="ru-RU" b="1" dirty="0" smtClean="0"/>
              <a:t>Устойчивость к разделению / </a:t>
            </a:r>
            <a:r>
              <a:rPr lang="ru-RU" b="1" dirty="0" err="1" smtClean="0"/>
              <a:t>разделяемость</a:t>
            </a:r>
            <a:r>
              <a:rPr lang="ru-RU" dirty="0" smtClean="0"/>
              <a:t> (англ. </a:t>
            </a:r>
            <a:r>
              <a:rPr lang="en-US" b="1" dirty="0" smtClean="0"/>
              <a:t>P</a:t>
            </a:r>
            <a:r>
              <a:rPr lang="ru-RU" dirty="0" err="1" smtClean="0"/>
              <a:t>artition</a:t>
            </a:r>
            <a:r>
              <a:rPr lang="ru-RU" dirty="0" smtClean="0"/>
              <a:t> </a:t>
            </a:r>
            <a:r>
              <a:rPr lang="ru-RU" dirty="0" err="1" smtClean="0"/>
              <a:t>tolerance</a:t>
            </a:r>
            <a:r>
              <a:rPr lang="ru-RU" dirty="0" smtClean="0"/>
              <a:t>) — расщепление распределённой системы на несколько изолированных секций не приводит к некорректности отклика от каждой из секций.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CAP-</a:t>
            </a:r>
            <a:r>
              <a:rPr lang="ru-RU" dirty="0" smtClean="0"/>
              <a:t>теорема, кейс «</a:t>
            </a:r>
            <a:r>
              <a:rPr lang="ru-RU" dirty="0" err="1" smtClean="0"/>
              <a:t>позвони-напомним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У меня есть записная книжка и телефон (</a:t>
            </a:r>
            <a:r>
              <a:rPr lang="ru-RU" b="1" dirty="0" smtClean="0"/>
              <a:t>-</a:t>
            </a:r>
            <a:r>
              <a:rPr lang="ru-RU" b="1" dirty="0" err="1" smtClean="0"/>
              <a:t>Разделяемость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2. Не справляюсь с потоком(-</a:t>
            </a:r>
            <a:r>
              <a:rPr lang="ru-RU" b="1" dirty="0" smtClean="0"/>
              <a:t>Доступность</a:t>
            </a:r>
            <a:r>
              <a:rPr lang="ru-RU" dirty="0" smtClean="0"/>
              <a:t>), прошу жену. </a:t>
            </a:r>
          </a:p>
          <a:p>
            <a:r>
              <a:rPr lang="ru-RU" dirty="0" smtClean="0"/>
              <a:t>3. У нее своя книжечка, клиент звонит то мне, то ей, конфликты (-</a:t>
            </a:r>
            <a:r>
              <a:rPr lang="ru-RU" b="1" dirty="0" smtClean="0"/>
              <a:t>Целостность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3. Договариваемся при внесении изменений вносить в обе книжечки. Много времени уходит на синхронизацию, упала скорость приема звонков (</a:t>
            </a:r>
            <a:r>
              <a:rPr lang="ru-RU" b="1" dirty="0" smtClean="0"/>
              <a:t>-Доступность</a:t>
            </a:r>
            <a:r>
              <a:rPr lang="ru-RU" dirty="0" smtClean="0"/>
              <a:t>).</a:t>
            </a:r>
          </a:p>
          <a:p>
            <a:r>
              <a:rPr lang="ru-RU" dirty="0" smtClean="0"/>
              <a:t>4. …</a:t>
            </a:r>
          </a:p>
          <a:p>
            <a:r>
              <a:rPr lang="ru-RU" dirty="0" smtClean="0"/>
              <a:t>5. </a:t>
            </a:r>
            <a:r>
              <a:rPr lang="en-US" dirty="0" smtClean="0"/>
              <a:t>Profit--;  (((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 – </a:t>
            </a:r>
            <a:r>
              <a:rPr lang="ru-RU" dirty="0" smtClean="0"/>
              <a:t>Целостность и доступность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Система, во всех узлах которой данные согласованы и обеспечена доступность, </a:t>
            </a:r>
            <a:r>
              <a:rPr lang="ru-RU" b="1" dirty="0" smtClean="0"/>
              <a:t>жертвует </a:t>
            </a:r>
            <a:r>
              <a:rPr lang="ru-RU" dirty="0" smtClean="0"/>
              <a:t>устойчивостью к </a:t>
            </a:r>
            <a:r>
              <a:rPr lang="ru-RU" b="1" dirty="0" smtClean="0"/>
              <a:t>распаду </a:t>
            </a:r>
            <a:r>
              <a:rPr lang="ru-RU" dirty="0" smtClean="0"/>
              <a:t>на секции. </a:t>
            </a:r>
          </a:p>
          <a:p>
            <a:r>
              <a:rPr lang="ru-RU" dirty="0" smtClean="0"/>
              <a:t>Такие системы возможны на основе технологического программного обеспечения, поддерживающего </a:t>
            </a:r>
            <a:r>
              <a:rPr lang="ru-RU" b="1" dirty="0" err="1" smtClean="0"/>
              <a:t>транзакционность</a:t>
            </a:r>
            <a:r>
              <a:rPr lang="ru-RU" b="1" dirty="0" smtClean="0"/>
              <a:t> </a:t>
            </a:r>
            <a:r>
              <a:rPr lang="ru-RU" dirty="0" smtClean="0"/>
              <a:t>в смысле </a:t>
            </a:r>
            <a:r>
              <a:rPr lang="ru-RU" b="1" dirty="0" smtClean="0"/>
              <a:t>ACID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Примерами таких систем могут быть решения на основе кластерных систем управления базами данных или распределённая служба каталогов LDAP.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– </a:t>
            </a:r>
            <a:r>
              <a:rPr lang="ru-RU" dirty="0" smtClean="0"/>
              <a:t>целостность и </a:t>
            </a:r>
            <a:r>
              <a:rPr lang="ru-RU" dirty="0" err="1" smtClean="0"/>
              <a:t>разделяемость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Распределённая система, в каждый момент обеспечивающая целостный результат и способная функционировать в условиях распада, в ущерб доступности может не выдавать отклик. </a:t>
            </a:r>
          </a:p>
          <a:p>
            <a:r>
              <a:rPr lang="ru-RU" dirty="0" smtClean="0"/>
              <a:t>Устойчивость к распаду на секции требует обеспечения дублирования изменений во всех узлах системы, в этой связи отмечается практическая целесообразность использования в таких системах распределённых пессимистических блокировок для сохранения целостности.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– </a:t>
            </a:r>
            <a:r>
              <a:rPr lang="ru-RU" dirty="0" smtClean="0"/>
              <a:t>Доступность и </a:t>
            </a:r>
            <a:r>
              <a:rPr lang="ru-RU" dirty="0" err="1" smtClean="0"/>
              <a:t>Разделяемость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Распределённая система, </a:t>
            </a:r>
            <a:r>
              <a:rPr lang="ru-RU" b="1" dirty="0" smtClean="0"/>
              <a:t>отказывающаяся от целостности</a:t>
            </a:r>
            <a:r>
              <a:rPr lang="ru-RU" dirty="0" smtClean="0"/>
              <a:t> результата. Хотя системы такого рода известны задолго до формулировки принципа CAP (например, распределённые </a:t>
            </a:r>
            <a:r>
              <a:rPr lang="ru-RU" dirty="0" err="1" smtClean="0"/>
              <a:t>веб-кэши</a:t>
            </a:r>
            <a:r>
              <a:rPr lang="ru-RU" dirty="0" smtClean="0"/>
              <a:t> или </a:t>
            </a:r>
            <a:r>
              <a:rPr lang="ru-RU" b="1" dirty="0" smtClean="0"/>
              <a:t>DNS</a:t>
            </a:r>
            <a:r>
              <a:rPr lang="ru-RU" dirty="0" smtClean="0"/>
              <a:t>), рост популярности систем с этим набором свойств связывается именно с распространением теоремы CAP. </a:t>
            </a:r>
          </a:p>
          <a:p>
            <a:r>
              <a:rPr lang="ru-RU" dirty="0" smtClean="0"/>
              <a:t>Так, большинство NoSQL-систем принципиально не гарантируют целостности данных, и ссылаются на теорему CAP как на мотив такого ограничения. </a:t>
            </a:r>
          </a:p>
          <a:p>
            <a:r>
              <a:rPr lang="ru-RU" dirty="0" smtClean="0"/>
              <a:t>Задачей при построении AP-систем становится обеспечение некоторого практически целесообразного уровня целостности данных, в этом смысле про AP-системы говорят как о </a:t>
            </a:r>
            <a:r>
              <a:rPr lang="ru-RU" i="1" dirty="0" smtClean="0"/>
              <a:t>«целостных в конечном итоге»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Разделяемость</a:t>
            </a:r>
            <a:r>
              <a:rPr lang="ru-RU" dirty="0" smtClean="0"/>
              <a:t> + …?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8914" name="AutoShape 2" descr="data:image/jpeg;base64,/9j/4AAQSkZJRgABAQAAAQABAAD/2wCEAAkGBxMSEhIUEhQVFhQXGBQVFRgXFxUYFBYXFhgXGBcXFhYYHCggGBolHBQUITEhJSorLi4uFx8zODMsNygtLisBCgoKDg0OGhAQGywcHyQsLCwsLCwsLCwsLCwsLCwsLCwsLCwsLCwsLCwsLCwsLCwsLCwsLCwsLCwsLCwsKywsN//AABEIALYBFQMBIgACEQEDEQH/xAAcAAABBQEBAQAAAAAAAAAAAAAAAQQFBgcDAgj/xAA6EAABAgQDBQYEBQQCAwAAAAABAAIDBAUREiExBhNBUWEHInGBkaEyQrHRFDNiwfAjUnKSFYIk4fH/xAAZAQEAAwEBAAAAAAAAAAAAAAAAAQIDBAX/xAAkEQEBAQEAAgICAgIDAAAAAAAAAQIRAyESMUFRE2EEMgUUIv/aAAwDAQACEQMRAD8Aw8uSYkOSIFxIxJEIFxIxJEIFxIxJEIFxIxJEIFxIxJEIFxIxJEIFxIxJEIFxIxJEIFxJcS8oQdcfUrxiXlCBcSMSRCBcSMSRCBcSMSRCBcSMSRCBcSMSRKgUHqnUkRiFymoC7tglFdfTRqRR4D2YnHM2QqxSYrg068EK8rjub37VgpErkio7ghCEAhegF5QCEIQCEIQCEIQCEIQCEIQCEIQCEIQCEIQCEIQCEIQCEIQCEIQC7S4BOa4pQglXSw1CfScFpGahpeaIsDorbIU4xYfczKmTrn8nZ9o6JGANmoT6Ds3GN+6fRKp+OlPllSikSldpaBiIGg5qrrc2MJNgCTyGZU1Ttl40XM2YP1a/6hWKg09kMZDPnxPmrLLwMxb+eKw15v0vnHVYgbCQ/mivJ6AAeS6ROzprh/TjkH9bLj1BV4hMsLnp4+CfSouqfyaX+MZHPdn85DzaxsUc2EX/ANTYqvTchFhG0SG9h/U0j6r6TgQuf88F2iSTHjC9ocORAI91pPLfyrcfp8v7s2vY258F5X0DVezqXiBxggwCdcGcMnrDOXpZZjtVsXMSpvFh3ZwiwQSz/s3Vi0m5VLLFLQuzoJ1GY5hcrKyCISpEAhCEAhCEAhCEAhCEAhCEAhCEAhCVAiEqECIQhAqsGzO0jpVwuMTeKhZZzb97RWWW2chx2Xhv73JTP6Z7uec01ih7VykaHiyByuMghYfHkI0BxaQ4eHFKr/PTn/6+b9UzEudefD7qwUqA1zbWzskmaWWw8ejilpcB8OzjcXzF+Q4rj1rrvkPpCas7De9vcKzyMzmQbfzJUAzFo5OgJv6qVjVMgOHEut65qljWNGlphliGnPibJ9Lxbm1/O2vms3ptScBmclNyFaiuIDSG8NPRV6njRZV4GRP85J9DOf8A7Vco0SM4XJa4+CeS8669i33U2ziOJwRzZ3RR0SbxOLeDbX6m2nuvM1OtZDc48rqvSVVaBivm4k5+yp3tTI61HZaWjOxPgMB/uaMLvVqiKn2XQYzDuXYH6gnPyOmSnI1XaQB7X+qfSNVzGeSvN3P1VbnrBdpdlZmReWxmHD8rwDgd58PBQa+tIslCmobmRGhzXDMOAIWF9pPZ4+QcYsEF0uT5wzyP6eRXRjyd9VnrPGfISlItFAhCEAhCEAlQnlPpcaObQobndRp5k5IGSFdJHs4mYnxPhM6Ekn2CkW9kkwdI8E/7/ZU/kz+1vjWdJbK/P2BhwCPxMwDn8MMW4X1dn7J7Kx5KB+XBblo5wDnHzcovkkRIz2WkIsT8uG93+LSVLymxc7EOUEt6uLW/UrRJattIy9gn0vP56OsqXzX8ReY6okDswnHDN0EdMZP0aujezCdbqyHEH6Igv6OAWlwph5ztcJzCqJ4i3JV/mpfGweu0OJLOtEhvZ/k0geR0KiCF9QQ6i1/dcGvZoQ4NcD5HJRNZ7M6fOtJhN/CxtQWfl3/VCvb0stM+WVW4uXzqnUlPvhOBY4hTe12x01TX4Zhl2E9yK25hv8DwPQ5qBhQC/wCAErVS8/LQ6RVmR4YdFaMQyQqDLzb2XAJCFb5VhfD+mjTUvvLkDu+np0T5tO3rG2F7fF/dbh6J3ToYxAP0562U3KS+B12EG3Dp05rzLXp8kZVWaPhEOKBlfCfPMfRQkR94htc/yyvHaDMtY/dM+Yh4HIa/VVinSls7ZnU8VtnXr2qcSlNe+2JwYPVytlF2ahm3/kWP6m5et1HSEB3Ft1PyMubZiyzttX4sVNp5gg3jX/xA+pThgbfu3PMk/UKLxiGLu5dE2/5F0V2GCMI4utl5KOq8OdpJvGBCZxydb6Kp1ic3bWs46W5dVYaiWwWc3XuM/Uqg1GYxPJvckq0Ql6RHLjmVZpeZ0VNpsS1r+qscjNC4z06KuiNC2amSbA9Nf3VoqkgyLCc14DmuBBB0IIzCpNEmmiyvUlHxsWnjvfTPfr2+T9u9nDITcSFmYZ70I82Hh4jRV1b1250PeSwjgd+C4EnnDeQ0++ErBSurGuxTU5SIQhWVC6QYLnkNaCSeAXgBW/ZalO1GRPH7Km9/GdWzOnmz2xjTZ0c4jrgHw+Z4rQJCSawBrWtaOAAsm1Lor7Dv+2SnpaG5mTx5rh1u6vt0ZzI6QZEEaWK6GWc0FP5RvFvn4KS/DgjTXUJE6Y72gzAbDaeIcRnycCLewWcfjHW1WidrsHCGtzu12d+R0WYsF11eOTjGn8rV3s0KfQtqYzdHKCDF3gyT36W9Va4yTVWuR23mG/MFPU7tFsRvWA/XxVPptFdfv4bce8FY4WxEGMLMjYH8Pmb58VhZnrWWrrR6zJxyC0AOPkc+fNWOBEAAc1xaQL2dm025HUaLEa5sxO08B7xeETlFhm7L8L8WnxVg2a2jiOlywknCLjPnlZTzntF5W0NnpeehmXiNbEa8Wex2Y6+B5FZrW+zh9Limak2OmJaxxwznGhjpb8xvuOqrlIrD4E6QSdeZF/Qrb5CskYb5seAQeIK1x5Oeqw34+xhU1Q5WddvoLwy/xAc/5dC0razswgzsbfy0X8K5196Gi7Xu4OsND8V+eSF0Tcc/8e56mkEBhNuPFdnzJGF455+agIM9jJdxK7zM6GwibgHK19L8F5eq9XM/Kr7WxHxpuI5rbhoay/hcn3JTWVa9vxDJS8vQXRcxMtBJuRgcNeqk4WyAGoMTqH29sla6ivEZKzYHFTDKq91gzXTRdWUmXh/FAc3xxkeZ0K7On4cIDAAOgso6ksvR4r7PjXDdbXGnVM6htbDgXZLww9wyv8gPiM3JaltEY7Cy9hYDKwuol8gGtxXtmsteaZvHpf4n/HXzY+dqBrFRmI5vGeejR3WgcgAvErOtZBMJrGkveHOeR37NBAa08G3JJtqbZ5LtPtYTZl3O6aeZ4IkZOx71r/ziujOrZ1zf5OfHi/GezynwibYtFYZHCDqoJsVoOZCsdGpO8zMQN8lTVccTlKi5haJQpsFtjZUWDQnNsWxAf5yVgo7YjTqD0HFTjVlRrPYcbXyQjS8eG75mPHqPuvk94tlyX1vUIncvwtn0XybOkbx9tMTrepXT4b3rHf1HBCELdme06Dc3OgWh7OzLRZUimwhgbfIEklaZsh+G3d3NaCOJzPuuTzXtb4npZ6XOtNs1YIdnDMXVLiTgxdzDbhZWLZeob1zmXF26tOvkVzxr6S8OnlhxQ7/4m9lIQHgi9rcxyXbJpHI/XkoLa2edLQXxmtJw2xcx16hacU6pHbVuCGDeN31s2ccOoJ5LFXwnNztkrdt9NOjTDoxBAiBrhxA7oGXTK/qqljc3iuvxY5ly3yW309siAhdJdjSfiLV4k4O+iNYLNe4hoJNm3cbC/LM6rxNy74UR8OI0texxa9p1DmmxCm5Xmk9BosZ4vBeH9L2PunUhPRZd4bGa5hvxyv4HQqKo1RLHBahs/WocZghx4bIrD8rwHDyB/Zc+/Xqt8pczYmJN8SD3nNYd9BPeERlu8QOYGayHZ6Za2OLG0PHcX5X7t1tMHZVrCI1NibqIMzAe4mG7o15zaPG48FiFfuydjgwjBOMkwzYYXcbWyte5HipxnssRqzvpfBs8yajh7YgZ3y5xAubX4BatISkBsFkPeXI0cSA4cMwvn2mV6K0YIZtzOnqVa9n4uI4nvueOIn2Cztsp8ZW3Shu3XMcRnfqhV6iTbQyw6cbfuhTNVS+NgEjXQxpuc04kquYhu52V8hwCp5TiTmMBW2vBOeieS/TT5OZyFirLTJi4AvbTr7clmVPn72zVuoU0Ms7Hh4rmuPbeVemQ7jLI8uCjK1SWRmkHAx39ws0qG2in48NjXwyQ5pzI4g6GyiqfFixe852InUk3+qrziXWHspGaThc5w6WISf8AE4fzGvPQ/ZTci+xz1HEFPqrR3R2byE7+o3MA/N0J/dV5+Ws8u5n499KTMhrb93B0IzPgvcpLMDC9zb5Xz/YKRg7SNis3UWF3gS2+haRkfRd2U8Pzx+oKntZfbPZmaL4+lhezRpktOpkRsOAHOyyv42XA7ODNzwCG9646KAqlREV4htcRDbkbcel+Svq9VXyhzm9Y12fkFYoEzgzAzPG2Y8lUNlYrAAxtm8v2zV+s4AZXy45+iiRGqr+0k46DLxorsmhjib+Bt72XzG4ree2GrgSL2X7z3MZ1ycHH2asGK6vBnktY+S++EQhKFuzSsu47ttlc9laYTnEeRfgBp4kqtbL2+J2gyHitBplRaSALcuq5PL98dGDuY2Wj23ks/eWF8BFn/wDU6OPRU2i1uLAmHF+Jrw4h4dcEHiCCtnokXDY3y5j91XO2GmQIzIUYFjJkOa3ENYkM5EEDW17i6pmTi3y9rbs/WWTMMWsb/E2+Y6qSiwWvBhxBia4W4XscrFZnsgHQQN0835k/QK/0+Ze/4rE8/wBwoiKyja3Z0ybjDitc+VcSWuH5kG/Fp5dFRatQXs78MbyFwezMW/U3VpX1JOwmxWYYsMRG8bjT9wVnld7PXwXb2UP9M5lt7OHS2jgunHn5OanXLrw/+u49f1+GDwYLi4BjXF9xYNBvfopWp0aZc4xI2N0R2by4Euv1PNaZS6FDhPMR0NweNTbTzCmosybXBJb7rLX+R+m+PD+aw6XpUYnJjvQ/ZWuhUuYYQS14/wCpV5ZHc45OIUvTpaKbf1APFZ68l1+GszIb0+qxIUIl7TYD4gMvBwGYCxba2p7+afE5m3ovozAcNnYTlrkR5grB+0+msgTQMNjWYhiOD4Cb6gfL4LTwfftlv7Vzeloy0TmUqz2WsclHby6QLb4z8p602ibQHB8XLVCz2Vmi24ulWN8VX6jCi6CkXW5T6RmsJVtolQFx4hUUFOpWcLDkVlvx99tc7/baqxGhOl73BJYbqo0qK/CMlWIdce+zb5fVWCQm8gufeeNJpbaeHHUKzUyM5uRyVb2ejYzYm/irLAmmtBB/ngqc/K3WcTIL5+YaLN75v7fUgnzVup8mRmD6qjVCZH46ZcDrE/YK2UibcQLXASwXSkxWG7XgHgft1CyatSDJafiwrdwOuwfpdmPstOp5JzI/nNUjtLlQJqDF/vhkHxYfs72SI/Ka2ee247oKvErO923Dlqsx2fnC22HJaFS5toaMbb34jVTmo0x3tpmnGcZDzDWww636nEgn0AWeFah25MYYstEbqWvaedmkEfUrLl2eP/WOe/YQhCuhIw5gta0DxU3R6rYi6q4iZWXuFFIKy34+tc6fQmxtSa+G7EdAqltHF3s27E64GENHABUym7TugtIaTc5dFJ0ol5xxHG7s7Bc1zz7aRfqG+HkAFdaUC0gtOWqz2jSWjhf1zV+pEVuDkQoz9mknUas2DZ78mmwfyz4qHNXbGu3GbXOH/wCKE29qrDggg5nN1uA4BRlPnAMmNy5lRr3U5+lul4QuSHDwI1TKtbPNMJ74ZLXDPu5A+RS02aJOSskGZYWu3oAFrE8LdeSTMpdVk8GTihxJcLAgG4t9E/hNixHgiIIbAORcXG/AcE0rU+IsV7GuAhBxsW6vHC6sFDhQyMmi/Mm6f0JamQW8XuPPgq12i9nT5tm9lXgvYCd27Iu6NdoD0KuMqMNu6AeNlIxHtIyyd04rTFufbPXLXyJEY5pLXAggkEHUEZEHqlDlce1qSDJ972gARWtef8tHe4uqXYrql7Os+8vHeGdUJITeqRSn5xxckSlIpUCEIQemOtopmnVHgVCL011lXWZqLZvGo7PT4BBCu1SeMAiA6grEKZUy0q3O2ntAdc6AgZ8VzXHPTb5flCU43iRHuzJe8+OattOnXGwGSochPW145+qs1GnRcZ5KNy9WlaZSY8RrGuyz5fuqr2pzAIlzYA4n6cjZW2nRQ6CLLOe1CPbceLlHxveIlGzszci61SQLTCBPJYJSqnhIzV2l9sMMLBf3UzPKjXv6Qva88GLAscg149xms9U5tXVN/FBvcNFvPioRdXjnMxjr7IhCFZUqEiEHWB8QvorFIVDPVVm69w4hCpvHyWzrjXtmKmA5purzHjhrDE4WJWDUarFpGatlY27tLbpubiLXWEx+GlppFqxdFe9xuSTry4BTNGqN3ArMWTxBU5SKtYhV14rPa003OmgPaHN1HJVntNqMZkuCxxDSbPA4jgu2xteaBhJ1XrtEiMfKxbW0ukiO+2VyFYIIutG2NrbC4NcRmsVEVSlLqpYRnayvrx89lsr6MqE4GEYSm7amCM8uazOV2pLwLu4LpO7TNY34s+PgqbvaScivdp84Is27MdxrR/sbqntPuu1RnDFixIjtXEn7JpddWZycY6904Y9IucNCsrx4ckSlIiQhCEAhemNvokIQKDZenxSdSuaEHsPspGnVAsOqi0oKi5lWmrGm0TapwAbfJVrbuqCNEYAb4Qb+Jt9lXGzLhoSFzLiVnnx8vU3fYUPKXfO5leEi14r2hCEIgIQhAIQhAJUiUhAodZBddeUIBdIUQhc0JfaZeLJSawW8U+2g2p3kIw2m5OvRU66LrOeOd6m6tCLpELRV2bMOGhK8vik6krmhE9KkSpEQ9w0qIaEHhyRKUiAQhCD00ocbnxXlKgCvWEc14Qg9WSFCLoEQlSIBCEIBCEIBCEIBCEIBKkQgUhIlSIBCEIBCEIBCEIBCEIBCVexCKHXaWbqhLABF0KOqdcDDKTdlCFK43ZRuyhCA3ZQIZQhB2hyhPELsKY617j3+yEIzur17hUlx+Ye6ewtnrj4h7oQrSKa1Su2ft8y5Moo4lCEsV+ev24xqaAVwiSJAvcIQoaS01dCKTdlCFDUbso3ZQhAbso3ZQhAbso3ZQhAbso3ZQhAbso3ZQhAbso3ZQhAbso3ZQhAbso3ZQhAYCnUsDfghCK6+kjCl7oQhQxf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16" name="AutoShape 4" descr="data:image/jpeg;base64,/9j/4AAQSkZJRgABAQAAAQABAAD/2wCEAAkGBxMSEhIUEhQVFhQXGBQVFRgXFxUYFBYXFhgXGBcXFhYYHCggGBolHBQUITEhJSorLi4uFx8zODMsNygtLisBCgoKDg0OGhAQGywcHyQsLCwsLCwsLCwsLCwsLCwsLCwsLCwsLCwsLCwsLCwsLCwsLCwsLCwsLCwsLCwsKywsN//AABEIALYBFQMBIgACEQEDEQH/xAAcAAABBQEBAQAAAAAAAAAAAAAAAQQFBgcDAgj/xAA6EAABAgQDBQYEBQQCAwAAAAABAAIDBAUREiExBhNBUWEHInGBkaEyQrHRFDNiwfAjUnKSFYIk4fH/xAAZAQEAAwEBAAAAAAAAAAAAAAAAAQIDBAX/xAAkEQEBAQEAAgICAgIDAAAAAAAAAQIRAyESMUFRE2EEMgUUIv/aAAwDAQACEQMRAD8Aw8uSYkOSIFxIxJEIFxIxJEIFxIxJEIFxIxJEIFxIxJEIFxIxJEIFxIxJEIFxIxJEIFxJcS8oQdcfUrxiXlCBcSMSRCBcSMSRCBcSMSRCBcSMSRCBcSMSRKgUHqnUkRiFymoC7tglFdfTRqRR4D2YnHM2QqxSYrg068EK8rjub37VgpErkio7ghCEAhegF5QCEIQCEIQCEIQCEIQCEIQCEIQCEIQCEIQCEIQCEIQCEIQCEIQC7S4BOa4pQglXSw1CfScFpGahpeaIsDorbIU4xYfczKmTrn8nZ9o6JGANmoT6Ds3GN+6fRKp+OlPllSikSldpaBiIGg5qrrc2MJNgCTyGZU1Ttl40XM2YP1a/6hWKg09kMZDPnxPmrLLwMxb+eKw15v0vnHVYgbCQ/mivJ6AAeS6ROzprh/TjkH9bLj1BV4hMsLnp4+CfSouqfyaX+MZHPdn85DzaxsUc2EX/ANTYqvTchFhG0SG9h/U0j6r6TgQuf88F2iSTHjC9ocORAI91pPLfyrcfp8v7s2vY258F5X0DVezqXiBxggwCdcGcMnrDOXpZZjtVsXMSpvFh3ZwiwQSz/s3Vi0m5VLLFLQuzoJ1GY5hcrKyCISpEAhCEAhCEAhCEAhCEAhCEAhCEAhCVAiEqECIQhAqsGzO0jpVwuMTeKhZZzb97RWWW2chx2Xhv73JTP6Z7uec01ih7VykaHiyByuMghYfHkI0BxaQ4eHFKr/PTn/6+b9UzEudefD7qwUqA1zbWzskmaWWw8ejilpcB8OzjcXzF+Q4rj1rrvkPpCas7De9vcKzyMzmQbfzJUAzFo5OgJv6qVjVMgOHEut65qljWNGlphliGnPibJ9Lxbm1/O2vms3ptScBmclNyFaiuIDSG8NPRV6njRZV4GRP85J9DOf8A7Vco0SM4XJa4+CeS8669i33U2ziOJwRzZ3RR0SbxOLeDbX6m2nuvM1OtZDc48rqvSVVaBivm4k5+yp3tTI61HZaWjOxPgMB/uaMLvVqiKn2XQYzDuXYH6gnPyOmSnI1XaQB7X+qfSNVzGeSvN3P1VbnrBdpdlZmReWxmHD8rwDgd58PBQa+tIslCmobmRGhzXDMOAIWF9pPZ4+QcYsEF0uT5wzyP6eRXRjyd9VnrPGfISlItFAhCEAhCEAlQnlPpcaObQobndRp5k5IGSFdJHs4mYnxPhM6Ekn2CkW9kkwdI8E/7/ZU/kz+1vjWdJbK/P2BhwCPxMwDn8MMW4X1dn7J7Kx5KB+XBblo5wDnHzcovkkRIz2WkIsT8uG93+LSVLymxc7EOUEt6uLW/UrRJattIy9gn0vP56OsqXzX8ReY6okDswnHDN0EdMZP0aujezCdbqyHEH6Igv6OAWlwph5ztcJzCqJ4i3JV/mpfGweu0OJLOtEhvZ/k0geR0KiCF9QQ6i1/dcGvZoQ4NcD5HJRNZ7M6fOtJhN/CxtQWfl3/VCvb0stM+WVW4uXzqnUlPvhOBY4hTe12x01TX4Zhl2E9yK25hv8DwPQ5qBhQC/wCAErVS8/LQ6RVmR4YdFaMQyQqDLzb2XAJCFb5VhfD+mjTUvvLkDu+np0T5tO3rG2F7fF/dbh6J3ToYxAP0562U3KS+B12EG3Dp05rzLXp8kZVWaPhEOKBlfCfPMfRQkR94htc/yyvHaDMtY/dM+Yh4HIa/VVinSls7ZnU8VtnXr2qcSlNe+2JwYPVytlF2ahm3/kWP6m5et1HSEB3Ft1PyMubZiyzttX4sVNp5gg3jX/xA+pThgbfu3PMk/UKLxiGLu5dE2/5F0V2GCMI4utl5KOq8OdpJvGBCZxydb6Kp1ic3bWs46W5dVYaiWwWc3XuM/Uqg1GYxPJvckq0Ql6RHLjmVZpeZ0VNpsS1r+qscjNC4z06KuiNC2amSbA9Nf3VoqkgyLCc14DmuBBB0IIzCpNEmmiyvUlHxsWnjvfTPfr2+T9u9nDITcSFmYZ70I82Hh4jRV1b1250PeSwjgd+C4EnnDeQ0++ErBSurGuxTU5SIQhWVC6QYLnkNaCSeAXgBW/ZalO1GRPH7Km9/GdWzOnmz2xjTZ0c4jrgHw+Z4rQJCSawBrWtaOAAsm1Lor7Dv+2SnpaG5mTx5rh1u6vt0ZzI6QZEEaWK6GWc0FP5RvFvn4KS/DgjTXUJE6Y72gzAbDaeIcRnycCLewWcfjHW1WidrsHCGtzu12d+R0WYsF11eOTjGn8rV3s0KfQtqYzdHKCDF3gyT36W9Va4yTVWuR23mG/MFPU7tFsRvWA/XxVPptFdfv4bce8FY4WxEGMLMjYH8Pmb58VhZnrWWrrR6zJxyC0AOPkc+fNWOBEAAc1xaQL2dm025HUaLEa5sxO08B7xeETlFhm7L8L8WnxVg2a2jiOlywknCLjPnlZTzntF5W0NnpeehmXiNbEa8Wex2Y6+B5FZrW+zh9Limak2OmJaxxwznGhjpb8xvuOqrlIrD4E6QSdeZF/Qrb5CskYb5seAQeIK1x5Oeqw34+xhU1Q5WddvoLwy/xAc/5dC0razswgzsbfy0X8K5196Gi7Xu4OsND8V+eSF0Tcc/8e56mkEBhNuPFdnzJGF455+agIM9jJdxK7zM6GwibgHK19L8F5eq9XM/Kr7WxHxpuI5rbhoay/hcn3JTWVa9vxDJS8vQXRcxMtBJuRgcNeqk4WyAGoMTqH29sla6ivEZKzYHFTDKq91gzXTRdWUmXh/FAc3xxkeZ0K7On4cIDAAOgso6ksvR4r7PjXDdbXGnVM6htbDgXZLww9wyv8gPiM3JaltEY7Cy9hYDKwuol8gGtxXtmsteaZvHpf4n/HXzY+dqBrFRmI5vGeejR3WgcgAvErOtZBMJrGkveHOeR37NBAa08G3JJtqbZ5LtPtYTZl3O6aeZ4IkZOx71r/ziujOrZ1zf5OfHi/GezynwibYtFYZHCDqoJsVoOZCsdGpO8zMQN8lTVccTlKi5haJQpsFtjZUWDQnNsWxAf5yVgo7YjTqD0HFTjVlRrPYcbXyQjS8eG75mPHqPuvk94tlyX1vUIncvwtn0XybOkbx9tMTrepXT4b3rHf1HBCELdme06Dc3OgWh7OzLRZUimwhgbfIEklaZsh+G3d3NaCOJzPuuTzXtb4npZ6XOtNs1YIdnDMXVLiTgxdzDbhZWLZeob1zmXF26tOvkVzxr6S8OnlhxQ7/4m9lIQHgi9rcxyXbJpHI/XkoLa2edLQXxmtJw2xcx16hacU6pHbVuCGDeN31s2ccOoJ5LFXwnNztkrdt9NOjTDoxBAiBrhxA7oGXTK/qqljc3iuvxY5ly3yW309siAhdJdjSfiLV4k4O+iNYLNe4hoJNm3cbC/LM6rxNy74UR8OI0texxa9p1DmmxCm5Xmk9BosZ4vBeH9L2PunUhPRZd4bGa5hvxyv4HQqKo1RLHBahs/WocZghx4bIrD8rwHDyB/Zc+/Xqt8pczYmJN8SD3nNYd9BPeERlu8QOYGayHZ6Za2OLG0PHcX5X7t1tMHZVrCI1NibqIMzAe4mG7o15zaPG48FiFfuydjgwjBOMkwzYYXcbWyte5HipxnssRqzvpfBs8yajh7YgZ3y5xAubX4BatISkBsFkPeXI0cSA4cMwvn2mV6K0YIZtzOnqVa9n4uI4nvueOIn2Cztsp8ZW3Shu3XMcRnfqhV6iTbQyw6cbfuhTNVS+NgEjXQxpuc04kquYhu52V8hwCp5TiTmMBW2vBOeieS/TT5OZyFirLTJi4AvbTr7clmVPn72zVuoU0Ms7Hh4rmuPbeVemQ7jLI8uCjK1SWRmkHAx39ws0qG2in48NjXwyQ5pzI4g6GyiqfFixe852InUk3+qrziXWHspGaThc5w6WISf8AE4fzGvPQ/ZTci+xz1HEFPqrR3R2byE7+o3MA/N0J/dV5+Ws8u5n499KTMhrb93B0IzPgvcpLMDC9zb5Xz/YKRg7SNis3UWF3gS2+haRkfRd2U8Pzx+oKntZfbPZmaL4+lhezRpktOpkRsOAHOyyv42XA7ODNzwCG9646KAqlREV4htcRDbkbcel+Svq9VXyhzm9Y12fkFYoEzgzAzPG2Y8lUNlYrAAxtm8v2zV+s4AZXy45+iiRGqr+0k46DLxorsmhjib+Bt72XzG4ree2GrgSL2X7z3MZ1ycHH2asGK6vBnktY+S++EQhKFuzSsu47ttlc9laYTnEeRfgBp4kqtbL2+J2gyHitBplRaSALcuq5PL98dGDuY2Wj23ks/eWF8BFn/wDU6OPRU2i1uLAmHF+Jrw4h4dcEHiCCtnokXDY3y5j91XO2GmQIzIUYFjJkOa3ENYkM5EEDW17i6pmTi3y9rbs/WWTMMWsb/E2+Y6qSiwWvBhxBia4W4XscrFZnsgHQQN0835k/QK/0+Ze/4rE8/wBwoiKyja3Z0ybjDitc+VcSWuH5kG/Fp5dFRatQXs78MbyFwezMW/U3VpX1JOwmxWYYsMRG8bjT9wVnld7PXwXb2UP9M5lt7OHS2jgunHn5OanXLrw/+u49f1+GDwYLi4BjXF9xYNBvfopWp0aZc4xI2N0R2by4Euv1PNaZS6FDhPMR0NweNTbTzCmosybXBJb7rLX+R+m+PD+aw6XpUYnJjvQ/ZWuhUuYYQS14/wCpV5ZHc45OIUvTpaKbf1APFZ68l1+GszIb0+qxIUIl7TYD4gMvBwGYCxba2p7+afE5m3ovozAcNnYTlrkR5grB+0+msgTQMNjWYhiOD4Cb6gfL4LTwfftlv7Vzeloy0TmUqz2WsclHby6QLb4z8p602ibQHB8XLVCz2Vmi24ulWN8VX6jCi6CkXW5T6RmsJVtolQFx4hUUFOpWcLDkVlvx99tc7/baqxGhOl73BJYbqo0qK/CMlWIdce+zb5fVWCQm8gufeeNJpbaeHHUKzUyM5uRyVb2ejYzYm/irLAmmtBB/ngqc/K3WcTIL5+YaLN75v7fUgnzVup8mRmD6qjVCZH46ZcDrE/YK2UibcQLXASwXSkxWG7XgHgft1CyatSDJafiwrdwOuwfpdmPstOp5JzI/nNUjtLlQJqDF/vhkHxYfs72SI/Ka2ee247oKvErO923Dlqsx2fnC22HJaFS5toaMbb34jVTmo0x3tpmnGcZDzDWww636nEgn0AWeFah25MYYstEbqWvaedmkEfUrLl2eP/WOe/YQhCuhIw5gta0DxU3R6rYi6q4iZWXuFFIKy34+tc6fQmxtSa+G7EdAqltHF3s27E64GENHABUym7TugtIaTc5dFJ0ol5xxHG7s7Bc1zz7aRfqG+HkAFdaUC0gtOWqz2jSWjhf1zV+pEVuDkQoz9mknUas2DZ78mmwfyz4qHNXbGu3GbXOH/wCKE29qrDggg5nN1uA4BRlPnAMmNy5lRr3U5+lul4QuSHDwI1TKtbPNMJ74ZLXDPu5A+RS02aJOSskGZYWu3oAFrE8LdeSTMpdVk8GTihxJcLAgG4t9E/hNixHgiIIbAORcXG/AcE0rU+IsV7GuAhBxsW6vHC6sFDhQyMmi/Mm6f0JamQW8XuPPgq12i9nT5tm9lXgvYCd27Iu6NdoD0KuMqMNu6AeNlIxHtIyyd04rTFufbPXLXyJEY5pLXAggkEHUEZEHqlDlce1qSDJ972gARWtef8tHe4uqXYrql7Os+8vHeGdUJITeqRSn5xxckSlIpUCEIQemOtopmnVHgVCL011lXWZqLZvGo7PT4BBCu1SeMAiA6grEKZUy0q3O2ntAdc6AgZ8VzXHPTb5flCU43iRHuzJe8+OattOnXGwGSochPW145+qs1GnRcZ5KNy9WlaZSY8RrGuyz5fuqr2pzAIlzYA4n6cjZW2nRQ6CLLOe1CPbceLlHxveIlGzszci61SQLTCBPJYJSqnhIzV2l9sMMLBf3UzPKjXv6Qva88GLAscg149xms9U5tXVN/FBvcNFvPioRdXjnMxjr7IhCFZUqEiEHWB8QvorFIVDPVVm69w4hCpvHyWzrjXtmKmA5purzHjhrDE4WJWDUarFpGatlY27tLbpubiLXWEx+GlppFqxdFe9xuSTry4BTNGqN3ArMWTxBU5SKtYhV14rPa003OmgPaHN1HJVntNqMZkuCxxDSbPA4jgu2xteaBhJ1XrtEiMfKxbW0ukiO+2VyFYIIutG2NrbC4NcRmsVEVSlLqpYRnayvrx89lsr6MqE4GEYSm7amCM8uazOV2pLwLu4LpO7TNY34s+PgqbvaScivdp84Is27MdxrR/sbqntPuu1RnDFixIjtXEn7JpddWZycY6904Y9IucNCsrx4ckSlIiQhCEAhemNvokIQKDZenxSdSuaEHsPspGnVAsOqi0oKi5lWmrGm0TapwAbfJVrbuqCNEYAb4Qb+Jt9lXGzLhoSFzLiVnnx8vU3fYUPKXfO5leEi14r2hCEIgIQhAIQhAJUiUhAodZBddeUIBdIUQhc0JfaZeLJSawW8U+2g2p3kIw2m5OvRU66LrOeOd6m6tCLpELRV2bMOGhK8vik6krmhE9KkSpEQ9w0qIaEHhyRKUiAQhCD00ocbnxXlKgCvWEc14Qg9WSFCLoEQlSIBCEIBCEIBCEIBCEIBKkQgUhIlSIBCEIBCEIBCEIBCEIBCVexCKHXaWbqhLABF0KOqdcDDKTdlCFK43ZRuyhCA3ZQIZQhB2hyhPELsKY617j3+yEIzur17hUlx+Ye6ewtnrj4h7oQrSKa1Su2ft8y5Moo4lCEsV+ev24xqaAVwiSJAvcIQoaS01dCKTdlCFDUbso3ZQhAbso3ZQhAbso3ZQhAbso3ZQhAbso3ZQhAbso3ZQhAbso3ZQhAbso3ZQhAYCnUsDfghCK6+kjCl7oQhQxf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918" name="AutoShape 6" descr="data:image/jpeg;base64,/9j/4AAQSkZJRgABAQAAAQABAAD/2wCEAAkGBxQSEhUUExQUFRUXFxUXFBcXFRcVFxQXFxUXFxQVFBYYHCggGBolHRQUIjEhJSkrLi4uFx8zODMsNygtLisBCgoKDg0OGhAQGiwcICQsLCwsLCwsLCwsLCwsLCwsLCwsLCwsLCwsLCwsLCwsLCwsLCwsLCwsLCssLCwsKzcsLP/AABEIAMIBAwMBIgACEQEDEQH/xAAcAAABBQEBAQAAAAAAAAAAAAAAAwQFBgcCAQj/xABAEAABAwIDBQUFBwMCBgMAAAABAAIRAyEEEjEFBkFRYRMicYGRMqGxwfAHQlJi0eHxFCOScoIVFjNDorIkY4P/xAAZAQEAAwEBAAAAAAAAAAAAAAAAAQIDBAX/xAAkEQACAgIBBAIDAQAAAAAAAAAAAQIRAxIhEzFBUQQiFDJhcf/aAAwDAQACEQMRAD8AxJCEKwBCEIAQhCAEIQgBCEIAQhCAEIQgBCEIAQhCAEIQgBCEIAQhCAEIQgBCEIAQhCAEIQgBCEIDxErvIvcimgcISnZoNNRQEkSlRTXXYpQEJRmTltG6X/o0BH5kSpFmCngvTgkYI2USpL+iS1DZ08FFk0Q6JVjp7FkaJQ7C6KvUROjKxKJVpZsHW3FeVNgxw4JuhqyryiVNDZnRJ/8AD1OyIoiZRKnKGys2ic0th20RzSFFalEq0/8AAhyXNPYgnRRuhTKxKJVnfsOOHFA2HaY4wm6FFYRKsGI2RHBIu2ZHBSpJkELKJUuNn9F5TwEnRTYImUSrI3YsjRLM3ezcFGyBVZRKuWH3Wn7qWO6n5U2QKPKFef8AlX8qE2QKYvV4vQFsWPQUZl7kK8LFBAZl6HlcAL2CEIOxUunH9V4G0cR52TNeqASFLFj9j8RdLMqjn7gokLsPSgS7wToR5935pXD1TI4W96jWVOvT9krQ196q4gsuGxMCLGeIKkDUmIEec+RCgKD9NFIYetEeyQD0nyXNKJtGRIsqi9xM3Hu+fvT+s0dnJEfdBk6ySJ8VH/0wq1AWANLoBIIDbSSSNBwUmcA8UhJzU3y6DciIOvDhx4qqJb4K3Woy52XxHnMW4KKxQLDf3K04bZ4cSCLFssMakOIIE6kDVNcTshzw45Zy+1wAJi03jlyWkSjILZtchxNiNeM+SnaGIDpjpby/lRJwuXugGxOUHW2gvaSlMI0j6jXUJNEJj2tiY8vfokzirpGrM3C47P6/dUSFjh+KJF+fwn9kNxU/WpNk1cCY+p+rpxTw5gJSIG9asSdLeaRcSVJf0vp42SjcMTcNnyMKylQ1IhtBx4x5fJPsDgDMmY6D9VL4bAz+AH/WwT6lTeEwB4ZfAOYT42Kh5JeiVFEThsAeJ+HvT7D0g1xmIlWJmw3xcFp5lpj10TWvu7UylzXNJn2R+qpUmStRShRaWgj+V1Ww3dtHql8Fs+oAM7b8IT1mDHIjmibQcVZAz+VCmzgQhNmND51ATilA/hI02pVoXezMcDEDg31XJJOvwXAaumlVoWcv80tTZ3VyRK9oVIMcEAV2j6C47JpGgkeSXxFZsC3w/VdYYNdodeH6JZFjX+jBEi3vSFXDuHUdL+vJSzKcMIPVINb1PS6kiyMa6Eth6l7p9WwQcJFne4+PLxUaWFpMiCNQUJTJSlVTmniwCJ+KhWVeaVbVlZuJZMuuxq4c8X4RxV0rDPRAaHESeM8tR/is02HVh0Sr9szEEERdth5+fD9FyzuMjopNDbF0clQOaIaHi34uBPuafNTGz3NZVqAOaGODYke1qJcDoSCJOk+Ke18L3ZymDE6HnBi9rFOf+A0asHJ0FzEDXKZ8CrRso6rkrG1NkNLnMsbmAIkEaCeBHCegUD/QEOuD0Pn8dVe9r0MkCXOibP8AaHnEyCqri6oDvGfGVWU/AjEh8TQDTokWsBTnFVQ5RmKrZLAyToFMbZDpdx4RAkwOpgAdSeSaVtrNBgAu66N8J1PuUXjHvdGZ3gALD9T1SQYt44l5KOfokHY6oTY5R+UQfXX3rg1SZJJPiZ+KZsqGQCnTwGgkmFekiiY7w1aAI+vJLV8ScwM8P1UZQqgwA4BOHjvcxH6/op8kc0T2y946lIjK4t8DCvOx99g8xVAf1Ptf5C6yfKlqNYtKvx6KtM3/AAb6NYTScAfwuM+9J42gWaiD7lk+x9tuYRdaNsTedtVuSrcc+XgqyxKS4KrK49zohCdVdlOJJY9hadCSQfMIXJ0J+jo6sfZ8yhsLtgPDzSyWZSjKOdz8h8/NdWxUazC6a5SLGdJ8eCTxDBIgASL2SyBpN0hW9ykgyPTjzTHGg5vrRSgeUHGPZzDja/qlKFUB2ljr06hTe7NJsgOEg8/etR2JuthcRRLHMAtaBBk6LJ5qdGvS+uxlOPpCAW3FuOo4Jg/wU3vFsJ+DxDqLz3YzUzzaZt5KJexXTsxaOaRXuOwgqNt7QHd6/lXjRdOqZ0V0VfBV5XrXKR23hcr8w0ffz4hRqGifBI4LEkEQVed3toCB4/ys3pOgq4bruBPDj5HhwWGaFqzoxS8GwbJxzcsEz7MjxgE28feVYaOF7EGIiBA4RygmDqVVtgNENAIuBexsYABB8FZsQC1pObNLYiNLy0kXgxIlZQfBE1bKdvRjh58NfKx5fNUqq4m5F/RTONruq1HukFoJDb/ht8ZUbiKJOunCypVdwyExeIDQSRc+8qNoySXG5K8xdTPUOsNsPmV3TJHNdMFSsxfLEsW24SYC6rznP1C9jzVyo1rPg+CUp1QQcwceoOnkkGsJdHVXvdnZtN7QHNBE8uIuUnNQVlseJzZTaT8rpDTlPnx1aVNV3U47vKQdDP8AE+i2inurha1DLkAMd0wO6sX2ts0YbE1aAOYNccp6aifVVWTYSgkMSea6BXtRqTdZXTKNDukYUvszGlpUM6rYiBeL3kROl4/hd4aqtEzNo0DD7yODQJQqYK56fBC13fsw1Ko0SUvRPek9fh+yQBj3/BdUKbnkDK6/AA8bCANblcqO9RscjFATzXFfECRY8PgvaoBqta0QQ0B3V0kzHCxaPJPtu0CyrToFuWGzMQSXQb+71UF3FdhgcQDwPAeCZ4pwc6yk9pbPdSbEjvAefgkXYENoioc0gt8DJjVWTM9eLH27m0+ye3OzM32Wk83DQ81qe7W8+GpkU6pLKkxAaTN7e5ZfsKgKuKwtLgarCRzvK1vam6uHdixVc0Fv3mlsgEgiR4gn3Lmy0pWzoj+tFY+1XBF9dmIaZp9m0C0d576ke6m70VEqM+ZWjfafUpso0qbD95rQJJDWsDnSepNWB0lZ1N/Iq2N2jGSQ0cu6T/iitofJJNNl0IykiTGFp1jTZVcWNc4NDmgOLXOBDLci4tB6EqpGkZIgyJBHIgwVbMDgnVw4MNMZcp772sBdn7rQTqSREJpWw7qOOrZA6GOfJbbKHAkSRoLjzHRWRCkV1mqsu7zmgg5jmJsPcR71WR9fyneCw73kZZ6clWaTXJtFm4bErCGuk8ZHKACIHiFbcYf7QdM8ptEcxN/3WD7O2Ni2wWtmNASePKHDXorlht6zTp9lXpVaNQjK3M81KLybWc/v0z5lvRcyxrwy0nLvRH7ttPa1aYOYFrHzMwSxpcI4XdKNv7RFIGmBLyxzxcWAIYD1OZwt0KrdbEVGYlgY5wAAmONiGh0CTbKI6c1zt/EEve/M6pagxpcBaab6j2gC1jl63uVeWK5JlIzdUR9CwPh+iW/qWxE8fmmuGbmPpP8ACdYKg2riC2mDlLgBIE2ADtOoMLRllCuWxF2IbmXv9Q3n5pxjKPaYh1NrQ0s7vKcoiT1MH1SG0cM5hyRoT4jSfkoXYq48iNKpDsw5zznxV93d2wwMJ7I9xzTU5gG0e5U/C0msdBMwA7wkSQVqH2WbIZVweJqVBIqPieMMHD1WeZWjTE9Sxbvb6YasezpteHRF8rfQTKznfTZzaeJe+ZNWpVMTOVtOp2bWnrLXHXQtsFpWx8DQwlN2YAkEuzljZ09qQNYbr0WZ7848VMWQBDA1uQj7xeO0c885LvQBYwdy4E0lZBOF/rkm9RLD2oSWIH19eK6I9zJnFV37+5dUnJGub/XRK0WrZGTQ7a+y8SQahXMRDdpzBi6IqsbUY4hrmnQiqOzDhBBBaXh0i4LVK0dvim91Sn3L52ta57mtiSymXGeIaYMzAPAKt4GoQ+ejwI5zbzugElopgk5gDEmJEgQNJWDR3KN8E1UBqitjYAOeRAEB5Oa4HA5XeFl1h8YMTnrYggkAR3gwgNECPUGOiYYvG1aFJ2DzCMwdVgauH/bkjgdY9dVEQraWRKdcFw3n2lh8Xlc0tYWjKWlwF2zccDwFlAbT2oHNFNk5YE3sY4x4qLdquXBSoVyV34pE3u/VyYim9rxTcxzXAuIAt4nlK2xmJzw/te0JYM7u6AS2YPctEH3LFt1sOH1IztabXc3MPRXzelww+DcRkmpkotLAGh5cZeTHJrXrlzq5JG8GlC/JAbf2iKwquHsurgs/0tZkEdCAFCDWZ4Hgm39S4DKDabDl4JOtVdA+I8VqoNcGUpJneJdGZI0nC2aYkZoiYzXibTEripVkXQ6s0tADSHcTMgjw4LWKZmy3ba2tRrgBtSkQKLGZqmHNPKAZh4aSHua2QHCAYjiq5W3nfTY+jhi5jHQ11Qw2pUaAbOy2aLnwEDmmFZ3dPh8VGKUiEkKUmZjCuWw8GGtBgX1B8Bf4Kt7JpDOJ+ErQ9lNaSGixmnw0BEzHnb/SFjlkbwRad3g1wIc0XIDSWi2YgTBHL5qT25gaVbDVGVGMLXB0SLtd+U6yCTBUZhQGNkWHhYDLIBBPI+oUvQo5xAOpFuHecBNtOOukevPGVF5qzHMXu/isNWzh0mA6m64LxplA4uAPHVSWzBSpurMxLO27gxHtZB2ssAfSIbZrmOqSI/7bRwWnbzbFa6gCACWgEC99ZHoVk29jnAsePYqUyNSQ1wdLmxMAmL88oldKey5MWqYvs/b4w4PsPsWvaYfOZoa4zoRlzRHEgm8RHYXNg208S0XcZZNwRBB04gkeqjeyfVLaTJc4Ehv+6+kWGqX2rtZ1SnTodzs6MgFsHO4m7g/i2wgdJ4qyj4L/AK8k3sqpTztxdYEntMxiA10mSCPDNp0SO8PY1a/bU3DITPtDugxYjyKqsJKFPTM1kSdkticU2pUe6+WABzgQL+i0n7N8e1lF1J+IhhzO7MOYM2cQc03tAMCNVk+HN/itU3Lwzckiox02yFoJv14rHP8AWJrhp3ZL777VFHCFszUqDs28yDZ7h0yz/kFneNrdo4H8NNjfGAR8IT/fjEg4p9MGRQYxg5Zozuy/5gf7VACoT943+goxQqJWU1yOBAM3+SRrnxSVfPHE6eXkkW1uHC1vitNSl2e1nSfrolqToTSpUuE8diw5gbkYD+Jup9VorM3QsKqE2DwhaGNEUXObbQgm8zfT0SlWplLSNRcHlJn3XSgolxAAkmIHEk9Fdt2tyCYfiGTxDZsOro18FhPIoK2dkNmynUNk16jS9tKo5upcATPWNSuMDs6tWJFKk55GsQI83EXW6Po08MzPBPBreZ4AfXBM9k7KazNUIDQXPqOFgBmJcb+a5/y36NVgXezDcTSLXFr2lr2mHNcCCDxBCW2dSzvDeZgeP1bzWl7c3bp47tcRek8t/tkkBsNEMDwedvXos2qYKrQe0VWOpuIBE2tza4fELeGZTX9MpY3Fk/h9luYW5m8Y8wbp/v8A14GHpT7PegcCYE+QkeZVlo7ZpYnBtrvytfTMVgIHfaB3o4Bwh3nHBZptTHGvXc+8WDRyHCVjGMpT58GkpR04G9R/eTijWsZ6/JNKmvkuaboaevz/AGXUcxzVfcj+PFchcEyfFeypBzinaBJ0WLx1zKXpBCw7wUgiFdtj1uM6gA8hEnx5hU7BUrgq37Ip8eZiPnfyXNlZviRcsKJMR+IuaXE96bX9PqysezKF+Z4jQmWgweXD0Vd2OHEibAj0lzZP/t6q5bNbbS8DQyXfIXCwirZfId4wE0o05gcIt8L+Cxrb2xHOqvp27MuLgfwuIiQOs+5bVicPAMRxPGeU++FRd4cLFSefxjn5LTZqRmkmjFnVH03uiWuEtPCLZXR70iFZN89ldm/tmiWPMO6PHHzVbhdkWmrMZM9C4ezilALL1oVipJbvYQ1SQ0S4d6OOWQD6EhXrdLDGnUdIjKL+Soewce7DV2VWXLDIBsHDRzXdC0kea0Pejb1Dsu2oEO7Zoyie8DEEPH3SLz1C4/kKV/6dOGcaplExtbNiKxmZe4k8ySZP1yTWkfr1Tvd7Z78Q8MbEnV3ACYkrR9hbpU8JULa/Z1RVHdJp/d0IgzFzwPJXnkjjVMzjjc3aM4wziRN40J4Cef7ppiDGgifceIWx7vbI7E1abY7HO7K0jVhNs062VXGw8HRq1MPiaeYyS2oHuacrpLS2DblxuFnH5Eb5NPx2+xnJEpSkVbsZuE4mcPWpvYTYPzMeAT0BDvG3grduz9mlCxrF1Q2/K3yAv6rb8iFcMweOXZmVNYSLBer6QoblYNrQBh2QOiE6/wDCdP6ZdsnYdCk/tGhxdwkzlH5ZVkx4q1aDmYeqKb4/DBIH3Qfuk81V93Mb2jRef0VnoU+Wq8+alZ1Qmo0U+hjq9MgYiniHFps4Euv/AKXtIjwUztfbJy06JBYXAPriLtF8jDexOpCmMY8weB5qv7ZOZjKfESZuZJtJPNQp26aOic4zd0dY1wrmgym4uawl1SDaYhrY48SuftHwk4Ok8wclVt4gw9rgQOk5T5I2DgTS4z5FSH2hUs+zXkasfScRzGbLb/NXxv7qjDNxGjG3VCLZjBPeuQCBpI9UVrOkWufikXe15pZ9yvTOI5rPkDglHC0dPr66pAGTPAJZwMEoQIliSqv4L11VJgIWSO2BO6QTekxPMO2VVkMldnj4K17Kp2H72VbwLVbtl0rDz14WuuTIzqxKkWnZbJjgQB8Yvz4eit+zPZEjgOPujie62fFVfZNMyeAuNeOZs/8AtPkrbs27WmI4dQS60epUYe4zCuJZbqY+viqtvDg8w6hXGqy2pOn7KGxdGQfPz0j68VbIuTOD4KHi8C2qzI+Sx8gjn1Bi0W9Fl28Ow6mEqlj7tPepv4PZwPQjQj9QtoxNAtdbynlZJbS2RTxdE0qrSREtIs6m7g5hOh+MwVrjnRnJGG0wu2jVTG3d2q+Cd/dbLHexUA7ruh/C7ofKVFN1W9lDlrbSRquxh8pY50XB+LmyfcfJLVjISuLE9kCfutsPzOc74OCiwXP7ONjHvVTo6A3wbN40vK0ba9alRoGtUY57mCG5dfAXgDiq5us/LTYDawsPdKsmKrUywhwBHELypy2nbO2nGNIhNlb0YbGOax3bUanstlsh06CWa+YCY7fpUqlRoIa40ye9xP5XRqJvBUJjKbKlX/44NMA3dN5m2WNPFS+CwWRsmfir5Omv0tEYlkTe5MbJpNMc7fUK6bNoholUfBYgNdwj61VkdjC5oAsOf6KuPvyUydyYqbWAMIUMK0aL1dG5nqj5k2Tteph3Sw2m7Tof0PVaFsHfik6A85HcnaeTtCstQV1zxRkQfQ2GxjarbEXTDEbNaSSD+ixTBbTrUf8ApVHs6A93/E2U/hN98U0QTSd4gtP/AI2XHP4r8GsclGo4ShHRON6GB2zsUP8A6XkeLRmaR5gLN6O/tXjTpn/9CPi1c7V34qVaNSlkY0PaWkioSQDYwMqpD48oysSmpIqDD3l7UcuAF49eiYUdtdASdWsSuDouAUJoF01cyu6YQPsO6TFI4Sn1CY4fgpbBURwESs5siKtkrs6jMGxhXLZVKIn+eKr+yKIEfJWfAtiPriuOTs7YRqJPbOd32t46f5FouPJW/Z7O6OHsz46j4qp7GZ/dkm0TPWbfJW/A0wIHQe4AC/l71rhRjmHNXTwUZWpRPu+vrVSzm28vkmVZn18lfKrM4Mrm1MLaeIUZQrnNEaRb4Ky4unM+CqePd2TiWxPGVlFkyjZMuYHtc10Pa4EOa8BzSOIymyoeP+zujVGbD1eycc3ceC6nY6A+0z3hWOhj82rjKdkzTnUjiLLTf0Zasyva+5OOw85sO97R9+l/daf8bjzAUHjXxV5QWtg2IDWhot/tX0Zg8ScoIcdBMp/iaNGqJq02PH52NeP/ACBWylaI5TMY2JtUmGzyk/JWbEVx2ZE8Lq0V938KCCzDYe9/+k1sHpAXDtjUoP8Aap/4hcOTD9uDtjnVcoz/AGPkJIm88P0VjdnIgRHP9lKv2Wxo7rWt/wBLQ34Jv2Kzlj5JeTYa7O2exhzGXu4ToPAfqpUYhN6a6kKexXuLhyEhmQo2IpHzNnRnXCF6mxzHWdGdcFCWTYrnXTaiQhASybHbqy57VNoXqEWKOeuc64hEJZApnXbaiQhEJYJGjiIUjhtowq8iVWSTJXBecJt4DipjD71gDULL8x5lGc8z6rLpI06rNowW+wbFwpyl9owH3gvnztDzPqjtXfiPqrxhqUlKz6LH2kj8QXDvtHEe0F879q78R9Udq78R9SrNFVwb3X+0EH7wVf2lveHk3CyTtXfiPqvM55n1WfTRbdmjt3ph2qk8LvpaCVkuY8yjMeZTpjY2jC79ACMw0Uk3f8dnGYT5LBs55n1R2rvxH1V1GipvdP7QRAkhdn7QW8wsB7V34j6o7V34j6lNSWbtU39afvBMa2+o5hYv2rvxH1R2juZ9VV40wnRslPfMTqFxV3zE6rHu0dzPqvM55n1Kr0kWUzYv+dRzCFjuc8z6lCjoRJ6h4hCFuZghCEAIQhACEIQAhCEAIQhACF4vUAIQhACELxAeoQhACEIQAhCEAIQhACEIQAhC8QHqF5K9QAhCEAIQhACEIQAhCEAIQhACEIQAvCvUIDwL1CEAIQhAC8QhAeoQhACEIQAhCEAIQhACEIQAvChCA8C6QhACEIQ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920" name="Picture 8" descr="http://ic.pics.livejournal.com/alivano/37821658/104027/104027_origin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9775" y="2026602"/>
            <a:ext cx="4572000" cy="3429001"/>
          </a:xfrm>
          <a:prstGeom prst="rect">
            <a:avLst/>
          </a:prstGeom>
          <a:noFill/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565785" y="2816013"/>
            <a:ext cx="2527935" cy="1512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spc="-12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Целостность</a:t>
            </a:r>
            <a:endParaRPr kumimoji="0" lang="ru-RU" sz="3600" b="0" i="0" u="none" strike="noStrike" kern="1200" cap="none" spc="-12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spc="-120" noProof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CP</a:t>
            </a:r>
            <a:endParaRPr kumimoji="0" lang="ru-RU" sz="3600" b="0" i="0" u="none" strike="noStrike" kern="1200" cap="none" spc="-12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8094345" y="2724573"/>
            <a:ext cx="2573655" cy="15121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-12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Доступность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spc="-12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600" spc="-120" noProof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</a:t>
            </a:r>
            <a:endParaRPr kumimoji="0" lang="ru-RU" sz="3600" b="0" i="0" u="none" strike="noStrike" kern="1200" cap="none" spc="-12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1495</TotalTime>
  <Words>785</Words>
  <Application>Microsoft Office PowerPoint</Application>
  <PresentationFormat>Произвольный</PresentationFormat>
  <Paragraphs>85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лекций Интуит</vt:lpstr>
      <vt:lpstr>ACID требования, CAP-теорема, BASE архитектура</vt:lpstr>
      <vt:lpstr>3. ACID требования, CAP-теорема, BASE архитектура</vt:lpstr>
      <vt:lpstr>ACID – требования надежности к транзакционной системе</vt:lpstr>
      <vt:lpstr>CAP теорема (теорема Брюера)</vt:lpstr>
      <vt:lpstr>CAP-теорема, кейс «позвони-напомним»</vt:lpstr>
      <vt:lpstr>CA – Целостность и доступность</vt:lpstr>
      <vt:lpstr>CP – целостность и разделяемость</vt:lpstr>
      <vt:lpstr>AP – Доступность и Разделяемость</vt:lpstr>
      <vt:lpstr>Разделяемость + …?</vt:lpstr>
      <vt:lpstr>Различные решения для различных требований</vt:lpstr>
      <vt:lpstr>BASE-архитектура</vt:lpstr>
      <vt:lpstr>Согласованность в конечном счете или слабая согласованность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23</cp:revision>
  <dcterms:created xsi:type="dcterms:W3CDTF">2014-02-09T23:27:10Z</dcterms:created>
  <dcterms:modified xsi:type="dcterms:W3CDTF">2014-03-18T13:31:31Z</dcterms:modified>
</cp:coreProperties>
</file>