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6" r:id="rId2"/>
    <p:sldId id="276" r:id="rId3"/>
    <p:sldId id="287" r:id="rId4"/>
    <p:sldId id="288" r:id="rId5"/>
    <p:sldId id="289" r:id="rId6"/>
    <p:sldId id="290" r:id="rId7"/>
    <p:sldId id="302" r:id="rId8"/>
    <p:sldId id="31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 autoAdjust="0"/>
    <p:restoredTop sz="82215" autoAdjust="0"/>
  </p:normalViewPr>
  <p:slideViewPr>
    <p:cSldViewPr snapToGrid="0">
      <p:cViewPr>
        <p:scale>
          <a:sx n="66" d="100"/>
          <a:sy n="66" d="100"/>
        </p:scale>
        <p:origin x="-588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Volume = </a:t>
            </a:r>
            <a:r>
              <a:rPr lang="ru-RU" b="1" dirty="0" smtClean="0"/>
              <a:t>Объём: </a:t>
            </a:r>
            <a:r>
              <a:rPr lang="ru-RU" dirty="0" smtClean="0"/>
              <a:t>относится к наборам данных,</a:t>
            </a:r>
            <a:r>
              <a:rPr lang="en-US" dirty="0" smtClean="0"/>
              <a:t> </a:t>
            </a:r>
            <a:r>
              <a:rPr lang="ru-RU" dirty="0" smtClean="0"/>
              <a:t>размер которых выходит за пределы</a:t>
            </a:r>
            <a:r>
              <a:rPr lang="en-US" dirty="0" smtClean="0"/>
              <a:t> </a:t>
            </a:r>
            <a:r>
              <a:rPr lang="ru-RU" dirty="0" smtClean="0"/>
              <a:t>возможностей программных средств</a:t>
            </a:r>
            <a:r>
              <a:rPr lang="en-US" dirty="0" smtClean="0"/>
              <a:t> </a:t>
            </a:r>
            <a:r>
              <a:rPr lang="ru-RU" dirty="0" smtClean="0"/>
              <a:t>типичной базы данных собирать,</a:t>
            </a:r>
            <a:r>
              <a:rPr lang="en-US" dirty="0" smtClean="0"/>
              <a:t> </a:t>
            </a:r>
            <a:r>
              <a:rPr lang="ru-RU" dirty="0" smtClean="0"/>
              <a:t>хранить, обрабатывать и</a:t>
            </a:r>
            <a:r>
              <a:rPr lang="en-US" dirty="0" smtClean="0"/>
              <a:t> </a:t>
            </a:r>
            <a:r>
              <a:rPr lang="ru-RU" dirty="0" smtClean="0"/>
              <a:t>анализировать данные</a:t>
            </a:r>
          </a:p>
          <a:p>
            <a:r>
              <a:rPr lang="en-US" b="1" dirty="0" smtClean="0"/>
              <a:t>Variety = </a:t>
            </a:r>
            <a:r>
              <a:rPr lang="ru-RU" b="1" dirty="0" smtClean="0"/>
              <a:t>Разнообразие: </a:t>
            </a:r>
            <a:r>
              <a:rPr lang="ru-RU" dirty="0" smtClean="0"/>
              <a:t>способность обработки</a:t>
            </a:r>
            <a:r>
              <a:rPr lang="en-US" dirty="0" smtClean="0"/>
              <a:t> </a:t>
            </a:r>
            <a:r>
              <a:rPr lang="ru-RU" dirty="0" smtClean="0"/>
              <a:t>множества типов, источников и</a:t>
            </a:r>
            <a:r>
              <a:rPr lang="en-US" dirty="0" smtClean="0"/>
              <a:t> </a:t>
            </a:r>
            <a:r>
              <a:rPr lang="ru-RU" dirty="0" smtClean="0"/>
              <a:t>форматов данных от сенсоров, умных</a:t>
            </a:r>
            <a:r>
              <a:rPr lang="en-US" dirty="0" smtClean="0"/>
              <a:t> </a:t>
            </a:r>
            <a:r>
              <a:rPr lang="ru-RU" dirty="0" smtClean="0"/>
              <a:t>устройств, социальных сетей.</a:t>
            </a:r>
            <a:r>
              <a:rPr lang="en-US" dirty="0" smtClean="0"/>
              <a:t> </a:t>
            </a:r>
            <a:r>
              <a:rPr lang="ru-RU" dirty="0" smtClean="0"/>
              <a:t>Интегрировать все большее число</a:t>
            </a:r>
            <a:r>
              <a:rPr lang="en-US" dirty="0" smtClean="0"/>
              <a:t> </a:t>
            </a:r>
            <a:r>
              <a:rPr lang="ru-RU" dirty="0" smtClean="0"/>
              <a:t>источников, содержащих различные</a:t>
            </a:r>
            <a:r>
              <a:rPr lang="en-US" dirty="0" smtClean="0"/>
              <a:t> </a:t>
            </a:r>
            <a:r>
              <a:rPr lang="ru-RU" dirty="0" smtClean="0"/>
              <a:t>данные (структурированные наряду с</a:t>
            </a:r>
            <a:r>
              <a:rPr lang="en-US" dirty="0" smtClean="0"/>
              <a:t> </a:t>
            </a:r>
            <a:r>
              <a:rPr lang="ru-RU" dirty="0" smtClean="0"/>
              <a:t>сырыми, слабоструктурированными,</a:t>
            </a:r>
            <a:r>
              <a:rPr lang="en-US" dirty="0" smtClean="0"/>
              <a:t> </a:t>
            </a:r>
            <a:r>
              <a:rPr lang="ru-RU" dirty="0" smtClean="0"/>
              <a:t>неструктурированными данными,</a:t>
            </a:r>
            <a:r>
              <a:rPr lang="en-US" dirty="0" smtClean="0"/>
              <a:t> </a:t>
            </a:r>
            <a:r>
              <a:rPr lang="ru-RU" dirty="0" smtClean="0"/>
              <a:t>извлекаемыми из </a:t>
            </a:r>
            <a:r>
              <a:rPr lang="ru-RU" dirty="0" err="1" smtClean="0"/>
              <a:t>web</a:t>
            </a:r>
            <a:r>
              <a:rPr lang="ru-RU" dirty="0" smtClean="0"/>
              <a:t>- страниц, </a:t>
            </a:r>
            <a:r>
              <a:rPr lang="ru-RU" dirty="0" err="1" smtClean="0"/>
              <a:t>web</a:t>
            </a:r>
            <a:r>
              <a:rPr lang="en-US" dirty="0" smtClean="0"/>
              <a:t> </a:t>
            </a:r>
            <a:r>
              <a:rPr lang="ru-RU" dirty="0" err="1" smtClean="0"/>
              <a:t>log</a:t>
            </a:r>
            <a:r>
              <a:rPr lang="ru-RU" dirty="0" smtClean="0"/>
              <a:t> файлов, </a:t>
            </a:r>
            <a:r>
              <a:rPr lang="ru-RU" dirty="0" err="1" smtClean="0"/>
              <a:t>e-mails</a:t>
            </a:r>
            <a:r>
              <a:rPr lang="ru-RU" dirty="0" smtClean="0"/>
              <a:t>, документов и др.)</a:t>
            </a:r>
          </a:p>
          <a:p>
            <a:r>
              <a:rPr lang="en-US" b="1" dirty="0" smtClean="0"/>
              <a:t>Velocity = </a:t>
            </a:r>
            <a:r>
              <a:rPr lang="ru-RU" b="1" dirty="0" smtClean="0"/>
              <a:t>Скорость: </a:t>
            </a:r>
            <a:r>
              <a:rPr lang="ru-RU" dirty="0" smtClean="0"/>
              <a:t>реакция на текущую</a:t>
            </a:r>
            <a:r>
              <a:rPr lang="en-US" dirty="0" smtClean="0"/>
              <a:t> </a:t>
            </a:r>
            <a:r>
              <a:rPr lang="ru-RU" dirty="0" smtClean="0"/>
              <a:t>информацию за время, ограниченное</a:t>
            </a:r>
            <a:r>
              <a:rPr lang="en-US" dirty="0" smtClean="0"/>
              <a:t> </a:t>
            </a:r>
            <a:r>
              <a:rPr lang="ru-RU" dirty="0" smtClean="0"/>
              <a:t>приложением; потоковая обработка</a:t>
            </a:r>
            <a:r>
              <a:rPr lang="en-US" dirty="0" smtClean="0"/>
              <a:t> </a:t>
            </a:r>
            <a:r>
              <a:rPr lang="ru-RU" dirty="0" smtClean="0"/>
              <a:t>(например, GPS данных в реальном</a:t>
            </a:r>
            <a:r>
              <a:rPr lang="en-US" dirty="0" smtClean="0"/>
              <a:t> </a:t>
            </a:r>
            <a:r>
              <a:rPr lang="ru-RU" dirty="0" smtClean="0"/>
              <a:t>времени). Приложения: электронная</a:t>
            </a:r>
            <a:r>
              <a:rPr lang="en-US" dirty="0" smtClean="0"/>
              <a:t> </a:t>
            </a:r>
            <a:r>
              <a:rPr lang="ru-RU" dirty="0" smtClean="0"/>
              <a:t>торговля, размещение на </a:t>
            </a:r>
            <a:r>
              <a:rPr lang="en-US" dirty="0" smtClean="0"/>
              <a:t>Web </a:t>
            </a:r>
            <a:r>
              <a:rPr lang="ru-RU" dirty="0" smtClean="0"/>
              <a:t>страницах в реальном времени,</a:t>
            </a:r>
            <a:r>
              <a:rPr lang="en-US" dirty="0" smtClean="0"/>
              <a:t> </a:t>
            </a:r>
            <a:r>
              <a:rPr lang="ru-RU" dirty="0" smtClean="0"/>
              <a:t>определение намерений</a:t>
            </a:r>
            <a:r>
              <a:rPr lang="en-US" dirty="0" smtClean="0"/>
              <a:t> </a:t>
            </a:r>
            <a:r>
              <a:rPr lang="ru-RU" dirty="0" smtClean="0"/>
              <a:t>пользователей в реальном времени,</a:t>
            </a:r>
            <a:r>
              <a:rPr lang="en-US" dirty="0" smtClean="0"/>
              <a:t> </a:t>
            </a:r>
            <a:r>
              <a:rPr lang="ru-RU" dirty="0" smtClean="0"/>
              <a:t>мобильные социальные сети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5086" y="841829"/>
            <a:ext cx="10790718" cy="3281438"/>
          </a:xfrm>
        </p:spPr>
        <p:txBody>
          <a:bodyPr/>
          <a:lstStyle/>
          <a:p>
            <a:r>
              <a:rPr lang="en-US" sz="7200" b="1" dirty="0" smtClean="0"/>
              <a:t>C</a:t>
            </a:r>
            <a:r>
              <a:rPr lang="ru-RU" sz="7200" b="1" dirty="0" err="1" smtClean="0"/>
              <a:t>войства</a:t>
            </a:r>
            <a:r>
              <a:rPr lang="ru-RU" sz="7200" b="1" dirty="0" smtClean="0"/>
              <a:t> </a:t>
            </a:r>
            <a:r>
              <a:rPr lang="ru-RU" sz="7200" b="1" dirty="0"/>
              <a:t>больших данных и ограничения RDBMS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503408" cy="16459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2. Почему не реляционные базы (</a:t>
            </a:r>
            <a:r>
              <a:rPr lang="en-US" sz="6600" dirty="0" smtClean="0"/>
              <a:t>RDBMS</a:t>
            </a:r>
            <a:r>
              <a:rPr lang="ru-RU" sz="6600" dirty="0" smtClean="0"/>
              <a:t>)</a:t>
            </a:r>
            <a:r>
              <a:rPr lang="ru-RU" dirty="0" smtClean="0"/>
              <a:t>?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r>
              <a:rPr lang="en-US" dirty="0" err="1" smtClean="0"/>
              <a:t>BigData</a:t>
            </a:r>
            <a:r>
              <a:rPr lang="en-US" dirty="0" smtClean="0"/>
              <a:t> (3V)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76657" y="2011680"/>
            <a:ext cx="5617464" cy="3825240"/>
          </a:xfrm>
        </p:spPr>
        <p:txBody>
          <a:bodyPr>
            <a:normAutofit/>
          </a:bodyPr>
          <a:lstStyle/>
          <a:p>
            <a:r>
              <a:rPr lang="en-US" b="1" dirty="0" smtClean="0"/>
              <a:t>Volume = </a:t>
            </a:r>
            <a:r>
              <a:rPr lang="ru-RU" b="1" dirty="0" smtClean="0"/>
              <a:t>Объём</a:t>
            </a:r>
            <a:endParaRPr lang="en-US" b="1" dirty="0" smtClean="0"/>
          </a:p>
          <a:p>
            <a:endParaRPr lang="ru-RU" dirty="0" smtClean="0"/>
          </a:p>
          <a:p>
            <a:r>
              <a:rPr lang="en-US" b="1" dirty="0" smtClean="0"/>
              <a:t>Variety = </a:t>
            </a:r>
            <a:r>
              <a:rPr lang="ru-RU" b="1" dirty="0" smtClean="0"/>
              <a:t>Разнообразие</a:t>
            </a:r>
            <a:endParaRPr lang="ru-RU" dirty="0" smtClean="0"/>
          </a:p>
          <a:p>
            <a:endParaRPr lang="en-US" b="1" dirty="0" smtClean="0"/>
          </a:p>
          <a:p>
            <a:r>
              <a:rPr lang="en-US" b="1" dirty="0" smtClean="0"/>
              <a:t>Velocity = </a:t>
            </a:r>
            <a:r>
              <a:rPr lang="ru-RU" b="1" dirty="0" smtClean="0"/>
              <a:t>Скорость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3736"/>
          <a:stretch>
            <a:fillRect/>
          </a:stretch>
        </p:blipFill>
        <p:spPr bwMode="auto">
          <a:xfrm>
            <a:off x="6461760" y="1888637"/>
            <a:ext cx="5250814" cy="379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r>
              <a:rPr lang="en-US" dirty="0" err="1" smtClean="0"/>
              <a:t>BigData</a:t>
            </a:r>
            <a:r>
              <a:rPr lang="ru-RU" dirty="0" smtClean="0"/>
              <a:t> (5</a:t>
            </a:r>
            <a:r>
              <a:rPr lang="en-US" dirty="0" smtClean="0"/>
              <a:t>V+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7" y="2011680"/>
            <a:ext cx="5038344" cy="3766185"/>
          </a:xfrm>
        </p:spPr>
        <p:txBody>
          <a:bodyPr/>
          <a:lstStyle/>
          <a:p>
            <a:r>
              <a:rPr lang="en-US" b="1" dirty="0" smtClean="0"/>
              <a:t>Veracity = </a:t>
            </a:r>
            <a:r>
              <a:rPr lang="ru-RU" b="1" dirty="0" smtClean="0"/>
              <a:t>Достоверность</a:t>
            </a:r>
            <a:endParaRPr lang="en-US" b="1" dirty="0" smtClean="0"/>
          </a:p>
          <a:p>
            <a:pPr lvl="1"/>
            <a:r>
              <a:rPr lang="ru-RU" dirty="0" smtClean="0"/>
              <a:t>Шум</a:t>
            </a:r>
          </a:p>
          <a:p>
            <a:pPr lvl="1"/>
            <a:r>
              <a:rPr lang="ru-RU" dirty="0" smtClean="0"/>
              <a:t>Пропуски</a:t>
            </a:r>
          </a:p>
          <a:p>
            <a:pPr lvl="1"/>
            <a:r>
              <a:rPr lang="ru-RU" dirty="0" smtClean="0"/>
              <a:t>Взаимоисключения</a:t>
            </a:r>
          </a:p>
          <a:p>
            <a:pPr lvl="1"/>
            <a:r>
              <a:rPr lang="ru-RU" dirty="0" smtClean="0"/>
              <a:t>Отклонения</a:t>
            </a:r>
          </a:p>
          <a:p>
            <a:pPr lvl="1"/>
            <a:r>
              <a:rPr lang="ru-RU" dirty="0" smtClean="0"/>
              <a:t>Аномалии</a:t>
            </a:r>
          </a:p>
          <a:p>
            <a:r>
              <a:rPr lang="en-US" b="1" dirty="0" smtClean="0"/>
              <a:t>Value = </a:t>
            </a:r>
            <a:r>
              <a:rPr lang="ru-RU" b="1" dirty="0" smtClean="0"/>
              <a:t>Ценность</a:t>
            </a:r>
            <a:endParaRPr lang="en-US" b="1" dirty="0" smtClean="0"/>
          </a:p>
          <a:p>
            <a:r>
              <a:rPr lang="en-US" b="1" dirty="0" smtClean="0"/>
              <a:t>+Virtualization = </a:t>
            </a:r>
            <a:r>
              <a:rPr lang="ru-RU" b="1" dirty="0" smtClean="0"/>
              <a:t>Виртуализация</a:t>
            </a:r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6448" y="1991678"/>
            <a:ext cx="4892992" cy="3070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Скорость в</a:t>
            </a:r>
            <a:r>
              <a:rPr lang="en-US" dirty="0" smtClean="0"/>
              <a:t> RDBMS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Данные на диске или в </a:t>
            </a:r>
            <a:r>
              <a:rPr lang="ru-RU" dirty="0" err="1" smtClean="0"/>
              <a:t>кэше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памяти</a:t>
            </a:r>
          </a:p>
          <a:p>
            <a:r>
              <a:rPr lang="ru-RU" dirty="0" smtClean="0"/>
              <a:t>Скорость записи </a:t>
            </a:r>
            <a:r>
              <a:rPr lang="en-US" dirty="0" smtClean="0"/>
              <a:t>– </a:t>
            </a:r>
            <a:r>
              <a:rPr lang="ru-RU" dirty="0" smtClean="0"/>
              <a:t>отличная</a:t>
            </a:r>
          </a:p>
          <a:p>
            <a:r>
              <a:rPr lang="ru-RU" dirty="0" smtClean="0"/>
              <a:t>Скорость выборки, с использованием индексов, в т.ч. </a:t>
            </a:r>
            <a:r>
              <a:rPr lang="en-US" dirty="0" smtClean="0"/>
              <a:t>random – </a:t>
            </a:r>
            <a:r>
              <a:rPr lang="ru-RU" dirty="0" smtClean="0"/>
              <a:t>отличная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ru-RU" dirty="0" err="1" smtClean="0"/>
              <a:t>корость</a:t>
            </a:r>
            <a:r>
              <a:rPr lang="ru-RU" dirty="0" smtClean="0"/>
              <a:t> построения (перестройки) индекса?</a:t>
            </a:r>
          </a:p>
          <a:p>
            <a:r>
              <a:rPr lang="ru-RU" dirty="0" smtClean="0"/>
              <a:t>Вложенный </a:t>
            </a:r>
            <a:r>
              <a:rPr lang="en-US" dirty="0" smtClean="0"/>
              <a:t>select?</a:t>
            </a:r>
            <a:endParaRPr lang="ru-RU" dirty="0" smtClean="0"/>
          </a:p>
          <a:p>
            <a:r>
              <a:rPr lang="ru-RU" dirty="0" smtClean="0"/>
              <a:t>Сложный </a:t>
            </a:r>
            <a:r>
              <a:rPr lang="en-US" dirty="0" smtClean="0"/>
              <a:t>join </a:t>
            </a:r>
            <a:r>
              <a:rPr lang="ru-RU" dirty="0" smtClean="0"/>
              <a:t>без индекса?</a:t>
            </a:r>
          </a:p>
          <a:p>
            <a:r>
              <a:rPr lang="en-US" dirty="0" smtClean="0"/>
              <a:t>Update = Delete + Insert ? </a:t>
            </a:r>
            <a:r>
              <a:rPr lang="ru-RU" dirty="0" smtClean="0"/>
              <a:t>С переиндексацией?</a:t>
            </a:r>
          </a:p>
          <a:p>
            <a:r>
              <a:rPr lang="ru-RU" dirty="0" smtClean="0"/>
              <a:t>Блокировки при большом количестве клиентов?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Объем (</a:t>
            </a:r>
            <a:r>
              <a:rPr lang="en-US" dirty="0" smtClean="0"/>
              <a:t>Volume</a:t>
            </a:r>
            <a:r>
              <a:rPr lang="ru-RU" dirty="0" smtClean="0"/>
              <a:t>)</a:t>
            </a:r>
            <a:r>
              <a:rPr lang="en-US" dirty="0" smtClean="0"/>
              <a:t> - </a:t>
            </a:r>
            <a:r>
              <a:rPr lang="ru-RU" dirty="0" smtClean="0"/>
              <a:t>Масштабирование </a:t>
            </a:r>
            <a:r>
              <a:rPr lang="en-US" dirty="0" smtClean="0"/>
              <a:t>RDBMS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RDBMS </a:t>
            </a:r>
            <a:r>
              <a:rPr lang="ru-RU" dirty="0" smtClean="0"/>
              <a:t>требует целостности, в первую очередь индексов</a:t>
            </a:r>
          </a:p>
          <a:p>
            <a:r>
              <a:rPr lang="ru-RU" dirty="0" smtClean="0"/>
              <a:t>Вертикальное – «усиление» сервера</a:t>
            </a:r>
            <a:endParaRPr lang="en-US" dirty="0" smtClean="0"/>
          </a:p>
          <a:p>
            <a:pPr lvl="1"/>
            <a:r>
              <a:rPr lang="ru-RU" dirty="0" smtClean="0"/>
              <a:t>Ограничено</a:t>
            </a:r>
          </a:p>
          <a:p>
            <a:pPr lvl="1"/>
            <a:r>
              <a:rPr lang="ru-RU" dirty="0" smtClean="0"/>
              <a:t>Не увеличивает пропускную способность</a:t>
            </a:r>
          </a:p>
          <a:p>
            <a:r>
              <a:rPr lang="ru-RU" dirty="0" smtClean="0"/>
              <a:t>Горизонтальное – </a:t>
            </a:r>
            <a:r>
              <a:rPr lang="en-US" dirty="0" smtClean="0"/>
              <a:t>Master-Slave</a:t>
            </a:r>
          </a:p>
          <a:p>
            <a:pPr lvl="1"/>
            <a:r>
              <a:rPr lang="ru-RU" dirty="0" smtClean="0"/>
              <a:t>Вставка, изменения – только на одном сервере</a:t>
            </a:r>
          </a:p>
          <a:p>
            <a:pPr lvl="1"/>
            <a:r>
              <a:rPr lang="ru-RU" dirty="0" smtClean="0"/>
              <a:t>Выборки – на остальных</a:t>
            </a:r>
          </a:p>
          <a:p>
            <a:r>
              <a:rPr lang="ru-RU" dirty="0" smtClean="0"/>
              <a:t>Горизонтальное с доступом к «</a:t>
            </a:r>
            <a:r>
              <a:rPr lang="en-US" dirty="0" smtClean="0"/>
              <a:t>slave</a:t>
            </a:r>
            <a:r>
              <a:rPr lang="ru-RU" dirty="0" smtClean="0"/>
              <a:t>-</a:t>
            </a:r>
            <a:r>
              <a:rPr lang="ru-RU" dirty="0" err="1" smtClean="0"/>
              <a:t>ам</a:t>
            </a:r>
            <a:r>
              <a:rPr lang="ru-RU" dirty="0" smtClean="0"/>
              <a:t>»</a:t>
            </a:r>
            <a:r>
              <a:rPr lang="en-US" dirty="0" smtClean="0"/>
              <a:t> (cluster)</a:t>
            </a:r>
            <a:endParaRPr lang="ru-RU" dirty="0" smtClean="0"/>
          </a:p>
          <a:p>
            <a:pPr lvl="1"/>
            <a:r>
              <a:rPr lang="ru-RU" dirty="0" smtClean="0"/>
              <a:t>Где хранить индексы?</a:t>
            </a:r>
          </a:p>
          <a:p>
            <a:pPr lvl="1"/>
            <a:r>
              <a:rPr lang="ru-RU" dirty="0" smtClean="0"/>
              <a:t>Каскадные </a:t>
            </a:r>
            <a:r>
              <a:rPr lang="en-US" dirty="0" smtClean="0"/>
              <a:t>update </a:t>
            </a:r>
            <a:r>
              <a:rPr lang="ru-RU" dirty="0" smtClean="0"/>
              <a:t>и </a:t>
            </a:r>
            <a:r>
              <a:rPr lang="en-US" dirty="0" smtClean="0"/>
              <a:t>delete?</a:t>
            </a:r>
          </a:p>
          <a:p>
            <a:pPr lvl="1"/>
            <a:r>
              <a:rPr lang="en-US" dirty="0" smtClean="0"/>
              <a:t>Backups?</a:t>
            </a:r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Разнообразие  (</a:t>
            </a:r>
            <a:r>
              <a:rPr lang="en-US" dirty="0" smtClean="0"/>
              <a:t>Variety)</a:t>
            </a:r>
            <a:r>
              <a:rPr lang="ru-RU" dirty="0" smtClean="0"/>
              <a:t> в </a:t>
            </a:r>
            <a:r>
              <a:rPr lang="en-US" dirty="0" smtClean="0"/>
              <a:t>RDBMS?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атрибуты объектов из разных источников – разные, то большинство столбцов пустые - разреженные данные, не оптимальные объемы</a:t>
            </a:r>
            <a:endParaRPr lang="en-US" dirty="0" smtClean="0"/>
          </a:p>
          <a:p>
            <a:r>
              <a:rPr lang="ru-RU" dirty="0" smtClean="0"/>
              <a:t>Изменение структуры объектов?</a:t>
            </a:r>
          </a:p>
          <a:p>
            <a:r>
              <a:rPr lang="ru-RU" dirty="0" smtClean="0"/>
              <a:t>Добавление столбца в существующую большую базу?</a:t>
            </a:r>
          </a:p>
          <a:p>
            <a:r>
              <a:rPr lang="ru-RU" dirty="0" smtClean="0"/>
              <a:t>Изменение типа столбца без потери целостности?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Структурированность данных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520" y="1504030"/>
            <a:ext cx="8294370" cy="4953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1493</TotalTime>
  <Words>363</Words>
  <Application>Microsoft Office PowerPoint</Application>
  <PresentationFormat>Произвольный</PresentationFormat>
  <Paragraphs>55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Шаблон лекций Интуит</vt:lpstr>
      <vt:lpstr>Cвойства больших данных и ограничения RDBMS</vt:lpstr>
      <vt:lpstr>2. Почему не реляционные базы (RDBMS)?</vt:lpstr>
      <vt:lpstr>Определение BigData (3V)</vt:lpstr>
      <vt:lpstr>Определение BigData (5V+)</vt:lpstr>
      <vt:lpstr>Скорость в RDBMS </vt:lpstr>
      <vt:lpstr>Объем (Volume) - Масштабирование RDBMS</vt:lpstr>
      <vt:lpstr>Разнообразие  (Variety) в RDBMS?</vt:lpstr>
      <vt:lpstr>Структурированность данных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22</cp:revision>
  <dcterms:created xsi:type="dcterms:W3CDTF">2014-02-09T23:27:10Z</dcterms:created>
  <dcterms:modified xsi:type="dcterms:W3CDTF">2014-03-18T13:29:38Z</dcterms:modified>
</cp:coreProperties>
</file>