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61" r:id="rId2"/>
    <p:sldId id="257" r:id="rId3"/>
    <p:sldId id="274" r:id="rId4"/>
    <p:sldId id="266" r:id="rId5"/>
    <p:sldId id="267" r:id="rId6"/>
    <p:sldId id="275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accent2">
        <a:lumMod val="75000"/>
      </a:schemeClr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23" autoAdjust="0"/>
    <p:restoredTop sz="83245" autoAdjust="0"/>
  </p:normalViewPr>
  <p:slideViewPr>
    <p:cSldViewPr snapToGrid="0">
      <p:cViewPr>
        <p:scale>
          <a:sx n="50" d="100"/>
          <a:sy n="50" d="100"/>
        </p:scale>
        <p:origin x="-840" y="-1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В последнее время технологии больших данных развиваются высокими темпами. Возникает множество высокотехнологичных компаний, предоставляющих новые инструменты по анализу данных. В то же время растёт мировой спрос на специалистов, способных работать с большими объёмами данных, ставить задачи в этой области, понимать сложность и потенциальную стоимость </a:t>
            </a:r>
            <a:r>
              <a:rPr lang="ru-RU" sz="9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таких работ. Предполагая нарастающий интерес к этой сфере в России, сотрудники образовательных и бизнес-организаций Новосибирского научного центра решили систематизировать опыт работы с технологиями и задачами анализа больших данных. Анализ образовательного рынка в области </a:t>
            </a:r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больших данных показывает нам, что онлайн-образование в сфере аналитики становится всё более популярным и массовым. Существует несколько курсов на английском языке, в </a:t>
            </a:r>
            <a:r>
              <a:rPr lang="ru-RU" sz="800" kern="1200" dirty="0" err="1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т.ч</a:t>
            </a:r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. курсы 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Data Science and Big Data Analytics </a:t>
            </a:r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от 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EMC</a:t>
            </a:r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, ряд курсов на платформах </a:t>
            </a:r>
            <a:r>
              <a:rPr lang="en-US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Coursera</a:t>
            </a:r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 и </a:t>
            </a:r>
            <a:r>
              <a:rPr lang="en-US" sz="800" kern="1200" dirty="0" err="1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Udacity</a:t>
            </a:r>
            <a:r>
              <a:rPr lang="ru-RU" sz="800" kern="1200" dirty="0" smtClean="0">
                <a:solidFill>
                  <a:schemeClr val="tx1"/>
                </a:solidFill>
                <a:effectLst/>
                <a:latin typeface="Lucida Console" panose="020B0609040504020204" pitchFamily="49" charset="0"/>
                <a:ea typeface="+mn-ea"/>
                <a:cs typeface="+mn-cs"/>
              </a:rPr>
              <a:t>. Однако на русском языке подобные курсы пока отсутствуют. Настоящий курс призван ликвидировать данный пробел. Он представляет собой образовательный инструмент для введения в эту, без сомнения вдохновляющую и перспективную, область. Авторы курса предлагают слушателям окунуться в мир методов и технологий анализа больших данных на простых примерах.</a:t>
            </a:r>
            <a:endParaRPr lang="ru-RU" sz="800" dirty="0">
              <a:latin typeface="Lucida Console" panose="020B0609040504020204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70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такое аналитика больших данных? Вы уже наверняка знаете основные характеристики больших данных: объём, скорость и разнообразие. Кто-то приводит ещё: ценность, виртуализацию,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верификацию и пр. Всё это также относится к большим данным. К ним в ближайшее время будет относиться практически всё. И это не шутка. Технологии позволяют хранить огромные объёмы (Петабайты) на всё меньшем кусочке пространства. Это и развитие сенсоров приводит к тому, что падают затраты на сбор данных.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 возникают затраты на хранение. При условии высоких скоростей генерирования данных, например, сообщений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вКонтакте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других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соц.сетях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проблема сохранения и обработки на лету тоже становится заметной. С годами компании понимают, что данных уже столько много, что осмысленно поставить вопрос: зачем нам испытывать издержки на их хранение? Появляется мысль о рациональном использовании сохранённых данных: давайте не будем их выбрасывать, а постараемся извлечь из них пользу. Так мы наблюдаем бум разных технологий хранения и обработки данных. Всё это положительно сказывается на рынке систем хранения данных. И чем они надёжнее, быстрее и эффективнее, тем больше их покупают, тем больше данных собирают, тем больше растёт потребность в сборе ещё каких-нибудь данных.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большой объём данных отнюдь не означать и большую их ценность. Эта зависимость не линейная. Даже если обратиться к собственному опыту – давно ли Вы просматривали свои тысячи фотографий, отснятых за последний год? С ростом объёмов видимая ценность на байт данных падает. Возникает очень много дублей, записей и перезаписей. Всё это приводит к падению качества исходного материала. И это при росте технических качественных характеристик записывающих устройств. Здесь мы сталкиваемся не только с возможностями, которые нам открывают большие данные, но и с проблемой качества исходных данных.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 мы и приходим к основным драйверам этого рынка: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увеличение потоков информации;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удешевление систем хранения на единицу информации;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усовершенствование технологий обработки информации.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137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Очевидно, что для целей анализа нам особенно важно понимать какие перед нами данные, что они описывают и с какой точностью.</a:t>
            </a:r>
          </a:p>
          <a:p>
            <a:r>
              <a:rPr lang="ru-RU" dirty="0" smtClean="0"/>
              <a:t>Мы можем заметить</a:t>
            </a:r>
            <a:r>
              <a:rPr lang="ru-RU" baseline="0" dirty="0" smtClean="0"/>
              <a:t> что с началом цифровой эпохи повысилась доступность генерирования и хранения цифровой информации. Это означает, что если раньше задумывались о том, что записать на оставшиеся 30Кб дискеты, то сейчас о гигабайтах не особо задумываются. Если раньше на фотоаппараты Зенит отбирался каждый кадр, тщательно выставлялась </a:t>
            </a:r>
            <a:r>
              <a:rPr lang="ru-RU" baseline="0" dirty="0" err="1" smtClean="0"/>
              <a:t>экпозиция</a:t>
            </a:r>
            <a:r>
              <a:rPr lang="ru-RU" baseline="0" dirty="0" smtClean="0"/>
              <a:t>, то сейчас люди делают до тысячи снимков за день… на один раз пересмотреть, или ни разу. Это обывательский подход к качеству информации и к стоимости одного байта.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Однако та же тенденция сохранятся и в области бизнес-информации.</a:t>
            </a:r>
          </a:p>
          <a:p>
            <a:r>
              <a:rPr lang="ru-RU" baseline="0" dirty="0" smtClean="0"/>
              <a:t>Один вид информации часто собирается очень тщательно (финансовые прогнозы, планы производства), настолько тщательно, что на рабочих местах пользователей образуется большое число дублей информации без возможности установить, какая информация более актуальная. С этой проблемой призваны бороться </a:t>
            </a:r>
            <a:r>
              <a:rPr lang="en-US" baseline="0" dirty="0" smtClean="0"/>
              <a:t>ERP, CRM </a:t>
            </a:r>
            <a:r>
              <a:rPr lang="ru-RU" baseline="0" dirty="0" smtClean="0"/>
              <a:t>и другие </a:t>
            </a:r>
            <a:r>
              <a:rPr lang="en-US" baseline="0" dirty="0" smtClean="0"/>
              <a:t>BI</a:t>
            </a:r>
            <a:r>
              <a:rPr lang="ru-RU" baseline="0" dirty="0" smtClean="0"/>
              <a:t>-системы структурированного хранения информации.</a:t>
            </a:r>
          </a:p>
          <a:p>
            <a:r>
              <a:rPr lang="ru-RU" baseline="0" dirty="0" smtClean="0"/>
              <a:t>Если приглядеться уже в архитектуру </a:t>
            </a:r>
            <a:r>
              <a:rPr lang="en-US" baseline="0" dirty="0" smtClean="0"/>
              <a:t>BI</a:t>
            </a:r>
            <a:r>
              <a:rPr lang="ru-RU" baseline="0" dirty="0" smtClean="0"/>
              <a:t>-систем, то можно заметить два типа архитектур хранения бизнес-информации: хранящая текущие состояния объектов и хранящие всю историю изменения объектов. Вторые годятся для дальнейшего анализа и составляют основу бизнес-аналитики больших данных. Главным образом из-за высокого качества исходной информации.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Однако при анализе могут быть поставлены такие вопросы, которые не ставились при сборе. Таким образом, возникает проблема несоответствия цели сбора и использования.</a:t>
            </a:r>
          </a:p>
          <a:p>
            <a:pPr marL="0" indent="0">
              <a:buNone/>
            </a:pPr>
            <a:r>
              <a:rPr lang="ru-RU" baseline="0" dirty="0" smtClean="0"/>
              <a:t>При этих подходах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997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Компании, разрабатывающие системы хранения как раз и заинтересованы в популяризации больших данных, чтобы обеспечить себе рынок сбыта. Вторыми игроками на этом рынке оказываются компании, которые предлагают решения и услуги по извлечению из собранных данных новых знаний, сегментаций клиентов, новых решений старых и подступающих проблем. Возникают угрозы безопасности и вопросы законности сбора данных – это сдерживает развитие рынка, но с другой стороны придаёт ему устойчивость; но об этом попозже.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8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Третьей характеристикой выделяют разнообразие. Действительно, мы наблюдаем большое количество оцифрованной информации в виде каких-то документов, таблиц, баз данных, сайтов и т.п. Если базы данных достаточно понятны в машинной обработке, то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 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u-RU" sz="105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полуструктурированные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данные) и текстовые документы (неструктурированная информация) представляют определённую проблему, т.к. для них таких нет универсальных методов таких, как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SQL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СУБД. Если они и разрабатываются где-то, то ещё так не распространены. Основной проблемой в обработке неструктурированной информации представляется извлечение смыслов текстов, решению которой посвящено целое направление научных исследований (</a:t>
            </a:r>
            <a:r>
              <a:rPr lang="ru-RU" sz="11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Semantic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1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в </a:t>
            </a:r>
            <a:r>
              <a:rPr lang="ru-RU" sz="11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в корпорациях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Google </a:t>
            </a: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Яндекс. Есть и другие проблемы с обработкой неструктурированной информации, об этом позже.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403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Машинные данные можно условно разделить на несколько типов: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структурированная информация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Таблицы СУБД с известными типами данных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Полуструктурированная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информация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-документы со своими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XSD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-схемами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Неструктурированная информация.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Текстовые документы</a:t>
            </a:r>
          </a:p>
          <a:p>
            <a:pPr marL="685800" lvl="1" indent="-228600">
              <a:buFont typeface="+mj-lt"/>
              <a:buAutoNum type="arabicPeriod"/>
            </a:pP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Видеоконтент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Аудиоконтент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Следует, однако, отметить, некоторую относительность этой классификации. Если вы спросите автора книги, является ли текст его рукописи структурированным, то он, конечно, ответит «да». Ведь он всё структурировал и даже заголовки жирным шрифтом выделил. Режиссер, конечно же, ответит «да» про свой фильм. Но с точки зрения машинной обработки, ничего не знающей о том, что знает автор книги или фильма – эта информация неструктурированная. Документы в виде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XML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могут дать определённую информацию о структуре, но способ обработки этой информации, т.е. метаинформация может быть неизвестна машине. В идеале было бы хорошо, если к каждому файлу прилагалась машинная инструкция (программа), которая бы описывала, как работать с этой информацией. То есть информация с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т.зр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машины становится структурированной, если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машина «знает», как её обрабатывать.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319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Отдельно следует упомянуть виртуализацию – это технологии которые позволили оторваться от конкретных физических устройств и моделировать их уже в виртуальной среде, что тоже придало некоторое ускорение в развитии облачных технологий, а значит и общей доступности ИТ для более широкого круга компаний и населения.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8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13" y="77099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13" y="77099"/>
            <a:ext cx="2230119" cy="40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13" y="77099"/>
            <a:ext cx="2230119" cy="40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13" y="77099"/>
            <a:ext cx="2230119" cy="40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Основные вызовы больших данных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13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815"/>
    </mc:Choice>
    <mc:Fallback xmlns="">
      <p:transition spd="slow" advTm="8581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4V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5840258" cy="37661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Volume</a:t>
            </a:r>
          </a:p>
          <a:p>
            <a:pPr lvl="1"/>
            <a:r>
              <a:rPr lang="ru-RU" dirty="0" smtClean="0"/>
              <a:t>Объём данных</a:t>
            </a:r>
            <a:endParaRPr lang="en-US" dirty="0" smtClean="0"/>
          </a:p>
          <a:p>
            <a:r>
              <a:rPr lang="en-US" dirty="0" smtClean="0"/>
              <a:t>Velocity</a:t>
            </a:r>
            <a:endParaRPr lang="ru-RU" dirty="0" smtClean="0"/>
          </a:p>
          <a:p>
            <a:pPr lvl="1"/>
            <a:r>
              <a:rPr lang="ru-RU" dirty="0" smtClean="0"/>
              <a:t>Скорость создания и обработки данных</a:t>
            </a:r>
            <a:endParaRPr lang="en-US" dirty="0" smtClean="0"/>
          </a:p>
          <a:p>
            <a:r>
              <a:rPr lang="en-US" dirty="0" smtClean="0"/>
              <a:t>Variety</a:t>
            </a:r>
            <a:endParaRPr lang="ru-RU" dirty="0" smtClean="0"/>
          </a:p>
          <a:p>
            <a:pPr lvl="1"/>
            <a:r>
              <a:rPr lang="ru-RU" dirty="0" smtClean="0"/>
              <a:t>Разнообразие источников и форм хранения данных</a:t>
            </a:r>
          </a:p>
          <a:p>
            <a:r>
              <a:rPr lang="en-US" dirty="0" smtClean="0"/>
              <a:t>Value</a:t>
            </a:r>
          </a:p>
          <a:p>
            <a:pPr lvl="1"/>
            <a:r>
              <a:rPr lang="ru-RU" dirty="0" smtClean="0"/>
              <a:t>Ценность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2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9" t="8101" r="11940" b="4861"/>
          <a:stretch/>
        </p:blipFill>
        <p:spPr>
          <a:xfrm>
            <a:off x="5659390" y="1097934"/>
            <a:ext cx="6209072" cy="477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8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314"/>
    </mc:Choice>
    <mc:Fallback xmlns="">
      <p:transition spd="slow" advTm="10431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исходных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Проблема несоответствия цели сбора данных и цели их использования</a:t>
            </a:r>
          </a:p>
          <a:p>
            <a:r>
              <a:rPr lang="ru-RU" dirty="0" smtClean="0"/>
              <a:t>Отсутствие должного внимания к качеству собираемых данных</a:t>
            </a:r>
          </a:p>
          <a:p>
            <a:r>
              <a:rPr lang="ru-RU" dirty="0" smtClean="0"/>
              <a:t>Множество источников данных с неизвестной степенью истинности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22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21"/>
    </mc:Choice>
    <mc:Fallback xmlns="">
      <p:transition spd="slow" advTm="682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Драйверы рынка </a:t>
            </a:r>
            <a:r>
              <a:rPr lang="en-US" dirty="0" smtClean="0"/>
              <a:t>Big Data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Увеличение </a:t>
            </a:r>
            <a:r>
              <a:rPr lang="ru-RU" dirty="0">
                <a:solidFill>
                  <a:schemeClr val="tx1"/>
                </a:solidFill>
              </a:rPr>
              <a:t>потоков </a:t>
            </a:r>
            <a:r>
              <a:rPr lang="ru-RU" dirty="0" smtClean="0">
                <a:solidFill>
                  <a:schemeClr val="tx1"/>
                </a:solidFill>
              </a:rPr>
              <a:t>информации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Удешевление </a:t>
            </a:r>
            <a:r>
              <a:rPr lang="ru-RU" dirty="0">
                <a:solidFill>
                  <a:schemeClr val="tx1"/>
                </a:solidFill>
              </a:rPr>
              <a:t>систем хранения на единицу </a:t>
            </a:r>
            <a:r>
              <a:rPr lang="ru-RU" dirty="0" smtClean="0">
                <a:solidFill>
                  <a:schemeClr val="tx1"/>
                </a:solidFill>
              </a:rPr>
              <a:t>информации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Усовершенствование </a:t>
            </a:r>
            <a:r>
              <a:rPr lang="ru-RU" dirty="0">
                <a:solidFill>
                  <a:schemeClr val="tx1"/>
                </a:solidFill>
              </a:rPr>
              <a:t>технологий обработки </a:t>
            </a:r>
            <a:r>
              <a:rPr lang="ru-RU" dirty="0" smtClean="0">
                <a:solidFill>
                  <a:schemeClr val="tx1"/>
                </a:solidFill>
              </a:rPr>
              <a:t>информации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68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31"/>
    </mc:Choice>
    <mc:Fallback xmlns="">
      <p:transition spd="slow" advTm="353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4V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Volume</a:t>
            </a:r>
          </a:p>
          <a:p>
            <a:pPr lvl="1"/>
            <a:r>
              <a:rPr lang="ru-RU" dirty="0" smtClean="0"/>
              <a:t>Объём данных</a:t>
            </a:r>
            <a:endParaRPr lang="en-US" dirty="0" smtClean="0"/>
          </a:p>
          <a:p>
            <a:r>
              <a:rPr lang="en-US" dirty="0" smtClean="0"/>
              <a:t>Velocity</a:t>
            </a:r>
            <a:endParaRPr lang="ru-RU" dirty="0" smtClean="0"/>
          </a:p>
          <a:p>
            <a:pPr lvl="1"/>
            <a:r>
              <a:rPr lang="ru-RU" dirty="0" smtClean="0"/>
              <a:t>Скорость создания и обработки данных</a:t>
            </a:r>
            <a:endParaRPr lang="en-US" dirty="0" smtClean="0"/>
          </a:p>
          <a:p>
            <a:r>
              <a:rPr lang="en-US" dirty="0" smtClean="0"/>
              <a:t>Variety</a:t>
            </a:r>
            <a:endParaRPr lang="ru-RU" dirty="0" smtClean="0"/>
          </a:p>
          <a:p>
            <a:pPr lvl="1"/>
            <a:r>
              <a:rPr lang="ru-RU" dirty="0" smtClean="0"/>
              <a:t>Разнообразие источников и форм</a:t>
            </a:r>
            <a:br>
              <a:rPr lang="ru-RU" dirty="0" smtClean="0"/>
            </a:br>
            <a:r>
              <a:rPr lang="ru-RU" dirty="0" smtClean="0"/>
              <a:t>хранения данных</a:t>
            </a:r>
          </a:p>
          <a:p>
            <a:r>
              <a:rPr lang="en-US" dirty="0" smtClean="0"/>
              <a:t>Value</a:t>
            </a:r>
          </a:p>
          <a:p>
            <a:pPr lvl="1"/>
            <a:r>
              <a:rPr lang="ru-RU" dirty="0" smtClean="0"/>
              <a:t>Ценность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5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9" t="8101" r="11940" b="4861"/>
          <a:stretch/>
        </p:blipFill>
        <p:spPr>
          <a:xfrm>
            <a:off x="5659390" y="1097934"/>
            <a:ext cx="6209072" cy="477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6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276"/>
    </mc:Choice>
    <mc:Fallback xmlns="">
      <p:transition spd="slow" advTm="4927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Структурированность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657" y="2011680"/>
            <a:ext cx="10473944" cy="3766185"/>
          </a:xfrm>
        </p:spPr>
        <p:txBody>
          <a:bodyPr numCol="2">
            <a:normAutofit fontScale="92500"/>
          </a:bodyPr>
          <a:lstStyle/>
          <a:p>
            <a:pPr lvl="0"/>
            <a:r>
              <a:rPr lang="ru-RU" dirty="0" smtClean="0"/>
              <a:t>Структурированная </a:t>
            </a:r>
            <a:r>
              <a:rPr lang="ru-RU" dirty="0"/>
              <a:t>информация</a:t>
            </a:r>
          </a:p>
          <a:p>
            <a:pPr lvl="1"/>
            <a:r>
              <a:rPr lang="ru-RU" dirty="0"/>
              <a:t>Таблицы СУБД с известными типами данных</a:t>
            </a:r>
          </a:p>
          <a:p>
            <a:pPr lvl="0"/>
            <a:r>
              <a:rPr lang="ru-RU" dirty="0" err="1"/>
              <a:t>Полуструктурированная</a:t>
            </a:r>
            <a:r>
              <a:rPr lang="ru-RU" dirty="0"/>
              <a:t> информация</a:t>
            </a:r>
          </a:p>
          <a:p>
            <a:pPr lvl="1"/>
            <a:r>
              <a:rPr lang="en-US" dirty="0"/>
              <a:t>XML</a:t>
            </a:r>
            <a:r>
              <a:rPr lang="ru-RU" dirty="0"/>
              <a:t>-документы </a:t>
            </a:r>
            <a:r>
              <a:rPr lang="ru-RU" dirty="0" smtClean="0"/>
              <a:t>и </a:t>
            </a:r>
            <a:r>
              <a:rPr lang="en-US" dirty="0"/>
              <a:t>XSD</a:t>
            </a:r>
            <a:r>
              <a:rPr lang="ru-RU" dirty="0" smtClean="0"/>
              <a:t>-схемы</a:t>
            </a:r>
            <a:endParaRPr lang="ru-RU" dirty="0"/>
          </a:p>
          <a:p>
            <a:pPr lvl="0"/>
            <a:r>
              <a:rPr lang="ru-RU" dirty="0"/>
              <a:t>Неструктурированная </a:t>
            </a:r>
            <a:r>
              <a:rPr lang="ru-RU" dirty="0" smtClean="0"/>
              <a:t>информация</a:t>
            </a:r>
            <a:endParaRPr lang="ru-RU" dirty="0"/>
          </a:p>
          <a:p>
            <a:pPr lvl="1"/>
            <a:r>
              <a:rPr lang="ru-RU" dirty="0"/>
              <a:t>Текстовые документы</a:t>
            </a:r>
          </a:p>
          <a:p>
            <a:pPr lvl="1"/>
            <a:r>
              <a:rPr lang="ru-RU" dirty="0" err="1"/>
              <a:t>Видеоконтент</a:t>
            </a:r>
            <a:endParaRPr lang="ru-RU" dirty="0"/>
          </a:p>
          <a:p>
            <a:pPr lvl="1"/>
            <a:r>
              <a:rPr lang="ru-RU" dirty="0" err="1" smtClean="0"/>
              <a:t>Аудиоконтент</a:t>
            </a:r>
            <a:endParaRPr lang="ru-RU" dirty="0" smtClean="0"/>
          </a:p>
          <a:p>
            <a:pPr lvl="1"/>
            <a:endParaRPr lang="ru-RU" dirty="0"/>
          </a:p>
          <a:p>
            <a:r>
              <a:rPr lang="ru-RU" dirty="0" smtClean="0"/>
              <a:t>Условность структурированности:</a:t>
            </a:r>
          </a:p>
          <a:p>
            <a:pPr lvl="1"/>
            <a:r>
              <a:rPr lang="ru-RU" dirty="0" smtClean="0"/>
              <a:t>Файл имеет структуру в рамках файловой системы</a:t>
            </a:r>
          </a:p>
          <a:p>
            <a:pPr lvl="1"/>
            <a:r>
              <a:rPr lang="ru-RU" dirty="0" smtClean="0"/>
              <a:t>Файл может не иметь структуры для исследователя (пока исследователь не узнает эту структуру)</a:t>
            </a:r>
          </a:p>
          <a:p>
            <a:pPr lvl="1"/>
            <a:endParaRPr lang="ru-RU" dirty="0"/>
          </a:p>
          <a:p>
            <a:r>
              <a:rPr lang="ru-RU" dirty="0" smtClean="0"/>
              <a:t>Отказ от </a:t>
            </a:r>
            <a:r>
              <a:rPr lang="ru-RU" dirty="0" err="1" smtClean="0"/>
              <a:t>структурированости</a:t>
            </a:r>
            <a:endParaRPr lang="ru-RU" dirty="0" smtClean="0"/>
          </a:p>
          <a:p>
            <a:pPr lvl="1"/>
            <a:r>
              <a:rPr lang="ru-RU" dirty="0" smtClean="0"/>
              <a:t>информационный поиск (индексы)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1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170"/>
    </mc:Choice>
    <mc:Fallback xmlns="">
      <p:transition spd="slow" advTm="10417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Виртуализация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изоляция вычислительных процессов и ресурсов друг от </a:t>
            </a:r>
            <a:r>
              <a:rPr lang="ru-RU" dirty="0" smtClean="0"/>
              <a:t>друга</a:t>
            </a:r>
          </a:p>
          <a:p>
            <a:r>
              <a:rPr lang="ru-RU" dirty="0" smtClean="0"/>
              <a:t>Виртуализация</a:t>
            </a:r>
          </a:p>
          <a:p>
            <a:pPr lvl="1"/>
            <a:r>
              <a:rPr lang="ru-RU" dirty="0" smtClean="0"/>
              <a:t>рабочих станций</a:t>
            </a:r>
          </a:p>
          <a:p>
            <a:pPr lvl="1"/>
            <a:r>
              <a:rPr lang="ru-RU" dirty="0" smtClean="0"/>
              <a:t>серверов</a:t>
            </a:r>
          </a:p>
          <a:p>
            <a:pPr lvl="1"/>
            <a:r>
              <a:rPr lang="ru-RU" dirty="0" smtClean="0"/>
              <a:t>приложений</a:t>
            </a:r>
          </a:p>
          <a:p>
            <a:pPr lvl="1"/>
            <a:r>
              <a:rPr lang="ru-RU" dirty="0" smtClean="0"/>
              <a:t>ресурсов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16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392"/>
    </mc:Choice>
    <mc:Fallback xmlns="">
      <p:transition spd="slow" advTm="4639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1841</TotalTime>
  <Words>1361</Words>
  <Application>Microsoft Office PowerPoint</Application>
  <PresentationFormat>Произвольный</PresentationFormat>
  <Paragraphs>96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Метрополия</vt:lpstr>
      <vt:lpstr>Основные вызовы больших данных</vt:lpstr>
      <vt:lpstr>4V</vt:lpstr>
      <vt:lpstr>Качество исходных данных</vt:lpstr>
      <vt:lpstr>Драйверы рынка Big Data</vt:lpstr>
      <vt:lpstr>4V</vt:lpstr>
      <vt:lpstr>Структурированность</vt:lpstr>
      <vt:lpstr>Виртуализация</vt:lpstr>
    </vt:vector>
  </TitlesOfParts>
  <Company>Exploratory Systems, LLC.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аналитику больших данных</dc:title>
  <dc:creator>Евгений Н. Павловский</dc:creator>
  <cp:lastModifiedBy>rana</cp:lastModifiedBy>
  <cp:revision>76</cp:revision>
  <dcterms:created xsi:type="dcterms:W3CDTF">2014-01-13T12:43:09Z</dcterms:created>
  <dcterms:modified xsi:type="dcterms:W3CDTF">2014-03-18T12:38:46Z</dcterms:modified>
</cp:coreProperties>
</file>