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8"/>
  </p:notesMasterIdLst>
  <p:sldIdLst>
    <p:sldId id="256" r:id="rId2"/>
    <p:sldId id="290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269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Евгений Николаевич Павловский" initials="ЕП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981" autoAdjust="0"/>
    <p:restoredTop sz="84920" autoAdjust="0"/>
  </p:normalViewPr>
  <p:slideViewPr>
    <p:cSldViewPr snapToGrid="0">
      <p:cViewPr>
        <p:scale>
          <a:sx n="50" d="100"/>
          <a:sy n="50" d="100"/>
        </p:scale>
        <p:origin x="-858" y="-16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0DF6EF-D8A8-4F91-93BA-D978D5707FD9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F73B42-7B8B-4882-A809-3559C0742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366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C9E84F4-BCF7-46EA-9911-8EEEF4669839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416" y="145405"/>
            <a:ext cx="2230119" cy="408235"/>
          </a:xfrm>
          <a:prstGeom prst="rect">
            <a:avLst/>
          </a:prstGeom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000299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85C41-53C6-4506-9912-B8A97176D81C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8946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73FCB-37C4-418F-8ACB-5BEB28A17ADA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2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5F9E7-1919-4AB4-A1E8-E46B434F576F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253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EDB56-F002-4DBB-8550-09C3651CAADF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3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DCBF-DDA7-4163-9F46-42A5B5E5F02E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699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02F9E-C98F-4E27-990C-5CB47E27C1C6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566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1FF08-80EF-45B3-BFA1-49F448344DEE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804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F8DB9-1EB6-4F15-A388-BEEA1B07F022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6152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E8630-FE69-44B1-86BB-3BDEFCEB2B74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416" y="145405"/>
            <a:ext cx="2230119" cy="408235"/>
          </a:xfrm>
          <a:prstGeom prst="rect">
            <a:avLst/>
          </a:prstGeom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349550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E79F3C3-3F8F-4383-ABD0-2BB5D18253E2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416" y="145405"/>
            <a:ext cx="2230119" cy="408235"/>
          </a:xfrm>
          <a:prstGeom prst="rect">
            <a:avLst/>
          </a:prstGeom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918885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7800" marR="0" lvl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Образец текста</a:t>
            </a:r>
          </a:p>
          <a:p>
            <a:pPr marL="533400" marR="0" lvl="1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723900" marR="0" lvl="2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  <a:p>
            <a:pPr marL="822325" marR="0" lvl="3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Четвертый уровень</a:t>
            </a:r>
          </a:p>
          <a:p>
            <a:pPr marL="1096963" marR="0" lvl="4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Пятый уровень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3753DCCE-50A5-4545-B01C-2A0D8FBD22B4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416" y="145405"/>
            <a:ext cx="2230119" cy="408235"/>
          </a:xfrm>
          <a:prstGeom prst="rect">
            <a:avLst/>
          </a:prstGeom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953263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7800" marR="0" indent="-177800" algn="l" defTabSz="914400" rtl="0" eaLnBrk="1" fontAlgn="auto" latinLnBrk="0" hangingPunct="1">
        <a:lnSpc>
          <a:spcPct val="85000"/>
        </a:lnSpc>
        <a:spcBef>
          <a:spcPts val="13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533400" marR="0" indent="-346075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23900" marR="0" indent="-368300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325" marR="0" indent="-200025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6963" marR="0" indent="-195263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Возможности библиотеки </a:t>
            </a:r>
            <a:r>
              <a:rPr lang="en-US" b="1" dirty="0"/>
              <a:t>Pandas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84362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Python. </a:t>
            </a:r>
            <a:r>
              <a:rPr lang="ru-RU" sz="4800" dirty="0" smtClean="0"/>
              <a:t>Кластеризация</a:t>
            </a:r>
            <a:endParaRPr lang="ru-RU" sz="48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676652" y="1752431"/>
            <a:ext cx="11115298" cy="101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7800" marR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3400" marR="0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23900" marR="0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325" marR="0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6963" marR="0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/>
              <a:t>Пример кластеризации при помощи алгоритма </a:t>
            </a:r>
            <a:r>
              <a:rPr lang="en-US" sz="2000" dirty="0"/>
              <a:t>K-Means </a:t>
            </a:r>
            <a:r>
              <a:rPr lang="ru-RU" sz="2000" dirty="0"/>
              <a:t>из библиотеки </a:t>
            </a:r>
            <a:r>
              <a:rPr lang="en-US" sz="2000" b="1" dirty="0" err="1" smtClean="0"/>
              <a:t>mlpy</a:t>
            </a:r>
            <a:r>
              <a:rPr lang="en-US" sz="2000" dirty="0" smtClean="0"/>
              <a:t>. </a:t>
            </a:r>
            <a:r>
              <a:rPr lang="ru-RU" sz="2000" dirty="0" smtClean="0"/>
              <a:t>Исходный код:</a:t>
            </a:r>
            <a:endParaRPr lang="ru-RU" sz="2000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392" y="2246981"/>
            <a:ext cx="10156172" cy="3772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127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Python. </a:t>
            </a:r>
            <a:r>
              <a:rPr lang="ru-RU" sz="4800" dirty="0" smtClean="0"/>
              <a:t>Кластеризация</a:t>
            </a:r>
            <a:endParaRPr lang="ru-RU" sz="48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676652" y="1752431"/>
            <a:ext cx="11115298" cy="101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7800" marR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3400" marR="0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23900" marR="0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325" marR="0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6963" marR="0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/>
              <a:t>Пример кластеризации при помощи алгоритма </a:t>
            </a:r>
            <a:r>
              <a:rPr lang="en-US" sz="2000" dirty="0"/>
              <a:t>K-Means </a:t>
            </a:r>
            <a:r>
              <a:rPr lang="ru-RU" sz="2000" dirty="0"/>
              <a:t>из библиотеки </a:t>
            </a:r>
            <a:r>
              <a:rPr lang="en-US" sz="2000" b="1" dirty="0" err="1" smtClean="0"/>
              <a:t>mlpy</a:t>
            </a:r>
            <a:r>
              <a:rPr lang="en-US" sz="2000" dirty="0" smtClean="0"/>
              <a:t>. </a:t>
            </a:r>
            <a:r>
              <a:rPr lang="ru-RU" sz="2000" dirty="0" smtClean="0"/>
              <a:t>Результат:</a:t>
            </a:r>
            <a:endParaRPr lang="ru-RU" sz="2000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077" y="2099498"/>
            <a:ext cx="5126447" cy="4025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427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Python. </a:t>
            </a:r>
            <a:r>
              <a:rPr lang="ru-RU" sz="4800" dirty="0" smtClean="0"/>
              <a:t>Линейная классификация</a:t>
            </a:r>
            <a:endParaRPr lang="ru-RU" sz="48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676652" y="1752431"/>
            <a:ext cx="11115298" cy="101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7800" marR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3400" marR="0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23900" marR="0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325" marR="0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6963" marR="0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/>
              <a:t>Пример </a:t>
            </a:r>
            <a:r>
              <a:rPr lang="ru-RU" sz="2000" dirty="0" smtClean="0"/>
              <a:t>линейной классификации </a:t>
            </a:r>
            <a:r>
              <a:rPr lang="ru-RU" sz="2000" dirty="0"/>
              <a:t>при помощи алгоритма </a:t>
            </a:r>
            <a:r>
              <a:rPr lang="en-US" sz="2000" dirty="0" smtClean="0"/>
              <a:t>LDAC </a:t>
            </a:r>
            <a:r>
              <a:rPr lang="ru-RU" sz="2000" dirty="0"/>
              <a:t>из библиотеки </a:t>
            </a:r>
            <a:r>
              <a:rPr lang="en-US" sz="2000" b="1" dirty="0" err="1" smtClean="0"/>
              <a:t>mlpy</a:t>
            </a:r>
            <a:r>
              <a:rPr lang="en-US" sz="2000" dirty="0" smtClean="0"/>
              <a:t>. </a:t>
            </a:r>
            <a:r>
              <a:rPr lang="ru-RU" sz="2000" dirty="0" smtClean="0"/>
              <a:t>Код</a:t>
            </a:r>
            <a:endParaRPr lang="ru-RU" sz="2000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7168" y="2068643"/>
            <a:ext cx="7431389" cy="428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811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Python. </a:t>
            </a:r>
            <a:r>
              <a:rPr lang="ru-RU" sz="4800" dirty="0" smtClean="0"/>
              <a:t>Линейная классификация</a:t>
            </a:r>
            <a:endParaRPr lang="ru-RU" sz="48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676652" y="1752431"/>
            <a:ext cx="11115298" cy="101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7800" marR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3400" marR="0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23900" marR="0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325" marR="0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6963" marR="0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/>
              <a:t>Пример </a:t>
            </a:r>
            <a:r>
              <a:rPr lang="ru-RU" sz="2000" dirty="0" smtClean="0"/>
              <a:t>линейной классификации </a:t>
            </a:r>
            <a:r>
              <a:rPr lang="ru-RU" sz="2000" dirty="0"/>
              <a:t>при помощи алгоритма </a:t>
            </a:r>
            <a:r>
              <a:rPr lang="en-US" sz="2000" dirty="0" smtClean="0"/>
              <a:t>LDAC </a:t>
            </a:r>
            <a:r>
              <a:rPr lang="ru-RU" sz="2000" dirty="0"/>
              <a:t>из библиотеки </a:t>
            </a:r>
            <a:r>
              <a:rPr lang="en-US" sz="2000" b="1" dirty="0" err="1" smtClean="0"/>
              <a:t>mlpy</a:t>
            </a:r>
            <a:r>
              <a:rPr lang="en-US" sz="2000" dirty="0" smtClean="0"/>
              <a:t>. </a:t>
            </a:r>
            <a:r>
              <a:rPr lang="ru-RU" sz="2000" dirty="0" smtClean="0"/>
              <a:t>Результат</a:t>
            </a:r>
            <a:endParaRPr lang="ru-RU" sz="2000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8227" y="2077699"/>
            <a:ext cx="5186128" cy="4127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416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Python. </a:t>
            </a:r>
            <a:r>
              <a:rPr lang="ru-RU" sz="4800" dirty="0" err="1" smtClean="0"/>
              <a:t>Неинейная</a:t>
            </a:r>
            <a:r>
              <a:rPr lang="ru-RU" sz="4800" dirty="0" smtClean="0"/>
              <a:t> классификация</a:t>
            </a:r>
            <a:endParaRPr lang="ru-RU" sz="48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736612" y="1619303"/>
            <a:ext cx="11115298" cy="101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7800" marR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3400" marR="0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23900" marR="0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325" marR="0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6963" marR="0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/>
              <a:t>Пример </a:t>
            </a:r>
            <a:r>
              <a:rPr lang="ru-RU" sz="2000" dirty="0" smtClean="0"/>
              <a:t>нелинейной классификации </a:t>
            </a:r>
            <a:r>
              <a:rPr lang="ru-RU" sz="2000" dirty="0"/>
              <a:t>при помощи алгоритма </a:t>
            </a:r>
            <a:r>
              <a:rPr lang="en-US" sz="2000" dirty="0" smtClean="0"/>
              <a:t>k-Nearest neighbors </a:t>
            </a:r>
            <a:r>
              <a:rPr lang="ru-RU" sz="2000" dirty="0" smtClean="0"/>
              <a:t>из </a:t>
            </a:r>
            <a:r>
              <a:rPr lang="en-US" sz="2000" b="1" dirty="0" err="1" smtClean="0"/>
              <a:t>mlpy</a:t>
            </a:r>
            <a:r>
              <a:rPr lang="en-US" sz="2000" dirty="0" smtClean="0"/>
              <a:t>. </a:t>
            </a:r>
            <a:r>
              <a:rPr lang="ru-RU" sz="2000" dirty="0" smtClean="0"/>
              <a:t>Код:</a:t>
            </a:r>
            <a:endParaRPr lang="ru-RU" sz="20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8539" y="2053653"/>
            <a:ext cx="7185441" cy="4629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284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Python. </a:t>
            </a:r>
            <a:r>
              <a:rPr lang="ru-RU" sz="4800" dirty="0" smtClean="0"/>
              <a:t>Нелинейная классификация</a:t>
            </a:r>
            <a:endParaRPr lang="ru-RU" sz="48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676652" y="1752431"/>
            <a:ext cx="11115298" cy="101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7800" marR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3400" marR="0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23900" marR="0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325" marR="0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6963" marR="0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/>
              <a:t>Пример </a:t>
            </a:r>
            <a:r>
              <a:rPr lang="ru-RU" sz="2000" dirty="0" smtClean="0"/>
              <a:t>нелинейной классификации </a:t>
            </a:r>
            <a:r>
              <a:rPr lang="ru-RU" sz="2000" dirty="0"/>
              <a:t>при помощи алгоритма </a:t>
            </a:r>
            <a:r>
              <a:rPr lang="en-US" sz="2000" dirty="0" smtClean="0"/>
              <a:t>k-Nearest neighbors </a:t>
            </a:r>
            <a:r>
              <a:rPr lang="ru-RU" sz="2000" dirty="0" smtClean="0"/>
              <a:t>из </a:t>
            </a:r>
            <a:r>
              <a:rPr lang="en-US" sz="2000" b="1" dirty="0" err="1" smtClean="0"/>
              <a:t>mlpy</a:t>
            </a:r>
            <a:r>
              <a:rPr lang="en-US" sz="2000" dirty="0" smtClean="0"/>
              <a:t>. </a:t>
            </a:r>
            <a:r>
              <a:rPr lang="ru-RU" sz="2000" dirty="0" smtClean="0"/>
              <a:t>Результат:</a:t>
            </a:r>
            <a:endParaRPr lang="ru-RU" sz="2000" dirty="0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7041" y="2131883"/>
            <a:ext cx="5317293" cy="4153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994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Ссылки и литература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69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Pandas:</a:t>
            </a:r>
            <a:r>
              <a:rPr lang="en-US" sz="4800" dirty="0"/>
              <a:t> </a:t>
            </a:r>
            <a:r>
              <a:rPr lang="ru-RU" sz="4800" dirty="0" smtClean="0"/>
              <a:t>Основы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7" y="2011680"/>
            <a:ext cx="4904993" cy="376618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b="1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7800" marR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3400" marR="0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23900" marR="0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325" marR="0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6963" marR="0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alibri Light" panose="020F0302020204030204" pitchFamily="34" charset="0"/>
              <a:buNone/>
            </a:pPr>
            <a:r>
              <a:rPr lang="ru-RU" dirty="0" smtClean="0"/>
              <a:t>Для начала работы с </a:t>
            </a:r>
            <a:r>
              <a:rPr lang="en-US" dirty="0" smtClean="0"/>
              <a:t>pandas </a:t>
            </a:r>
            <a:r>
              <a:rPr lang="ru-RU" dirty="0" smtClean="0"/>
              <a:t>необходимо ознакомиться с двумя основными структурами данных – </a:t>
            </a:r>
            <a:r>
              <a:rPr lang="en-US" i="1" dirty="0" smtClean="0"/>
              <a:t>Series</a:t>
            </a:r>
            <a:r>
              <a:rPr lang="ru-RU" dirty="0" smtClean="0"/>
              <a:t> и </a:t>
            </a:r>
            <a:r>
              <a:rPr lang="en-US" i="1" dirty="0" err="1" smtClean="0"/>
              <a:t>DataFrame</a:t>
            </a:r>
            <a:endParaRPr lang="ru-RU" i="1" dirty="0" smtClean="0"/>
          </a:p>
          <a:p>
            <a:pPr marL="0" indent="0">
              <a:buFont typeface="Calibri Light" panose="020F0302020204030204" pitchFamily="34" charset="0"/>
              <a:buNone/>
            </a:pPr>
            <a:endParaRPr lang="ru-RU" dirty="0" smtClean="0"/>
          </a:p>
          <a:p>
            <a:pPr marL="0" indent="0">
              <a:buFont typeface="Calibri Light" panose="020F0302020204030204" pitchFamily="34" charset="0"/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52798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Pandas:</a:t>
            </a:r>
            <a:r>
              <a:rPr lang="en-US" sz="4800" dirty="0"/>
              <a:t> </a:t>
            </a:r>
            <a:r>
              <a:rPr lang="en-US" sz="4800" dirty="0" smtClean="0"/>
              <a:t>Series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7" y="2011680"/>
            <a:ext cx="4904993" cy="376618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b="1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676656" y="2011680"/>
            <a:ext cx="4185629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7800" marR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3400" marR="0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23900" marR="0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325" marR="0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6963" marR="0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alibri Light" panose="020F0302020204030204" pitchFamily="34" charset="0"/>
              <a:buNone/>
            </a:pPr>
            <a:r>
              <a:rPr lang="en-US" dirty="0" smtClean="0"/>
              <a:t>Series – </a:t>
            </a:r>
            <a:r>
              <a:rPr lang="ru-RU" dirty="0" smtClean="0"/>
              <a:t>это одномерный объект, состоящий из массива данных и массива индексов</a:t>
            </a:r>
          </a:p>
          <a:p>
            <a:pPr marL="0" indent="0">
              <a:buFont typeface="Calibri Light" panose="020F0302020204030204" pitchFamily="34" charset="0"/>
              <a:buNone/>
            </a:pPr>
            <a:r>
              <a:rPr lang="ru-RU" dirty="0" smtClean="0"/>
              <a:t>Возможно создание структуры с заданным массивом индексов</a:t>
            </a:r>
          </a:p>
          <a:p>
            <a:pPr marL="0" indent="0">
              <a:buFont typeface="Calibri Light" panose="020F0302020204030204" pitchFamily="34" charset="0"/>
              <a:buNone/>
            </a:pPr>
            <a:endParaRPr lang="ru-RU" dirty="0" smtClean="0"/>
          </a:p>
          <a:p>
            <a:pPr marL="0" indent="0">
              <a:buFont typeface="Calibri Light" panose="020F0302020204030204" pitchFamily="34" charset="0"/>
              <a:buNone/>
            </a:pPr>
            <a:endParaRPr lang="ru-RU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5556738" y="2011680"/>
            <a:ext cx="5540853" cy="3878664"/>
          </a:xfrm>
          <a:prstGeom prst="rect">
            <a:avLst/>
          </a:prstGeom>
          <a:ln w="190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2852" y="2143886"/>
            <a:ext cx="2952583" cy="1615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2850" y="3817256"/>
            <a:ext cx="5424741" cy="16803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Прямая со стрелкой 10"/>
          <p:cNvCxnSpPr/>
          <p:nvPr/>
        </p:nvCxnSpPr>
        <p:spPr>
          <a:xfrm flipV="1">
            <a:off x="4833813" y="2365829"/>
            <a:ext cx="839039" cy="11302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717699" y="3618220"/>
            <a:ext cx="955153" cy="33279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66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Pandas:</a:t>
            </a:r>
            <a:r>
              <a:rPr lang="en-US" sz="4800" dirty="0"/>
              <a:t> </a:t>
            </a:r>
            <a:r>
              <a:rPr lang="en-US" sz="4800" dirty="0" smtClean="0"/>
              <a:t>Series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7" y="2011680"/>
            <a:ext cx="4904993" cy="376618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b="1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676656" y="2011680"/>
            <a:ext cx="4185629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7800" marR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3400" marR="0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23900" marR="0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325" marR="0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6963" marR="0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alibri Light" panose="020F0302020204030204" pitchFamily="34" charset="0"/>
              <a:buNone/>
            </a:pPr>
            <a:r>
              <a:rPr lang="ru-RU" dirty="0" smtClean="0"/>
              <a:t>Индексы можно использовать для доступа к элементам массива</a:t>
            </a:r>
          </a:p>
          <a:p>
            <a:pPr marL="0" indent="0">
              <a:buFont typeface="Calibri Light" panose="020F0302020204030204" pitchFamily="34" charset="0"/>
              <a:buNone/>
            </a:pPr>
            <a:r>
              <a:rPr lang="ru-RU" dirty="0" smtClean="0"/>
              <a:t>Операции над массивом сохраняют связь индекса и значения</a:t>
            </a:r>
          </a:p>
          <a:p>
            <a:pPr marL="0" indent="0">
              <a:buFont typeface="Calibri Light" panose="020F0302020204030204" pitchFamily="34" charset="0"/>
              <a:buNone/>
            </a:pPr>
            <a:endParaRPr lang="ru-RU" dirty="0" smtClean="0"/>
          </a:p>
          <a:p>
            <a:pPr marL="0" indent="0">
              <a:buFont typeface="Calibri Light" panose="020F0302020204030204" pitchFamily="34" charset="0"/>
              <a:buNone/>
            </a:pPr>
            <a:endParaRPr lang="ru-RU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5556738" y="2011680"/>
            <a:ext cx="5540853" cy="3878664"/>
          </a:xfrm>
          <a:prstGeom prst="rect">
            <a:avLst/>
          </a:prstGeom>
          <a:ln w="190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 стрелкой 10"/>
          <p:cNvCxnSpPr/>
          <p:nvPr/>
        </p:nvCxnSpPr>
        <p:spPr>
          <a:xfrm flipV="1">
            <a:off x="4833813" y="2365829"/>
            <a:ext cx="839039" cy="11302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717699" y="3618220"/>
            <a:ext cx="955153" cy="33279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3655" y="2197937"/>
            <a:ext cx="2285812" cy="1497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5164" y="3816320"/>
            <a:ext cx="4400550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368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Pandas:</a:t>
            </a:r>
            <a:r>
              <a:rPr lang="en-US" sz="4800" dirty="0"/>
              <a:t> </a:t>
            </a:r>
            <a:r>
              <a:rPr lang="en-US" sz="4800" dirty="0" smtClean="0"/>
              <a:t>Series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7" y="2011680"/>
            <a:ext cx="4904993" cy="376618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b="1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676656" y="2011680"/>
            <a:ext cx="529234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7800" marR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3400" marR="0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23900" marR="0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325" marR="0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6963" marR="0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alibri Light" panose="020F0302020204030204" pitchFamily="34" charset="0"/>
              <a:buNone/>
            </a:pPr>
            <a:r>
              <a:rPr lang="ru-RU" dirty="0" smtClean="0"/>
              <a:t>Индексы и сами данные имеют атрибут имя</a:t>
            </a:r>
          </a:p>
          <a:p>
            <a:pPr marL="0" indent="0">
              <a:buFont typeface="Calibri Light" panose="020F0302020204030204" pitchFamily="34" charset="0"/>
              <a:buNone/>
            </a:pPr>
            <a:r>
              <a:rPr lang="ru-RU" dirty="0" smtClean="0"/>
              <a:t>Индексы могут быть изменены</a:t>
            </a:r>
          </a:p>
          <a:p>
            <a:pPr marL="0" indent="0">
              <a:buFont typeface="Calibri Light" panose="020F0302020204030204" pitchFamily="34" charset="0"/>
              <a:buNone/>
            </a:pPr>
            <a:endParaRPr lang="ru-RU" dirty="0" smtClean="0"/>
          </a:p>
          <a:p>
            <a:pPr marL="0" indent="0">
              <a:buFont typeface="Calibri Light" panose="020F0302020204030204" pitchFamily="34" charset="0"/>
              <a:buNone/>
            </a:pPr>
            <a:endParaRPr lang="ru-RU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6536267" y="2011680"/>
            <a:ext cx="4561324" cy="3878664"/>
          </a:xfrm>
          <a:prstGeom prst="rect">
            <a:avLst/>
          </a:prstGeom>
          <a:ln w="190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5969000" y="2286001"/>
            <a:ext cx="694452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986867" y="3112856"/>
            <a:ext cx="1641138" cy="117094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3452" y="2109681"/>
            <a:ext cx="2667786" cy="2006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8850" y="4211636"/>
            <a:ext cx="3750325" cy="1447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951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Pandas:</a:t>
            </a:r>
            <a:r>
              <a:rPr lang="en-US" sz="4800" dirty="0"/>
              <a:t> </a:t>
            </a:r>
            <a:r>
              <a:rPr lang="en-US" sz="4800" dirty="0" err="1" smtClean="0"/>
              <a:t>DataFrame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7" y="2011680"/>
            <a:ext cx="4904993" cy="376618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b="1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13" name="Объект 2"/>
          <p:cNvSpPr txBox="1">
            <a:spLocks/>
          </p:cNvSpPr>
          <p:nvPr/>
        </p:nvSpPr>
        <p:spPr>
          <a:xfrm>
            <a:off x="676654" y="1899289"/>
            <a:ext cx="11049772" cy="1203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7800" marR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3400" marR="0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23900" marR="0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325" marR="0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6963" marR="0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 smtClean="0"/>
              <a:t>DataFrame</a:t>
            </a:r>
            <a:r>
              <a:rPr lang="en-US" dirty="0" smtClean="0"/>
              <a:t> </a:t>
            </a:r>
            <a:r>
              <a:rPr lang="ru-RU" dirty="0" smtClean="0"/>
              <a:t>представляет собой табличную структуру данных, содержащую упорядоченный набор столбцов, каждый из которых может содержать различный тип данных.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840362" y="3210479"/>
            <a:ext cx="5404714" cy="2703623"/>
          </a:xfrm>
          <a:prstGeom prst="rect">
            <a:avLst/>
          </a:prstGeom>
          <a:ln w="190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8850" y="3392131"/>
            <a:ext cx="5230755" cy="84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Объект 2"/>
          <p:cNvSpPr txBox="1">
            <a:spLocks/>
          </p:cNvSpPr>
          <p:nvPr/>
        </p:nvSpPr>
        <p:spPr>
          <a:xfrm>
            <a:off x="676654" y="3210479"/>
            <a:ext cx="4942482" cy="1203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7800" marR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3400" marR="0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23900" marR="0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325" marR="0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6963" marR="0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/>
              <a:t>Существует много способов создать </a:t>
            </a:r>
            <a:r>
              <a:rPr lang="en-US" dirty="0" err="1" smtClean="0"/>
              <a:t>DataFrame</a:t>
            </a:r>
            <a:r>
              <a:rPr lang="en-US" dirty="0" smtClean="0"/>
              <a:t>, </a:t>
            </a:r>
            <a:r>
              <a:rPr lang="ru-RU" dirty="0" smtClean="0"/>
              <a:t>например, из словаря </a:t>
            </a:r>
          </a:p>
        </p:txBody>
      </p:sp>
    </p:spTree>
    <p:extLst>
      <p:ext uri="{BB962C8B-B14F-4D97-AF65-F5344CB8AC3E}">
        <p14:creationId xmlns:p14="http://schemas.microsoft.com/office/powerpoint/2010/main" val="134806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Pandas:</a:t>
            </a:r>
            <a:r>
              <a:rPr lang="en-US" sz="4800" dirty="0"/>
              <a:t> </a:t>
            </a:r>
            <a:r>
              <a:rPr lang="en-US" sz="4800" dirty="0" err="1" smtClean="0"/>
              <a:t>DataFrame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7" y="2011680"/>
            <a:ext cx="4904993" cy="376618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b="1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840362" y="1917291"/>
            <a:ext cx="5404714" cy="3996812"/>
          </a:xfrm>
          <a:prstGeom prst="rect">
            <a:avLst/>
          </a:prstGeom>
          <a:ln w="190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бъект 2"/>
          <p:cNvSpPr txBox="1">
            <a:spLocks/>
          </p:cNvSpPr>
          <p:nvPr/>
        </p:nvSpPr>
        <p:spPr>
          <a:xfrm>
            <a:off x="676654" y="1987101"/>
            <a:ext cx="4839243" cy="182535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77800" marR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3400" marR="0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23900" marR="0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325" marR="0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6963" marR="0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/>
              <a:t>При создании можно обозначить, в какой последовательности будут располагаться столбцы</a:t>
            </a:r>
          </a:p>
          <a:p>
            <a:pPr marL="0" indent="0">
              <a:buNone/>
            </a:pPr>
            <a:r>
              <a:rPr lang="ru-RU" dirty="0" smtClean="0"/>
              <a:t>Если задается столбец, отсутствующий в исходных данных, то он заполняется величиной </a:t>
            </a:r>
            <a:r>
              <a:rPr lang="en-US" dirty="0" smtClean="0"/>
              <a:t>NA</a:t>
            </a:r>
            <a:endParaRPr lang="ru-RU" dirty="0" smtClean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210" y="2078054"/>
            <a:ext cx="4224806" cy="144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210" y="3549986"/>
            <a:ext cx="5218790" cy="1911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Прямая со стрелкой 11"/>
          <p:cNvCxnSpPr/>
          <p:nvPr/>
        </p:nvCxnSpPr>
        <p:spPr>
          <a:xfrm>
            <a:off x="5145910" y="2286002"/>
            <a:ext cx="8113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5493136" y="3310468"/>
            <a:ext cx="464074" cy="34713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050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Pandas:</a:t>
            </a:r>
            <a:r>
              <a:rPr lang="en-US" sz="4800" dirty="0"/>
              <a:t> </a:t>
            </a:r>
            <a:r>
              <a:rPr lang="en-US" sz="4800" dirty="0" err="1" smtClean="0"/>
              <a:t>DataFrame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7" y="2011680"/>
            <a:ext cx="4904993" cy="376618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b="1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840362" y="1917291"/>
            <a:ext cx="5404714" cy="3996812"/>
          </a:xfrm>
          <a:prstGeom prst="rect">
            <a:avLst/>
          </a:prstGeom>
          <a:ln w="190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бъект 2"/>
          <p:cNvSpPr txBox="1">
            <a:spLocks/>
          </p:cNvSpPr>
          <p:nvPr/>
        </p:nvSpPr>
        <p:spPr>
          <a:xfrm>
            <a:off x="676653" y="2974734"/>
            <a:ext cx="4839243" cy="101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7800" marR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3400" marR="0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23900" marR="0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325" marR="0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6963" marR="0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/>
              <a:t>Доступ к столбцам и строкам может быть получен по индексу</a:t>
            </a:r>
          </a:p>
        </p:txBody>
      </p:sp>
      <p:cxnSp>
        <p:nvCxnSpPr>
          <p:cNvPr id="12" name="Прямая со стрелкой 11"/>
          <p:cNvCxnSpPr/>
          <p:nvPr/>
        </p:nvCxnSpPr>
        <p:spPr>
          <a:xfrm flipV="1">
            <a:off x="5613400" y="2286002"/>
            <a:ext cx="343810" cy="78739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5515896" y="3386667"/>
            <a:ext cx="403817" cy="8473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209" y="1987100"/>
            <a:ext cx="3718424" cy="629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210" y="2539996"/>
            <a:ext cx="3220657" cy="931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9713" y="3484034"/>
            <a:ext cx="2149020" cy="1267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026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Pandas:</a:t>
            </a:r>
            <a:r>
              <a:rPr lang="en-US" sz="4800" dirty="0"/>
              <a:t> </a:t>
            </a:r>
            <a:r>
              <a:rPr lang="en-US" sz="4800" dirty="0" err="1" smtClean="0"/>
              <a:t>DataFrame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7" y="2011680"/>
            <a:ext cx="4904993" cy="376618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b="1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8172450" y="1917291"/>
            <a:ext cx="3072626" cy="3996812"/>
          </a:xfrm>
          <a:prstGeom prst="rect">
            <a:avLst/>
          </a:prstGeom>
          <a:ln w="190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бъект 2"/>
          <p:cNvSpPr txBox="1">
            <a:spLocks/>
          </p:cNvSpPr>
          <p:nvPr/>
        </p:nvSpPr>
        <p:spPr>
          <a:xfrm>
            <a:off x="676652" y="2962106"/>
            <a:ext cx="4839243" cy="1018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77800" marR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3400" marR="0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23900" marR="0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325" marR="0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6963" marR="0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/>
              <a:t>Столбцы можно модифицировать присваиванием</a:t>
            </a:r>
          </a:p>
        </p:txBody>
      </p:sp>
      <p:cxnSp>
        <p:nvCxnSpPr>
          <p:cNvPr id="12" name="Прямая со стрелкой 11"/>
          <p:cNvCxnSpPr/>
          <p:nvPr/>
        </p:nvCxnSpPr>
        <p:spPr>
          <a:xfrm flipV="1">
            <a:off x="5515896" y="2219325"/>
            <a:ext cx="2811620" cy="95250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5515896" y="3386667"/>
            <a:ext cx="2811620" cy="67098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7516" y="2034509"/>
            <a:ext cx="2917560" cy="376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819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лекций Интуит">
  <a:themeElements>
    <a:clrScheme name="Метрополия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Метрополи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поли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etropolitan" id="{4C5440D6-04D2-4954-96CF-F251137069B2}" vid="{33ACF124-275F-44F2-8DE0-0A755069829B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лекций Интуит</Template>
  <TotalTime>530</TotalTime>
  <Words>275</Words>
  <Application>Microsoft Office PowerPoint</Application>
  <PresentationFormat>Произвольный</PresentationFormat>
  <Paragraphs>50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Шаблон лекций Интуит</vt:lpstr>
      <vt:lpstr>Возможности библиотеки Pandas</vt:lpstr>
      <vt:lpstr>Pandas: Основы</vt:lpstr>
      <vt:lpstr>Pandas: Series</vt:lpstr>
      <vt:lpstr>Pandas: Series</vt:lpstr>
      <vt:lpstr>Pandas: Series</vt:lpstr>
      <vt:lpstr>Pandas: DataFrame</vt:lpstr>
      <vt:lpstr>Pandas: DataFrame</vt:lpstr>
      <vt:lpstr>Pandas: DataFrame</vt:lpstr>
      <vt:lpstr>Pandas: DataFrame</vt:lpstr>
      <vt:lpstr>Python. Кластеризация</vt:lpstr>
      <vt:lpstr>Python. Кластеризация</vt:lpstr>
      <vt:lpstr>Python. Линейная классификация</vt:lpstr>
      <vt:lpstr>Python. Линейная классификация</vt:lpstr>
      <vt:lpstr>Python. Неинейная классификация</vt:lpstr>
      <vt:lpstr>Python. Нелинейная классификация</vt:lpstr>
      <vt:lpstr>Ссылки и литература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</dc:title>
  <dc:creator>Admin</dc:creator>
  <cp:lastModifiedBy>rana</cp:lastModifiedBy>
  <cp:revision>37</cp:revision>
  <dcterms:created xsi:type="dcterms:W3CDTF">2014-02-11T14:23:34Z</dcterms:created>
  <dcterms:modified xsi:type="dcterms:W3CDTF">2014-03-18T12:52:38Z</dcterms:modified>
</cp:coreProperties>
</file>