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31"/>
  </p:notesMasterIdLst>
  <p:sldIdLst>
    <p:sldId id="256" r:id="rId2"/>
    <p:sldId id="273" r:id="rId3"/>
    <p:sldId id="274" r:id="rId4"/>
    <p:sldId id="275" r:id="rId5"/>
    <p:sldId id="276" r:id="rId6"/>
    <p:sldId id="281" r:id="rId7"/>
    <p:sldId id="279" r:id="rId8"/>
    <p:sldId id="280" r:id="rId9"/>
    <p:sldId id="284" r:id="rId10"/>
    <p:sldId id="282" r:id="rId11"/>
    <p:sldId id="283" r:id="rId12"/>
    <p:sldId id="286" r:id="rId13"/>
    <p:sldId id="285" r:id="rId14"/>
    <p:sldId id="287" r:id="rId15"/>
    <p:sldId id="288" r:id="rId16"/>
    <p:sldId id="289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303" r:id="rId29"/>
    <p:sldId id="304" r:id="rId3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438" autoAdjust="0"/>
  </p:normalViewPr>
  <p:slideViewPr>
    <p:cSldViewPr>
      <p:cViewPr>
        <p:scale>
          <a:sx n="66" d="100"/>
          <a:sy n="66" d="100"/>
        </p:scale>
        <p:origin x="-654" y="-92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B4C53E-D3A6-4BCC-8A06-13F7EF9C8FFE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59578D-BFD3-40CA-B889-5F35A18FE5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024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4206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Часто</a:t>
            </a:r>
            <a:r>
              <a:rPr lang="ru-RU" baseline="0" dirty="0" smtClean="0"/>
              <a:t> бывает получить сводку о основных параметрах модели. В случае с </a:t>
            </a:r>
            <a:r>
              <a:rPr lang="en-US" baseline="0" dirty="0" err="1" smtClean="0"/>
              <a:t>randomForest</a:t>
            </a:r>
            <a:r>
              <a:rPr lang="en-US" baseline="0" dirty="0" smtClean="0"/>
              <a:t> </a:t>
            </a:r>
            <a:r>
              <a:rPr lang="ru-RU" baseline="0" dirty="0" smtClean="0"/>
              <a:t>это можно сделать с помощью функции </a:t>
            </a:r>
            <a:r>
              <a:rPr lang="en-US" baseline="0" dirty="0" smtClean="0"/>
              <a:t>print()</a:t>
            </a:r>
            <a:r>
              <a:rPr lang="ru-RU" baseline="0" dirty="0" smtClean="0"/>
              <a:t>. 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5642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Матрица ошибок с показателями ошибок по классу.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6247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Пакет</a:t>
            </a:r>
            <a:r>
              <a:rPr lang="ru-RU" baseline="0" dirty="0" smtClean="0"/>
              <a:t> </a:t>
            </a:r>
            <a:r>
              <a:rPr lang="en-US" baseline="0" dirty="0" smtClean="0"/>
              <a:t>party </a:t>
            </a:r>
            <a:r>
              <a:rPr lang="ru-RU" baseline="0" dirty="0" smtClean="0"/>
              <a:t>имеет альтернативную реализацию алгоритма </a:t>
            </a:r>
            <a:r>
              <a:rPr lang="en-US" baseline="0" dirty="0" smtClean="0"/>
              <a:t>Random Forest. </a:t>
            </a:r>
            <a:r>
              <a:rPr lang="ru-RU" baseline="0" dirty="0" smtClean="0"/>
              <a:t>Функция </a:t>
            </a:r>
            <a:r>
              <a:rPr lang="en-US" baseline="0" dirty="0" err="1" smtClean="0"/>
              <a:t>cforest</a:t>
            </a:r>
            <a:r>
              <a:rPr lang="en-US" baseline="0" dirty="0" smtClean="0"/>
              <a:t>(). </a:t>
            </a:r>
            <a:r>
              <a:rPr lang="ru-RU" baseline="0" dirty="0" smtClean="0"/>
              <a:t>Рассмотрим пример использования.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2456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Приведен список пакетов,</a:t>
            </a:r>
            <a:r>
              <a:rPr lang="ru-RU" baseline="0" dirty="0" smtClean="0"/>
              <a:t> реализующие алгоритмы </a:t>
            </a:r>
            <a:r>
              <a:rPr lang="en-US" baseline="0" dirty="0" smtClean="0"/>
              <a:t>Decision Tree, Random Forest, Support vector machine</a:t>
            </a:r>
            <a:r>
              <a:rPr lang="ru-RU" baseline="0" dirty="0" smtClean="0"/>
              <a:t> ( метод опорных векторов )</a:t>
            </a:r>
            <a:r>
              <a:rPr lang="en-US" baseline="0" dirty="0" smtClean="0"/>
              <a:t>, </a:t>
            </a:r>
            <a:r>
              <a:rPr lang="ru-RU" baseline="0" dirty="0" smtClean="0"/>
              <a:t>нейронные сети.  Так же приведен специализированный пакед </a:t>
            </a:r>
            <a:r>
              <a:rPr lang="en-US" baseline="0" dirty="0" smtClean="0"/>
              <a:t>ROCR </a:t>
            </a:r>
            <a:r>
              <a:rPr lang="ru-RU" baseline="0" dirty="0" smtClean="0"/>
              <a:t>для оценки качества работы алгоритмов.</a:t>
            </a: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343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Поготовим данные</a:t>
            </a:r>
            <a:r>
              <a:rPr lang="ru-RU" baseline="0" dirty="0" smtClean="0"/>
              <a:t> для наглядной демонстрации построения модели линейной регрессии. Пусть это, к примеру, будет зависимость индекса инфляции от года и квартала. Визуализируем данные для наглядности.</a:t>
            </a: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5926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Визуализируем данные для наглядности.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7459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Чтобы вычислить</a:t>
            </a:r>
            <a:r>
              <a:rPr lang="ru-RU" baseline="0" dirty="0" smtClean="0"/>
              <a:t> корреляцию двух переменных можно использовать функцию </a:t>
            </a:r>
            <a:r>
              <a:rPr lang="en-US" baseline="0" dirty="0" err="1" smtClean="0"/>
              <a:t>cor</a:t>
            </a:r>
            <a:r>
              <a:rPr lang="en-US" baseline="0" dirty="0" smtClean="0"/>
              <a:t>().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8340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Для построения линейной модели необходимо использовать функцию </a:t>
            </a:r>
            <a:r>
              <a:rPr lang="en-US" baseline="0" dirty="0" smtClean="0"/>
              <a:t>lm</a:t>
            </a:r>
            <a:r>
              <a:rPr lang="ru-RU" baseline="0" dirty="0" smtClean="0"/>
              <a:t>()</a:t>
            </a:r>
            <a:r>
              <a:rPr lang="en-US" baseline="0" dirty="0" smtClean="0"/>
              <a:t>. </a:t>
            </a:r>
            <a:r>
              <a:rPr lang="ru-RU" baseline="0" dirty="0" smtClean="0"/>
              <a:t>В качестве параметров ей передается формула ( ранее освещалось ). Если распечатать полученную модель с помощью функции </a:t>
            </a:r>
            <a:r>
              <a:rPr lang="en-US" baseline="0" dirty="0" smtClean="0"/>
              <a:t>print()</a:t>
            </a:r>
            <a:r>
              <a:rPr lang="ru-RU" baseline="0" dirty="0" smtClean="0"/>
              <a:t>, то можно получить сводку по коэффициентам модели.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7472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Более полную информацию о модели можно получить с помощью функции </a:t>
            </a:r>
            <a:r>
              <a:rPr lang="en-US" baseline="0" dirty="0" smtClean="0"/>
              <a:t>summary()</a:t>
            </a:r>
            <a:r>
              <a:rPr lang="ru-RU" baseline="0" dirty="0" smtClean="0"/>
              <a:t>. Примечание. Было крайне не удобно перенести эту структуру в текстовом виде, решил использовать скриншот.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7669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Функция </a:t>
            </a:r>
            <a:r>
              <a:rPr lang="en-US" baseline="0" dirty="0" smtClean="0"/>
              <a:t>residuals</a:t>
            </a:r>
            <a:r>
              <a:rPr lang="ru-RU" baseline="0" dirty="0" smtClean="0"/>
              <a:t>() покажет отклонения реальных данных от модели. 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748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Рассмотрим пример использования классификационного алгоритма </a:t>
            </a:r>
            <a:r>
              <a:rPr lang="en-US" dirty="0" smtClean="0"/>
              <a:t>Decision</a:t>
            </a:r>
            <a:r>
              <a:rPr lang="en-US" baseline="0" dirty="0" smtClean="0"/>
              <a:t> Tree. </a:t>
            </a:r>
            <a:r>
              <a:rPr lang="ru-RU" baseline="0" dirty="0" smtClean="0"/>
              <a:t>Будем использовать стандартный набор данных в </a:t>
            </a:r>
            <a:r>
              <a:rPr lang="en-US" baseline="0" dirty="0" smtClean="0"/>
              <a:t>R iris. </a:t>
            </a:r>
            <a:r>
              <a:rPr lang="ru-RU" baseline="0" dirty="0" smtClean="0"/>
              <a:t>Информацию о именах признаков можно получить ( как рассказывалось ранее ) с помощью функции </a:t>
            </a:r>
            <a:r>
              <a:rPr lang="en-US" baseline="0" dirty="0" smtClean="0"/>
              <a:t>names(), </a:t>
            </a:r>
            <a:r>
              <a:rPr lang="ru-RU" baseline="0" dirty="0" smtClean="0"/>
              <a:t>а список возможных значений ( названия классов ) признака </a:t>
            </a:r>
            <a:r>
              <a:rPr lang="en-US" baseline="0" dirty="0" smtClean="0"/>
              <a:t>Species </a:t>
            </a:r>
            <a:r>
              <a:rPr lang="ru-RU" baseline="0" dirty="0" smtClean="0"/>
              <a:t>с помощью функции </a:t>
            </a:r>
            <a:r>
              <a:rPr lang="en-US" baseline="0" dirty="0" smtClean="0"/>
              <a:t>attributes() </a:t>
            </a:r>
            <a:r>
              <a:rPr lang="ru-RU" baseline="0" dirty="0" smtClean="0"/>
              <a:t>или просто с помощью записи </a:t>
            </a:r>
            <a:r>
              <a:rPr lang="en-US" baseline="0" dirty="0" err="1" smtClean="0"/>
              <a:t>iris$Species$levels</a:t>
            </a:r>
            <a:r>
              <a:rPr lang="en-US" baseline="0" dirty="0" smtClean="0"/>
              <a:t>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1880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К линейной модели можно также успещно применить функцию </a:t>
            </a:r>
            <a:r>
              <a:rPr lang="en-US" baseline="0" dirty="0" smtClean="0"/>
              <a:t>predict(). </a:t>
            </a:r>
            <a:r>
              <a:rPr lang="ru-RU" baseline="0" dirty="0" smtClean="0"/>
              <a:t>Рассмотрим простой пример.</a:t>
            </a:r>
            <a:r>
              <a:rPr lang="en-US" baseline="0" dirty="0" smtClean="0"/>
              <a:t> </a:t>
            </a:r>
            <a:r>
              <a:rPr lang="ru-RU" baseline="0" dirty="0" smtClean="0"/>
              <a:t>Добавим еще один год и 4 квартала. Функция </a:t>
            </a:r>
            <a:r>
              <a:rPr lang="en-US" baseline="0" dirty="0" smtClean="0"/>
              <a:t>style() </a:t>
            </a:r>
            <a:r>
              <a:rPr lang="ru-RU" baseline="0" dirty="0" smtClean="0"/>
              <a:t>необходима исключительно для отображения графика.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6500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Красными треугольниками на графике показаны предсказанные значения индекса инфляции на 4 квартала 2011 года.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1355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Рассмотрим пример кластеризации с использованием алгоритма </a:t>
            </a:r>
            <a:r>
              <a:rPr lang="en-US" baseline="0" dirty="0" smtClean="0"/>
              <a:t>k-means</a:t>
            </a:r>
            <a:r>
              <a:rPr lang="ru-RU" baseline="0" dirty="0" smtClean="0"/>
              <a:t>. Алгоритм реализуется функцией </a:t>
            </a:r>
            <a:r>
              <a:rPr lang="en-US" baseline="0" dirty="0" err="1" smtClean="0"/>
              <a:t>kmeans</a:t>
            </a:r>
            <a:r>
              <a:rPr lang="en-US" baseline="0" dirty="0" smtClean="0"/>
              <a:t>()</a:t>
            </a:r>
            <a:r>
              <a:rPr lang="ru-RU" baseline="0" dirty="0" smtClean="0"/>
              <a:t>, которой в параметрах передаются данные и число кластеров. Итак, используем уже известную нам выборку </a:t>
            </a:r>
            <a:r>
              <a:rPr lang="en-US" baseline="0" dirty="0" smtClean="0"/>
              <a:t>iris,  </a:t>
            </a:r>
            <a:r>
              <a:rPr lang="ru-RU" baseline="0" dirty="0" smtClean="0"/>
              <a:t>предварительнон удалив столбец </a:t>
            </a:r>
            <a:r>
              <a:rPr lang="en-US" baseline="0" dirty="0" smtClean="0"/>
              <a:t>Species</a:t>
            </a:r>
            <a:r>
              <a:rPr lang="ru-RU" baseline="0" dirty="0" smtClean="0"/>
              <a:t>, т.к. это тот самый целевой признак, который мы хотим получить в результате кластеризации. Затем, зная, что признак </a:t>
            </a:r>
            <a:r>
              <a:rPr lang="en-US" baseline="0" dirty="0" smtClean="0"/>
              <a:t>Species </a:t>
            </a:r>
            <a:r>
              <a:rPr lang="ru-RU" baseline="0" dirty="0" smtClean="0"/>
              <a:t>имел 3 класса, зададим в качестве числа кластеров значение 3. Очень подробную сводку можно получить, распечатав переменную </a:t>
            </a:r>
            <a:r>
              <a:rPr lang="en-US" baseline="0" dirty="0" err="1" smtClean="0"/>
              <a:t>kmeans.result</a:t>
            </a:r>
            <a:r>
              <a:rPr lang="en-US" baseline="0" dirty="0" smtClean="0"/>
              <a:t> (</a:t>
            </a:r>
            <a:r>
              <a:rPr lang="ru-RU" baseline="0" dirty="0" smtClean="0"/>
              <a:t>не приводится на слайде, т.к. очень некомпактная</a:t>
            </a:r>
            <a:r>
              <a:rPr lang="en-US" baseline="0" dirty="0" smtClean="0"/>
              <a:t>). </a:t>
            </a:r>
            <a:r>
              <a:rPr lang="ru-RU" baseline="0" dirty="0" smtClean="0"/>
              <a:t>Для наглядности построена таблица, которую следует понимать так: сколько объектов каждого класса попало в каждый из кластеров.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03302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Довольно просто визуализировать результаты кластеризации</a:t>
            </a:r>
            <a:r>
              <a:rPr lang="en-US" baseline="0" dirty="0" smtClean="0"/>
              <a:t>. </a:t>
            </a:r>
            <a:r>
              <a:rPr lang="ru-RU" baseline="0" dirty="0" smtClean="0"/>
              <a:t>Для этого сначала отобразим все точки выборки на графике с цветами, определяемыми их кластерами, с помощью функции </a:t>
            </a:r>
            <a:r>
              <a:rPr lang="en-US" baseline="0" dirty="0" smtClean="0"/>
              <a:t>plot()</a:t>
            </a:r>
            <a:r>
              <a:rPr lang="ru-RU" baseline="0" dirty="0" smtClean="0"/>
              <a:t>. Затем, отобразим центроиды ( центры кластеров ) при помощи функции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points(). </a:t>
            </a:r>
            <a:r>
              <a:rPr lang="ru-RU" baseline="0" dirty="0" smtClean="0"/>
              <a:t> Заметим, что визуализация производится в пространстве двух признаков </a:t>
            </a:r>
            <a:r>
              <a:rPr lang="en-US" baseline="0" dirty="0" err="1" smtClean="0"/>
              <a:t>Sepal.Length</a:t>
            </a:r>
            <a:r>
              <a:rPr lang="en-US" baseline="0" dirty="0" smtClean="0"/>
              <a:t> </a:t>
            </a:r>
            <a:r>
              <a:rPr lang="ru-RU" baseline="0" dirty="0" smtClean="0"/>
              <a:t>и </a:t>
            </a:r>
            <a:r>
              <a:rPr lang="en-US" baseline="0" dirty="0" err="1" smtClean="0"/>
              <a:t>Sepal.Width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kmeans.result$center</a:t>
            </a:r>
            <a:r>
              <a:rPr lang="en-US" baseline="0" dirty="0" smtClean="0"/>
              <a:t> </a:t>
            </a:r>
            <a:r>
              <a:rPr lang="ru-RU" baseline="0" dirty="0" smtClean="0"/>
              <a:t>содержит координаты центров кластеров, в примере берется срез по столбцам </a:t>
            </a:r>
            <a:r>
              <a:rPr lang="en-US" baseline="0" dirty="0" err="1" smtClean="0"/>
              <a:t>Sepal.Length</a:t>
            </a:r>
            <a:r>
              <a:rPr lang="en-US" baseline="0" dirty="0" smtClean="0"/>
              <a:t> </a:t>
            </a:r>
            <a:r>
              <a:rPr lang="ru-RU" baseline="0" dirty="0" smtClean="0"/>
              <a:t>и </a:t>
            </a:r>
            <a:r>
              <a:rPr lang="en-US" baseline="0" dirty="0" err="1" smtClean="0"/>
              <a:t>Sepal.Width</a:t>
            </a:r>
            <a:r>
              <a:rPr lang="en-US" baseline="0" dirty="0" smtClean="0"/>
              <a:t>. </a:t>
            </a:r>
            <a:r>
              <a:rPr lang="ru-RU" baseline="0" dirty="0" smtClean="0"/>
              <a:t>Остальные параметры функции </a:t>
            </a:r>
            <a:r>
              <a:rPr lang="en-US" baseline="0" dirty="0" smtClean="0"/>
              <a:t>points </a:t>
            </a:r>
            <a:r>
              <a:rPr lang="ru-RU" baseline="0" dirty="0" smtClean="0"/>
              <a:t>преднозначены для визуализации.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7735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На слайде представлена визуализация результатов работы алгоритма кластеризации </a:t>
            </a:r>
            <a:r>
              <a:rPr lang="en-US" baseline="0" dirty="0" smtClean="0"/>
              <a:t>k-means </a:t>
            </a:r>
            <a:r>
              <a:rPr lang="ru-RU" baseline="0" dirty="0" smtClean="0"/>
              <a:t>в координатах </a:t>
            </a:r>
            <a:r>
              <a:rPr lang="en-US" baseline="0" dirty="0" err="1" smtClean="0"/>
              <a:t>Sepal.Width</a:t>
            </a:r>
            <a:r>
              <a:rPr lang="en-US" baseline="0" dirty="0" smtClean="0"/>
              <a:t> </a:t>
            </a:r>
            <a:r>
              <a:rPr lang="ru-RU" baseline="0" dirty="0" smtClean="0"/>
              <a:t>и </a:t>
            </a:r>
            <a:r>
              <a:rPr lang="en-US" baseline="0" dirty="0" err="1" smtClean="0"/>
              <a:t>Sepal.Length</a:t>
            </a:r>
            <a:r>
              <a:rPr lang="en-US" baseline="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6921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 слайде приведены наиболее часто используемые</a:t>
            </a:r>
            <a:r>
              <a:rPr lang="ru-RU" baseline="0" dirty="0" smtClean="0"/>
              <a:t> функции кластеризации и пакеты. Функции перечисляются с ().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282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Рассмотрим</a:t>
            </a:r>
            <a:r>
              <a:rPr lang="ru-RU" baseline="0" dirty="0" smtClean="0"/>
              <a:t> пример, ставший уже классическим, подсчета слов в тексте. Сначала подключим пакет </a:t>
            </a:r>
            <a:r>
              <a:rPr lang="en-US" baseline="0" dirty="0" smtClean="0"/>
              <a:t>rmr2</a:t>
            </a:r>
            <a:r>
              <a:rPr lang="ru-RU" baseline="0" dirty="0" smtClean="0"/>
              <a:t>. Затем, реализуем функции </a:t>
            </a:r>
            <a:r>
              <a:rPr lang="en-US" baseline="0" dirty="0" smtClean="0"/>
              <a:t>map </a:t>
            </a:r>
            <a:r>
              <a:rPr lang="ru-RU" baseline="0" dirty="0" smtClean="0"/>
              <a:t>и </a:t>
            </a:r>
            <a:r>
              <a:rPr lang="en-US" baseline="0" dirty="0" smtClean="0"/>
              <a:t>reduce</a:t>
            </a:r>
            <a:r>
              <a:rPr lang="ru-RU" baseline="0" dirty="0" smtClean="0"/>
              <a:t>. 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63884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Остается</a:t>
            </a:r>
            <a:r>
              <a:rPr lang="ru-RU" baseline="0" dirty="0" smtClean="0"/>
              <a:t> только сформировать задачу, которой является функция </a:t>
            </a:r>
            <a:r>
              <a:rPr lang="en-US" baseline="0" dirty="0" err="1" smtClean="0"/>
              <a:t>wordcount</a:t>
            </a:r>
            <a:r>
              <a:rPr lang="ru-RU" baseline="0" dirty="0" smtClean="0"/>
              <a:t>(), с использованием функции </a:t>
            </a:r>
            <a:r>
              <a:rPr lang="en-US" baseline="0" dirty="0" err="1" smtClean="0"/>
              <a:t>mapreduce</a:t>
            </a:r>
            <a:r>
              <a:rPr lang="ru-RU" baseline="0" dirty="0" smtClean="0"/>
              <a:t>()</a:t>
            </a:r>
            <a:r>
              <a:rPr lang="en-US" baseline="0" dirty="0" smtClean="0"/>
              <a:t> </a:t>
            </a:r>
            <a:r>
              <a:rPr lang="ru-RU" baseline="0" dirty="0" smtClean="0"/>
              <a:t>из пакета </a:t>
            </a:r>
            <a:r>
              <a:rPr lang="en-US" baseline="0" dirty="0" smtClean="0"/>
              <a:t>rmr2</a:t>
            </a:r>
            <a:r>
              <a:rPr lang="ru-RU" baseline="0" dirty="0" smtClean="0"/>
              <a:t>. Параметры последней весьма понятны, исходя из их названия. И последним шагом отправить задачу на исполнения, передав функции </a:t>
            </a:r>
            <a:r>
              <a:rPr lang="en-US" baseline="0" dirty="0" err="1" smtClean="0"/>
              <a:t>wordcount</a:t>
            </a:r>
            <a:r>
              <a:rPr lang="ru-RU" baseline="0" dirty="0" smtClean="0"/>
              <a:t>() файл с входными данными и файл для сохранения результатов работы.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638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</a:t>
            </a:r>
            <a:r>
              <a:rPr lang="ru-RU" baseline="0" dirty="0" smtClean="0"/>
              <a:t> данном шаге мы разбиваем исходные данные на две выборки обучающую и тестовую. Сначала используем функцию </a:t>
            </a:r>
            <a:r>
              <a:rPr lang="en-US" baseline="0" dirty="0" smtClean="0"/>
              <a:t>sample()</a:t>
            </a:r>
            <a:r>
              <a:rPr lang="ru-RU" baseline="0" dirty="0" smtClean="0"/>
              <a:t>, которая вернет нам вектор значений 1 или 2, размером равным количеству строк в исходной выборке ( за это отвечает функция </a:t>
            </a:r>
            <a:r>
              <a:rPr lang="en-US" baseline="0" dirty="0" err="1" smtClean="0"/>
              <a:t>nrow</a:t>
            </a:r>
            <a:r>
              <a:rPr lang="en-US" baseline="0" dirty="0" smtClean="0"/>
              <a:t>() </a:t>
            </a:r>
            <a:r>
              <a:rPr lang="ru-RU" baseline="0" dirty="0" smtClean="0"/>
              <a:t>), вероятность выпадения 1 равна 70%, а 2 – 30%. Далее используя логическое индексирование разобьем исходные данные.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327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Для построения модели сначала необходимо</a:t>
            </a:r>
            <a:r>
              <a:rPr lang="ru-RU" baseline="0" dirty="0" smtClean="0"/>
              <a:t> задать какой параметр ( целевой признак ) мы хотим предсказать и от каких признаков он зависит. Для этого используется оператор </a:t>
            </a:r>
            <a:r>
              <a:rPr lang="en-US" baseline="0" dirty="0" smtClean="0"/>
              <a:t>~</a:t>
            </a:r>
            <a:r>
              <a:rPr lang="ru-RU" baseline="0" dirty="0" smtClean="0"/>
              <a:t> ( тильда ). Если мы хотим добавлять признаки по одному, то используется </a:t>
            </a:r>
            <a:r>
              <a:rPr lang="en-US" baseline="0" dirty="0" smtClean="0"/>
              <a:t>+</a:t>
            </a:r>
            <a:r>
              <a:rPr lang="ru-RU" baseline="0" dirty="0" smtClean="0"/>
              <a:t>, если хотим показать зависимость от всех признаков сразу, то используем оператор </a:t>
            </a:r>
            <a:r>
              <a:rPr lang="en-US" baseline="0" dirty="0" smtClean="0"/>
              <a:t>~. </a:t>
            </a:r>
            <a:r>
              <a:rPr lang="ru-RU" baseline="0" dirty="0" smtClean="0"/>
              <a:t>, если же проще исключить некоторые признаки, то используем </a:t>
            </a:r>
            <a:r>
              <a:rPr lang="en-US" baseline="0" dirty="0" smtClean="0"/>
              <a:t>-. </a:t>
            </a:r>
            <a:r>
              <a:rPr lang="ru-RU" baseline="0" dirty="0" smtClean="0"/>
              <a:t>Например</a:t>
            </a:r>
            <a:r>
              <a:rPr lang="en-US" baseline="0" dirty="0" smtClean="0"/>
              <a:t>, Species ~. – </a:t>
            </a:r>
            <a:r>
              <a:rPr lang="en-US" baseline="0" dirty="0" err="1" smtClean="0"/>
              <a:t>Sepal.Length</a:t>
            </a:r>
            <a:r>
              <a:rPr lang="en-US" baseline="0" dirty="0" smtClean="0"/>
              <a:t>.</a:t>
            </a:r>
            <a:r>
              <a:rPr lang="ru-RU" baseline="0" dirty="0" smtClean="0"/>
              <a:t> Запись показывает, что следует предсказывать целевой признак </a:t>
            </a:r>
            <a:r>
              <a:rPr lang="en-US" baseline="0" dirty="0" smtClean="0"/>
              <a:t>Species </a:t>
            </a:r>
            <a:r>
              <a:rPr lang="ru-RU" baseline="0" dirty="0" smtClean="0"/>
              <a:t>по всем признакам кроме </a:t>
            </a:r>
            <a:r>
              <a:rPr lang="en-US" baseline="0" dirty="0" err="1" smtClean="0"/>
              <a:t>Sepal.Length</a:t>
            </a:r>
            <a:r>
              <a:rPr lang="en-US" baseline="0" dirty="0" smtClean="0"/>
              <a:t>.</a:t>
            </a:r>
          </a:p>
          <a:p>
            <a:r>
              <a:rPr lang="ru-RU" dirty="0" smtClean="0"/>
              <a:t>Следующим</a:t>
            </a:r>
            <a:r>
              <a:rPr lang="ru-RU" baseline="0" dirty="0" smtClean="0"/>
              <a:t> шагом строим модель, используя функцию </a:t>
            </a:r>
            <a:r>
              <a:rPr lang="en-US" baseline="0" dirty="0" err="1" smtClean="0"/>
              <a:t>ctree</a:t>
            </a:r>
            <a:r>
              <a:rPr lang="en-US" baseline="0" dirty="0" smtClean="0"/>
              <a:t>()</a:t>
            </a:r>
            <a:r>
              <a:rPr lang="ru-RU" baseline="0" dirty="0" smtClean="0"/>
              <a:t> ( не забываем подключить пакет </a:t>
            </a:r>
            <a:r>
              <a:rPr lang="en-US" baseline="0" dirty="0" smtClean="0"/>
              <a:t>party</a:t>
            </a:r>
            <a:r>
              <a:rPr lang="ru-RU" baseline="0" dirty="0" smtClean="0"/>
              <a:t> ), передав ей в качестве параметра нашу формулу и выборку для обучения модели ( в нашем случае это </a:t>
            </a:r>
            <a:r>
              <a:rPr lang="en-US" baseline="0" dirty="0" err="1" smtClean="0"/>
              <a:t>trainData</a:t>
            </a:r>
            <a:r>
              <a:rPr lang="ru-RU" baseline="0" dirty="0" smtClean="0"/>
              <a:t> 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283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Для применении модели используется функция</a:t>
            </a:r>
            <a:r>
              <a:rPr lang="ru-RU" baseline="0" dirty="0" smtClean="0"/>
              <a:t> </a:t>
            </a:r>
            <a:r>
              <a:rPr lang="en-US" baseline="0" dirty="0" smtClean="0"/>
              <a:t>predict(). </a:t>
            </a:r>
            <a:r>
              <a:rPr lang="ru-RU" baseline="0" dirty="0" smtClean="0"/>
              <a:t>По умолчанию функция </a:t>
            </a:r>
            <a:r>
              <a:rPr lang="en-US" baseline="0" dirty="0" smtClean="0"/>
              <a:t>predict() </a:t>
            </a:r>
            <a:r>
              <a:rPr lang="ru-RU" baseline="0" dirty="0" smtClean="0"/>
              <a:t>применяется к данным, которые использовались для построения/обучения модели. Далее строится так называемая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Confusion Matrix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матрица ошибок или путаницы, если переводить дословно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Читать данную таблицу следует так, например, при предсказанном значении versicolor, реально 3 объекта имели класс virginica.</a:t>
            </a:r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0372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Чтобы</a:t>
            </a:r>
            <a:r>
              <a:rPr lang="ru-RU" baseline="0" dirty="0" smtClean="0"/>
              <a:t> применить обученную модель для произвольной выборки, необходимо использовать функцию </a:t>
            </a:r>
            <a:r>
              <a:rPr lang="en-US" baseline="0" dirty="0" smtClean="0"/>
              <a:t>predict </a:t>
            </a:r>
            <a:r>
              <a:rPr lang="ru-RU" baseline="0" dirty="0" smtClean="0"/>
              <a:t>с параметром </a:t>
            </a:r>
            <a:r>
              <a:rPr lang="en-US" baseline="0" dirty="0" err="1" smtClean="0"/>
              <a:t>newdata</a:t>
            </a:r>
            <a:r>
              <a:rPr lang="en-US" baseline="0" dirty="0" smtClean="0"/>
              <a:t>.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572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Функция</a:t>
            </a:r>
            <a:r>
              <a:rPr lang="ru-RU" baseline="0" dirty="0" smtClean="0"/>
              <a:t> </a:t>
            </a:r>
            <a:r>
              <a:rPr lang="en-US" baseline="0" dirty="0" smtClean="0"/>
              <a:t>plot() </a:t>
            </a:r>
            <a:r>
              <a:rPr lang="ru-RU" baseline="0" dirty="0" smtClean="0"/>
              <a:t>позволяет очень наглядно визуализировать построенную модель дерева решений. 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2052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Более</a:t>
            </a:r>
            <a:r>
              <a:rPr lang="ru-RU" baseline="0" dirty="0" smtClean="0"/>
              <a:t> компактная визуализация.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372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Работа</a:t>
            </a:r>
            <a:r>
              <a:rPr lang="ru-RU" baseline="0" dirty="0" smtClean="0"/>
              <a:t> с алгоритмом </a:t>
            </a:r>
            <a:r>
              <a:rPr lang="en-US" baseline="0" dirty="0" err="1" smtClean="0"/>
              <a:t>randomForest</a:t>
            </a:r>
            <a:r>
              <a:rPr lang="en-US" baseline="0" dirty="0" smtClean="0"/>
              <a:t> </a:t>
            </a:r>
            <a:r>
              <a:rPr lang="ru-RU" baseline="0" dirty="0" smtClean="0"/>
              <a:t>абсолютно аналогична применению алгоритма </a:t>
            </a:r>
            <a:r>
              <a:rPr lang="en-US" baseline="0" dirty="0" smtClean="0"/>
              <a:t>Decision Tree. </a:t>
            </a:r>
            <a:r>
              <a:rPr lang="ru-RU" baseline="0" dirty="0" smtClean="0"/>
              <a:t>Для работы с алгоритмом необходимо подключить пакет </a:t>
            </a:r>
            <a:r>
              <a:rPr lang="en-US" baseline="0" dirty="0" err="1" smtClean="0"/>
              <a:t>rendomForest</a:t>
            </a:r>
            <a:r>
              <a:rPr lang="en-US" baseline="0" dirty="0" smtClean="0"/>
              <a:t> </a:t>
            </a:r>
            <a:r>
              <a:rPr lang="ru-RU" baseline="0" dirty="0" smtClean="0"/>
              <a:t>и использовать одноименную функцию</a:t>
            </a:r>
            <a:r>
              <a:rPr lang="en-US" baseline="0" dirty="0" smtClean="0"/>
              <a:t>.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9578D-BFD3-40CA-B889-5F35A18FE5FE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354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AD67B1D1-60F2-4348-ACD6-26D02F6199E4}" type="datetime1">
              <a:rPr lang="ru-RU" smtClean="0"/>
              <a:t>18.03.2014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A870D43D-6D46-4CB5-8883-00129C2BFF5A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416" y="145405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58807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DFBC6-8191-444C-A2C3-0D029D976CB6}" type="datetime1">
              <a:rPr lang="ru-RU" smtClean="0"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256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CAD56-E9D5-498F-B34F-818CDF857B2E}" type="datetime1">
              <a:rPr lang="ru-RU" smtClean="0"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277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90343-0806-4047-8491-E75AB4E4D7CE}" type="datetime1">
              <a:rPr lang="ru-RU" smtClean="0"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655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D8C2-C215-41BE-8BCF-FDC9D74D664F}" type="datetime1">
              <a:rPr lang="ru-RU" smtClean="0"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240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0573-B4C2-4B4A-9EB4-8AE500CCB7ED}" type="datetime1">
              <a:rPr lang="ru-RU" smtClean="0"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201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23182-EAB4-48BB-805E-FE4C8B2C9038}" type="datetime1">
              <a:rPr lang="ru-RU" smtClean="0"/>
              <a:t>18.03.2014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06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D551-2ABD-4365-A43C-C2080F26F516}" type="datetime1">
              <a:rPr lang="ru-RU" smtClean="0"/>
              <a:t>18.03.2014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177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0DB8A-A1F6-40F3-AF61-427A143B5C5B}" type="datetime1">
              <a:rPr lang="ru-RU" smtClean="0"/>
              <a:t>18.03.2014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583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9CCC2-C472-4DC1-B943-839435DD2016}" type="datetime1">
              <a:rPr lang="ru-RU" smtClean="0"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A870D43D-6D46-4CB5-8883-00129C2BFF5A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416" y="145405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961644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F69C7DA-9C16-47C8-8CA0-3E2E5DB14DDB}" type="datetime1">
              <a:rPr lang="ru-RU" smtClean="0"/>
              <a:t>18.03.2014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A870D43D-6D46-4CB5-8883-00129C2BFF5A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416" y="145405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916887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36AC09A-6EA2-40D2-B137-5D0138D1B69B}" type="datetime1">
              <a:rPr lang="ru-RU" smtClean="0"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A870D43D-6D46-4CB5-8883-00129C2BFF5A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416" y="145405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347513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lnSpc>
          <a:spcPct val="85000"/>
        </a:lnSpc>
        <a:spcBef>
          <a:spcPts val="1300"/>
        </a:spcBef>
        <a:buFont typeface="Calibri Light" panose="020F0302020204030204" pitchFamily="34" charset="0"/>
        <a:buChar char="·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33400" indent="-346075" algn="l" defTabSz="914400" rtl="0" eaLnBrk="1" latinLnBrk="0" hangingPunct="1">
        <a:lnSpc>
          <a:spcPct val="85000"/>
        </a:lnSpc>
        <a:spcBef>
          <a:spcPts val="600"/>
        </a:spcBef>
        <a:buFont typeface="Calibri Light" panose="020F0302020204030204" pitchFamily="34" charset="0"/>
        <a:buChar char="·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23900" indent="-368300" algn="l" defTabSz="914400" rtl="0" eaLnBrk="1" latinLnBrk="0" hangingPunct="1">
        <a:lnSpc>
          <a:spcPct val="85000"/>
        </a:lnSpc>
        <a:spcBef>
          <a:spcPts val="600"/>
        </a:spcBef>
        <a:buFont typeface="Calibri Light" panose="020F0302020204030204" pitchFamily="34" charset="0"/>
        <a:buChar char="·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325" indent="-200025" algn="l" defTabSz="914400" rtl="0" eaLnBrk="1" latinLnBrk="0" hangingPunct="1">
        <a:lnSpc>
          <a:spcPct val="85000"/>
        </a:lnSpc>
        <a:spcBef>
          <a:spcPts val="600"/>
        </a:spcBef>
        <a:buFont typeface="Calibri Light" panose="020F0302020204030204" pitchFamily="34" charset="0"/>
        <a:buChar char="·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6963" indent="-195263" algn="l" defTabSz="914400" rtl="0" eaLnBrk="1" latinLnBrk="0" hangingPunct="1">
        <a:lnSpc>
          <a:spcPct val="85000"/>
        </a:lnSpc>
        <a:spcBef>
          <a:spcPts val="600"/>
        </a:spcBef>
        <a:buFont typeface="Calibri Light" panose="020F0302020204030204" pitchFamily="34" charset="0"/>
        <a:buChar char="·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Решение задач </a:t>
            </a:r>
            <a:r>
              <a:rPr lang="ru-RU" b="1" dirty="0" err="1"/>
              <a:t>Data</a:t>
            </a:r>
            <a:r>
              <a:rPr lang="ru-RU" b="1" dirty="0"/>
              <a:t> </a:t>
            </a:r>
            <a:r>
              <a:rPr lang="ru-RU" b="1" dirty="0" err="1"/>
              <a:t>Mining</a:t>
            </a:r>
            <a:r>
              <a:rPr lang="ru-RU" b="1" dirty="0"/>
              <a:t>. R и </a:t>
            </a:r>
            <a:r>
              <a:rPr lang="ru-RU" b="1" dirty="0" err="1"/>
              <a:t>Hadoop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</a:t>
            </a:r>
            <a:r>
              <a:rPr lang="en-US" dirty="0" smtClean="0"/>
              <a:t> Random Forest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Информация о модели</a:t>
            </a:r>
          </a:p>
          <a:p>
            <a:pPr lvl="1">
              <a:buNone/>
            </a:pPr>
            <a:r>
              <a:rPr lang="en-US" sz="2800" dirty="0"/>
              <a:t>&gt;print(</a:t>
            </a:r>
            <a:r>
              <a:rPr lang="en-US" sz="2800" dirty="0" err="1"/>
              <a:t>rf</a:t>
            </a:r>
            <a:r>
              <a:rPr lang="en-US" sz="2800" dirty="0"/>
              <a:t>)</a:t>
            </a:r>
          </a:p>
          <a:p>
            <a:pPr lvl="1">
              <a:buNone/>
            </a:pPr>
            <a:r>
              <a:rPr lang="en-US" sz="2800" dirty="0">
                <a:solidFill>
                  <a:srgbClr val="000000"/>
                </a:solidFill>
                <a:latin typeface="Lucida Console"/>
              </a:rPr>
              <a:t>Call: </a:t>
            </a:r>
            <a:r>
              <a:rPr lang="en-US" sz="2800" dirty="0" err="1">
                <a:solidFill>
                  <a:srgbClr val="000000"/>
                </a:solidFill>
                <a:latin typeface="Lucida Console"/>
              </a:rPr>
              <a:t>randomForest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(formula = Species ~ ., data = </a:t>
            </a:r>
            <a:r>
              <a:rPr lang="en-US" sz="2800" dirty="0" err="1">
                <a:solidFill>
                  <a:srgbClr val="000000"/>
                </a:solidFill>
                <a:latin typeface="Lucida Console"/>
              </a:rPr>
              <a:t>trainData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Lucida Console"/>
              </a:rPr>
              <a:t>ntree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 = 100, proximity = TRUE) </a:t>
            </a:r>
          </a:p>
          <a:p>
            <a:pPr lvl="1">
              <a:buNone/>
            </a:pPr>
            <a:r>
              <a:rPr lang="en-US" sz="2800" dirty="0">
                <a:solidFill>
                  <a:srgbClr val="000000"/>
                </a:solidFill>
                <a:latin typeface="Lucida Console"/>
              </a:rPr>
              <a:t>Type of random </a:t>
            </a:r>
            <a:r>
              <a:rPr lang="en-US" sz="2800" dirty="0" err="1">
                <a:solidFill>
                  <a:srgbClr val="000000"/>
                </a:solidFill>
                <a:latin typeface="Lucida Console"/>
              </a:rPr>
              <a:t>forest:classification</a:t>
            </a:r>
            <a:endParaRPr lang="en-US" sz="2800" dirty="0">
              <a:solidFill>
                <a:srgbClr val="000000"/>
              </a:solidFill>
              <a:latin typeface="Lucida Console"/>
            </a:endParaRPr>
          </a:p>
          <a:p>
            <a:pPr lvl="1">
              <a:buNone/>
            </a:pPr>
            <a:r>
              <a:rPr lang="en-US" sz="2800" dirty="0">
                <a:solidFill>
                  <a:srgbClr val="000000"/>
                </a:solidFill>
                <a:latin typeface="Lucida Console"/>
              </a:rPr>
              <a:t>Number of trees: 100 </a:t>
            </a:r>
          </a:p>
          <a:p>
            <a:pPr lvl="1">
              <a:buNone/>
            </a:pPr>
            <a:r>
              <a:rPr lang="en-US" sz="2800" dirty="0">
                <a:solidFill>
                  <a:srgbClr val="000000"/>
                </a:solidFill>
                <a:latin typeface="Lucida Console"/>
              </a:rPr>
              <a:t>No. of variables tried at each split: 2 </a:t>
            </a:r>
          </a:p>
          <a:p>
            <a:pPr lvl="1">
              <a:buNone/>
            </a:pPr>
            <a:r>
              <a:rPr lang="en-US" sz="2800" dirty="0">
                <a:solidFill>
                  <a:srgbClr val="000000"/>
                </a:solidFill>
                <a:latin typeface="Lucida Console"/>
              </a:rPr>
              <a:t>OOB estimate of error rate: 4.46%</a:t>
            </a:r>
            <a:endParaRPr lang="en-US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74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</a:t>
            </a:r>
            <a:r>
              <a:rPr lang="en-US" dirty="0" smtClean="0"/>
              <a:t> Random Forest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Информация о модели</a:t>
            </a:r>
          </a:p>
          <a:p>
            <a:pPr lvl="1">
              <a:buNone/>
            </a:pPr>
            <a:r>
              <a:rPr lang="en-US" sz="2800" dirty="0"/>
              <a:t>&gt;print(</a:t>
            </a:r>
            <a:r>
              <a:rPr lang="en-US" sz="2800" dirty="0" err="1"/>
              <a:t>rf</a:t>
            </a:r>
            <a:r>
              <a:rPr lang="en-US" sz="2800" dirty="0"/>
              <a:t>)</a:t>
            </a:r>
          </a:p>
          <a:p>
            <a:pPr lvl="1">
              <a:buNone/>
            </a:pPr>
            <a:r>
              <a:rPr lang="en-US" sz="2800" dirty="0">
                <a:solidFill>
                  <a:srgbClr val="000000"/>
                </a:solidFill>
                <a:latin typeface="Lucida Console"/>
              </a:rPr>
              <a:t>Confusion matrix: </a:t>
            </a:r>
            <a:endParaRPr lang="ru-RU" sz="2800" dirty="0">
              <a:solidFill>
                <a:srgbClr val="000000"/>
              </a:solidFill>
              <a:latin typeface="Lucida Console"/>
            </a:endParaRPr>
          </a:p>
          <a:p>
            <a:pPr lvl="1">
              <a:buNone/>
            </a:pPr>
            <a:r>
              <a:rPr lang="en-US" sz="2800" dirty="0" err="1">
                <a:solidFill>
                  <a:srgbClr val="000000"/>
                </a:solidFill>
                <a:latin typeface="Lucida Console"/>
              </a:rPr>
              <a:t>setosa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Lucida Console"/>
              </a:rPr>
              <a:t>    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40 0 </a:t>
            </a:r>
            <a:r>
              <a:rPr lang="ru-RU" sz="28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0 </a:t>
            </a:r>
            <a:r>
              <a:rPr lang="ru-RU" sz="28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0.00000000 </a:t>
            </a:r>
            <a:endParaRPr lang="ru-RU" sz="2800" dirty="0">
              <a:solidFill>
                <a:srgbClr val="000000"/>
              </a:solidFill>
              <a:latin typeface="Lucida Console"/>
            </a:endParaRPr>
          </a:p>
          <a:p>
            <a:pPr lvl="1">
              <a:buNone/>
            </a:pPr>
            <a:r>
              <a:rPr lang="en-US" sz="2800" dirty="0" err="1">
                <a:solidFill>
                  <a:srgbClr val="000000"/>
                </a:solidFill>
                <a:latin typeface="Lucida Console"/>
              </a:rPr>
              <a:t>versicolor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 0 </a:t>
            </a:r>
            <a:r>
              <a:rPr lang="ru-RU" sz="28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35 3 </a:t>
            </a:r>
            <a:r>
              <a:rPr lang="ru-RU" sz="28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0.07894737</a:t>
            </a:r>
            <a:endParaRPr lang="ru-RU" sz="2800" dirty="0">
              <a:solidFill>
                <a:srgbClr val="000000"/>
              </a:solidFill>
              <a:latin typeface="Lucida Console"/>
            </a:endParaRPr>
          </a:p>
          <a:p>
            <a:pPr lvl="1">
              <a:buNone/>
            </a:pPr>
            <a:r>
              <a:rPr lang="en-US" sz="2800" dirty="0" err="1">
                <a:solidFill>
                  <a:srgbClr val="000000"/>
                </a:solidFill>
                <a:latin typeface="Lucida Console"/>
              </a:rPr>
              <a:t>virginica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0 </a:t>
            </a:r>
            <a:r>
              <a:rPr lang="ru-RU" sz="28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2 </a:t>
            </a:r>
            <a:r>
              <a:rPr lang="ru-RU" sz="28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32 0.05882353</a:t>
            </a:r>
            <a:endParaRPr lang="en-US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74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</a:t>
            </a:r>
            <a:r>
              <a:rPr lang="en-US" dirty="0" smtClean="0"/>
              <a:t> Random Forest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Альтернативная реализация</a:t>
            </a:r>
          </a:p>
          <a:p>
            <a:pPr lvl="1">
              <a:buNone/>
            </a:pPr>
            <a:r>
              <a:rPr lang="en-US" sz="2800" dirty="0"/>
              <a:t>&gt;library(party)</a:t>
            </a:r>
          </a:p>
          <a:p>
            <a:pPr lvl="1">
              <a:buNone/>
            </a:pPr>
            <a:r>
              <a:rPr lang="en-US" sz="2800" dirty="0"/>
              <a:t>&gt;</a:t>
            </a:r>
            <a:r>
              <a:rPr lang="en-US" sz="2800" dirty="0" err="1"/>
              <a:t>cf</a:t>
            </a:r>
            <a:r>
              <a:rPr lang="en-US" sz="2800" dirty="0"/>
              <a:t> &lt;- </a:t>
            </a:r>
            <a:r>
              <a:rPr lang="en-US" sz="2800" dirty="0" err="1"/>
              <a:t>cforest</a:t>
            </a:r>
            <a:r>
              <a:rPr lang="en-US" sz="2800" dirty="0"/>
              <a:t>(Species ~ ., data=</a:t>
            </a:r>
            <a:r>
              <a:rPr lang="en-US" sz="2800" dirty="0" err="1"/>
              <a:t>trainData</a:t>
            </a:r>
            <a:r>
              <a:rPr lang="en-US" sz="2800" dirty="0"/>
              <a:t>,</a:t>
            </a:r>
            <a:br>
              <a:rPr lang="en-US" sz="2800" dirty="0"/>
            </a:br>
            <a:r>
              <a:rPr lang="en-US" sz="2800" dirty="0"/>
              <a:t>+ control=</a:t>
            </a:r>
            <a:r>
              <a:rPr lang="en-US" sz="2800" dirty="0" err="1"/>
              <a:t>cforest_unbiased</a:t>
            </a:r>
            <a:r>
              <a:rPr lang="en-US" sz="2800" dirty="0"/>
              <a:t>(</a:t>
            </a:r>
            <a:r>
              <a:rPr lang="en-US" sz="2800" dirty="0" err="1"/>
              <a:t>mtry</a:t>
            </a:r>
            <a:r>
              <a:rPr lang="en-US" sz="2800" dirty="0"/>
              <a:t>=2,ntree=100))</a:t>
            </a:r>
          </a:p>
          <a:p>
            <a:pPr lvl="1">
              <a:buNone/>
            </a:pPr>
            <a:r>
              <a:rPr lang="en-US" sz="2800" dirty="0"/>
              <a:t>&gt; table(predict(</a:t>
            </a:r>
            <a:r>
              <a:rPr lang="en-US" sz="2800" dirty="0" err="1"/>
              <a:t>cf</a:t>
            </a:r>
            <a:r>
              <a:rPr lang="en-US" sz="2800" dirty="0"/>
              <a:t>), </a:t>
            </a:r>
            <a:r>
              <a:rPr lang="en-US" sz="2800" dirty="0" err="1"/>
              <a:t>trainData$Species</a:t>
            </a:r>
            <a:r>
              <a:rPr lang="en-US" sz="2800" dirty="0"/>
              <a:t>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74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Наиболее используемые пакеты</a:t>
            </a:r>
          </a:p>
          <a:p>
            <a:pPr lvl="1"/>
            <a:r>
              <a:rPr lang="en-US" sz="2800" dirty="0"/>
              <a:t>Decision trees: </a:t>
            </a:r>
            <a:r>
              <a:rPr lang="en-US" sz="2800" dirty="0" err="1"/>
              <a:t>rpart</a:t>
            </a:r>
            <a:r>
              <a:rPr lang="en-US" sz="2800" dirty="0"/>
              <a:t>, party</a:t>
            </a:r>
          </a:p>
          <a:p>
            <a:pPr lvl="1"/>
            <a:r>
              <a:rPr lang="en-US" sz="2800" dirty="0"/>
              <a:t>Random forest: </a:t>
            </a:r>
            <a:r>
              <a:rPr lang="en-US" sz="2800" dirty="0" err="1"/>
              <a:t>randomForest</a:t>
            </a:r>
            <a:r>
              <a:rPr lang="en-US" sz="2800" dirty="0"/>
              <a:t>, party</a:t>
            </a:r>
          </a:p>
          <a:p>
            <a:pPr lvl="1"/>
            <a:r>
              <a:rPr lang="en-US" sz="2800" dirty="0"/>
              <a:t>SVM: e1071, </a:t>
            </a:r>
            <a:r>
              <a:rPr lang="en-US" sz="2800" dirty="0" err="1"/>
              <a:t>kernlab</a:t>
            </a:r>
            <a:endParaRPr lang="en-US" sz="2800" dirty="0"/>
          </a:p>
          <a:p>
            <a:pPr lvl="1"/>
            <a:r>
              <a:rPr lang="en-US" sz="2800" dirty="0"/>
              <a:t>Neural networks: </a:t>
            </a:r>
            <a:r>
              <a:rPr lang="en-US" sz="2800" dirty="0" err="1"/>
              <a:t>nnet</a:t>
            </a:r>
            <a:r>
              <a:rPr lang="en-US" sz="2800" dirty="0"/>
              <a:t>, </a:t>
            </a:r>
            <a:r>
              <a:rPr lang="en-US" sz="2800" dirty="0" err="1"/>
              <a:t>neuralnet</a:t>
            </a:r>
            <a:r>
              <a:rPr lang="en-US" sz="2800" dirty="0"/>
              <a:t>, RSNNS</a:t>
            </a:r>
          </a:p>
          <a:p>
            <a:pPr lvl="1"/>
            <a:r>
              <a:rPr lang="en-US" sz="2800" dirty="0"/>
              <a:t>Performance evaluation: ROCR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Регрессия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200" dirty="0"/>
              <a:t>Подготовка данных</a:t>
            </a:r>
          </a:p>
          <a:p>
            <a:pPr lvl="1">
              <a:buNone/>
            </a:pPr>
            <a:r>
              <a:rPr lang="en-US" sz="2900" dirty="0"/>
              <a:t>&gt; year &lt;- rep(2008:2010, each=4)</a:t>
            </a:r>
          </a:p>
          <a:p>
            <a:pPr lvl="1">
              <a:buNone/>
            </a:pPr>
            <a:r>
              <a:rPr lang="en-US" sz="2900" dirty="0"/>
              <a:t>&gt; quarter &lt;- rep(1:4, 3)</a:t>
            </a:r>
          </a:p>
          <a:p>
            <a:pPr lvl="1">
              <a:buNone/>
            </a:pPr>
            <a:r>
              <a:rPr lang="en-US" sz="2900" dirty="0"/>
              <a:t>&gt; </a:t>
            </a:r>
            <a:r>
              <a:rPr lang="en-US" sz="2900" dirty="0" err="1"/>
              <a:t>cpi</a:t>
            </a:r>
            <a:r>
              <a:rPr lang="en-US" sz="2900" dirty="0"/>
              <a:t> &lt;- c(162.2, 164.6, 166.5, 166.0,</a:t>
            </a:r>
          </a:p>
          <a:p>
            <a:pPr lvl="1">
              <a:buNone/>
            </a:pPr>
            <a:r>
              <a:rPr lang="en-US" sz="2900" dirty="0"/>
              <a:t>+ 166.2, 167.0, 168.6, 169.5,</a:t>
            </a:r>
          </a:p>
          <a:p>
            <a:pPr lvl="1">
              <a:buNone/>
            </a:pPr>
            <a:r>
              <a:rPr lang="en-US" sz="2900" dirty="0"/>
              <a:t>+ 171.0, 172.1, 173.3, 174.0)</a:t>
            </a:r>
          </a:p>
          <a:p>
            <a:pPr lvl="1">
              <a:buNone/>
            </a:pPr>
            <a:r>
              <a:rPr lang="en-US" sz="2900" dirty="0"/>
              <a:t>&gt; plot(</a:t>
            </a:r>
            <a:r>
              <a:rPr lang="en-US" sz="2900" dirty="0" err="1"/>
              <a:t>cpi</a:t>
            </a:r>
            <a:r>
              <a:rPr lang="en-US" sz="2900" dirty="0"/>
              <a:t>, </a:t>
            </a:r>
            <a:r>
              <a:rPr lang="en-US" sz="2900" dirty="0" err="1"/>
              <a:t>xaxt</a:t>
            </a:r>
            <a:r>
              <a:rPr lang="en-US" sz="2900" dirty="0"/>
              <a:t>="n", </a:t>
            </a:r>
            <a:r>
              <a:rPr lang="en-US" sz="2900" dirty="0" err="1"/>
              <a:t>ylab</a:t>
            </a:r>
            <a:r>
              <a:rPr lang="en-US" sz="2900" dirty="0"/>
              <a:t>="CPI", </a:t>
            </a:r>
            <a:r>
              <a:rPr lang="en-US" sz="2900" dirty="0" err="1"/>
              <a:t>xlab</a:t>
            </a:r>
            <a:r>
              <a:rPr lang="en-US" sz="2900" dirty="0"/>
              <a:t>="")</a:t>
            </a:r>
          </a:p>
          <a:p>
            <a:pPr lvl="1">
              <a:buNone/>
            </a:pPr>
            <a:r>
              <a:rPr lang="en-US" sz="2900" dirty="0"/>
              <a:t>&gt; axis(1, labels=paste(</a:t>
            </a:r>
            <a:r>
              <a:rPr lang="en-US" sz="2900" dirty="0" err="1"/>
              <a:t>year,quarter,sep</a:t>
            </a:r>
            <a:r>
              <a:rPr lang="en-US" sz="2900" dirty="0"/>
              <a:t>="Q"),</a:t>
            </a:r>
            <a:r>
              <a:rPr lang="ru-RU" sz="2900" dirty="0"/>
              <a:t/>
            </a:r>
            <a:br>
              <a:rPr lang="ru-RU" sz="2900" dirty="0"/>
            </a:br>
            <a:r>
              <a:rPr lang="ru-RU" sz="2900" dirty="0"/>
              <a:t>+ </a:t>
            </a:r>
            <a:r>
              <a:rPr lang="en-US" sz="2900" dirty="0"/>
              <a:t>at=1:12, </a:t>
            </a:r>
            <a:r>
              <a:rPr lang="en-US" sz="2900" dirty="0" err="1"/>
              <a:t>las</a:t>
            </a:r>
            <a:r>
              <a:rPr lang="en-US" sz="2900" dirty="0"/>
              <a:t>=3)</a:t>
            </a:r>
            <a:endParaRPr lang="ru-RU" sz="29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Регрессия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Подготовка данных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15</a:t>
            </a:fld>
            <a:endParaRPr lang="ru-RU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7848" y="1890864"/>
            <a:ext cx="4536504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Регрессия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Корреляция</a:t>
            </a:r>
          </a:p>
          <a:p>
            <a:pPr lvl="1">
              <a:buNone/>
            </a:pPr>
            <a:r>
              <a:rPr lang="en-US" sz="2900" dirty="0"/>
              <a:t>&gt; </a:t>
            </a:r>
            <a:r>
              <a:rPr lang="en-US" sz="2900" dirty="0" err="1"/>
              <a:t>cor</a:t>
            </a:r>
            <a:r>
              <a:rPr lang="en-US" sz="2900" dirty="0"/>
              <a:t>(year,</a:t>
            </a:r>
            <a:r>
              <a:rPr lang="ru-RU" sz="2900" dirty="0"/>
              <a:t> </a:t>
            </a:r>
            <a:r>
              <a:rPr lang="en-US" sz="2900" dirty="0" err="1"/>
              <a:t>cpi</a:t>
            </a:r>
            <a:r>
              <a:rPr lang="en-US" sz="2900" dirty="0"/>
              <a:t>)</a:t>
            </a:r>
          </a:p>
          <a:p>
            <a:pPr lvl="1">
              <a:buNone/>
            </a:pPr>
            <a:r>
              <a:rPr lang="en-US" sz="2900" dirty="0"/>
              <a:t>[1] 0.9096316</a:t>
            </a:r>
          </a:p>
          <a:p>
            <a:pPr lvl="1">
              <a:buNone/>
            </a:pPr>
            <a:r>
              <a:rPr lang="en-US" sz="2900" dirty="0"/>
              <a:t>&gt; </a:t>
            </a:r>
            <a:r>
              <a:rPr lang="en-US" sz="2900" dirty="0" err="1"/>
              <a:t>cor</a:t>
            </a:r>
            <a:r>
              <a:rPr lang="en-US" sz="2900" dirty="0"/>
              <a:t>(quarter,</a:t>
            </a:r>
            <a:r>
              <a:rPr lang="ru-RU" sz="2900" dirty="0"/>
              <a:t> </a:t>
            </a:r>
            <a:r>
              <a:rPr lang="en-US" sz="2900" dirty="0" err="1"/>
              <a:t>cpi</a:t>
            </a:r>
            <a:r>
              <a:rPr lang="en-US" sz="2900" dirty="0"/>
              <a:t>)</a:t>
            </a:r>
          </a:p>
          <a:p>
            <a:pPr lvl="1">
              <a:buNone/>
            </a:pPr>
            <a:r>
              <a:rPr lang="en-US" sz="2900" dirty="0"/>
              <a:t>[1] 0.3738028</a:t>
            </a:r>
          </a:p>
          <a:p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Регрессия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200" dirty="0" smtClean="0"/>
              <a:t>Линейная модель</a:t>
            </a:r>
          </a:p>
          <a:p>
            <a:pPr lvl="1">
              <a:buNone/>
            </a:pPr>
            <a:r>
              <a:rPr lang="en-US" sz="2900" dirty="0" smtClean="0"/>
              <a:t>&gt; fit &lt;- lm(</a:t>
            </a:r>
            <a:r>
              <a:rPr lang="en-US" sz="2900" dirty="0" err="1" smtClean="0"/>
              <a:t>cpi</a:t>
            </a:r>
            <a:r>
              <a:rPr lang="en-US" sz="2900" dirty="0" smtClean="0"/>
              <a:t> ~ year + quarter)</a:t>
            </a:r>
          </a:p>
          <a:p>
            <a:pPr lvl="1">
              <a:buNone/>
            </a:pPr>
            <a:r>
              <a:rPr lang="en-US" sz="2900" dirty="0" smtClean="0"/>
              <a:t>&gt; print(fit)</a:t>
            </a:r>
            <a:endParaRPr lang="ru-RU" sz="2900" dirty="0" smtClean="0"/>
          </a:p>
          <a:p>
            <a:pPr lvl="1">
              <a:buNone/>
            </a:pPr>
            <a:r>
              <a:rPr lang="en-US" sz="3200" dirty="0" smtClean="0"/>
              <a:t>Call: lm(formula = </a:t>
            </a:r>
            <a:r>
              <a:rPr lang="en-US" sz="3200" dirty="0" err="1" smtClean="0"/>
              <a:t>cpi</a:t>
            </a:r>
            <a:r>
              <a:rPr lang="en-US" sz="3200" dirty="0" smtClean="0"/>
              <a:t> ~ year + quarter)</a:t>
            </a:r>
            <a:endParaRPr lang="ru-RU" sz="3200" dirty="0" smtClean="0"/>
          </a:p>
          <a:p>
            <a:pPr lvl="1">
              <a:buNone/>
            </a:pPr>
            <a:r>
              <a:rPr lang="en-US" sz="3200" dirty="0" smtClean="0"/>
              <a:t>Coefficients: </a:t>
            </a:r>
            <a:endParaRPr lang="ru-RU" sz="3200" dirty="0" smtClean="0"/>
          </a:p>
          <a:p>
            <a:pPr lvl="1">
              <a:buNone/>
            </a:pPr>
            <a:r>
              <a:rPr lang="en-US" sz="3200" dirty="0" smtClean="0"/>
              <a:t>(Intercept) </a:t>
            </a:r>
            <a:r>
              <a:rPr lang="ru-RU" sz="3200" dirty="0" smtClean="0"/>
              <a:t>   </a:t>
            </a:r>
            <a:r>
              <a:rPr lang="en-US" sz="3200" dirty="0" smtClean="0"/>
              <a:t>year </a:t>
            </a:r>
            <a:r>
              <a:rPr lang="ru-RU" sz="3200" dirty="0" smtClean="0"/>
              <a:t>     </a:t>
            </a:r>
            <a:r>
              <a:rPr lang="en-US" sz="3200" dirty="0" smtClean="0"/>
              <a:t>quarter </a:t>
            </a:r>
            <a:endParaRPr lang="ru-RU" sz="3200" dirty="0" smtClean="0"/>
          </a:p>
          <a:p>
            <a:pPr lvl="1">
              <a:buNone/>
            </a:pPr>
            <a:r>
              <a:rPr lang="en-US" sz="3200" dirty="0" smtClean="0"/>
              <a:t>-7644.488 </a:t>
            </a:r>
            <a:r>
              <a:rPr lang="ru-RU" sz="3200" dirty="0" smtClean="0"/>
              <a:t>  </a:t>
            </a:r>
            <a:r>
              <a:rPr lang="en-US" sz="3200" dirty="0" smtClean="0"/>
              <a:t>3.888 </a:t>
            </a:r>
            <a:r>
              <a:rPr lang="ru-RU" sz="3200" dirty="0" smtClean="0"/>
              <a:t>      </a:t>
            </a:r>
            <a:r>
              <a:rPr lang="en-US" sz="3200" dirty="0" smtClean="0"/>
              <a:t>1.167 </a:t>
            </a:r>
            <a:br>
              <a:rPr lang="en-US" sz="3200" dirty="0" smtClean="0"/>
            </a:br>
            <a:endParaRPr lang="ru-RU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Регрессия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Линейная модель</a:t>
            </a:r>
          </a:p>
          <a:p>
            <a:pPr lvl="1">
              <a:buNone/>
            </a:pPr>
            <a:r>
              <a:rPr lang="en-US" sz="2900" dirty="0" smtClean="0"/>
              <a:t>&gt; summary(fit)</a:t>
            </a:r>
            <a:endParaRPr lang="ru-RU" sz="2900" dirty="0" smtClean="0"/>
          </a:p>
          <a:p>
            <a:pPr lvl="1">
              <a:buNone/>
            </a:pPr>
            <a:endParaRPr lang="ru-RU" sz="29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9736" y="2564904"/>
            <a:ext cx="7893634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Регрессия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Линейная модель</a:t>
            </a:r>
          </a:p>
          <a:p>
            <a:pPr lvl="1">
              <a:buNone/>
            </a:pPr>
            <a:r>
              <a:rPr lang="en-US" sz="2900" dirty="0" smtClean="0"/>
              <a:t>&gt;residuals(fit)</a:t>
            </a:r>
            <a:endParaRPr lang="ru-RU" sz="2900" dirty="0" smtClean="0"/>
          </a:p>
          <a:p>
            <a:pPr lvl="1">
              <a:buNone/>
            </a:pPr>
            <a:r>
              <a:rPr lang="ru-RU" sz="2800" dirty="0" smtClean="0">
                <a:solidFill>
                  <a:srgbClr val="000000"/>
                </a:solidFill>
                <a:latin typeface="Lucida Console"/>
              </a:rPr>
              <a:t>      1          2          3 </a:t>
            </a:r>
          </a:p>
          <a:p>
            <a:pPr lvl="1">
              <a:buNone/>
            </a:pPr>
            <a:r>
              <a:rPr lang="ru-RU" sz="2800" dirty="0" smtClean="0">
                <a:solidFill>
                  <a:srgbClr val="000000"/>
                </a:solidFill>
                <a:latin typeface="Lucida Console"/>
              </a:rPr>
              <a:t>-0.57916667 0.65416667 1.38750000 </a:t>
            </a:r>
          </a:p>
          <a:p>
            <a:pPr lvl="1">
              <a:buNone/>
            </a:pPr>
            <a:r>
              <a:rPr lang="ru-RU" sz="2800" dirty="0" smtClean="0">
                <a:solidFill>
                  <a:srgbClr val="000000"/>
                </a:solidFill>
                <a:latin typeface="Lucida Console"/>
              </a:rPr>
              <a:t>      4          5 </a:t>
            </a:r>
          </a:p>
          <a:p>
            <a:pPr lvl="1">
              <a:buNone/>
            </a:pPr>
            <a:r>
              <a:rPr lang="ru-RU" sz="2800" dirty="0" smtClean="0">
                <a:solidFill>
                  <a:srgbClr val="000000"/>
                </a:solidFill>
                <a:latin typeface="Lucida Console"/>
              </a:rPr>
              <a:t>-0.27916667 -0.46666667 </a:t>
            </a:r>
            <a:r>
              <a:rPr lang="en-US" sz="2800" dirty="0" smtClean="0">
                <a:solidFill>
                  <a:srgbClr val="000000"/>
                </a:solidFill>
                <a:latin typeface="Lucida Console"/>
              </a:rPr>
              <a:t>…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ru-RU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</a:t>
            </a:r>
            <a:r>
              <a:rPr lang="en-US" dirty="0" smtClean="0"/>
              <a:t> Decision Tree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Исходные данные</a:t>
            </a:r>
            <a:endParaRPr lang="en-US" sz="3200" dirty="0"/>
          </a:p>
          <a:p>
            <a:pPr lvl="1">
              <a:buNone/>
            </a:pPr>
            <a:r>
              <a:rPr lang="en-US" sz="2800" dirty="0"/>
              <a:t>&gt;names(iris)</a:t>
            </a:r>
          </a:p>
          <a:p>
            <a:pPr lvl="1">
              <a:buNone/>
            </a:pPr>
            <a:r>
              <a:rPr lang="en-US" sz="2800" dirty="0"/>
              <a:t>[1] "</a:t>
            </a:r>
            <a:r>
              <a:rPr lang="en-US" sz="2800" dirty="0" err="1"/>
              <a:t>Sepal.Length</a:t>
            </a:r>
            <a:r>
              <a:rPr lang="en-US" sz="2800" dirty="0"/>
              <a:t>" "</a:t>
            </a:r>
            <a:r>
              <a:rPr lang="en-US" sz="2800" dirty="0" err="1"/>
              <a:t>Sepal.Width</a:t>
            </a:r>
            <a:r>
              <a:rPr lang="en-US" sz="2800" dirty="0"/>
              <a:t>" "</a:t>
            </a:r>
            <a:r>
              <a:rPr lang="en-US" sz="2800" dirty="0" err="1"/>
              <a:t>Petal.Length</a:t>
            </a:r>
            <a:r>
              <a:rPr lang="en-US" sz="2800" dirty="0"/>
              <a:t>“</a:t>
            </a:r>
            <a:br>
              <a:rPr lang="en-US" sz="2800" dirty="0"/>
            </a:br>
            <a:r>
              <a:rPr lang="en-US" sz="2800" dirty="0"/>
              <a:t>[4] "</a:t>
            </a:r>
            <a:r>
              <a:rPr lang="en-US" sz="2800" dirty="0" err="1"/>
              <a:t>Petal.Width</a:t>
            </a:r>
            <a:r>
              <a:rPr lang="en-US" sz="2800" dirty="0"/>
              <a:t>" "Species" </a:t>
            </a:r>
          </a:p>
          <a:p>
            <a:pPr lvl="1">
              <a:buNone/>
            </a:pPr>
            <a:endParaRPr lang="en-US" sz="2800" dirty="0"/>
          </a:p>
          <a:p>
            <a:pPr lvl="1">
              <a:buNone/>
            </a:pPr>
            <a:r>
              <a:rPr lang="en-US" sz="2800" dirty="0"/>
              <a:t>&gt; attributes(</a:t>
            </a:r>
            <a:r>
              <a:rPr lang="en-US" sz="2800" dirty="0" err="1"/>
              <a:t>iris$Species</a:t>
            </a:r>
            <a:r>
              <a:rPr lang="en-US" sz="2800" dirty="0"/>
              <a:t>) </a:t>
            </a:r>
          </a:p>
          <a:p>
            <a:pPr lvl="1">
              <a:buNone/>
            </a:pPr>
            <a:r>
              <a:rPr lang="en-US" sz="2800" dirty="0"/>
              <a:t>$levels </a:t>
            </a:r>
          </a:p>
          <a:p>
            <a:pPr lvl="1">
              <a:buNone/>
            </a:pPr>
            <a:r>
              <a:rPr lang="en-US" sz="2800" dirty="0"/>
              <a:t>[1] "</a:t>
            </a:r>
            <a:r>
              <a:rPr lang="en-US" sz="2800" dirty="0" err="1"/>
              <a:t>setosa</a:t>
            </a:r>
            <a:r>
              <a:rPr lang="en-US" sz="2800" dirty="0"/>
              <a:t>" "</a:t>
            </a:r>
            <a:r>
              <a:rPr lang="en-US" sz="2800" dirty="0" err="1"/>
              <a:t>versicolor</a:t>
            </a:r>
            <a:r>
              <a:rPr lang="en-US" sz="2800" dirty="0"/>
              <a:t>" "</a:t>
            </a:r>
            <a:r>
              <a:rPr lang="en-US" sz="2800" dirty="0" err="1"/>
              <a:t>virginica</a:t>
            </a:r>
            <a:r>
              <a:rPr lang="en-US" sz="2800" dirty="0"/>
              <a:t>“ </a:t>
            </a:r>
          </a:p>
          <a:p>
            <a:pPr lvl="1">
              <a:buNone/>
            </a:pPr>
            <a:r>
              <a:rPr lang="en-US" sz="2800" dirty="0"/>
              <a:t>…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Регрессия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200" dirty="0" smtClean="0"/>
              <a:t>Линейная модель</a:t>
            </a:r>
          </a:p>
          <a:p>
            <a:pPr lvl="1">
              <a:buNone/>
            </a:pPr>
            <a:r>
              <a:rPr lang="en-US" sz="2900" dirty="0" smtClean="0"/>
              <a:t>&gt; data2011 &lt;- </a:t>
            </a:r>
            <a:r>
              <a:rPr lang="en-US" sz="2900" dirty="0" err="1" smtClean="0"/>
              <a:t>data.frame</a:t>
            </a:r>
            <a:r>
              <a:rPr lang="en-US" sz="2900" dirty="0" smtClean="0"/>
              <a:t>(year=2011,</a:t>
            </a:r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en-US" sz="2900" dirty="0" smtClean="0"/>
              <a:t>+ quarter=1:4)</a:t>
            </a:r>
          </a:p>
          <a:p>
            <a:pPr lvl="1">
              <a:buNone/>
            </a:pPr>
            <a:r>
              <a:rPr lang="en-US" sz="2900" dirty="0" smtClean="0"/>
              <a:t>&gt; cpi2011 &lt;- predict(fit, </a:t>
            </a:r>
            <a:r>
              <a:rPr lang="en-US" sz="2900" dirty="0" err="1" smtClean="0"/>
              <a:t>newdata</a:t>
            </a:r>
            <a:r>
              <a:rPr lang="en-US" sz="2900" dirty="0" smtClean="0"/>
              <a:t>=data2011)</a:t>
            </a:r>
          </a:p>
          <a:p>
            <a:pPr lvl="1">
              <a:buNone/>
            </a:pPr>
            <a:r>
              <a:rPr lang="en-US" sz="2900" dirty="0" smtClean="0"/>
              <a:t>&gt; style &lt;- c(rep(1,12), rep(2,4))</a:t>
            </a:r>
          </a:p>
          <a:p>
            <a:pPr lvl="1">
              <a:buNone/>
            </a:pPr>
            <a:r>
              <a:rPr lang="en-US" sz="2900" dirty="0" smtClean="0"/>
              <a:t>&gt; plot(c(</a:t>
            </a:r>
            <a:r>
              <a:rPr lang="en-US" sz="2900" dirty="0" err="1" smtClean="0"/>
              <a:t>cpi</a:t>
            </a:r>
            <a:r>
              <a:rPr lang="en-US" sz="2900" dirty="0" smtClean="0"/>
              <a:t>, cpi2011), </a:t>
            </a:r>
            <a:r>
              <a:rPr lang="en-US" sz="2900" dirty="0" err="1" smtClean="0"/>
              <a:t>xaxt</a:t>
            </a:r>
            <a:r>
              <a:rPr lang="en-US" sz="2900" dirty="0" smtClean="0"/>
              <a:t>="n", </a:t>
            </a:r>
            <a:r>
              <a:rPr lang="en-US" sz="2900" dirty="0" err="1" smtClean="0"/>
              <a:t>ylab</a:t>
            </a:r>
            <a:r>
              <a:rPr lang="en-US" sz="2900" dirty="0" smtClean="0"/>
              <a:t>="CPI",</a:t>
            </a:r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en-US" sz="2900" dirty="0" smtClean="0"/>
              <a:t>+ </a:t>
            </a:r>
            <a:r>
              <a:rPr lang="en-US" sz="2900" dirty="0" err="1" smtClean="0"/>
              <a:t>xlab</a:t>
            </a:r>
            <a:r>
              <a:rPr lang="en-US" sz="2900" dirty="0" smtClean="0"/>
              <a:t>="", </a:t>
            </a:r>
            <a:r>
              <a:rPr lang="en-US" sz="2900" dirty="0" err="1" smtClean="0"/>
              <a:t>pch</a:t>
            </a:r>
            <a:r>
              <a:rPr lang="en-US" sz="2900" dirty="0" smtClean="0"/>
              <a:t>=style, </a:t>
            </a:r>
            <a:r>
              <a:rPr lang="en-US" sz="2900" dirty="0" err="1" smtClean="0"/>
              <a:t>col</a:t>
            </a:r>
            <a:r>
              <a:rPr lang="en-US" sz="2900" dirty="0" smtClean="0"/>
              <a:t>=style)</a:t>
            </a:r>
          </a:p>
          <a:p>
            <a:pPr lvl="1">
              <a:buNone/>
            </a:pPr>
            <a:r>
              <a:rPr lang="en-US" sz="2900" dirty="0" smtClean="0"/>
              <a:t>&gt; axis(1, at=1:16, </a:t>
            </a:r>
            <a:r>
              <a:rPr lang="en-US" sz="2900" dirty="0" err="1" smtClean="0"/>
              <a:t>las</a:t>
            </a:r>
            <a:r>
              <a:rPr lang="en-US" sz="2900" dirty="0" smtClean="0"/>
              <a:t>=3,</a:t>
            </a:r>
          </a:p>
          <a:p>
            <a:pPr lvl="1">
              <a:buNone/>
            </a:pPr>
            <a:r>
              <a:rPr lang="en-US" sz="2900" dirty="0" smtClean="0"/>
              <a:t>+ labels=c(paste(</a:t>
            </a:r>
            <a:r>
              <a:rPr lang="en-US" sz="2900" dirty="0" err="1" smtClean="0"/>
              <a:t>year,quarter,sep</a:t>
            </a:r>
            <a:r>
              <a:rPr lang="en-US" sz="2900" dirty="0" smtClean="0"/>
              <a:t>="Q"),</a:t>
            </a:r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en-US" sz="2900" dirty="0" smtClean="0"/>
              <a:t>+ "2011Q1", "2011Q2", "2011Q3", "2011Q4"))</a:t>
            </a:r>
            <a:endParaRPr lang="ru-RU" sz="8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Регрессия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Линейная модель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9776" y="1772816"/>
            <a:ext cx="6624736" cy="454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Кластеризация. </a:t>
            </a:r>
            <a:r>
              <a:rPr lang="en-US" dirty="0" smtClean="0"/>
              <a:t>K-Means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200" dirty="0" smtClean="0"/>
              <a:t>Построение модели</a:t>
            </a:r>
          </a:p>
          <a:p>
            <a:pPr lvl="1">
              <a:buNone/>
            </a:pPr>
            <a:r>
              <a:rPr lang="en-US" sz="2900" dirty="0" smtClean="0"/>
              <a:t>&gt; iris2 &lt;- iris</a:t>
            </a:r>
          </a:p>
          <a:p>
            <a:pPr lvl="1">
              <a:buNone/>
            </a:pPr>
            <a:r>
              <a:rPr lang="en-US" sz="2900" dirty="0" smtClean="0"/>
              <a:t>&gt; iris2$Species &lt;- NULL</a:t>
            </a:r>
          </a:p>
          <a:p>
            <a:pPr lvl="1">
              <a:buNone/>
            </a:pPr>
            <a:r>
              <a:rPr lang="en-US" sz="2900" dirty="0" smtClean="0"/>
              <a:t>&gt; </a:t>
            </a:r>
            <a:r>
              <a:rPr lang="en-US" sz="2900" dirty="0" err="1" smtClean="0"/>
              <a:t>kmeans.result</a:t>
            </a:r>
            <a:r>
              <a:rPr lang="en-US" sz="2900" dirty="0" smtClean="0"/>
              <a:t> &lt;- </a:t>
            </a:r>
            <a:r>
              <a:rPr lang="en-US" sz="2900" dirty="0" err="1" smtClean="0"/>
              <a:t>kmeans</a:t>
            </a:r>
            <a:r>
              <a:rPr lang="en-US" sz="2900" dirty="0" smtClean="0"/>
              <a:t>(iris2, 3)</a:t>
            </a:r>
            <a:endParaRPr lang="ru-RU" sz="2900" dirty="0" smtClean="0"/>
          </a:p>
          <a:p>
            <a:pPr lvl="1">
              <a:buNone/>
            </a:pPr>
            <a:r>
              <a:rPr lang="en-US" sz="2900" dirty="0" smtClean="0"/>
              <a:t>&gt; table(</a:t>
            </a:r>
            <a:r>
              <a:rPr lang="en-US" sz="2900" dirty="0" err="1" smtClean="0"/>
              <a:t>iris$Species</a:t>
            </a:r>
            <a:r>
              <a:rPr lang="en-US" sz="2900" dirty="0" smtClean="0"/>
              <a:t>, </a:t>
            </a:r>
            <a:r>
              <a:rPr lang="en-US" sz="2900" dirty="0" err="1" smtClean="0"/>
              <a:t>kmeans.result$cluster</a:t>
            </a:r>
            <a:r>
              <a:rPr lang="en-US" sz="2900" dirty="0" smtClean="0"/>
              <a:t>)</a:t>
            </a:r>
          </a:p>
          <a:p>
            <a:pPr lvl="1">
              <a:buNone/>
            </a:pPr>
            <a:r>
              <a:rPr lang="en-US" sz="3200" dirty="0" smtClean="0">
                <a:solidFill>
                  <a:srgbClr val="000000"/>
                </a:solidFill>
                <a:latin typeface="Lucida Console"/>
              </a:rPr>
              <a:t>           1  2  3 </a:t>
            </a:r>
          </a:p>
          <a:p>
            <a:pPr lvl="1">
              <a:buNone/>
            </a:pPr>
            <a:r>
              <a:rPr lang="en-US" sz="3200" dirty="0" err="1" smtClean="0">
                <a:solidFill>
                  <a:srgbClr val="000000"/>
                </a:solidFill>
                <a:latin typeface="Lucida Console"/>
              </a:rPr>
              <a:t>setosa</a:t>
            </a:r>
            <a:r>
              <a:rPr lang="en-US" sz="3200" dirty="0" smtClean="0">
                <a:solidFill>
                  <a:srgbClr val="000000"/>
                </a:solidFill>
                <a:latin typeface="Lucida Console"/>
              </a:rPr>
              <a:t>     50 0  0 </a:t>
            </a:r>
          </a:p>
          <a:p>
            <a:pPr lvl="1">
              <a:buNone/>
            </a:pPr>
            <a:r>
              <a:rPr lang="en-US" sz="3200" dirty="0" err="1" smtClean="0">
                <a:solidFill>
                  <a:srgbClr val="000000"/>
                </a:solidFill>
                <a:latin typeface="Lucida Console"/>
              </a:rPr>
              <a:t>versicolor</a:t>
            </a:r>
            <a:r>
              <a:rPr lang="en-US" sz="3200" dirty="0" smtClean="0">
                <a:solidFill>
                  <a:srgbClr val="000000"/>
                </a:solidFill>
                <a:latin typeface="Lucida Console"/>
              </a:rPr>
              <a:t> 0  48 2 </a:t>
            </a:r>
          </a:p>
          <a:p>
            <a:pPr lvl="1">
              <a:buNone/>
            </a:pPr>
            <a:r>
              <a:rPr lang="en-US" sz="3200" dirty="0" err="1" smtClean="0">
                <a:solidFill>
                  <a:srgbClr val="000000"/>
                </a:solidFill>
                <a:latin typeface="Lucida Console"/>
              </a:rPr>
              <a:t>virginica</a:t>
            </a:r>
            <a:r>
              <a:rPr lang="en-US" sz="3200" dirty="0" smtClean="0">
                <a:solidFill>
                  <a:srgbClr val="000000"/>
                </a:solidFill>
                <a:latin typeface="Lucida Console"/>
              </a:rPr>
              <a:t>  0  14 36</a:t>
            </a:r>
            <a:endParaRPr lang="en-US" sz="2900" dirty="0" smtClean="0"/>
          </a:p>
          <a:p>
            <a:pPr lvl="1">
              <a:buNone/>
            </a:pPr>
            <a:endParaRPr lang="ru-RU" sz="29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Кластеризация. </a:t>
            </a:r>
            <a:r>
              <a:rPr lang="en-US" dirty="0" smtClean="0"/>
              <a:t>K-Means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Визуализация</a:t>
            </a:r>
          </a:p>
          <a:p>
            <a:pPr lvl="1">
              <a:buNone/>
            </a:pPr>
            <a:r>
              <a:rPr lang="en-US" sz="2900" dirty="0" smtClean="0"/>
              <a:t>&gt; </a:t>
            </a:r>
            <a:r>
              <a:rPr lang="en-US" sz="2600" dirty="0" smtClean="0"/>
              <a:t>plot(iris2[c("</a:t>
            </a:r>
            <a:r>
              <a:rPr lang="en-US" sz="2600" dirty="0" err="1" smtClean="0"/>
              <a:t>Sepal.Length</a:t>
            </a:r>
            <a:r>
              <a:rPr lang="en-US" sz="2600" dirty="0" smtClean="0"/>
              <a:t>", "</a:t>
            </a:r>
            <a:r>
              <a:rPr lang="en-US" sz="2600" dirty="0" err="1" smtClean="0"/>
              <a:t>Sepal.Width</a:t>
            </a:r>
            <a:r>
              <a:rPr lang="en-US" sz="2600" dirty="0" smtClean="0"/>
              <a:t>")],</a:t>
            </a:r>
            <a:br>
              <a:rPr lang="en-US" sz="2600" dirty="0" smtClean="0"/>
            </a:br>
            <a:r>
              <a:rPr lang="en-US" sz="2600" dirty="0" smtClean="0"/>
              <a:t>+ </a:t>
            </a:r>
            <a:r>
              <a:rPr lang="en-US" sz="2600" dirty="0" err="1" smtClean="0"/>
              <a:t>col</a:t>
            </a:r>
            <a:r>
              <a:rPr lang="en-US" sz="2600" dirty="0" smtClean="0"/>
              <a:t> = </a:t>
            </a:r>
            <a:r>
              <a:rPr lang="en-US" sz="2600" dirty="0" err="1" smtClean="0"/>
              <a:t>kmeans.result$cluster</a:t>
            </a:r>
            <a:r>
              <a:rPr lang="en-US" sz="2600" dirty="0" smtClean="0"/>
              <a:t>)</a:t>
            </a:r>
          </a:p>
          <a:p>
            <a:pPr lvl="1">
              <a:buNone/>
            </a:pPr>
            <a:r>
              <a:rPr lang="en-US" sz="2600" dirty="0" smtClean="0"/>
              <a:t>&gt; # plot cluster centers</a:t>
            </a:r>
          </a:p>
          <a:p>
            <a:pPr lvl="1">
              <a:buNone/>
            </a:pPr>
            <a:r>
              <a:rPr lang="en-US" sz="2600" dirty="0" smtClean="0"/>
              <a:t>&gt; points(</a:t>
            </a:r>
            <a:r>
              <a:rPr lang="en-US" sz="2600" dirty="0" err="1" smtClean="0"/>
              <a:t>kmeans.result$centers</a:t>
            </a:r>
            <a:r>
              <a:rPr lang="en-US" sz="2600" dirty="0" smtClean="0"/>
              <a:t>[,c("</a:t>
            </a:r>
            <a:r>
              <a:rPr lang="en-US" sz="2600" dirty="0" err="1" smtClean="0"/>
              <a:t>Sepal.Length</a:t>
            </a:r>
            <a:r>
              <a:rPr lang="en-US" sz="2600" dirty="0" smtClean="0"/>
              <a:t>",</a:t>
            </a:r>
            <a:br>
              <a:rPr lang="en-US" sz="2600" dirty="0" smtClean="0"/>
            </a:br>
            <a:r>
              <a:rPr lang="en-US" sz="2600" dirty="0" smtClean="0"/>
              <a:t>+ "</a:t>
            </a:r>
            <a:r>
              <a:rPr lang="en-US" sz="2600" dirty="0" err="1" smtClean="0"/>
              <a:t>Sepal.Width</a:t>
            </a:r>
            <a:r>
              <a:rPr lang="en-US" sz="2600" dirty="0" smtClean="0"/>
              <a:t>")], </a:t>
            </a:r>
            <a:r>
              <a:rPr lang="en-US" sz="2600" dirty="0" err="1" smtClean="0"/>
              <a:t>col</a:t>
            </a:r>
            <a:r>
              <a:rPr lang="en-US" sz="2600" dirty="0" smtClean="0"/>
              <a:t> = 1:3, </a:t>
            </a:r>
            <a:r>
              <a:rPr lang="en-US" sz="2600" dirty="0" err="1" smtClean="0"/>
              <a:t>pch</a:t>
            </a:r>
            <a:r>
              <a:rPr lang="en-US" sz="2600" dirty="0" smtClean="0"/>
              <a:t> = 8, </a:t>
            </a:r>
            <a:r>
              <a:rPr lang="en-US" sz="2600" dirty="0" err="1" smtClean="0"/>
              <a:t>cex</a:t>
            </a:r>
            <a:r>
              <a:rPr lang="en-US" sz="2600" dirty="0" smtClean="0"/>
              <a:t>=2)</a:t>
            </a:r>
            <a:endParaRPr lang="ru-RU" sz="29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Кластеризация. </a:t>
            </a:r>
            <a:r>
              <a:rPr lang="en-US" dirty="0" smtClean="0"/>
              <a:t>K-Means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Визуализация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7728" y="1874467"/>
            <a:ext cx="6265120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Кластеризация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Наиболее используемые пакеты и функции</a:t>
            </a:r>
          </a:p>
          <a:p>
            <a:pPr lvl="1"/>
            <a:r>
              <a:rPr lang="en-US" dirty="0" smtClean="0"/>
              <a:t>k-means: </a:t>
            </a:r>
            <a:r>
              <a:rPr lang="en-US" dirty="0" err="1" smtClean="0"/>
              <a:t>kmeans</a:t>
            </a:r>
            <a:r>
              <a:rPr lang="en-US" dirty="0" smtClean="0"/>
              <a:t>(), </a:t>
            </a:r>
            <a:r>
              <a:rPr lang="en-US" dirty="0" err="1" smtClean="0"/>
              <a:t>kmeansruns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k-</a:t>
            </a:r>
            <a:r>
              <a:rPr lang="en-US" dirty="0" err="1" smtClean="0"/>
              <a:t>medoids</a:t>
            </a:r>
            <a:r>
              <a:rPr lang="en-US" dirty="0" smtClean="0"/>
              <a:t>: </a:t>
            </a:r>
            <a:r>
              <a:rPr lang="en-US" dirty="0" err="1" smtClean="0"/>
              <a:t>pam</a:t>
            </a:r>
            <a:r>
              <a:rPr lang="en-US" dirty="0" smtClean="0"/>
              <a:t>(), </a:t>
            </a:r>
            <a:r>
              <a:rPr lang="en-US" dirty="0" err="1" smtClean="0"/>
              <a:t>pamk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Hierarchical clustering: </a:t>
            </a:r>
            <a:r>
              <a:rPr lang="en-US" dirty="0" err="1" smtClean="0"/>
              <a:t>hclust</a:t>
            </a:r>
            <a:r>
              <a:rPr lang="en-US" dirty="0" smtClean="0"/>
              <a:t>(), </a:t>
            </a:r>
            <a:r>
              <a:rPr lang="en-US" dirty="0" err="1" smtClean="0"/>
              <a:t>agnes</a:t>
            </a:r>
            <a:r>
              <a:rPr lang="en-US" dirty="0" smtClean="0"/>
              <a:t>(), </a:t>
            </a:r>
            <a:r>
              <a:rPr lang="en-US" dirty="0" err="1" smtClean="0"/>
              <a:t>diana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DBSCAN: </a:t>
            </a:r>
            <a:r>
              <a:rPr lang="en-US" dirty="0" err="1" smtClean="0"/>
              <a:t>fpc</a:t>
            </a:r>
            <a:endParaRPr lang="en-US" dirty="0" smtClean="0"/>
          </a:p>
          <a:p>
            <a:pPr lvl="1"/>
            <a:r>
              <a:rPr lang="en-US" dirty="0" smtClean="0"/>
              <a:t>BIRCH: birch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 </a:t>
            </a:r>
            <a:r>
              <a:rPr lang="ru-RU" dirty="0" smtClean="0"/>
              <a:t>и </a:t>
            </a:r>
            <a:r>
              <a:rPr lang="en-US" dirty="0" err="1" smtClean="0"/>
              <a:t>Hadoop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Необходимые пакеты</a:t>
            </a:r>
          </a:p>
          <a:p>
            <a:pPr lvl="1"/>
            <a:r>
              <a:rPr lang="en-US" dirty="0" err="1" smtClean="0"/>
              <a:t>Rhadoop</a:t>
            </a:r>
            <a:endParaRPr lang="en-US" dirty="0" smtClean="0"/>
          </a:p>
          <a:p>
            <a:pPr lvl="2"/>
            <a:r>
              <a:rPr lang="en-US" dirty="0" smtClean="0"/>
              <a:t>rmr2 –  </a:t>
            </a:r>
            <a:r>
              <a:rPr lang="ru-RU" dirty="0" smtClean="0"/>
              <a:t>реализует интерфейс </a:t>
            </a:r>
            <a:r>
              <a:rPr lang="en-US" dirty="0" err="1" smtClean="0"/>
              <a:t>MapReduce</a:t>
            </a:r>
            <a:endParaRPr lang="en-US" dirty="0" smtClean="0"/>
          </a:p>
          <a:p>
            <a:pPr lvl="2"/>
            <a:r>
              <a:rPr lang="en-US" dirty="0" err="1" smtClean="0"/>
              <a:t>rhdfs</a:t>
            </a:r>
            <a:r>
              <a:rPr lang="en-US" dirty="0" smtClean="0"/>
              <a:t> – </a:t>
            </a:r>
            <a:r>
              <a:rPr lang="ru-RU" dirty="0" smtClean="0"/>
              <a:t>взаимодействие с </a:t>
            </a:r>
            <a:r>
              <a:rPr lang="en-US" dirty="0" smtClean="0"/>
              <a:t>HDFS</a:t>
            </a:r>
          </a:p>
          <a:p>
            <a:pPr lvl="2"/>
            <a:r>
              <a:rPr lang="en-US" dirty="0" err="1" smtClean="0"/>
              <a:t>Rhbase</a:t>
            </a:r>
            <a:r>
              <a:rPr lang="en-US" dirty="0" smtClean="0"/>
              <a:t> – </a:t>
            </a:r>
            <a:r>
              <a:rPr lang="ru-RU" dirty="0" smtClean="0"/>
              <a:t>взаимодействие с </a:t>
            </a:r>
            <a:r>
              <a:rPr lang="en-US" dirty="0" err="1" smtClean="0"/>
              <a:t>Hbase</a:t>
            </a:r>
            <a:endParaRPr lang="ru-RU" dirty="0" smtClean="0"/>
          </a:p>
          <a:p>
            <a:pPr lvl="1"/>
            <a:r>
              <a:rPr lang="en-US" dirty="0" err="1" smtClean="0"/>
              <a:t>Rhive</a:t>
            </a:r>
            <a:r>
              <a:rPr lang="en-US" dirty="0" smtClean="0"/>
              <a:t>  - </a:t>
            </a:r>
            <a:r>
              <a:rPr lang="ru-RU" dirty="0" smtClean="0"/>
              <a:t>взаимодействие с </a:t>
            </a:r>
            <a:r>
              <a:rPr lang="en-US" dirty="0" smtClean="0"/>
              <a:t>Apache Hive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 </a:t>
            </a:r>
            <a:r>
              <a:rPr lang="ru-RU" dirty="0" smtClean="0"/>
              <a:t>и </a:t>
            </a:r>
            <a:r>
              <a:rPr lang="en-US" dirty="0" err="1" smtClean="0"/>
              <a:t>Hadoop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library(rmr2)</a:t>
            </a:r>
          </a:p>
          <a:p>
            <a:r>
              <a:rPr lang="en-US" dirty="0" smtClean="0"/>
              <a:t>map &lt;- function(k, lines) {</a:t>
            </a:r>
          </a:p>
          <a:p>
            <a:pPr lvl="1"/>
            <a:r>
              <a:rPr lang="en-US" dirty="0" err="1" smtClean="0"/>
              <a:t>words.list</a:t>
            </a:r>
            <a:r>
              <a:rPr lang="en-US" dirty="0" smtClean="0"/>
              <a:t> &lt;- </a:t>
            </a:r>
            <a:r>
              <a:rPr lang="en-US" dirty="0" err="1" smtClean="0"/>
              <a:t>strsplit</a:t>
            </a:r>
            <a:r>
              <a:rPr lang="en-US" dirty="0" smtClean="0"/>
              <a:t>(lines, "</a:t>
            </a:r>
            <a:r>
              <a:rPr lang="en-US" dirty="0" err="1" smtClean="0"/>
              <a:t>nns</a:t>
            </a:r>
            <a:r>
              <a:rPr lang="en-US" dirty="0" smtClean="0"/>
              <a:t>")</a:t>
            </a:r>
          </a:p>
          <a:p>
            <a:pPr lvl="1"/>
            <a:r>
              <a:rPr lang="en-US" dirty="0" smtClean="0"/>
              <a:t>words &lt;- </a:t>
            </a:r>
            <a:r>
              <a:rPr lang="en-US" dirty="0" err="1" smtClean="0"/>
              <a:t>unlist</a:t>
            </a:r>
            <a:r>
              <a:rPr lang="en-US" dirty="0" smtClean="0"/>
              <a:t>(</a:t>
            </a:r>
            <a:r>
              <a:rPr lang="en-US" dirty="0" err="1" smtClean="0"/>
              <a:t>words.list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Return(</a:t>
            </a:r>
            <a:r>
              <a:rPr lang="en-US" dirty="0" err="1" smtClean="0"/>
              <a:t>keyval</a:t>
            </a:r>
            <a:r>
              <a:rPr lang="en-US" dirty="0" smtClean="0"/>
              <a:t>(words, 1))</a:t>
            </a:r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reduce &lt;- function(word, counts) {</a:t>
            </a:r>
          </a:p>
          <a:p>
            <a:pPr lvl="1"/>
            <a:r>
              <a:rPr lang="en-US" dirty="0" err="1" smtClean="0"/>
              <a:t>keyval</a:t>
            </a:r>
            <a:r>
              <a:rPr lang="en-US" dirty="0" smtClean="0"/>
              <a:t>(word, sum(counts))</a:t>
            </a:r>
          </a:p>
          <a:p>
            <a:r>
              <a:rPr lang="en-US" dirty="0" smtClean="0"/>
              <a:t>}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 </a:t>
            </a:r>
            <a:r>
              <a:rPr lang="ru-RU" dirty="0" smtClean="0"/>
              <a:t>и </a:t>
            </a:r>
            <a:r>
              <a:rPr lang="en-US" dirty="0" err="1" smtClean="0"/>
              <a:t>Hadoop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wordcount</a:t>
            </a:r>
            <a:r>
              <a:rPr lang="en-US" dirty="0" smtClean="0"/>
              <a:t> &lt;- function(input, output = NULL) {</a:t>
            </a:r>
          </a:p>
          <a:p>
            <a:pPr lvl="1"/>
            <a:r>
              <a:rPr lang="en-US" dirty="0" err="1" smtClean="0"/>
              <a:t>mapreduce</a:t>
            </a:r>
            <a:r>
              <a:rPr lang="en-US" dirty="0" smtClean="0"/>
              <a:t>(input = input, output = output, </a:t>
            </a:r>
            <a:r>
              <a:rPr lang="en-US" dirty="0" err="1" smtClean="0"/>
              <a:t>input.format</a:t>
            </a:r>
            <a:r>
              <a:rPr lang="en-US" dirty="0" smtClean="0"/>
              <a:t> = "text",	</a:t>
            </a:r>
          </a:p>
          <a:p>
            <a:pPr lvl="1"/>
            <a:r>
              <a:rPr lang="en-US" dirty="0" smtClean="0"/>
              <a:t>map = map, reduce = reduce)</a:t>
            </a:r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## Submit job</a:t>
            </a:r>
          </a:p>
          <a:p>
            <a:r>
              <a:rPr lang="en-US" dirty="0" smtClean="0"/>
              <a:t>out &lt;- </a:t>
            </a:r>
            <a:r>
              <a:rPr lang="en-US" dirty="0" err="1" smtClean="0"/>
              <a:t>wordcount</a:t>
            </a:r>
            <a:r>
              <a:rPr lang="en-US" dirty="0" smtClean="0"/>
              <a:t>(</a:t>
            </a:r>
            <a:r>
              <a:rPr lang="en-US" dirty="0" err="1" smtClean="0"/>
              <a:t>in.file.path</a:t>
            </a:r>
            <a:r>
              <a:rPr lang="en-US" dirty="0" smtClean="0"/>
              <a:t>, </a:t>
            </a:r>
            <a:r>
              <a:rPr lang="en-US" dirty="0" err="1" smtClean="0"/>
              <a:t>out.file.path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Ссылки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</a:t>
            </a:r>
            <a:r>
              <a:rPr lang="en-US" dirty="0" smtClean="0"/>
              <a:t> Decision Tree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Подготовка данных</a:t>
            </a:r>
          </a:p>
          <a:p>
            <a:pPr lvl="1">
              <a:buNone/>
            </a:pPr>
            <a:r>
              <a:rPr lang="en-US" sz="2800" dirty="0"/>
              <a:t>&gt; </a:t>
            </a:r>
            <a:r>
              <a:rPr lang="en-US" sz="2800" dirty="0" err="1"/>
              <a:t>set.seed</a:t>
            </a:r>
            <a:r>
              <a:rPr lang="en-US" sz="2800" dirty="0"/>
              <a:t>(1234)</a:t>
            </a:r>
          </a:p>
          <a:p>
            <a:pPr lvl="1">
              <a:buNone/>
            </a:pPr>
            <a:r>
              <a:rPr lang="en-US" sz="2800" dirty="0"/>
              <a:t>&gt; </a:t>
            </a:r>
            <a:r>
              <a:rPr lang="en-US" sz="2800" dirty="0" err="1"/>
              <a:t>ind</a:t>
            </a:r>
            <a:r>
              <a:rPr lang="en-US" sz="2800" dirty="0"/>
              <a:t> &lt;- sample(2, </a:t>
            </a:r>
            <a:r>
              <a:rPr lang="en-US" sz="2800" dirty="0" err="1"/>
              <a:t>nrow</a:t>
            </a:r>
            <a:r>
              <a:rPr lang="en-US" sz="2800" dirty="0"/>
              <a:t>(iris), replace=TRUE,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+ </a:t>
            </a:r>
            <a:r>
              <a:rPr lang="en-US" sz="2800" dirty="0" err="1"/>
              <a:t>prob</a:t>
            </a:r>
            <a:r>
              <a:rPr lang="en-US" sz="2800" dirty="0"/>
              <a:t>=c(0.7, 0.3))</a:t>
            </a:r>
          </a:p>
          <a:p>
            <a:pPr lvl="1">
              <a:buNone/>
            </a:pPr>
            <a:r>
              <a:rPr lang="en-US" sz="2800" dirty="0"/>
              <a:t>&gt; </a:t>
            </a:r>
            <a:r>
              <a:rPr lang="en-US" sz="2800" dirty="0" err="1"/>
              <a:t>trainData</a:t>
            </a:r>
            <a:r>
              <a:rPr lang="en-US" sz="2800" dirty="0"/>
              <a:t> &lt;- iris[</a:t>
            </a:r>
            <a:r>
              <a:rPr lang="en-US" sz="2800" dirty="0" err="1"/>
              <a:t>ind</a:t>
            </a:r>
            <a:r>
              <a:rPr lang="en-US" sz="2800" dirty="0"/>
              <a:t>==1,]</a:t>
            </a:r>
          </a:p>
          <a:p>
            <a:pPr lvl="1">
              <a:buNone/>
            </a:pPr>
            <a:r>
              <a:rPr lang="en-US" sz="2800" dirty="0"/>
              <a:t>&gt; </a:t>
            </a:r>
            <a:r>
              <a:rPr lang="en-US" sz="2800" dirty="0" err="1"/>
              <a:t>testData</a:t>
            </a:r>
            <a:r>
              <a:rPr lang="en-US" sz="2800" dirty="0"/>
              <a:t> &lt;- iris[</a:t>
            </a:r>
            <a:r>
              <a:rPr lang="en-US" sz="2800" dirty="0" err="1"/>
              <a:t>ind</a:t>
            </a:r>
            <a:r>
              <a:rPr lang="en-US" sz="2800" dirty="0"/>
              <a:t>==2,]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</a:t>
            </a:r>
            <a:r>
              <a:rPr lang="en-US" dirty="0" smtClean="0"/>
              <a:t> Decision Tree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Построение модели</a:t>
            </a:r>
          </a:p>
          <a:p>
            <a:pPr lvl="1">
              <a:buNone/>
            </a:pPr>
            <a:r>
              <a:rPr lang="en-US" sz="2800" dirty="0"/>
              <a:t>&gt; library(party)</a:t>
            </a:r>
          </a:p>
          <a:p>
            <a:pPr lvl="1">
              <a:buNone/>
            </a:pPr>
            <a:r>
              <a:rPr lang="en-US" sz="2800" dirty="0"/>
              <a:t>&gt; </a:t>
            </a:r>
            <a:r>
              <a:rPr lang="en-US" sz="2800" dirty="0" err="1"/>
              <a:t>myFormula</a:t>
            </a:r>
            <a:r>
              <a:rPr lang="en-US" sz="2800" dirty="0"/>
              <a:t> &lt;- Species ~ </a:t>
            </a:r>
            <a:r>
              <a:rPr lang="en-US" sz="2800" dirty="0" err="1"/>
              <a:t>Sepal.Length</a:t>
            </a:r>
            <a:r>
              <a:rPr lang="en-US" sz="2800" dirty="0"/>
              <a:t> +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+ </a:t>
            </a:r>
            <a:r>
              <a:rPr lang="en-US" sz="2800" dirty="0" err="1"/>
              <a:t>Sepal.Width</a:t>
            </a:r>
            <a:r>
              <a:rPr lang="en-US" sz="2800" dirty="0"/>
              <a:t> + </a:t>
            </a:r>
            <a:r>
              <a:rPr lang="en-US" sz="2800" dirty="0" err="1"/>
              <a:t>Petal.Length</a:t>
            </a:r>
            <a:r>
              <a:rPr lang="en-US" sz="2800" dirty="0"/>
              <a:t> + </a:t>
            </a:r>
            <a:r>
              <a:rPr lang="en-US" sz="2800" dirty="0" err="1"/>
              <a:t>Petal.Width</a:t>
            </a:r>
            <a:endParaRPr lang="en-US" sz="2800" dirty="0"/>
          </a:p>
          <a:p>
            <a:pPr lvl="1">
              <a:buNone/>
            </a:pPr>
            <a:r>
              <a:rPr lang="en-US" sz="2800" dirty="0"/>
              <a:t>&gt; </a:t>
            </a:r>
            <a:r>
              <a:rPr lang="en-US" sz="2800" dirty="0" err="1"/>
              <a:t>iris_ctree</a:t>
            </a:r>
            <a:r>
              <a:rPr lang="en-US" sz="2800" dirty="0"/>
              <a:t> &lt;- </a:t>
            </a:r>
            <a:r>
              <a:rPr lang="en-US" sz="2800" dirty="0" err="1"/>
              <a:t>ctree</a:t>
            </a:r>
            <a:r>
              <a:rPr lang="en-US" sz="2800" dirty="0"/>
              <a:t>(</a:t>
            </a:r>
            <a:r>
              <a:rPr lang="en-US" sz="2800" dirty="0" err="1"/>
              <a:t>myFormula</a:t>
            </a:r>
            <a:r>
              <a:rPr lang="en-US" sz="2800" dirty="0"/>
              <a:t>, data=</a:t>
            </a:r>
            <a:r>
              <a:rPr lang="en-US" sz="2800" dirty="0" err="1"/>
              <a:t>trainData</a:t>
            </a:r>
            <a:r>
              <a:rPr lang="en-US" sz="2800" dirty="0"/>
              <a:t>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</a:t>
            </a:r>
            <a:r>
              <a:rPr lang="en-US" dirty="0" smtClean="0"/>
              <a:t> Decision Tree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Применение модели</a:t>
            </a:r>
          </a:p>
          <a:p>
            <a:pPr lvl="1">
              <a:buNone/>
            </a:pPr>
            <a:r>
              <a:rPr lang="en-US" sz="2800" dirty="0"/>
              <a:t>&gt; table(predict(</a:t>
            </a:r>
            <a:r>
              <a:rPr lang="en-US" sz="2800" dirty="0" err="1"/>
              <a:t>iris_ctree</a:t>
            </a:r>
            <a:r>
              <a:rPr lang="en-US" sz="2800" dirty="0"/>
              <a:t>), </a:t>
            </a:r>
            <a:r>
              <a:rPr lang="en-US" sz="2800" dirty="0" err="1"/>
              <a:t>trainData$Species</a:t>
            </a:r>
            <a:r>
              <a:rPr lang="en-US" sz="2800" dirty="0"/>
              <a:t>)</a:t>
            </a:r>
            <a:endParaRPr lang="ru-RU" sz="2800" dirty="0"/>
          </a:p>
          <a:p>
            <a:pPr lvl="1">
              <a:buNone/>
            </a:pPr>
            <a:r>
              <a:rPr lang="ru-RU" sz="2800" dirty="0">
                <a:solidFill>
                  <a:srgbClr val="000000"/>
                </a:solidFill>
                <a:latin typeface="Lucida Console"/>
              </a:rPr>
              <a:t>         </a:t>
            </a:r>
            <a:r>
              <a:rPr lang="en-US" sz="2800" dirty="0" err="1">
                <a:solidFill>
                  <a:srgbClr val="000000"/>
                </a:solidFill>
                <a:latin typeface="Lucida Console"/>
              </a:rPr>
              <a:t>setosa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ucida Console"/>
              </a:rPr>
              <a:t>versicolor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ucida Console"/>
              </a:rPr>
              <a:t>virginica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 </a:t>
            </a:r>
            <a:endParaRPr lang="ru-RU" sz="2800" dirty="0">
              <a:solidFill>
                <a:srgbClr val="000000"/>
              </a:solidFill>
              <a:latin typeface="Lucida Console"/>
            </a:endParaRPr>
          </a:p>
          <a:p>
            <a:pPr lvl="1">
              <a:buNone/>
            </a:pPr>
            <a:r>
              <a:rPr lang="en-US" sz="2800" dirty="0" err="1">
                <a:solidFill>
                  <a:srgbClr val="000000"/>
                </a:solidFill>
                <a:latin typeface="Lucida Console"/>
              </a:rPr>
              <a:t>setosa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Lucida Console"/>
              </a:rPr>
              <a:t>    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40 </a:t>
            </a:r>
            <a:r>
              <a:rPr lang="ru-RU" sz="2800" dirty="0">
                <a:solidFill>
                  <a:srgbClr val="000000"/>
                </a:solidFill>
                <a:latin typeface="Lucida Console"/>
              </a:rPr>
              <a:t>      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0 </a:t>
            </a:r>
            <a:r>
              <a:rPr lang="ru-RU" sz="2800" dirty="0">
                <a:solidFill>
                  <a:srgbClr val="000000"/>
                </a:solidFill>
                <a:latin typeface="Lucida Console"/>
              </a:rPr>
              <a:t>         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0 </a:t>
            </a:r>
            <a:endParaRPr lang="ru-RU" sz="2800" dirty="0">
              <a:solidFill>
                <a:srgbClr val="000000"/>
              </a:solidFill>
              <a:latin typeface="Lucida Console"/>
            </a:endParaRPr>
          </a:p>
          <a:p>
            <a:pPr lvl="1">
              <a:buNone/>
            </a:pPr>
            <a:r>
              <a:rPr lang="en-US" sz="2800" dirty="0" err="1">
                <a:solidFill>
                  <a:srgbClr val="000000"/>
                </a:solidFill>
                <a:latin typeface="Lucida Console"/>
              </a:rPr>
              <a:t>versicolor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 0 </a:t>
            </a:r>
            <a:r>
              <a:rPr lang="ru-RU" sz="2800" dirty="0">
                <a:solidFill>
                  <a:srgbClr val="000000"/>
                </a:solidFill>
                <a:latin typeface="Lucida Console"/>
              </a:rPr>
              <a:t>       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37 </a:t>
            </a:r>
            <a:r>
              <a:rPr lang="ru-RU" sz="2800" dirty="0">
                <a:solidFill>
                  <a:srgbClr val="000000"/>
                </a:solidFill>
                <a:latin typeface="Lucida Console"/>
              </a:rPr>
              <a:t>        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3 </a:t>
            </a:r>
            <a:endParaRPr lang="ru-RU" sz="2800" dirty="0">
              <a:solidFill>
                <a:srgbClr val="000000"/>
              </a:solidFill>
              <a:latin typeface="Lucida Console"/>
            </a:endParaRPr>
          </a:p>
          <a:p>
            <a:pPr lvl="1">
              <a:buNone/>
            </a:pPr>
            <a:r>
              <a:rPr lang="en-US" sz="2800" dirty="0" err="1">
                <a:solidFill>
                  <a:srgbClr val="000000"/>
                </a:solidFill>
                <a:latin typeface="Lucida Console"/>
              </a:rPr>
              <a:t>virginica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0 </a:t>
            </a:r>
            <a:r>
              <a:rPr lang="ru-RU" sz="2800" dirty="0">
                <a:solidFill>
                  <a:srgbClr val="000000"/>
                </a:solidFill>
                <a:latin typeface="Lucida Console"/>
              </a:rPr>
              <a:t>       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1 </a:t>
            </a:r>
            <a:r>
              <a:rPr lang="ru-RU" sz="2800" dirty="0">
                <a:solidFill>
                  <a:srgbClr val="000000"/>
                </a:solidFill>
                <a:latin typeface="Lucida Console"/>
              </a:rPr>
              <a:t>         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31</a:t>
            </a:r>
            <a:endParaRPr lang="en-US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74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</a:t>
            </a:r>
            <a:r>
              <a:rPr lang="en-US" dirty="0" smtClean="0"/>
              <a:t> Decision Tree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Применение модели</a:t>
            </a:r>
          </a:p>
          <a:p>
            <a:pPr lvl="1">
              <a:buNone/>
            </a:pPr>
            <a:r>
              <a:rPr lang="en-US" sz="2800" dirty="0"/>
              <a:t>&gt;</a:t>
            </a:r>
            <a:r>
              <a:rPr lang="en-US" sz="2800" dirty="0" err="1"/>
              <a:t>test_predicted</a:t>
            </a:r>
            <a:r>
              <a:rPr lang="en-US" sz="2800" dirty="0"/>
              <a:t> &lt;- predict(</a:t>
            </a:r>
            <a:r>
              <a:rPr lang="en-US" sz="2800" dirty="0" err="1"/>
              <a:t>iris_ctree</a:t>
            </a:r>
            <a:r>
              <a:rPr lang="en-US" sz="2800" dirty="0"/>
              <a:t>,</a:t>
            </a:r>
            <a:br>
              <a:rPr lang="en-US" sz="2800" dirty="0"/>
            </a:br>
            <a:r>
              <a:rPr lang="en-US" sz="2800" dirty="0"/>
              <a:t>+ </a:t>
            </a:r>
            <a:r>
              <a:rPr lang="en-US" sz="2800" dirty="0" err="1"/>
              <a:t>newdata</a:t>
            </a:r>
            <a:r>
              <a:rPr lang="en-US" sz="2800" dirty="0"/>
              <a:t>=</a:t>
            </a:r>
            <a:r>
              <a:rPr lang="en-US" sz="2800" dirty="0" err="1"/>
              <a:t>testData</a:t>
            </a:r>
            <a:r>
              <a:rPr lang="en-US" sz="2800" dirty="0"/>
              <a:t>)</a:t>
            </a:r>
            <a:endParaRPr lang="ru-RU" sz="2800" dirty="0"/>
          </a:p>
          <a:p>
            <a:pPr lvl="1">
              <a:buNone/>
            </a:pPr>
            <a:r>
              <a:rPr lang="en-US" sz="2800" dirty="0"/>
              <a:t>&gt; table(</a:t>
            </a:r>
            <a:r>
              <a:rPr lang="en-US" sz="2800" dirty="0" err="1"/>
              <a:t>test_predicted</a:t>
            </a:r>
            <a:r>
              <a:rPr lang="en-US" sz="2800" dirty="0"/>
              <a:t>, </a:t>
            </a:r>
            <a:r>
              <a:rPr lang="en-US" sz="2800" dirty="0" err="1"/>
              <a:t>testData$Species</a:t>
            </a:r>
            <a:r>
              <a:rPr lang="en-US" sz="2800" dirty="0"/>
              <a:t>)</a:t>
            </a:r>
          </a:p>
          <a:p>
            <a:pPr lvl="1">
              <a:buNone/>
            </a:pPr>
            <a:r>
              <a:rPr lang="en-US" sz="2800" dirty="0">
                <a:solidFill>
                  <a:srgbClr val="000000"/>
                </a:solidFill>
                <a:latin typeface="Lucida Console"/>
              </a:rPr>
              <a:t>         </a:t>
            </a:r>
            <a:r>
              <a:rPr lang="en-US" sz="2800" dirty="0" err="1">
                <a:solidFill>
                  <a:srgbClr val="000000"/>
                </a:solidFill>
                <a:latin typeface="Lucida Console"/>
              </a:rPr>
              <a:t>setosa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ucida Console"/>
              </a:rPr>
              <a:t>versicolor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ucida Console"/>
              </a:rPr>
              <a:t>virginica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 </a:t>
            </a:r>
          </a:p>
          <a:p>
            <a:pPr lvl="1">
              <a:buNone/>
            </a:pPr>
            <a:r>
              <a:rPr lang="en-US" sz="2800" dirty="0" err="1">
                <a:solidFill>
                  <a:srgbClr val="000000"/>
                </a:solidFill>
                <a:latin typeface="Lucida Console"/>
              </a:rPr>
              <a:t>setosa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     10       0          0 </a:t>
            </a:r>
          </a:p>
          <a:p>
            <a:pPr lvl="1">
              <a:buNone/>
            </a:pPr>
            <a:r>
              <a:rPr lang="en-US" sz="2800" dirty="0" err="1">
                <a:solidFill>
                  <a:srgbClr val="000000"/>
                </a:solidFill>
                <a:latin typeface="Lucida Console"/>
              </a:rPr>
              <a:t>versicolor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 0        12         2 </a:t>
            </a:r>
          </a:p>
          <a:p>
            <a:pPr lvl="1">
              <a:buNone/>
            </a:pPr>
            <a:r>
              <a:rPr lang="en-US" sz="2800" dirty="0" err="1">
                <a:solidFill>
                  <a:srgbClr val="000000"/>
                </a:solidFill>
                <a:latin typeface="Lucida Console"/>
              </a:rPr>
              <a:t>virginica</a:t>
            </a:r>
            <a:r>
              <a:rPr lang="en-US" sz="2800" dirty="0">
                <a:solidFill>
                  <a:srgbClr val="000000"/>
                </a:solidFill>
                <a:latin typeface="Lucida Console"/>
              </a:rPr>
              <a:t>  0        0          14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74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</a:t>
            </a:r>
            <a:r>
              <a:rPr lang="en-US" dirty="0" smtClean="0"/>
              <a:t> Decision Tree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Визуализация</a:t>
            </a:r>
          </a:p>
          <a:p>
            <a:pPr lvl="1">
              <a:buNone/>
            </a:pPr>
            <a:r>
              <a:rPr lang="en-US" sz="2800" dirty="0"/>
              <a:t>&gt;plot(</a:t>
            </a:r>
            <a:r>
              <a:rPr lang="en-US" sz="2800" dirty="0" err="1"/>
              <a:t>iris_ctree</a:t>
            </a:r>
            <a:r>
              <a:rPr lang="en-US" sz="2800" dirty="0"/>
              <a:t>)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51784" y="1866699"/>
            <a:ext cx="4968552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7974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</a:t>
            </a:r>
            <a:r>
              <a:rPr lang="en-US" dirty="0" smtClean="0"/>
              <a:t> Decision Tree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Визуализация</a:t>
            </a:r>
          </a:p>
          <a:p>
            <a:pPr lvl="1">
              <a:buNone/>
            </a:pPr>
            <a:r>
              <a:rPr lang="en-US" sz="2800" dirty="0"/>
              <a:t>&gt;plot(</a:t>
            </a:r>
            <a:r>
              <a:rPr lang="en-US" sz="2800" dirty="0" err="1"/>
              <a:t>iris_ctree</a:t>
            </a:r>
            <a:r>
              <a:rPr lang="en-US" sz="2800" dirty="0"/>
              <a:t>, type="simple")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0016" y="2157731"/>
            <a:ext cx="4725478" cy="32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7974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</a:t>
            </a:r>
            <a:r>
              <a:rPr lang="en-US" dirty="0" smtClean="0"/>
              <a:t> Random Forest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Построение модели</a:t>
            </a:r>
          </a:p>
          <a:p>
            <a:pPr lvl="1">
              <a:buNone/>
            </a:pPr>
            <a:r>
              <a:rPr lang="en-US" sz="2800" dirty="0"/>
              <a:t>&gt; library(</a:t>
            </a:r>
            <a:r>
              <a:rPr lang="en-US" sz="2800" dirty="0" err="1"/>
              <a:t>randomForest</a:t>
            </a:r>
            <a:r>
              <a:rPr lang="en-US" sz="2800" dirty="0"/>
              <a:t>)</a:t>
            </a:r>
          </a:p>
          <a:p>
            <a:pPr lvl="1">
              <a:buNone/>
            </a:pPr>
            <a:r>
              <a:rPr lang="en-US" sz="2800" dirty="0"/>
              <a:t>&gt; </a:t>
            </a:r>
            <a:r>
              <a:rPr lang="en-US" sz="2800" dirty="0" err="1"/>
              <a:t>rf</a:t>
            </a:r>
            <a:r>
              <a:rPr lang="en-US" sz="2800" dirty="0"/>
              <a:t> &lt;- </a:t>
            </a:r>
            <a:r>
              <a:rPr lang="en-US" sz="2800" dirty="0" err="1"/>
              <a:t>randomForest</a:t>
            </a:r>
            <a:r>
              <a:rPr lang="en-US" sz="2800" dirty="0"/>
              <a:t>(Species ~ .,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+ </a:t>
            </a:r>
            <a:r>
              <a:rPr lang="en-US" sz="2800" dirty="0"/>
              <a:t>data=</a:t>
            </a:r>
            <a:r>
              <a:rPr lang="en-US" sz="2800" dirty="0" err="1"/>
              <a:t>trainData</a:t>
            </a:r>
            <a:r>
              <a:rPr lang="en-US" sz="2800" dirty="0"/>
              <a:t>, </a:t>
            </a:r>
            <a:r>
              <a:rPr lang="en-US" sz="2800" dirty="0" err="1"/>
              <a:t>ntree</a:t>
            </a:r>
            <a:r>
              <a:rPr lang="en-US" sz="2800" dirty="0"/>
              <a:t>=100, proximity=TRUE)</a:t>
            </a:r>
          </a:p>
          <a:p>
            <a:pPr lvl="1">
              <a:buNone/>
            </a:pPr>
            <a:r>
              <a:rPr lang="en-US" sz="2800" dirty="0"/>
              <a:t>&gt; table(predict(</a:t>
            </a:r>
            <a:r>
              <a:rPr lang="en-US" sz="2800" dirty="0" err="1"/>
              <a:t>rf</a:t>
            </a:r>
            <a:r>
              <a:rPr lang="en-US" sz="2800" dirty="0"/>
              <a:t>), </a:t>
            </a:r>
            <a:r>
              <a:rPr lang="en-US" sz="2800" dirty="0" err="1"/>
              <a:t>trainData$Species</a:t>
            </a:r>
            <a:r>
              <a:rPr lang="en-US" sz="2800" dirty="0"/>
              <a:t>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D43D-6D46-4CB5-8883-00129C2BFF5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74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Метрополи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33ACF124-275F-44F2-8DE0-0A755069829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Метрополия</Template>
  <TotalTime>476</TotalTime>
  <Words>1565</Words>
  <Application>Microsoft Office PowerPoint</Application>
  <PresentationFormat>Произвольный</PresentationFormat>
  <Paragraphs>250</Paragraphs>
  <Slides>29</Slides>
  <Notes>27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Метрополия</vt:lpstr>
      <vt:lpstr>Решение задач Data Mining. R и Hadoop</vt:lpstr>
      <vt:lpstr>Классификация Decision Tree</vt:lpstr>
      <vt:lpstr>Классификация Decision Tree</vt:lpstr>
      <vt:lpstr>Классификация Decision Tree</vt:lpstr>
      <vt:lpstr>Классификация Decision Tree</vt:lpstr>
      <vt:lpstr>Классификация Decision Tree</vt:lpstr>
      <vt:lpstr>Классификация Decision Tree</vt:lpstr>
      <vt:lpstr>Классификация Decision Tree</vt:lpstr>
      <vt:lpstr>Классификация Random Forest</vt:lpstr>
      <vt:lpstr>Классификация Random Forest</vt:lpstr>
      <vt:lpstr>Классификация Random Forest</vt:lpstr>
      <vt:lpstr>Классификация Random Forest</vt:lpstr>
      <vt:lpstr>Классификация</vt:lpstr>
      <vt:lpstr>Регрессия</vt:lpstr>
      <vt:lpstr>Регрессия</vt:lpstr>
      <vt:lpstr>Регрессия</vt:lpstr>
      <vt:lpstr>Регрессия</vt:lpstr>
      <vt:lpstr>Регрессия</vt:lpstr>
      <vt:lpstr>Регрессия</vt:lpstr>
      <vt:lpstr>Регрессия</vt:lpstr>
      <vt:lpstr>Регрессия</vt:lpstr>
      <vt:lpstr>Кластеризация. K-Means</vt:lpstr>
      <vt:lpstr>Кластеризация. K-Means</vt:lpstr>
      <vt:lpstr>Кластеризация. K-Means</vt:lpstr>
      <vt:lpstr>Кластеризация</vt:lpstr>
      <vt:lpstr>R и Hadoop</vt:lpstr>
      <vt:lpstr>R и Hadoop</vt:lpstr>
      <vt:lpstr>R и Hadoop</vt:lpstr>
      <vt:lpstr>Ссылки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Александр О. Зырянов</dc:creator>
  <cp:lastModifiedBy>rana</cp:lastModifiedBy>
  <cp:revision>110</cp:revision>
  <dcterms:created xsi:type="dcterms:W3CDTF">2014-01-28T08:08:20Z</dcterms:created>
  <dcterms:modified xsi:type="dcterms:W3CDTF">2014-03-18T12:47:36Z</dcterms:modified>
</cp:coreProperties>
</file>