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1"/>
  </p:notes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7" r:id="rId16"/>
    <p:sldId id="266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438" autoAdjust="0"/>
  </p:normalViewPr>
  <p:slideViewPr>
    <p:cSldViewPr>
      <p:cViewPr>
        <p:scale>
          <a:sx n="66" d="100"/>
          <a:sy n="66" d="100"/>
        </p:scale>
        <p:origin x="-654" y="-9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4C53E-D3A6-4BCC-8A06-13F7EF9C8FFE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9578D-BFD3-40CA-B889-5F35A18FE5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024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420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Допускается выбирать не один, а сразу много признаков,</a:t>
            </a:r>
            <a:r>
              <a:rPr lang="ru-RU" baseline="0" dirty="0" smtClean="0"/>
              <a:t> для этого оператору </a:t>
            </a:r>
            <a:r>
              <a:rPr lang="en-US" baseline="0" dirty="0" smtClean="0"/>
              <a:t>[] </a:t>
            </a:r>
            <a:r>
              <a:rPr lang="ru-RU" baseline="0" dirty="0" smtClean="0"/>
              <a:t>нужно передать вектор значений. Сформировать этот вектор можно любым доступным способом, например, используя функцию </a:t>
            </a:r>
            <a:r>
              <a:rPr lang="en-US" baseline="0" dirty="0" smtClean="0"/>
              <a:t>c()</a:t>
            </a:r>
            <a:r>
              <a:rPr lang="ru-RU" baseline="0" dirty="0" smtClean="0"/>
              <a:t>, как показано в примере, или оператор</a:t>
            </a:r>
            <a:r>
              <a:rPr lang="en-US" baseline="0" dirty="0" smtClean="0"/>
              <a:t> :</a:t>
            </a:r>
            <a:r>
              <a:rPr lang="ru-RU" baseline="0" dirty="0" smtClean="0"/>
              <a:t>, например для получения столбцов от 1 до 3 следует написать </a:t>
            </a:r>
            <a:r>
              <a:rPr lang="en-US" baseline="0" dirty="0" smtClean="0"/>
              <a:t>[1:3].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2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Срезы</a:t>
            </a:r>
            <a:r>
              <a:rPr lang="ru-RU" baseline="0" dirty="0" smtClean="0"/>
              <a:t> по строкам получаются абсолютно аналогично. Необходимо показать, что требуется получить именно строки с помощью ,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415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Логическая</a:t>
            </a:r>
            <a:r>
              <a:rPr lang="ru-RU" baseline="0" dirty="0" smtClean="0"/>
              <a:t> индексация позволяет легко применять фильтры. Например, мы хотим извлечь только те автомобили, у которых автоматическая коробка передач. Вектор </a:t>
            </a:r>
            <a:r>
              <a:rPr lang="en-US" baseline="0" dirty="0" smtClean="0"/>
              <a:t>L </a:t>
            </a:r>
            <a:r>
              <a:rPr lang="ru-RU" baseline="0" dirty="0" smtClean="0"/>
              <a:t>будет содержать </a:t>
            </a:r>
            <a:r>
              <a:rPr lang="en-US" baseline="0" dirty="0" smtClean="0"/>
              <a:t>TRUE </a:t>
            </a:r>
            <a:r>
              <a:rPr lang="ru-RU" baseline="0" dirty="0" smtClean="0"/>
              <a:t>для тех автомобиле, которые подлежать извлечению и </a:t>
            </a:r>
            <a:r>
              <a:rPr lang="en-US" baseline="0" dirty="0" smtClean="0"/>
              <a:t>FALSE</a:t>
            </a:r>
            <a:r>
              <a:rPr lang="ru-RU" baseline="0" dirty="0" smtClean="0"/>
              <a:t> для автомобилей, у которых ручная коробка передач.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7901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Можно</a:t>
            </a:r>
            <a:r>
              <a:rPr lang="ru-RU" baseline="0" dirty="0" smtClean="0"/>
              <a:t> комбинировать способы доступа, например, выбрать все автомобили с автоматической коробкой передач, и получить вектор столбца с признаком расхода топлива.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9506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Срез</a:t>
            </a:r>
            <a:r>
              <a:rPr lang="ru-RU" baseline="0" dirty="0" smtClean="0"/>
              <a:t> можно получить сразу и по строка и по столбцам.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6610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baseline="0" dirty="0" smtClean="0"/>
              <a:t> </a:t>
            </a:r>
            <a:r>
              <a:rPr lang="ru-RU" baseline="0" dirty="0" smtClean="0"/>
              <a:t>позволяет очень просто сохранять свои объекты в файлы, а затем загружать их из файла.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610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Так</a:t>
            </a:r>
            <a:r>
              <a:rPr lang="ru-RU" baseline="0" dirty="0" smtClean="0"/>
              <a:t> же поддерживается формат </a:t>
            </a:r>
            <a:r>
              <a:rPr lang="en-US" baseline="0" dirty="0" smtClean="0"/>
              <a:t>CSV</a:t>
            </a:r>
            <a:r>
              <a:rPr lang="ru-RU" baseline="0" dirty="0" smtClean="0"/>
              <a:t>, при этом объекты </a:t>
            </a:r>
            <a:r>
              <a:rPr lang="en-US" baseline="0" dirty="0" smtClean="0"/>
              <a:t>data frame </a:t>
            </a:r>
            <a:r>
              <a:rPr lang="ru-RU" baseline="0" dirty="0" smtClean="0"/>
              <a:t>без каких либо модификаций можно сохранить в .</a:t>
            </a:r>
            <a:r>
              <a:rPr lang="en-US" baseline="0" dirty="0" err="1" smtClean="0"/>
              <a:t>csv</a:t>
            </a:r>
            <a:r>
              <a:rPr lang="ru-RU" baseline="0" dirty="0" smtClean="0"/>
              <a:t> файл.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8814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Пример сохранения и</a:t>
            </a:r>
            <a:r>
              <a:rPr lang="ru-RU" baseline="0" dirty="0" smtClean="0"/>
              <a:t> загрузки таблицы объект-свойства в</a:t>
            </a:r>
            <a:r>
              <a:rPr lang="en-US" baseline="0" dirty="0" smtClean="0"/>
              <a:t> .</a:t>
            </a:r>
            <a:r>
              <a:rPr lang="en-US" baseline="0" dirty="0" err="1" smtClean="0"/>
              <a:t>csv</a:t>
            </a:r>
            <a:r>
              <a:rPr lang="en-US" baseline="0" dirty="0" smtClean="0"/>
              <a:t> </a:t>
            </a:r>
            <a:r>
              <a:rPr lang="ru-RU" baseline="0" dirty="0" smtClean="0"/>
              <a:t>файл.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1754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Пакет </a:t>
            </a:r>
            <a:r>
              <a:rPr lang="en-US" dirty="0" err="1" smtClean="0"/>
              <a:t>gdata</a:t>
            </a:r>
            <a:r>
              <a:rPr lang="ru-RU" dirty="0" smtClean="0"/>
              <a:t> позволяет легко импортировать и экспортировать</a:t>
            </a:r>
            <a:r>
              <a:rPr lang="ru-RU" baseline="0" dirty="0" smtClean="0"/>
              <a:t> данные из </a:t>
            </a:r>
            <a:r>
              <a:rPr lang="en-US" baseline="0" dirty="0" smtClean="0"/>
              <a:t>Excel</a:t>
            </a:r>
            <a:r>
              <a:rPr lang="ru-RU" baseline="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468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811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Объекты</a:t>
            </a:r>
            <a:r>
              <a:rPr lang="ru-RU" baseline="0" dirty="0" smtClean="0"/>
              <a:t> </a:t>
            </a:r>
            <a:r>
              <a:rPr lang="en-US" baseline="0" dirty="0" smtClean="0"/>
              <a:t>Data Frame</a:t>
            </a:r>
            <a:r>
              <a:rPr lang="ru-RU" baseline="0" dirty="0" smtClean="0"/>
              <a:t> наиболее удобны для хранения и работы с данными, представленными в виде таблицы объект-свойства. На слайде приведен пример создания такого объекта. Благодаря динамической типизации, </a:t>
            </a:r>
            <a:r>
              <a:rPr lang="en-US" baseline="0" dirty="0" smtClean="0"/>
              <a:t>data frame </a:t>
            </a:r>
            <a:r>
              <a:rPr lang="ru-RU" baseline="0" dirty="0" smtClean="0"/>
              <a:t>может содержать столбцы  с разными типами данных. Строго говоря, каждый элемент в столбце может быть любого типа, но это  крайне не рекомендуется применять, т.к. элемент столбца несет смысл значения признака или свойства объекта, и у всех объектов данный признак должен иметь одинаковый тип.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99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Примером</a:t>
            </a:r>
            <a:r>
              <a:rPr lang="ru-RU" baseline="0" dirty="0" smtClean="0"/>
              <a:t> </a:t>
            </a:r>
            <a:r>
              <a:rPr lang="en-US" baseline="0" dirty="0" smtClean="0"/>
              <a:t>data frame </a:t>
            </a:r>
            <a:r>
              <a:rPr lang="ru-RU" baseline="0" dirty="0" smtClean="0"/>
              <a:t>может служить тестовый набор данных доступный в </a:t>
            </a:r>
            <a:r>
              <a:rPr lang="en-US" baseline="0" dirty="0" smtClean="0"/>
              <a:t>R</a:t>
            </a:r>
            <a:r>
              <a:rPr lang="ru-RU" baseline="0" dirty="0" smtClean="0"/>
              <a:t> </a:t>
            </a:r>
            <a:r>
              <a:rPr lang="en-US" baseline="0" dirty="0" err="1" smtClean="0"/>
              <a:t>mtcars</a:t>
            </a:r>
            <a:r>
              <a:rPr lang="ru-RU" baseline="0" dirty="0" smtClean="0"/>
              <a:t>. Стоит обратить внимание, что каждый столбец ( читай признак ) и каждая строка ( читай объект ) </a:t>
            </a:r>
            <a:r>
              <a:rPr lang="ru-RU" baseline="0" dirty="0" err="1" smtClean="0"/>
              <a:t>проименованны</a:t>
            </a:r>
            <a:r>
              <a:rPr lang="ru-RU" baseline="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996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Для именования строк можно</a:t>
            </a:r>
            <a:r>
              <a:rPr lang="ru-RU" baseline="0" dirty="0" smtClean="0"/>
              <a:t> использовать функцию </a:t>
            </a:r>
            <a:r>
              <a:rPr lang="en-US" baseline="0" dirty="0" err="1" smtClean="0"/>
              <a:t>row.names</a:t>
            </a:r>
            <a:r>
              <a:rPr lang="en-US" baseline="0" dirty="0" smtClean="0"/>
              <a:t>(x)</a:t>
            </a:r>
            <a:r>
              <a:rPr lang="ru-RU" baseline="0" dirty="0" smtClean="0"/>
              <a:t>, где </a:t>
            </a:r>
            <a:r>
              <a:rPr lang="en-US" baseline="0" dirty="0" smtClean="0"/>
              <a:t>x </a:t>
            </a:r>
            <a:r>
              <a:rPr lang="ru-RU" baseline="0" dirty="0" smtClean="0"/>
              <a:t>– объект </a:t>
            </a:r>
            <a:r>
              <a:rPr lang="en-US" baseline="0" dirty="0" smtClean="0"/>
              <a:t>data frame ( </a:t>
            </a:r>
            <a:r>
              <a:rPr lang="ru-RU" baseline="0" dirty="0" smtClean="0"/>
              <a:t>вообще, не только </a:t>
            </a:r>
            <a:r>
              <a:rPr lang="en-US" baseline="0" dirty="0" smtClean="0"/>
              <a:t>data frame </a:t>
            </a:r>
            <a:r>
              <a:rPr lang="ru-RU" baseline="0" dirty="0" smtClean="0"/>
              <a:t>позволяет именовать свои строки и столбцы, обычная матрица тоже может быть </a:t>
            </a:r>
            <a:r>
              <a:rPr lang="ru-RU" baseline="0" dirty="0" err="1" smtClean="0"/>
              <a:t>проименована</a:t>
            </a:r>
            <a:r>
              <a:rPr lang="ru-RU" baseline="0" dirty="0" smtClean="0"/>
              <a:t> </a:t>
            </a:r>
            <a:r>
              <a:rPr lang="en-US" baseline="0" dirty="0" smtClean="0"/>
              <a:t>)</a:t>
            </a:r>
            <a:r>
              <a:rPr lang="ru-RU" baseline="0" dirty="0" smtClean="0"/>
              <a:t>. В случае со столбцами нужно использовать функцию </a:t>
            </a:r>
            <a:r>
              <a:rPr lang="en-US" baseline="0" dirty="0" smtClean="0"/>
              <a:t>names(x). </a:t>
            </a:r>
            <a:r>
              <a:rPr lang="ru-RU" baseline="0" dirty="0" smtClean="0"/>
              <a:t>Именование столбцов ( они же признаки объекта) настоятельно рекомендуется к применению, т.к. позволяет получать более наглядный доступ к элементам.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302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Доступ</a:t>
            </a:r>
            <a:r>
              <a:rPr lang="ru-RU" baseline="0" dirty="0" smtClean="0"/>
              <a:t> к элементам </a:t>
            </a:r>
            <a:r>
              <a:rPr lang="en-US" baseline="0" dirty="0" smtClean="0"/>
              <a:t>data frame </a:t>
            </a:r>
            <a:r>
              <a:rPr lang="ru-RU" baseline="0" dirty="0" smtClean="0"/>
              <a:t>можно производить как по индексу элемента, так и по названию объекта и имени признака этого объекта.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419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Есть возможность получить сразу</a:t>
            </a:r>
            <a:r>
              <a:rPr lang="ru-RU" baseline="0" dirty="0" smtClean="0"/>
              <a:t> вектор всего столбца признаков, а не значение одного элемента. Для этого следует использовать оператор </a:t>
            </a:r>
            <a:r>
              <a:rPr lang="en-US" baseline="0" dirty="0" smtClean="0"/>
              <a:t>[[]]</a:t>
            </a:r>
            <a:r>
              <a:rPr lang="ru-RU" baseline="0" dirty="0" smtClean="0"/>
              <a:t> при работе с индексами или оператор </a:t>
            </a:r>
            <a:r>
              <a:rPr lang="en-US" baseline="0" dirty="0" smtClean="0"/>
              <a:t>$ </a:t>
            </a:r>
            <a:r>
              <a:rPr lang="ru-RU" baseline="0" dirty="0" smtClean="0"/>
              <a:t>при работе с именами признаков. Допускается использование оператора </a:t>
            </a:r>
            <a:r>
              <a:rPr lang="en-US" baseline="0" dirty="0" smtClean="0"/>
              <a:t>[]</a:t>
            </a:r>
            <a:r>
              <a:rPr lang="ru-RU" baseline="0" dirty="0" smtClean="0"/>
              <a:t>, в форме, как показано на слайде.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991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Срезы - извлечение из таблицы определенных ее участков. Используя</a:t>
            </a:r>
            <a:r>
              <a:rPr lang="ru-RU" baseline="0" dirty="0" smtClean="0"/>
              <a:t> оператор </a:t>
            </a:r>
            <a:r>
              <a:rPr lang="en-US" baseline="0" dirty="0" smtClean="0"/>
              <a:t>[]</a:t>
            </a:r>
            <a:r>
              <a:rPr lang="ru-RU" baseline="0" dirty="0" smtClean="0"/>
              <a:t> можно получить срез таблицы со столбцом по его индексу.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370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Так же оператор </a:t>
            </a:r>
            <a:r>
              <a:rPr lang="en-US" dirty="0" smtClean="0"/>
              <a:t>[]</a:t>
            </a:r>
            <a:r>
              <a:rPr lang="en-US" baseline="0" dirty="0" smtClean="0"/>
              <a:t> </a:t>
            </a:r>
            <a:r>
              <a:rPr lang="ru-RU" baseline="0" dirty="0" smtClean="0"/>
              <a:t>позволяет получить срез таблицы со столбцом, используя имя признака.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188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D67B1D1-60F2-4348-ACD6-26D02F6199E4}" type="datetime1">
              <a:rPr lang="ru-RU" smtClean="0"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45405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58807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FBC6-8191-444C-A2C3-0D029D976CB6}" type="datetime1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25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CAD56-E9D5-498F-B34F-818CDF857B2E}" type="datetime1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27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0343-0806-4047-8491-E75AB4E4D7CE}" type="datetime1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65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D8C2-C215-41BE-8BCF-FDC9D74D664F}" type="datetime1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24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0573-B4C2-4B4A-9EB4-8AE500CCB7ED}" type="datetime1">
              <a:rPr lang="ru-RU" smtClean="0"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20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3182-EAB4-48BB-805E-FE4C8B2C9038}" type="datetime1">
              <a:rPr lang="ru-RU" smtClean="0"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0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D551-2ABD-4365-A43C-C2080F26F516}" type="datetime1">
              <a:rPr lang="ru-RU" smtClean="0"/>
              <a:t>18.03.2014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17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DB8A-A1F6-40F3-AF61-427A143B5C5B}" type="datetime1">
              <a:rPr lang="ru-RU" smtClean="0"/>
              <a:t>18.03.2014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58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9CCC2-C472-4DC1-B943-839435DD2016}" type="datetime1">
              <a:rPr lang="ru-RU" smtClean="0"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45405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961644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F69C7DA-9C16-47C8-8CA0-3E2E5DB14DDB}" type="datetime1">
              <a:rPr lang="ru-RU" smtClean="0"/>
              <a:t>18.03.2014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45405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91688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36AC09A-6EA2-40D2-B137-5D0138D1B69B}" type="datetime1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45405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47513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lnSpc>
          <a:spcPct val="85000"/>
        </a:lnSpc>
        <a:spcBef>
          <a:spcPts val="1300"/>
        </a:spcBef>
        <a:buFont typeface="Calibri Light" panose="020F0302020204030204" pitchFamily="34" charset="0"/>
        <a:buChar char="·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indent="-346075" algn="l" defTabSz="914400" rtl="0" eaLnBrk="1" latinLnBrk="0" hangingPunct="1">
        <a:lnSpc>
          <a:spcPct val="85000"/>
        </a:lnSpc>
        <a:spcBef>
          <a:spcPts val="600"/>
        </a:spcBef>
        <a:buFont typeface="Calibri Light" panose="020F0302020204030204" pitchFamily="34" charset="0"/>
        <a:buChar char="·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indent="-368300" algn="l" defTabSz="914400" rtl="0" eaLnBrk="1" latinLnBrk="0" hangingPunct="1">
        <a:lnSpc>
          <a:spcPct val="85000"/>
        </a:lnSpc>
        <a:spcBef>
          <a:spcPts val="600"/>
        </a:spcBef>
        <a:buFont typeface="Calibri Light" panose="020F0302020204030204" pitchFamily="34" charset="0"/>
        <a:buChar char="·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indent="-200025" algn="l" defTabSz="914400" rtl="0" eaLnBrk="1" latinLnBrk="0" hangingPunct="1">
        <a:lnSpc>
          <a:spcPct val="85000"/>
        </a:lnSpc>
        <a:spcBef>
          <a:spcPts val="600"/>
        </a:spcBef>
        <a:buFont typeface="Calibri Light" panose="020F0302020204030204" pitchFamily="34" charset="0"/>
        <a:buChar char="·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indent="-195263" algn="l" defTabSz="914400" rtl="0" eaLnBrk="1" latinLnBrk="0" hangingPunct="1">
        <a:lnSpc>
          <a:spcPct val="85000"/>
        </a:lnSpc>
        <a:spcBef>
          <a:spcPts val="600"/>
        </a:spcBef>
        <a:buFont typeface="Calibri Light" panose="020F0302020204030204" pitchFamily="34" charset="0"/>
        <a:buChar char="·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 </a:t>
            </a:r>
            <a:r>
              <a:rPr lang="ru-RU" dirty="0" smtClean="0"/>
              <a:t>как инструмент </a:t>
            </a:r>
            <a:r>
              <a:rPr lang="en-US" dirty="0" smtClean="0"/>
              <a:t>Data Mining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 №</a:t>
            </a:r>
            <a:r>
              <a:rPr lang="en-US" dirty="0" smtClean="0"/>
              <a:t>4</a:t>
            </a:r>
            <a:r>
              <a:rPr lang="ru-RU" dirty="0" smtClean="0"/>
              <a:t>.3</a:t>
            </a:r>
            <a:r>
              <a:rPr lang="en-US" dirty="0" smtClean="0"/>
              <a:t> </a:t>
            </a:r>
            <a:r>
              <a:rPr lang="ru-RU" dirty="0" smtClean="0"/>
              <a:t>Инструменты </a:t>
            </a:r>
            <a:r>
              <a:rPr lang="en-US" dirty="0" smtClean="0"/>
              <a:t>Data Mining</a:t>
            </a:r>
          </a:p>
          <a:p>
            <a:r>
              <a:rPr lang="ru-RU" dirty="0" smtClean="0"/>
              <a:t>Зырянов Александр Олегович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Frame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Срезы по столбцам</a:t>
            </a:r>
          </a:p>
          <a:p>
            <a:pPr lvl="1"/>
            <a:r>
              <a:rPr lang="ru-RU" sz="2800" dirty="0"/>
              <a:t>Используя имя признака</a:t>
            </a:r>
          </a:p>
          <a:p>
            <a:pPr lvl="2">
              <a:buNone/>
            </a:pPr>
            <a:r>
              <a:rPr lang="en-US" sz="2800" i="0" dirty="0"/>
              <a:t>&gt; </a:t>
            </a:r>
            <a:r>
              <a:rPr lang="en-US" sz="2800" i="0" dirty="0" err="1"/>
              <a:t>mtcars</a:t>
            </a:r>
            <a:r>
              <a:rPr lang="en-US" sz="2800" i="0" dirty="0"/>
              <a:t>[“mpg”]</a:t>
            </a:r>
            <a:endParaRPr lang="ru-RU" sz="2800" i="0" dirty="0"/>
          </a:p>
          <a:p>
            <a:pPr lvl="2">
              <a:buNone/>
            </a:pPr>
            <a:r>
              <a:rPr lang="ru-RU" sz="2800" i="0" dirty="0">
                <a:solidFill>
                  <a:srgbClr val="000000"/>
                </a:solidFill>
                <a:latin typeface="Lucida Console"/>
              </a:rPr>
              <a:t>          </a:t>
            </a: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mpg </a:t>
            </a:r>
            <a:endParaRPr lang="ru-RU" sz="2800" i="0" dirty="0">
              <a:solidFill>
                <a:srgbClr val="000000"/>
              </a:solidFill>
              <a:latin typeface="Lucida Console"/>
            </a:endParaRPr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Mazda RX4 21.0 </a:t>
            </a:r>
            <a:endParaRPr lang="ru-RU" sz="2800" i="0" dirty="0">
              <a:solidFill>
                <a:srgbClr val="000000"/>
              </a:solidFill>
              <a:latin typeface="Lucida Console"/>
            </a:endParaRPr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Mazda RX4 Wag 21.0</a:t>
            </a:r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… </a:t>
            </a:r>
            <a:endParaRPr lang="ru-RU" sz="2800" i="0" dirty="0">
              <a:solidFill>
                <a:srgbClr val="000000"/>
              </a:solidFill>
              <a:latin typeface="Lucida Console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Frame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Срезы по столбцам</a:t>
            </a:r>
          </a:p>
          <a:p>
            <a:pPr lvl="1"/>
            <a:r>
              <a:rPr lang="ru-RU" sz="2800" dirty="0"/>
              <a:t>Несколько столбцов (для индексов аналогично)</a:t>
            </a:r>
          </a:p>
          <a:p>
            <a:pPr lvl="2">
              <a:buNone/>
            </a:pPr>
            <a:r>
              <a:rPr lang="en-US" sz="2800" i="0" dirty="0"/>
              <a:t>&gt; </a:t>
            </a:r>
            <a:r>
              <a:rPr lang="en-US" sz="2800" i="0" dirty="0" err="1"/>
              <a:t>mtcars</a:t>
            </a:r>
            <a:r>
              <a:rPr lang="en-US" sz="2800" i="0" dirty="0"/>
              <a:t>[c(“mpg”, “hp”)]</a:t>
            </a:r>
            <a:endParaRPr lang="ru-RU" sz="2800" i="0" dirty="0"/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               mpg hp </a:t>
            </a:r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Mazda RX4     21.0 110 </a:t>
            </a:r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Mazda RX4 Wag 21.0 110</a:t>
            </a:r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…</a:t>
            </a:r>
            <a:endParaRPr lang="ru-RU" sz="2800" i="0" dirty="0">
              <a:solidFill>
                <a:srgbClr val="000000"/>
              </a:solidFill>
              <a:latin typeface="Lucida Console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Frame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Срезы по строкам</a:t>
            </a:r>
          </a:p>
          <a:p>
            <a:pPr lvl="2">
              <a:buNone/>
            </a:pPr>
            <a:r>
              <a:rPr lang="en-US" sz="2800" i="0" dirty="0"/>
              <a:t>&gt; </a:t>
            </a:r>
            <a:r>
              <a:rPr lang="en-US" sz="2800" i="0" dirty="0" err="1"/>
              <a:t>mtcars</a:t>
            </a:r>
            <a:r>
              <a:rPr lang="en-US" sz="2800" i="0" dirty="0"/>
              <a:t>[1:2, ]</a:t>
            </a:r>
            <a:endParaRPr lang="ru-RU" sz="2800" i="0" dirty="0"/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               mpg hp …</a:t>
            </a:r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Mazda RX4     21.0 110 </a:t>
            </a:r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Mazda RX4 Wag 21.0 110</a:t>
            </a:r>
          </a:p>
          <a:p>
            <a:pPr lvl="2">
              <a:buNone/>
            </a:pPr>
            <a:endParaRPr lang="ru-RU" sz="2800" dirty="0">
              <a:solidFill>
                <a:srgbClr val="000000"/>
              </a:solidFill>
              <a:latin typeface="Lucida Console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Frame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/>
              <a:t>Срезы по строкам</a:t>
            </a:r>
          </a:p>
          <a:p>
            <a:pPr lvl="1"/>
            <a:r>
              <a:rPr lang="ru-RU" sz="2800" dirty="0"/>
              <a:t>Логическая индексация</a:t>
            </a:r>
          </a:p>
          <a:p>
            <a:pPr lvl="2">
              <a:buNone/>
            </a:pPr>
            <a:r>
              <a:rPr lang="en-US" sz="2800" i="0" dirty="0"/>
              <a:t>&gt; L = </a:t>
            </a:r>
            <a:r>
              <a:rPr lang="en-US" sz="2800" i="0" dirty="0" err="1"/>
              <a:t>mtcars$am</a:t>
            </a:r>
            <a:r>
              <a:rPr lang="en-US" sz="2800" i="0" dirty="0"/>
              <a:t> == 0</a:t>
            </a:r>
            <a:endParaRPr lang="ru-RU" sz="2800" i="0" dirty="0"/>
          </a:p>
          <a:p>
            <a:pPr lvl="2">
              <a:buNone/>
            </a:pPr>
            <a:r>
              <a:rPr lang="en-US" sz="2800" i="0" dirty="0"/>
              <a:t>&gt; </a:t>
            </a:r>
            <a:r>
              <a:rPr lang="en-US" sz="2800" i="0" dirty="0" err="1"/>
              <a:t>mtcars</a:t>
            </a:r>
            <a:r>
              <a:rPr lang="en-US" sz="2800" i="0" dirty="0"/>
              <a:t>[L, ]</a:t>
            </a:r>
            <a:endParaRPr lang="ru-RU" sz="2800" i="0" dirty="0"/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                  mpg </a:t>
            </a:r>
            <a:r>
              <a:rPr lang="en-US" sz="2800" i="0" dirty="0" err="1">
                <a:solidFill>
                  <a:srgbClr val="000000"/>
                </a:solidFill>
                <a:latin typeface="Lucida Console"/>
              </a:rPr>
              <a:t>cyl</a:t>
            </a: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800" i="0" dirty="0" err="1">
                <a:solidFill>
                  <a:srgbClr val="000000"/>
                </a:solidFill>
                <a:latin typeface="Lucida Console"/>
              </a:rPr>
              <a:t>disp</a:t>
            </a: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 …</a:t>
            </a:r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Hornet 4 Drive    21.4 6 258.0 </a:t>
            </a:r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Hornet </a:t>
            </a:r>
            <a:r>
              <a:rPr lang="en-US" sz="2800" i="0" dirty="0" err="1">
                <a:solidFill>
                  <a:srgbClr val="000000"/>
                </a:solidFill>
                <a:latin typeface="Lucida Console"/>
              </a:rPr>
              <a:t>Sportabout</a:t>
            </a: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 18.7 8 360.0</a:t>
            </a:r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Valiant           18.1 6 225.0</a:t>
            </a:r>
          </a:p>
          <a:p>
            <a:pPr lvl="2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…</a:t>
            </a:r>
            <a:endParaRPr lang="ru-RU" sz="2800" dirty="0">
              <a:solidFill>
                <a:srgbClr val="000000"/>
              </a:solidFill>
              <a:latin typeface="Lucida Console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Frame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Срезы</a:t>
            </a:r>
          </a:p>
          <a:p>
            <a:pPr lvl="1">
              <a:buNone/>
            </a:pPr>
            <a:r>
              <a:rPr lang="en-US" sz="2800" dirty="0"/>
              <a:t>&gt; L = </a:t>
            </a:r>
            <a:r>
              <a:rPr lang="en-US" sz="2800" dirty="0" err="1"/>
              <a:t>mtcars$am</a:t>
            </a:r>
            <a:r>
              <a:rPr lang="en-US" sz="2800" dirty="0"/>
              <a:t> == 0</a:t>
            </a:r>
            <a:endParaRPr lang="ru-RU" sz="2800" dirty="0"/>
          </a:p>
          <a:p>
            <a:pPr lvl="1">
              <a:buNone/>
            </a:pPr>
            <a:r>
              <a:rPr lang="en-US" sz="2800" dirty="0"/>
              <a:t>&gt; </a:t>
            </a:r>
            <a:r>
              <a:rPr lang="en-US" sz="2800" dirty="0" err="1"/>
              <a:t>mtcars</a:t>
            </a:r>
            <a:r>
              <a:rPr lang="en-US" sz="2800" dirty="0"/>
              <a:t>[L, ]$mpg</a:t>
            </a:r>
          </a:p>
          <a:p>
            <a:pPr lvl="1">
              <a:buNone/>
            </a:pPr>
            <a:r>
              <a:rPr lang="ru-RU" sz="2800" dirty="0">
                <a:solidFill>
                  <a:srgbClr val="000000"/>
                </a:solidFill>
                <a:latin typeface="Lucida Console"/>
              </a:rPr>
              <a:t>[1] 21.4 18.7 18.1 14.3 24.4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…</a:t>
            </a:r>
            <a:endParaRPr lang="ru-RU" sz="2800" dirty="0">
              <a:solidFill>
                <a:srgbClr val="000000"/>
              </a:solidFill>
              <a:latin typeface="Lucida Console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Frame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Срезы</a:t>
            </a:r>
          </a:p>
          <a:p>
            <a:pPr lvl="1" indent="0">
              <a:buNone/>
            </a:pPr>
            <a:r>
              <a:rPr lang="en-US" sz="2800" dirty="0"/>
              <a:t>&gt; L = </a:t>
            </a:r>
            <a:r>
              <a:rPr lang="en-US" sz="2800" dirty="0" err="1"/>
              <a:t>mtcars$am</a:t>
            </a:r>
            <a:r>
              <a:rPr lang="en-US" sz="2800" dirty="0"/>
              <a:t> == 0</a:t>
            </a:r>
            <a:endParaRPr lang="ru-RU" sz="2800" dirty="0"/>
          </a:p>
          <a:p>
            <a:pPr lvl="1" indent="0">
              <a:buNone/>
            </a:pPr>
            <a:r>
              <a:rPr lang="en-US" sz="2800" dirty="0"/>
              <a:t>&gt; </a:t>
            </a:r>
            <a:r>
              <a:rPr lang="en-US" sz="2800" dirty="0" err="1"/>
              <a:t>mtcars</a:t>
            </a:r>
            <a:r>
              <a:rPr lang="en-US" sz="2800" dirty="0"/>
              <a:t>[c(“Mazda RX4”,  “Mazda RX4 Wag”), </a:t>
            </a:r>
            <a:r>
              <a:rPr lang="ru-RU" sz="2800" dirty="0"/>
              <a:t> </a:t>
            </a:r>
            <a:r>
              <a:rPr lang="en-US" sz="2800" dirty="0"/>
              <a:t>1:2]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80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Импорт и экспорт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R</a:t>
            </a:r>
          </a:p>
          <a:p>
            <a:pPr lvl="1">
              <a:buNone/>
            </a:pPr>
            <a:r>
              <a:rPr lang="ru-RU" sz="2800" dirty="0"/>
              <a:t>&gt; </a:t>
            </a:r>
            <a:r>
              <a:rPr lang="en-US" sz="2800" dirty="0"/>
              <a:t>a</a:t>
            </a:r>
            <a:r>
              <a:rPr lang="ru-RU" sz="2800" dirty="0"/>
              <a:t> &lt;- 1:10</a:t>
            </a:r>
          </a:p>
          <a:p>
            <a:pPr lvl="1">
              <a:buNone/>
            </a:pPr>
            <a:r>
              <a:rPr lang="en-US" sz="2800" dirty="0"/>
              <a:t>&gt; save(a, file="./data/</a:t>
            </a:r>
            <a:r>
              <a:rPr lang="en-US" sz="2800" dirty="0" err="1"/>
              <a:t>dumData.Rdata</a:t>
            </a:r>
            <a:r>
              <a:rPr lang="en-US" sz="2800" dirty="0"/>
              <a:t>")</a:t>
            </a:r>
            <a:endParaRPr lang="ru-RU" sz="2800" dirty="0"/>
          </a:p>
          <a:p>
            <a:pPr lvl="1">
              <a:buNone/>
            </a:pPr>
            <a:r>
              <a:rPr lang="en-US" sz="2800" dirty="0"/>
              <a:t>&gt; </a:t>
            </a:r>
            <a:r>
              <a:rPr lang="en-US" sz="2800" dirty="0" err="1"/>
              <a:t>rm</a:t>
            </a:r>
            <a:r>
              <a:rPr lang="en-US" sz="2800" dirty="0"/>
              <a:t>(a)</a:t>
            </a:r>
            <a:endParaRPr lang="ru-RU" sz="2800" dirty="0"/>
          </a:p>
          <a:p>
            <a:pPr lvl="1">
              <a:buNone/>
            </a:pPr>
            <a:r>
              <a:rPr lang="en-US" sz="2800" dirty="0"/>
              <a:t>&gt; load("./data/</a:t>
            </a:r>
            <a:r>
              <a:rPr lang="en-US" sz="2800" dirty="0" err="1"/>
              <a:t>dumData.Rdata</a:t>
            </a:r>
            <a:r>
              <a:rPr lang="en-US" sz="2800" dirty="0"/>
              <a:t>")</a:t>
            </a:r>
            <a:endParaRPr lang="ru-RU" sz="2800" dirty="0"/>
          </a:p>
          <a:p>
            <a:pPr lvl="1">
              <a:buNone/>
            </a:pPr>
            <a:r>
              <a:rPr lang="en-US" sz="2800" dirty="0"/>
              <a:t>&gt; print(a)</a:t>
            </a:r>
            <a:endParaRPr lang="ru-RU" sz="2800" dirty="0"/>
          </a:p>
          <a:p>
            <a:pPr lvl="1">
              <a:buNone/>
            </a:pPr>
            <a:r>
              <a:rPr lang="en-US" sz="2800" dirty="0"/>
              <a:t>[1] 1 2 3 4 5 6 7 8 9 10</a:t>
            </a:r>
            <a:endParaRPr lang="ru-RU" sz="28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Импорт и экспорт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CSV</a:t>
            </a:r>
          </a:p>
          <a:p>
            <a:pPr lvl="1">
              <a:buNone/>
            </a:pPr>
            <a:r>
              <a:rPr lang="en-US" sz="2800" dirty="0"/>
              <a:t>&gt; var1 &lt;- 1:5</a:t>
            </a:r>
          </a:p>
          <a:p>
            <a:pPr lvl="1">
              <a:buNone/>
            </a:pPr>
            <a:r>
              <a:rPr lang="en-US" sz="2800" dirty="0"/>
              <a:t>&gt; var2 &lt;- (1:5) / 10</a:t>
            </a:r>
          </a:p>
          <a:p>
            <a:pPr lvl="1">
              <a:buNone/>
            </a:pPr>
            <a:r>
              <a:rPr lang="en-US" sz="2800" dirty="0"/>
              <a:t>&gt; var3 &lt;- c("R", "and", "Data Mining“,</a:t>
            </a:r>
            <a:br>
              <a:rPr lang="en-US" sz="2800" dirty="0"/>
            </a:br>
            <a:r>
              <a:rPr lang="en-US" sz="2800" dirty="0"/>
              <a:t>+ "Examples", "Case Studies")</a:t>
            </a:r>
          </a:p>
          <a:p>
            <a:pPr lvl="1">
              <a:buNone/>
            </a:pPr>
            <a:r>
              <a:rPr lang="en-US" sz="2800" dirty="0"/>
              <a:t>&gt; df1 &lt;- </a:t>
            </a:r>
            <a:r>
              <a:rPr lang="en-US" sz="2800" dirty="0" err="1"/>
              <a:t>data.frame</a:t>
            </a:r>
            <a:r>
              <a:rPr lang="en-US" sz="2800" dirty="0"/>
              <a:t>(var1, var2, var3)</a:t>
            </a:r>
          </a:p>
          <a:p>
            <a:pPr lvl="1">
              <a:buNone/>
            </a:pPr>
            <a:r>
              <a:rPr lang="en-US" sz="2800" dirty="0"/>
              <a:t>&gt; names(df1) &lt;- c("</a:t>
            </a:r>
            <a:r>
              <a:rPr lang="en-US" sz="2800" dirty="0" err="1"/>
              <a:t>VariableInt</a:t>
            </a:r>
            <a:r>
              <a:rPr lang="en-US" sz="2800" dirty="0"/>
              <a:t>", "</a:t>
            </a:r>
            <a:r>
              <a:rPr lang="en-US" sz="2800" dirty="0" err="1"/>
              <a:t>VariableReal</a:t>
            </a:r>
            <a:r>
              <a:rPr lang="en-US" sz="2800" dirty="0"/>
              <a:t>“,</a:t>
            </a:r>
            <a:br>
              <a:rPr lang="en-US" sz="2800" dirty="0"/>
            </a:br>
            <a:r>
              <a:rPr lang="en-US" sz="2800" dirty="0"/>
              <a:t>+ "</a:t>
            </a:r>
            <a:r>
              <a:rPr lang="en-US" sz="2800" dirty="0" err="1"/>
              <a:t>VariableChar</a:t>
            </a:r>
            <a:r>
              <a:rPr lang="en-US" sz="2800" dirty="0"/>
              <a:t>")</a:t>
            </a:r>
          </a:p>
          <a:p>
            <a:pPr lvl="1">
              <a:buNone/>
            </a:pPr>
            <a:endParaRPr lang="ru-RU" sz="28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Импорт и экспорт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CSV</a:t>
            </a:r>
          </a:p>
          <a:p>
            <a:pPr lvl="1">
              <a:buNone/>
            </a:pPr>
            <a:r>
              <a:rPr lang="en-US" sz="2800" dirty="0"/>
              <a:t>&gt; write.csv(df1, "./data/dummmyData.csv“,</a:t>
            </a:r>
            <a:br>
              <a:rPr lang="en-US" sz="2800" dirty="0"/>
            </a:br>
            <a:r>
              <a:rPr lang="en-US" sz="2800" dirty="0"/>
              <a:t>+ </a:t>
            </a:r>
            <a:r>
              <a:rPr lang="en-US" sz="2800" dirty="0" err="1"/>
              <a:t>row.names</a:t>
            </a:r>
            <a:r>
              <a:rPr lang="en-US" sz="2800" dirty="0"/>
              <a:t> = FALSE)</a:t>
            </a:r>
          </a:p>
          <a:p>
            <a:pPr lvl="1">
              <a:buNone/>
            </a:pPr>
            <a:r>
              <a:rPr lang="en-US" sz="2800" dirty="0"/>
              <a:t>&gt; df2 &lt;- read.csv("./data/dummmyData.csv")</a:t>
            </a:r>
          </a:p>
          <a:p>
            <a:pPr lvl="1">
              <a:buNone/>
            </a:pPr>
            <a:r>
              <a:rPr lang="en-US" sz="2800" dirty="0"/>
              <a:t>&gt; print(df2)</a:t>
            </a:r>
          </a:p>
          <a:p>
            <a:pPr lvl="1">
              <a:buNone/>
            </a:pPr>
            <a:r>
              <a:rPr lang="en-US" sz="2800" dirty="0"/>
              <a:t>    </a:t>
            </a:r>
            <a:r>
              <a:rPr lang="en-US" sz="2800" dirty="0" err="1"/>
              <a:t>VariableInt</a:t>
            </a:r>
            <a:r>
              <a:rPr lang="en-US" sz="2800" dirty="0"/>
              <a:t> </a:t>
            </a:r>
            <a:r>
              <a:rPr lang="en-US" sz="2800" dirty="0" err="1"/>
              <a:t>VariableReal</a:t>
            </a:r>
            <a:r>
              <a:rPr lang="en-US" sz="2800" dirty="0"/>
              <a:t> </a:t>
            </a:r>
            <a:r>
              <a:rPr lang="en-US" sz="2800" dirty="0" err="1"/>
              <a:t>VariableChar</a:t>
            </a:r>
            <a:endParaRPr lang="en-US" sz="2800" dirty="0"/>
          </a:p>
          <a:p>
            <a:pPr lvl="1">
              <a:buNone/>
            </a:pPr>
            <a:r>
              <a:rPr lang="en-US" sz="2800" dirty="0"/>
              <a:t>1       1                  0.1          R</a:t>
            </a:r>
          </a:p>
          <a:p>
            <a:pPr lvl="1">
              <a:buNone/>
            </a:pPr>
            <a:r>
              <a:rPr lang="en-US" sz="2800" dirty="0"/>
              <a:t>2       2                  0.2          and</a:t>
            </a:r>
          </a:p>
          <a:p>
            <a:pPr lvl="1">
              <a:buNone/>
            </a:pPr>
            <a:r>
              <a:rPr lang="en-US" sz="2800" dirty="0"/>
              <a:t>3       3                  0.3          Data Mining</a:t>
            </a:r>
          </a:p>
          <a:p>
            <a:pPr lvl="1">
              <a:buNone/>
            </a:pPr>
            <a:r>
              <a:rPr lang="en-US" sz="2800" dirty="0"/>
              <a:t>4       4                  0.4          Examples</a:t>
            </a:r>
          </a:p>
          <a:p>
            <a:pPr lvl="1">
              <a:buNone/>
            </a:pPr>
            <a:r>
              <a:rPr lang="en-US" sz="2800" dirty="0"/>
              <a:t>5       5                  0.5          Case Studies</a:t>
            </a:r>
            <a:endParaRPr lang="ru-RU" sz="28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Импорт и экспорт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Excel</a:t>
            </a:r>
          </a:p>
          <a:p>
            <a:pPr lvl="1">
              <a:buNone/>
            </a:pPr>
            <a:r>
              <a:rPr lang="en-US" sz="2800" dirty="0"/>
              <a:t>&gt;library(</a:t>
            </a:r>
            <a:r>
              <a:rPr lang="en-US" sz="2800" dirty="0" err="1"/>
              <a:t>gdata</a:t>
            </a:r>
            <a:r>
              <a:rPr lang="en-US" sz="2800" dirty="0"/>
              <a:t>)</a:t>
            </a:r>
          </a:p>
          <a:p>
            <a:pPr lvl="1">
              <a:buNone/>
            </a:pPr>
            <a:r>
              <a:rPr lang="en-US" sz="2800" dirty="0"/>
              <a:t>&gt; write.xls(df1, "./data/dummmyData.xls",</a:t>
            </a:r>
            <a:br>
              <a:rPr lang="en-US" sz="2800" dirty="0"/>
            </a:br>
            <a:r>
              <a:rPr lang="en-US" sz="2800" dirty="0"/>
              <a:t>+ </a:t>
            </a:r>
            <a:r>
              <a:rPr lang="en-US" sz="2800" dirty="0" err="1"/>
              <a:t>row.names</a:t>
            </a:r>
            <a:r>
              <a:rPr lang="en-US" sz="2800" dirty="0"/>
              <a:t> = FALSE)</a:t>
            </a:r>
          </a:p>
          <a:p>
            <a:pPr lvl="1">
              <a:buNone/>
            </a:pPr>
            <a:r>
              <a:rPr lang="en-US" sz="2800" dirty="0"/>
              <a:t>&gt; df2 &lt;- read.xls("./data/dummmyData.xls")</a:t>
            </a:r>
          </a:p>
          <a:p>
            <a:pPr lvl="1">
              <a:buNone/>
            </a:pPr>
            <a:r>
              <a:rPr lang="en-US" sz="2800" dirty="0"/>
              <a:t>&gt; print(df2)</a:t>
            </a:r>
          </a:p>
          <a:p>
            <a:pPr lvl="1">
              <a:buNone/>
            </a:pPr>
            <a:endParaRPr lang="ru-RU" sz="28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Краткое введение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Хранение и доступ к данным по средствам </a:t>
            </a:r>
            <a:r>
              <a:rPr lang="en-US" dirty="0" smtClean="0"/>
              <a:t>Data Frame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Импорт и экспорт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Классификация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Регрессия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Кластеризация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 </a:t>
            </a:r>
            <a:r>
              <a:rPr lang="ru-RU" dirty="0" smtClean="0"/>
              <a:t>и </a:t>
            </a:r>
            <a:r>
              <a:rPr lang="en-US" smtClean="0"/>
              <a:t>Hadoop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47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 </a:t>
            </a:r>
            <a:r>
              <a:rPr lang="ru-RU" dirty="0" smtClean="0"/>
              <a:t>как инструмент </a:t>
            </a:r>
            <a:r>
              <a:rPr lang="en-US" dirty="0" smtClean="0"/>
              <a:t>Data Mining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R – </a:t>
            </a:r>
            <a:r>
              <a:rPr lang="ru-RU" sz="3200" dirty="0"/>
              <a:t>это</a:t>
            </a:r>
          </a:p>
          <a:p>
            <a:pPr lvl="1"/>
            <a:r>
              <a:rPr lang="ru-RU" sz="2800" dirty="0"/>
              <a:t>Лидер в области обработки и анализа данных</a:t>
            </a:r>
          </a:p>
          <a:p>
            <a:pPr lvl="1"/>
            <a:r>
              <a:rPr lang="ru-RU" sz="2800" dirty="0"/>
              <a:t>Около 4000 пакетов расширяющих базовую функциональность</a:t>
            </a:r>
          </a:p>
          <a:p>
            <a:pPr lvl="1"/>
            <a:r>
              <a:rPr lang="ru-RU" sz="2800" dirty="0"/>
              <a:t>Удобная работа с данными (</a:t>
            </a:r>
            <a:r>
              <a:rPr lang="en-US" sz="2800" dirty="0"/>
              <a:t>Data Frame</a:t>
            </a:r>
            <a:r>
              <a:rPr lang="ru-RU" sz="2800" dirty="0"/>
              <a:t>)</a:t>
            </a:r>
          </a:p>
          <a:p>
            <a:pPr lvl="1"/>
            <a:r>
              <a:rPr lang="ru-RU" sz="2800" dirty="0"/>
              <a:t>Высокая производительность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026" name="Picture 2" descr="http://media2.hpcwire.com/datanami/REvolutionAnalytisBusMo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4192" y="3933056"/>
            <a:ext cx="2616640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Frame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Инициализация объекта </a:t>
            </a:r>
            <a:r>
              <a:rPr lang="en-US" sz="2800" dirty="0"/>
              <a:t>Data Frame</a:t>
            </a:r>
          </a:p>
          <a:p>
            <a:pPr lvl="1">
              <a:buNone/>
            </a:pPr>
            <a:r>
              <a:rPr lang="en-US" sz="2800" dirty="0"/>
              <a:t>&gt; n = c(2, 3, 5) </a:t>
            </a:r>
            <a:endParaRPr lang="ru-RU" sz="2800" dirty="0"/>
          </a:p>
          <a:p>
            <a:pPr lvl="1">
              <a:buNone/>
            </a:pPr>
            <a:r>
              <a:rPr lang="en-US" sz="2800" dirty="0"/>
              <a:t>&gt; s = c("</a:t>
            </a:r>
            <a:r>
              <a:rPr lang="en-US" sz="2800" dirty="0" err="1"/>
              <a:t>aa</a:t>
            </a:r>
            <a:r>
              <a:rPr lang="en-US" sz="2800" dirty="0"/>
              <a:t>", "bb", "cc") </a:t>
            </a:r>
            <a:endParaRPr lang="ru-RU" sz="2800" dirty="0"/>
          </a:p>
          <a:p>
            <a:pPr lvl="1">
              <a:buNone/>
            </a:pPr>
            <a:r>
              <a:rPr lang="en-US" sz="2800" dirty="0"/>
              <a:t>&gt; b = c(TRUE, FALSE, TRUE) </a:t>
            </a:r>
            <a:endParaRPr lang="ru-RU" sz="2800" dirty="0"/>
          </a:p>
          <a:p>
            <a:pPr lvl="1">
              <a:buNone/>
            </a:pPr>
            <a:r>
              <a:rPr lang="en-US" sz="2800" dirty="0"/>
              <a:t>&gt; </a:t>
            </a:r>
            <a:r>
              <a:rPr lang="en-US" sz="2800" dirty="0" err="1"/>
              <a:t>df</a:t>
            </a:r>
            <a:r>
              <a:rPr lang="en-US" sz="2800" dirty="0"/>
              <a:t> = </a:t>
            </a:r>
            <a:r>
              <a:rPr lang="en-US" sz="2800" dirty="0" err="1"/>
              <a:t>data.frame</a:t>
            </a:r>
            <a:r>
              <a:rPr lang="en-US" sz="2800" dirty="0"/>
              <a:t>(n, s, b)       # </a:t>
            </a:r>
            <a:r>
              <a:rPr lang="en-US" sz="2800" dirty="0" err="1"/>
              <a:t>df</a:t>
            </a:r>
            <a:r>
              <a:rPr lang="en-US" sz="2800" dirty="0"/>
              <a:t> is a data frame</a:t>
            </a:r>
            <a:endParaRPr lang="ru-RU" sz="2800" dirty="0"/>
          </a:p>
          <a:p>
            <a:pPr lvl="1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Frame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/>
              <a:t>Пример</a:t>
            </a:r>
          </a:p>
          <a:p>
            <a:pPr lvl="1">
              <a:buNone/>
            </a:pPr>
            <a:r>
              <a:rPr lang="en-US" sz="2800" dirty="0"/>
              <a:t>&gt; head(</a:t>
            </a:r>
            <a:r>
              <a:rPr lang="en-US" sz="2800" dirty="0" err="1"/>
              <a:t>mtcars</a:t>
            </a:r>
            <a:r>
              <a:rPr lang="en-US" sz="2800" dirty="0"/>
              <a:t>)</a:t>
            </a: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                   mpg </a:t>
            </a: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cyl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disp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…</a:t>
            </a: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Mazda RX4         21.0   6  160</a:t>
            </a: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Mazda RX4 Wag     21.0   6  160</a:t>
            </a:r>
          </a:p>
          <a:p>
            <a:pPr lvl="1">
              <a:buNone/>
            </a:pP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Datsun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710        22.8   4  108</a:t>
            </a: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Hornet 4 Drive    21.4   6  258</a:t>
            </a:r>
          </a:p>
          <a:p>
            <a:pPr lvl="1">
              <a:buNone/>
            </a:pPr>
            <a:r>
              <a:rPr lang="ru-RU" sz="2800" dirty="0">
                <a:solidFill>
                  <a:srgbClr val="000000"/>
                </a:solidFill>
                <a:latin typeface="Lucida Console"/>
              </a:rPr>
              <a:t>Hornet Sportabout 18.7   8  360</a:t>
            </a:r>
            <a:endParaRPr lang="en-US" sz="2800" dirty="0">
              <a:solidFill>
                <a:srgbClr val="000000"/>
              </a:solidFill>
              <a:latin typeface="Lucida Console"/>
            </a:endParaRPr>
          </a:p>
          <a:p>
            <a:pPr lvl="1">
              <a:buNone/>
            </a:pPr>
            <a:r>
              <a:rPr lang="ru-RU" sz="2800" dirty="0">
                <a:solidFill>
                  <a:srgbClr val="000000"/>
                </a:solidFill>
                <a:latin typeface="Lucida Console"/>
              </a:rPr>
              <a:t>Valiant           18.1   6  225</a:t>
            </a:r>
            <a:endParaRPr lang="en-US" sz="2800" dirty="0">
              <a:solidFill>
                <a:srgbClr val="000000"/>
              </a:solidFill>
              <a:latin typeface="Lucida Console"/>
            </a:endParaRP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…</a:t>
            </a:r>
            <a:endParaRPr lang="en-US" sz="2800" dirty="0"/>
          </a:p>
          <a:p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Frame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Именование строк</a:t>
            </a:r>
          </a:p>
          <a:p>
            <a:pPr lvl="1">
              <a:buNone/>
            </a:pPr>
            <a:r>
              <a:rPr lang="ru-RU" sz="2800" dirty="0"/>
              <a:t>&gt; </a:t>
            </a:r>
            <a:r>
              <a:rPr lang="en-US" sz="2800" dirty="0"/>
              <a:t>row</a:t>
            </a:r>
            <a:r>
              <a:rPr lang="ru-RU" sz="2800" dirty="0"/>
              <a:t>.</a:t>
            </a:r>
            <a:r>
              <a:rPr lang="en-US" sz="2800" dirty="0"/>
              <a:t>names</a:t>
            </a:r>
            <a:r>
              <a:rPr lang="ru-RU" sz="2800" dirty="0"/>
              <a:t>(</a:t>
            </a:r>
            <a:r>
              <a:rPr lang="en-US" sz="2800" dirty="0"/>
              <a:t>x</a:t>
            </a:r>
            <a:r>
              <a:rPr lang="ru-RU" sz="2800" dirty="0"/>
              <a:t>)  #вернет вектор имен строк, т.е. имен объектов</a:t>
            </a:r>
          </a:p>
          <a:p>
            <a:pPr lvl="1">
              <a:buNone/>
            </a:pPr>
            <a:r>
              <a:rPr lang="en-US" sz="2800" dirty="0"/>
              <a:t>&gt; row</a:t>
            </a:r>
            <a:r>
              <a:rPr lang="ru-RU" sz="2800" dirty="0"/>
              <a:t>.</a:t>
            </a:r>
            <a:r>
              <a:rPr lang="en-US" sz="2800" dirty="0"/>
              <a:t>names</a:t>
            </a:r>
            <a:r>
              <a:rPr lang="ru-RU" sz="2800" dirty="0"/>
              <a:t>(</a:t>
            </a:r>
            <a:r>
              <a:rPr lang="en-US" sz="2800" dirty="0"/>
              <a:t>x</a:t>
            </a:r>
            <a:r>
              <a:rPr lang="ru-RU" sz="2800" dirty="0"/>
              <a:t>) &lt;- </a:t>
            </a:r>
            <a:r>
              <a:rPr lang="en-US" sz="2800" dirty="0"/>
              <a:t>value</a:t>
            </a:r>
            <a:r>
              <a:rPr lang="ru-RU" sz="2800" dirty="0"/>
              <a:t> #присвоит строкам </a:t>
            </a:r>
            <a:r>
              <a:rPr lang="en-US" sz="2800" dirty="0"/>
              <a:t>data frame x </a:t>
            </a:r>
            <a:r>
              <a:rPr lang="ru-RU" sz="2800" dirty="0"/>
              <a:t>имена из вектора </a:t>
            </a:r>
            <a:r>
              <a:rPr lang="en-US" sz="2800" dirty="0"/>
              <a:t>value</a:t>
            </a:r>
            <a:endParaRPr lang="ru-RU" sz="2800" dirty="0"/>
          </a:p>
          <a:p>
            <a:r>
              <a:rPr lang="ru-RU" sz="3200" dirty="0"/>
              <a:t>Именование столбцов</a:t>
            </a:r>
          </a:p>
          <a:p>
            <a:pPr lvl="1">
              <a:buNone/>
            </a:pPr>
            <a:r>
              <a:rPr lang="ru-RU" sz="2800" dirty="0"/>
              <a:t>&gt; names(x)</a:t>
            </a:r>
          </a:p>
          <a:p>
            <a:pPr lvl="1">
              <a:buNone/>
            </a:pPr>
            <a:r>
              <a:rPr lang="ru-RU" sz="2800" dirty="0"/>
              <a:t>&gt; names(x) &lt;- value</a:t>
            </a:r>
          </a:p>
          <a:p>
            <a:r>
              <a:rPr lang="ru-RU" sz="3200" dirty="0"/>
              <a:t>Настоятельно рекомендуется использовать именование столбцов!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Frame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Доступ к элементам по индексу</a:t>
            </a:r>
          </a:p>
          <a:p>
            <a:pPr lvl="1">
              <a:buNone/>
            </a:pPr>
            <a:r>
              <a:rPr lang="ru-RU" sz="2800" dirty="0"/>
              <a:t>&gt; mtcars[1, 2] </a:t>
            </a:r>
          </a:p>
          <a:p>
            <a:pPr lvl="1">
              <a:buNone/>
            </a:pPr>
            <a:r>
              <a:rPr lang="ru-RU" sz="2800" dirty="0"/>
              <a:t>[1] 6</a:t>
            </a:r>
          </a:p>
          <a:p>
            <a:r>
              <a:rPr lang="ru-RU" sz="3200" dirty="0"/>
              <a:t>По именам строки и столбца</a:t>
            </a:r>
          </a:p>
          <a:p>
            <a:pPr lvl="1">
              <a:buNone/>
            </a:pPr>
            <a:r>
              <a:rPr lang="ru-RU" sz="2800" dirty="0"/>
              <a:t>&gt; mtcars["Mazda RX4", "cyl"] </a:t>
            </a:r>
          </a:p>
          <a:p>
            <a:pPr lvl="1">
              <a:buNone/>
            </a:pPr>
            <a:r>
              <a:rPr lang="ru-RU" sz="2800" dirty="0"/>
              <a:t>[1] 6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Frame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dirty="0"/>
              <a:t>Получить вектор столбца по индексу</a:t>
            </a:r>
          </a:p>
          <a:p>
            <a:pPr lvl="1">
              <a:buNone/>
            </a:pPr>
            <a:r>
              <a:rPr lang="ru-RU" sz="2800" dirty="0"/>
              <a:t>&gt; mtcars[[9]] </a:t>
            </a:r>
          </a:p>
          <a:p>
            <a:pPr lvl="1">
              <a:buNone/>
            </a:pPr>
            <a:r>
              <a:rPr lang="ru-RU" sz="2800" dirty="0"/>
              <a:t> [1]  1 1 1 0 0 0 0 0 0 0 0 …</a:t>
            </a:r>
          </a:p>
          <a:p>
            <a:r>
              <a:rPr lang="ru-RU" sz="3200" dirty="0"/>
              <a:t>По имени столбца</a:t>
            </a:r>
          </a:p>
          <a:p>
            <a:pPr lvl="1">
              <a:buNone/>
            </a:pPr>
            <a:r>
              <a:rPr lang="ru-RU" sz="2800" dirty="0"/>
              <a:t>&gt; mtcars$am </a:t>
            </a:r>
          </a:p>
          <a:p>
            <a:pPr lvl="1">
              <a:buNone/>
            </a:pPr>
            <a:r>
              <a:rPr lang="ru-RU" sz="2800" dirty="0"/>
              <a:t> [1]  1 1 1 0 0 0 0 0 0 0 0 </a:t>
            </a:r>
            <a:r>
              <a:rPr lang="en-US" sz="2800" dirty="0"/>
              <a:t>…</a:t>
            </a:r>
            <a:endParaRPr lang="ru-RU" sz="2800" dirty="0"/>
          </a:p>
          <a:p>
            <a:r>
              <a:rPr lang="ru-RU" sz="3200" dirty="0"/>
              <a:t>Или</a:t>
            </a:r>
          </a:p>
          <a:p>
            <a:pPr lvl="1">
              <a:buNone/>
            </a:pPr>
            <a:r>
              <a:rPr lang="en-US" sz="2800" dirty="0"/>
              <a:t>&gt; </a:t>
            </a:r>
            <a:r>
              <a:rPr lang="en-US" sz="2800" dirty="0" err="1"/>
              <a:t>mtcars</a:t>
            </a:r>
            <a:r>
              <a:rPr lang="en-US" sz="2800" dirty="0"/>
              <a:t>[,"am"] </a:t>
            </a:r>
            <a:endParaRPr lang="ru-RU" sz="2800" dirty="0"/>
          </a:p>
          <a:p>
            <a:pPr lvl="1">
              <a:buNone/>
            </a:pPr>
            <a:r>
              <a:rPr lang="en-US" sz="2800" dirty="0"/>
              <a:t> [</a:t>
            </a:r>
            <a:r>
              <a:rPr lang="ru-RU" sz="2800" dirty="0"/>
              <a:t>1</a:t>
            </a:r>
            <a:r>
              <a:rPr lang="en-US" sz="2800" dirty="0"/>
              <a:t>]  </a:t>
            </a:r>
            <a:r>
              <a:rPr lang="ru-RU" sz="2800" dirty="0"/>
              <a:t>1</a:t>
            </a:r>
            <a:r>
              <a:rPr lang="en-US" sz="2800" dirty="0"/>
              <a:t> </a:t>
            </a:r>
            <a:r>
              <a:rPr lang="ru-RU" sz="2800" dirty="0"/>
              <a:t>1</a:t>
            </a:r>
            <a:r>
              <a:rPr lang="en-US" sz="2800" dirty="0"/>
              <a:t> </a:t>
            </a:r>
            <a:r>
              <a:rPr lang="ru-RU" sz="2800" dirty="0"/>
              <a:t>1</a:t>
            </a:r>
            <a:r>
              <a:rPr lang="en-US" sz="2800" dirty="0"/>
              <a:t> 0 0 0 0 0 0 0 0 …</a:t>
            </a:r>
            <a:endParaRPr lang="ru-RU" sz="2800" dirty="0"/>
          </a:p>
          <a:p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Frame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Срезы по столбцам</a:t>
            </a:r>
          </a:p>
          <a:p>
            <a:pPr lvl="1"/>
            <a:r>
              <a:rPr lang="ru-RU" sz="2800" dirty="0"/>
              <a:t>Используя индекс столбца</a:t>
            </a:r>
          </a:p>
          <a:p>
            <a:pPr lvl="2">
              <a:buNone/>
            </a:pPr>
            <a:r>
              <a:rPr lang="en-US" sz="2800" i="0" dirty="0"/>
              <a:t>&gt; </a:t>
            </a:r>
            <a:r>
              <a:rPr lang="en-US" sz="2800" i="0" dirty="0" err="1"/>
              <a:t>mtcars</a:t>
            </a:r>
            <a:r>
              <a:rPr lang="en-US" sz="2800" i="0" dirty="0"/>
              <a:t>[1]</a:t>
            </a:r>
            <a:endParaRPr lang="ru-RU" sz="2800" i="0" dirty="0"/>
          </a:p>
          <a:p>
            <a:pPr lvl="2">
              <a:buNone/>
            </a:pPr>
            <a:r>
              <a:rPr lang="ru-RU" sz="2800" i="0" dirty="0">
                <a:solidFill>
                  <a:srgbClr val="000000"/>
                </a:solidFill>
                <a:latin typeface="Lucida Console"/>
              </a:rPr>
              <a:t>          </a:t>
            </a: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mpg </a:t>
            </a:r>
            <a:endParaRPr lang="ru-RU" sz="2800" i="0" dirty="0">
              <a:solidFill>
                <a:srgbClr val="000000"/>
              </a:solidFill>
              <a:latin typeface="Lucida Console"/>
            </a:endParaRPr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Mazda RX4 21.0 </a:t>
            </a:r>
            <a:endParaRPr lang="ru-RU" sz="2800" i="0" dirty="0">
              <a:solidFill>
                <a:srgbClr val="000000"/>
              </a:solidFill>
              <a:latin typeface="Lucida Console"/>
            </a:endParaRPr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Mazda RX4 Wag 21.0</a:t>
            </a:r>
          </a:p>
          <a:p>
            <a:pPr lvl="2">
              <a:buNone/>
            </a:pPr>
            <a:r>
              <a:rPr lang="en-US" sz="2800" i="0" dirty="0">
                <a:solidFill>
                  <a:srgbClr val="000000"/>
                </a:solidFill>
                <a:latin typeface="Lucida Console"/>
              </a:rPr>
              <a:t>… </a:t>
            </a:r>
            <a:endParaRPr lang="ru-RU" sz="2800" i="0" dirty="0">
              <a:solidFill>
                <a:srgbClr val="000000"/>
              </a:solidFill>
              <a:latin typeface="Lucida Console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476</TotalTime>
  <Words>1140</Words>
  <Application>Microsoft Office PowerPoint</Application>
  <PresentationFormat>Произвольный</PresentationFormat>
  <Paragraphs>192</Paragraphs>
  <Slides>19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Метрополия</vt:lpstr>
      <vt:lpstr>R как инструмент Data Mining</vt:lpstr>
      <vt:lpstr>План лекции</vt:lpstr>
      <vt:lpstr>R как инструмент Data Mining</vt:lpstr>
      <vt:lpstr>Data Frame</vt:lpstr>
      <vt:lpstr>Data Frame</vt:lpstr>
      <vt:lpstr>Data Frame</vt:lpstr>
      <vt:lpstr>Data Frame</vt:lpstr>
      <vt:lpstr>Data Frame</vt:lpstr>
      <vt:lpstr>Data Frame</vt:lpstr>
      <vt:lpstr>Data Frame</vt:lpstr>
      <vt:lpstr>Data Frame</vt:lpstr>
      <vt:lpstr>Data Frame</vt:lpstr>
      <vt:lpstr>Data Frame</vt:lpstr>
      <vt:lpstr>Data Frame</vt:lpstr>
      <vt:lpstr>Data Frame</vt:lpstr>
      <vt:lpstr>Импорт и экспорт</vt:lpstr>
      <vt:lpstr>Импорт и экспорт</vt:lpstr>
      <vt:lpstr>Импорт и экспорт</vt:lpstr>
      <vt:lpstr>Импорт и экспорт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Александр О. Зырянов</dc:creator>
  <cp:lastModifiedBy>rana</cp:lastModifiedBy>
  <cp:revision>111</cp:revision>
  <dcterms:created xsi:type="dcterms:W3CDTF">2014-01-28T08:08:20Z</dcterms:created>
  <dcterms:modified xsi:type="dcterms:W3CDTF">2014-03-18T12:47:54Z</dcterms:modified>
</cp:coreProperties>
</file>