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6" r:id="rId2"/>
    <p:sldId id="270" r:id="rId3"/>
    <p:sldId id="257" r:id="rId4"/>
    <p:sldId id="261" r:id="rId5"/>
    <p:sldId id="271" r:id="rId6"/>
    <p:sldId id="272" r:id="rId7"/>
    <p:sldId id="277" r:id="rId8"/>
    <p:sldId id="273" r:id="rId9"/>
    <p:sldId id="274" r:id="rId10"/>
    <p:sldId id="275" r:id="rId11"/>
    <p:sldId id="278" r:id="rId12"/>
    <p:sldId id="279" r:id="rId13"/>
    <p:sldId id="281" r:id="rId14"/>
    <p:sldId id="282" r:id="rId15"/>
    <p:sldId id="283" r:id="rId16"/>
    <p:sldId id="28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7" autoAdjust="0"/>
    <p:restoredTop sz="88506" autoAdjust="0"/>
  </p:normalViewPr>
  <p:slideViewPr>
    <p:cSldViewPr snapToGrid="0">
      <p:cViewPr>
        <p:scale>
          <a:sx n="75" d="100"/>
          <a:sy n="75" d="100"/>
        </p:scale>
        <p:origin x="1626" y="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41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Весьма</a:t>
            </a:r>
            <a:r>
              <a:rPr lang="ru-RU" baseline="0" dirty="0" smtClean="0"/>
              <a:t> распространенная студия визуализации данных. Разработанная и успешно применяемая в Стэндфордском университете. Данная студия применяется не только в коммерческих целях и в бизнес аналитике, но и также с успехом используется в научных исследованиях.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46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46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Альтернативы,</a:t>
            </a:r>
            <a:r>
              <a:rPr lang="ru-RU" baseline="0" dirty="0" smtClean="0"/>
              <a:t> которые так же используются в научных исследованиях. Это </a:t>
            </a:r>
            <a:r>
              <a:rPr lang="en-US" baseline="0" dirty="0" err="1" smtClean="0"/>
              <a:t>spotfire</a:t>
            </a:r>
            <a:r>
              <a:rPr lang="ru-RU" baseline="0" dirty="0" smtClean="0"/>
              <a:t>, разработанная в </a:t>
            </a:r>
            <a:r>
              <a:rPr lang="ru-RU" baseline="0" dirty="0" err="1" smtClean="0"/>
              <a:t>Мэрилендском</a:t>
            </a:r>
            <a:r>
              <a:rPr lang="ru-RU" baseline="0" dirty="0" smtClean="0"/>
              <a:t> университете. А также </a:t>
            </a:r>
            <a:r>
              <a:rPr lang="en-US" baseline="0" dirty="0" err="1" smtClean="0"/>
              <a:t>Advizor</a:t>
            </a:r>
            <a:r>
              <a:rPr lang="en-US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407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275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275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275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275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Визуализация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Лекция №4.</a:t>
            </a:r>
            <a:r>
              <a:rPr lang="en-US" dirty="0" smtClean="0"/>
              <a:t>2</a:t>
            </a:r>
            <a:r>
              <a:rPr lang="ru-RU" dirty="0" smtClean="0"/>
              <a:t> Инструменты </a:t>
            </a:r>
            <a:r>
              <a:rPr lang="en-US" dirty="0" smtClean="0"/>
              <a:t>Data Mining</a:t>
            </a:r>
            <a:endParaRPr lang="ru-RU" dirty="0" smtClean="0"/>
          </a:p>
          <a:p>
            <a:r>
              <a:rPr lang="ru-RU" dirty="0" smtClean="0"/>
              <a:t>Зырянов Александр Олегович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Плюсы и минусы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Плюсы</a:t>
            </a:r>
          </a:p>
          <a:p>
            <a:pPr lvl="1"/>
            <a:r>
              <a:rPr lang="ru-RU" dirty="0" smtClean="0"/>
              <a:t>Быстрый доступ к данным</a:t>
            </a:r>
          </a:p>
          <a:p>
            <a:pPr lvl="1"/>
            <a:r>
              <a:rPr lang="ru-RU" dirty="0" smtClean="0"/>
              <a:t>Поддержка большинства популярных систем хранения данных</a:t>
            </a:r>
          </a:p>
          <a:p>
            <a:pPr lvl="1"/>
            <a:r>
              <a:rPr lang="ru-RU" dirty="0" smtClean="0"/>
              <a:t>Интуитивно понятный процесс работы с данными</a:t>
            </a:r>
          </a:p>
          <a:p>
            <a:pPr lvl="1"/>
            <a:r>
              <a:rPr lang="ru-RU" dirty="0" smtClean="0"/>
              <a:t>Скорость построения визуализации</a:t>
            </a:r>
          </a:p>
          <a:p>
            <a:r>
              <a:rPr lang="ru-RU" dirty="0" smtClean="0"/>
              <a:t>Минусы</a:t>
            </a:r>
          </a:p>
          <a:p>
            <a:pPr lvl="1"/>
            <a:r>
              <a:rPr lang="ru-RU" dirty="0" smtClean="0"/>
              <a:t>Ограниченный набор инструментов визуализации</a:t>
            </a:r>
          </a:p>
          <a:p>
            <a:pPr lvl="1"/>
            <a:r>
              <a:rPr lang="ru-RU" dirty="0" smtClean="0"/>
              <a:t>Ограниченная интерактивность визуализации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Область применимости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Подготовка отчетов</a:t>
            </a:r>
          </a:p>
          <a:p>
            <a:r>
              <a:rPr lang="en-US" dirty="0" smtClean="0"/>
              <a:t>“</a:t>
            </a:r>
            <a:r>
              <a:rPr lang="ru-RU" dirty="0" smtClean="0"/>
              <a:t>Знакомство с данными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ru-RU" dirty="0" smtClean="0"/>
              <a:t>Прототипирование</a:t>
            </a:r>
          </a:p>
          <a:p>
            <a:r>
              <a:rPr lang="ru-RU" dirty="0" smtClean="0"/>
              <a:t>Сжатые сроки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D3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1026" name="Picture 2" descr="https://tarekamr.appspot.com/img/d3js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330" y="2118542"/>
            <a:ext cx="334327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102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D3. </a:t>
            </a:r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305" y="1762542"/>
            <a:ext cx="6619432" cy="443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775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D3. </a:t>
            </a:r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857" y="1694068"/>
            <a:ext cx="6331191" cy="463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44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D3. </a:t>
            </a:r>
            <a:r>
              <a:rPr lang="ru-RU" dirty="0" smtClean="0"/>
              <a:t>Плюсы и минусы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Плюсы</a:t>
            </a:r>
          </a:p>
          <a:p>
            <a:pPr lvl="1"/>
            <a:r>
              <a:rPr lang="ru-RU" dirty="0" smtClean="0"/>
              <a:t>Гибкость (</a:t>
            </a:r>
            <a:r>
              <a:rPr lang="en-US" dirty="0" smtClean="0"/>
              <a:t> html5 + </a:t>
            </a:r>
            <a:r>
              <a:rPr lang="en-US" dirty="0" err="1" smtClean="0"/>
              <a:t>css</a:t>
            </a:r>
            <a:r>
              <a:rPr lang="en-US" dirty="0" smtClean="0"/>
              <a:t> + </a:t>
            </a:r>
            <a:r>
              <a:rPr lang="en-US" dirty="0" err="1" smtClean="0"/>
              <a:t>js</a:t>
            </a:r>
            <a:r>
              <a:rPr lang="ru-RU" dirty="0" smtClean="0"/>
              <a:t>)</a:t>
            </a:r>
            <a:endParaRPr lang="en-US" dirty="0" smtClean="0"/>
          </a:p>
          <a:p>
            <a:pPr lvl="1"/>
            <a:r>
              <a:rPr lang="ru-RU" dirty="0" smtClean="0"/>
              <a:t>Интерактивность решений</a:t>
            </a:r>
          </a:p>
          <a:p>
            <a:pPr lvl="1"/>
            <a:r>
              <a:rPr lang="ru-RU" dirty="0" smtClean="0"/>
              <a:t>Большое кол-во готовых элементов</a:t>
            </a:r>
          </a:p>
          <a:p>
            <a:r>
              <a:rPr lang="ru-RU" dirty="0" smtClean="0"/>
              <a:t>Минусы</a:t>
            </a:r>
          </a:p>
          <a:p>
            <a:pPr lvl="1"/>
            <a:r>
              <a:rPr lang="ru-RU" dirty="0" smtClean="0"/>
              <a:t>Знание </a:t>
            </a:r>
            <a:r>
              <a:rPr lang="en-US" dirty="0" smtClean="0"/>
              <a:t>JS</a:t>
            </a:r>
            <a:endParaRPr lang="ru-RU" dirty="0" smtClean="0"/>
          </a:p>
          <a:p>
            <a:pPr lvl="1"/>
            <a:r>
              <a:rPr lang="ru-RU" dirty="0" smtClean="0"/>
              <a:t>Нет кнопки «сделать хорошо»</a:t>
            </a:r>
          </a:p>
          <a:p>
            <a:pPr lvl="1"/>
            <a:r>
              <a:rPr lang="ru-RU" dirty="0" smtClean="0"/>
              <a:t>Большие временные затраты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394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D3</a:t>
            </a:r>
            <a:r>
              <a:rPr lang="ru-RU" dirty="0" smtClean="0"/>
              <a:t>. Область применимости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 использовать нестандартные средства визуализации</a:t>
            </a:r>
          </a:p>
          <a:p>
            <a:r>
              <a:rPr lang="ru-RU" dirty="0" smtClean="0"/>
              <a:t>Необходимо реализовать свой элемент визуализации</a:t>
            </a:r>
          </a:p>
          <a:p>
            <a:r>
              <a:rPr lang="ru-RU" dirty="0" smtClean="0"/>
              <a:t>Разработка интерактивной визуализации для использования 3ми лицами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32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возможности визуализации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Визуализация позволяет людям увидеть и понять их данные</a:t>
            </a:r>
          </a:p>
          <a:p>
            <a:pPr lvl="1"/>
            <a:r>
              <a:rPr lang="ru-RU" dirty="0" smtClean="0"/>
              <a:t>Представляет данные в удобном для человеческого восприятия виде</a:t>
            </a:r>
          </a:p>
          <a:p>
            <a:pPr lvl="1"/>
            <a:r>
              <a:rPr lang="ru-RU" dirty="0" smtClean="0"/>
              <a:t>Обнаружить некоторые закономерности или корелляции в данных</a:t>
            </a:r>
          </a:p>
          <a:p>
            <a:pPr lvl="1"/>
            <a:r>
              <a:rPr lang="ru-RU" dirty="0" smtClean="0"/>
              <a:t>Легко обнаружить выбросы в данных</a:t>
            </a:r>
          </a:p>
          <a:p>
            <a:pPr lvl="1"/>
            <a:r>
              <a:rPr lang="ru-RU" dirty="0" smtClean="0"/>
              <a:t>Помочь определиться с выбором модели обработки данных</a:t>
            </a:r>
          </a:p>
          <a:p>
            <a:pPr lvl="1"/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Средства визуализации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Готовые решения визуализации, </a:t>
            </a:r>
            <a:r>
              <a:rPr lang="en-US" dirty="0" smtClean="0"/>
              <a:t>Tableau</a:t>
            </a:r>
          </a:p>
          <a:p>
            <a:r>
              <a:rPr lang="ru-RU" dirty="0" smtClean="0"/>
              <a:t>Фреймворки на </a:t>
            </a:r>
            <a:r>
              <a:rPr lang="en-US" dirty="0" smtClean="0"/>
              <a:t>JS</a:t>
            </a:r>
            <a:r>
              <a:rPr lang="ru-RU" dirty="0" smtClean="0"/>
              <a:t>, </a:t>
            </a:r>
            <a:r>
              <a:rPr lang="en-US" dirty="0" smtClean="0"/>
              <a:t>D3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8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24578" name="Picture 2" descr="http://static.itpro.co.uk/sites/itpro/files/styles/gallery/public/images/dir_205/it_photo_102724.jpg%3Fitok%3DCukNUIN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0084" y="2570163"/>
            <a:ext cx="6667500" cy="24765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034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Tableau. </a:t>
            </a:r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Быстрый доступ к исходным данным ( «в несколько кликов» )</a:t>
            </a:r>
          </a:p>
          <a:p>
            <a:pPr lvl="1"/>
            <a:r>
              <a:rPr lang="en-US" dirty="0" smtClean="0"/>
              <a:t>Google Analytics </a:t>
            </a:r>
            <a:r>
              <a:rPr lang="ru-RU" dirty="0" smtClean="0"/>
              <a:t>и </a:t>
            </a:r>
            <a:r>
              <a:rPr lang="en-US" dirty="0" smtClean="0"/>
              <a:t>Google </a:t>
            </a:r>
            <a:r>
              <a:rPr lang="en-US" dirty="0" err="1" smtClean="0"/>
              <a:t>BigQuery</a:t>
            </a:r>
            <a:endParaRPr lang="ru-RU" dirty="0" smtClean="0"/>
          </a:p>
          <a:p>
            <a:pPr lvl="1"/>
            <a:r>
              <a:rPr lang="ru-RU" dirty="0" smtClean="0"/>
              <a:t> </a:t>
            </a:r>
            <a:r>
              <a:rPr lang="en-US" dirty="0" err="1" smtClean="0"/>
              <a:t>Cloudera</a:t>
            </a:r>
            <a:r>
              <a:rPr lang="en-US" dirty="0" smtClean="0"/>
              <a:t> Impala</a:t>
            </a:r>
            <a:endParaRPr lang="ru-RU" dirty="0" smtClean="0"/>
          </a:p>
          <a:p>
            <a:pPr lvl="1"/>
            <a:r>
              <a:rPr lang="ru-RU" dirty="0" smtClean="0"/>
              <a:t> </a:t>
            </a:r>
            <a:r>
              <a:rPr lang="en-US" dirty="0" err="1" smtClean="0"/>
              <a:t>Casandra</a:t>
            </a:r>
            <a:endParaRPr lang="ru-RU" dirty="0" smtClean="0"/>
          </a:p>
          <a:p>
            <a:pPr lvl="1"/>
            <a:r>
              <a:rPr lang="ru-RU" dirty="0" smtClean="0"/>
              <a:t> </a:t>
            </a:r>
            <a:r>
              <a:rPr lang="en-US" dirty="0" err="1" smtClean="0"/>
              <a:t>HortonWorks</a:t>
            </a:r>
            <a:endParaRPr lang="ru-RU" dirty="0" smtClean="0"/>
          </a:p>
          <a:p>
            <a:pPr lvl="1"/>
            <a:r>
              <a:rPr lang="ru-RU" dirty="0" smtClean="0"/>
              <a:t> </a:t>
            </a:r>
            <a:r>
              <a:rPr lang="en-US" dirty="0" smtClean="0"/>
              <a:t>SAP HANA</a:t>
            </a:r>
            <a:endParaRPr lang="ru-RU" dirty="0" smtClean="0"/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xls</a:t>
            </a:r>
            <a:endParaRPr lang="en-US" dirty="0" smtClean="0"/>
          </a:p>
          <a:p>
            <a:pPr lvl="1"/>
            <a:r>
              <a:rPr lang="ru-RU" dirty="0" smtClean="0"/>
              <a:t>Текстовые файлы ( </a:t>
            </a:r>
            <a:r>
              <a:rPr lang="en-US" dirty="0" smtClean="0"/>
              <a:t>.</a:t>
            </a:r>
            <a:r>
              <a:rPr lang="en-US" dirty="0" err="1" smtClean="0"/>
              <a:t>csv</a:t>
            </a:r>
            <a:r>
              <a:rPr lang="ru-RU" dirty="0" smtClean="0"/>
              <a:t> 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4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Tableau. </a:t>
            </a:r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ru-RU" dirty="0" smtClean="0"/>
              <a:t>Джентельменский набор</a:t>
            </a:r>
            <a:r>
              <a:rPr lang="en-US" dirty="0" smtClean="0"/>
              <a:t>”</a:t>
            </a:r>
            <a:endParaRPr lang="ru-RU" dirty="0" smtClean="0"/>
          </a:p>
          <a:p>
            <a:pPr lvl="1"/>
            <a:r>
              <a:rPr lang="en-US" dirty="0" smtClean="0"/>
              <a:t>pie charts</a:t>
            </a:r>
            <a:endParaRPr lang="ru-RU" dirty="0" smtClean="0"/>
          </a:p>
          <a:p>
            <a:pPr lvl="1"/>
            <a:r>
              <a:rPr lang="en-US" dirty="0" smtClean="0"/>
              <a:t>bar charts</a:t>
            </a:r>
            <a:endParaRPr lang="ru-RU" dirty="0" smtClean="0"/>
          </a:p>
          <a:p>
            <a:pPr lvl="1"/>
            <a:r>
              <a:rPr lang="en-US" dirty="0" smtClean="0"/>
              <a:t>lines</a:t>
            </a:r>
            <a:endParaRPr lang="ru-RU" dirty="0" smtClean="0"/>
          </a:p>
          <a:p>
            <a:pPr lvl="1"/>
            <a:r>
              <a:rPr lang="en-US" dirty="0" smtClean="0"/>
              <a:t>tables</a:t>
            </a:r>
            <a:endParaRPr lang="ru-RU" dirty="0" smtClean="0"/>
          </a:p>
          <a:p>
            <a:pPr lvl="1"/>
            <a:r>
              <a:rPr lang="en-US" dirty="0" smtClean="0"/>
              <a:t>area charts</a:t>
            </a:r>
            <a:endParaRPr lang="ru-RU" dirty="0" smtClean="0"/>
          </a:p>
          <a:p>
            <a:r>
              <a:rPr lang="ru-RU" dirty="0" smtClean="0"/>
              <a:t>Нововведения</a:t>
            </a:r>
          </a:p>
          <a:p>
            <a:pPr lvl="1"/>
            <a:r>
              <a:rPr lang="en-US" dirty="0" err="1" smtClean="0"/>
              <a:t>treemap</a:t>
            </a:r>
            <a:endParaRPr lang="ru-RU" dirty="0" smtClean="0"/>
          </a:p>
          <a:p>
            <a:pPr lvl="1"/>
            <a:r>
              <a:rPr lang="en-US" dirty="0" smtClean="0"/>
              <a:t>word cloud</a:t>
            </a:r>
          </a:p>
          <a:p>
            <a:pPr lvl="1"/>
            <a:r>
              <a:rPr lang="en-US" dirty="0" smtClean="0"/>
              <a:t>bubble chart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41988" name="Picture 4" descr="http://cdnsmall.tableausoftware.com/sites/default/files/snippets/679x500_bubblecharts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5056" y="2535384"/>
            <a:ext cx="4444135" cy="3272559"/>
          </a:xfrm>
          <a:prstGeom prst="rect">
            <a:avLst/>
          </a:prstGeom>
          <a:noFill/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0809" y="3671456"/>
            <a:ext cx="3628412" cy="2974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6" name="Picture 2" descr="http://gabesawhney.com/wp-content/uploads/2013/07/tableauscreensho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0281" y="720437"/>
            <a:ext cx="4625285" cy="286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Tableau. </a:t>
            </a:r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Интеграция с </a:t>
            </a:r>
            <a:r>
              <a:rPr lang="en-US" dirty="0" smtClean="0"/>
              <a:t>R</a:t>
            </a:r>
          </a:p>
          <a:p>
            <a:r>
              <a:rPr lang="en-US" dirty="0" smtClean="0"/>
              <a:t>JS API</a:t>
            </a:r>
          </a:p>
          <a:p>
            <a:r>
              <a:rPr lang="en-US" dirty="0" smtClean="0"/>
              <a:t>Forecasting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44034" name="Picture 2" descr="http://cdnsmall.tableausoftware.com/sites/default/files/679x500_forcastingover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9866" y="2073563"/>
            <a:ext cx="5500097" cy="4050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Tableau. </a:t>
            </a:r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Tableau. </a:t>
            </a:r>
            <a:r>
              <a:rPr lang="ru-RU" dirty="0" smtClean="0"/>
              <a:t>Альтернативы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Spotfire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/>
              <a:t>ADVIZOR 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38034" y="1975861"/>
            <a:ext cx="24193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1100" y="3038475"/>
            <a:ext cx="22098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3614</TotalTime>
  <Words>321</Words>
  <Application>Microsoft Office PowerPoint</Application>
  <PresentationFormat>Широкоэкранный</PresentationFormat>
  <Paragraphs>96</Paragraphs>
  <Slides>16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Метрополия</vt:lpstr>
      <vt:lpstr>Визуализация</vt:lpstr>
      <vt:lpstr>Цели и возможности визуализации</vt:lpstr>
      <vt:lpstr>Средства визуализации</vt:lpstr>
      <vt:lpstr>Tableau</vt:lpstr>
      <vt:lpstr>Tableau. Возможности</vt:lpstr>
      <vt:lpstr>Tableau. Возможности</vt:lpstr>
      <vt:lpstr>Tableau. Возможности</vt:lpstr>
      <vt:lpstr>Tableau. Пример</vt:lpstr>
      <vt:lpstr>Tableau. Альтернативы</vt:lpstr>
      <vt:lpstr>Плюсы и минусы</vt:lpstr>
      <vt:lpstr>Область применимости</vt:lpstr>
      <vt:lpstr>D3</vt:lpstr>
      <vt:lpstr>D3. Возможности</vt:lpstr>
      <vt:lpstr>D3. Возможности</vt:lpstr>
      <vt:lpstr>D3. Плюсы и минусы</vt:lpstr>
      <vt:lpstr>D3. Область применимости</vt:lpstr>
    </vt:vector>
  </TitlesOfParts>
  <Company>Exploratory Systems, LLC.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аналитику больших данных</dc:title>
  <dc:creator>Евгений Н. Павловский</dc:creator>
  <cp:lastModifiedBy>Евгений Н. Павловский</cp:lastModifiedBy>
  <cp:revision>157</cp:revision>
  <dcterms:created xsi:type="dcterms:W3CDTF">2014-01-13T12:43:09Z</dcterms:created>
  <dcterms:modified xsi:type="dcterms:W3CDTF">2014-02-18T10:25:07Z</dcterms:modified>
</cp:coreProperties>
</file>