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72" r:id="rId4"/>
    <p:sldId id="284" r:id="rId5"/>
    <p:sldId id="285" r:id="rId6"/>
    <p:sldId id="297" r:id="rId7"/>
    <p:sldId id="287" r:id="rId8"/>
    <p:sldId id="294" r:id="rId9"/>
    <p:sldId id="293" r:id="rId10"/>
    <p:sldId id="295" r:id="rId11"/>
    <p:sldId id="29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68" autoAdjust="0"/>
    <p:restoredTop sz="77061" autoAdjust="0"/>
  </p:normalViewPr>
  <p:slideViewPr>
    <p:cSldViewPr snapToGrid="0">
      <p:cViewPr>
        <p:scale>
          <a:sx n="75" d="100"/>
          <a:sy n="75" d="100"/>
        </p:scale>
        <p:origin x="-564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этой лекции вы узнаете об общих сведениях</a:t>
            </a:r>
            <a:r>
              <a:rPr lang="ru-RU" baseline="0" dirty="0" smtClean="0"/>
              <a:t> о языке, о с</a:t>
            </a:r>
            <a:r>
              <a:rPr lang="ru-RU" dirty="0" smtClean="0"/>
              <a:t>труктуре языка </a:t>
            </a:r>
            <a:r>
              <a:rPr lang="en-US" dirty="0" smtClean="0"/>
              <a:t>R</a:t>
            </a:r>
            <a:r>
              <a:rPr lang="ru-RU" dirty="0" smtClean="0"/>
              <a:t>, его основных конструкциях.</a:t>
            </a:r>
          </a:p>
          <a:p>
            <a:r>
              <a:rPr lang="ru-RU" dirty="0" smtClean="0"/>
              <a:t>Мы</a:t>
            </a:r>
            <a:r>
              <a:rPr lang="ru-RU" baseline="0" dirty="0" smtClean="0"/>
              <a:t> также разберём базовый синтаксис и несколько основных функций. Всё изложение сопровождается примерами и вы можете, скорее вам следует параллельно проверять все приводимые пример.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Начнём.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Когда вы присваиваете переменной объект, вы на самом деле присваиваете</a:t>
            </a:r>
            <a:r>
              <a:rPr lang="ru-RU" baseline="0" dirty="0" smtClean="0"/>
              <a:t> объект этому символу в рамках текущей среды (контекста)</a:t>
            </a: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77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Типы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№</a:t>
            </a:r>
            <a:r>
              <a:rPr lang="ru-RU" dirty="0" smtClean="0"/>
              <a:t>3.</a:t>
            </a:r>
            <a:r>
              <a:rPr lang="en-US" dirty="0" smtClean="0"/>
              <a:t>3</a:t>
            </a:r>
            <a:r>
              <a:rPr lang="ru-RU" dirty="0" smtClean="0"/>
              <a:t> </a:t>
            </a:r>
            <a:r>
              <a:rPr lang="ru-RU" dirty="0" smtClean="0"/>
              <a:t>Основы языка </a:t>
            </a:r>
            <a:r>
              <a:rPr lang="en-US" dirty="0" smtClean="0"/>
              <a:t>R</a:t>
            </a:r>
            <a:endParaRPr lang="ru-RU" dirty="0" smtClean="0"/>
          </a:p>
          <a:p>
            <a:r>
              <a:rPr lang="ru-RU" dirty="0" smtClean="0"/>
              <a:t>к.ф.-м.н. Павловский Евгений Николаевич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Таблица "объект-свойство"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n = c(2, 3, 5) 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 c("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aa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 "bb", "cc") 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b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 c(TRUE, FALSE, TRUE) 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df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data.frame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(n, s, b) 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Таблица "объект-свойство"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head(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mtcars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Lucida Console"/>
              </a:rPr>
              <a:t>                  mpg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cyl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disp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…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Mazda RX4         21.0   6  160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Mazda RX4 Wag     21.0   6  160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Datsun 710        22.8   4  108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Hornet 4 Drive    21.4   6  258</a:t>
            </a:r>
          </a:p>
          <a:p>
            <a:pPr lvl="1">
              <a:buNone/>
            </a:pPr>
            <a:r>
              <a:rPr lang="ru-RU" sz="2800" dirty="0" err="1">
                <a:solidFill>
                  <a:srgbClr val="000000"/>
                </a:solidFill>
                <a:latin typeface="Lucida Console"/>
              </a:rPr>
              <a:t>Hornet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Lucida Console"/>
              </a:rPr>
              <a:t>Sportabout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18.7   8  360</a:t>
            </a:r>
            <a:endParaRPr lang="en-US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ru-RU" sz="2800" dirty="0" err="1">
                <a:solidFill>
                  <a:srgbClr val="000000"/>
                </a:solidFill>
                <a:latin typeface="Lucida Console"/>
              </a:rPr>
              <a:t>Valiant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    18.1   6  225</a:t>
            </a:r>
            <a:endParaRPr lang="en-US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…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Примитивные типы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Векторы, списки, матрицы, массивы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Т</a:t>
            </a:r>
            <a:r>
              <a:rPr lang="ru-RU" dirty="0" smtClean="0"/>
              <a:t>аблицы "объект-свойство"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Примитивные типы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6257544" cy="3766185"/>
          </a:xfrm>
        </p:spPr>
        <p:txBody>
          <a:bodyPr/>
          <a:lstStyle/>
          <a:p>
            <a:r>
              <a:rPr lang="ru-RU" dirty="0" smtClean="0"/>
              <a:t>Базовые векторы</a:t>
            </a:r>
          </a:p>
          <a:p>
            <a:r>
              <a:rPr lang="ru-RU" dirty="0" smtClean="0"/>
              <a:t>Составные объекты</a:t>
            </a:r>
          </a:p>
          <a:p>
            <a:r>
              <a:rPr lang="ru-RU" dirty="0" smtClean="0"/>
              <a:t>Специальные объекты</a:t>
            </a:r>
          </a:p>
          <a:p>
            <a:r>
              <a:rPr lang="ru-RU" dirty="0" smtClean="0"/>
              <a:t>Объекты языка </a:t>
            </a:r>
            <a:r>
              <a:rPr lang="en-US" dirty="0" smtClean="0"/>
              <a:t>R</a:t>
            </a:r>
          </a:p>
          <a:p>
            <a:r>
              <a:rPr lang="ru-RU" dirty="0" smtClean="0"/>
              <a:t>Функции</a:t>
            </a:r>
          </a:p>
          <a:p>
            <a:r>
              <a:rPr lang="ru-RU" dirty="0" smtClean="0"/>
              <a:t>Внутренние объекты</a:t>
            </a:r>
          </a:p>
          <a:p>
            <a:r>
              <a:rPr lang="ru-RU" dirty="0" smtClean="0"/>
              <a:t>Объекты байт-кода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231836" y="2011679"/>
            <a:ext cx="583316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Н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','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Г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','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У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87325" lvl="1" indent="0">
              <a:buNone/>
            </a:pP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Н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 "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Г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 "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У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typeof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(`if`)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"special"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typeof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(quote(if(1&gt;2) "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Что-то не так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"))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"language"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endParaRPr lang="ru-RU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Векторы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760775"/>
              </p:ext>
            </p:extLst>
          </p:nvPr>
        </p:nvGraphicFramePr>
        <p:xfrm>
          <a:off x="676275" y="2011363"/>
          <a:ext cx="10753725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211"/>
                <a:gridCol w="5319939"/>
                <a:gridCol w="35845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Объектный</a:t>
                      </a:r>
                      <a:r>
                        <a:rPr lang="ru-RU" baseline="0" dirty="0" smtClean="0"/>
                        <a:t> тип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integer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Создаётся</a:t>
                      </a:r>
                      <a:r>
                        <a:rPr lang="ru-RU" baseline="0" dirty="0" smtClean="0"/>
                        <a:t> из последовательностей</a:t>
                      </a:r>
                      <a:r>
                        <a:rPr lang="en-US" baseline="0" dirty="0" smtClean="0"/>
                        <a:t>. </a:t>
                      </a:r>
                      <a:r>
                        <a:rPr lang="ru-RU" baseline="0" dirty="0" smtClean="0"/>
                        <a:t>Может быть получен с помощью приведения типов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Integer()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1:1;</a:t>
                      </a:r>
                      <a:r>
                        <a:rPr lang="ru-RU" dirty="0" smtClean="0">
                          <a:latin typeface="Lucida Console" panose="020B0609040504020204" pitchFamily="49" charset="0"/>
                        </a:rPr>
                        <a:t> 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integer(1) 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Числа</a:t>
                      </a:r>
                      <a:r>
                        <a:rPr lang="ru-RU" baseline="0" dirty="0" smtClean="0"/>
                        <a:t> с плавающей запятой. 8 байт. По умолчанию числовые значения представляются в этом виде. Приведение с помощью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double()</a:t>
                      </a:r>
                      <a:r>
                        <a:rPr lang="en-US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1; 2.1;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double(1)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complex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Комплексные</a:t>
                      </a:r>
                      <a:r>
                        <a:rPr lang="ru-RU" baseline="0" dirty="0" smtClean="0"/>
                        <a:t> числа. Записываются как </a:t>
                      </a:r>
                      <a:r>
                        <a:rPr lang="en-US" baseline="0" dirty="0" err="1" smtClean="0">
                          <a:latin typeface="Lucida Console" panose="020B0609040504020204" pitchFamily="49" charset="0"/>
                        </a:rPr>
                        <a:t>a+bi</a:t>
                      </a:r>
                      <a:r>
                        <a:rPr lang="ru-RU" baseline="0" dirty="0" smtClean="0"/>
                        <a:t>, "плюс" нельзя опускать, даже если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a</a:t>
                      </a:r>
                      <a:r>
                        <a:rPr lang="ru-RU" baseline="0" dirty="0" smtClean="0"/>
                        <a:t> или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b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равны </a:t>
                      </a:r>
                      <a:r>
                        <a:rPr lang="ru-RU" baseline="0" dirty="0" smtClean="0"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0+0i;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1+0i; 0.1+0.9i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Строка из символов</a:t>
                      </a:r>
                      <a:r>
                        <a:rPr lang="en-US" dirty="0" smtClean="0"/>
                        <a:t>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Lucida Console" panose="020B0609040504020204" pitchFamily="49" charset="0"/>
                        </a:rPr>
                        <a:t>"Строка из символов"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logical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Булевы</a:t>
                      </a:r>
                      <a:r>
                        <a:rPr lang="ru-RU" baseline="0" dirty="0" smtClean="0"/>
                        <a:t> значения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TRUE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и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FALSE</a:t>
                      </a:r>
                      <a:r>
                        <a:rPr lang="en-US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TRUE;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FALSE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Вектор из байтов</a:t>
                      </a:r>
                      <a:r>
                        <a:rPr lang="ru-RU" baseline="0" dirty="0" smtClean="0"/>
                        <a:t> типа 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raw</a:t>
                      </a:r>
                      <a:r>
                        <a:rPr lang="en-US" baseline="0" dirty="0" smtClean="0"/>
                        <a:t>. </a:t>
                      </a:r>
                      <a:r>
                        <a:rPr lang="ru-RU" baseline="0" dirty="0" smtClean="0"/>
                        <a:t>Как правило представляет объекты загруженные извне.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raw(1)</a:t>
                      </a:r>
                      <a:br>
                        <a:rPr lang="en-US" dirty="0" smtClean="0">
                          <a:latin typeface="Lucida Console" panose="020B0609040504020204" pitchFamily="49" charset="0"/>
                        </a:rPr>
                      </a:br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charToRaw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("</a:t>
                      </a:r>
                      <a:r>
                        <a:rPr lang="ru-RU" dirty="0" smtClean="0">
                          <a:latin typeface="Lucida Console" panose="020B0609040504020204" pitchFamily="49" charset="0"/>
                        </a:rPr>
                        <a:t>Сырой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")</a:t>
                      </a:r>
                      <a:endParaRPr lang="ru-RU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0"/>
            <a:ext cx="4635573" cy="3766185"/>
          </a:xfrm>
        </p:spPr>
        <p:txBody>
          <a:bodyPr/>
          <a:lstStyle/>
          <a:p>
            <a:r>
              <a:rPr lang="ru-RU" dirty="0" smtClean="0"/>
              <a:t>Состоят из однотипных объектов</a:t>
            </a:r>
            <a:endParaRPr lang="en-US" dirty="0" smtClean="0"/>
          </a:p>
          <a:p>
            <a:r>
              <a:rPr lang="en-US" dirty="0" smtClean="0">
                <a:latin typeface="Lucida Console" panose="020B0609040504020204" pitchFamily="49" charset="0"/>
              </a:rPr>
              <a:t>recursive=TRUE</a:t>
            </a:r>
            <a:r>
              <a:rPr lang="en-US" dirty="0" smtClean="0"/>
              <a:t> </a:t>
            </a:r>
            <a:r>
              <a:rPr lang="ru-RU" dirty="0" smtClean="0"/>
              <a:t>– распаковывает списки в вектор</a:t>
            </a:r>
            <a:endParaRPr lang="en-US" dirty="0" smtClean="0"/>
          </a:p>
          <a:p>
            <a:r>
              <a:rPr lang="ru-RU" dirty="0" smtClean="0"/>
              <a:t>Можно получить из оператора </a:t>
            </a:r>
            <a:r>
              <a:rPr lang="en-US" dirty="0" smtClean="0">
                <a:latin typeface="Lucida Console" panose="020B0609040504020204" pitchFamily="49" charset="0"/>
              </a:rPr>
              <a:t>: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length&lt;-</a:t>
            </a:r>
            <a:r>
              <a:rPr lang="en-US" dirty="0" smtClean="0"/>
              <a:t> </a:t>
            </a:r>
            <a:r>
              <a:rPr lang="ru-RU" dirty="0" smtClean="0"/>
              <a:t>изменяет </a:t>
            </a:r>
            <a:r>
              <a:rPr lang="ru-RU" dirty="0"/>
              <a:t>размер </a:t>
            </a:r>
            <a:r>
              <a:rPr lang="ru-RU" dirty="0" smtClean="0"/>
              <a:t>вектора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99101" y="943429"/>
            <a:ext cx="6464300" cy="48344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str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(x&lt;-c(1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: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 2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.1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 "3"))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chr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[1:3] "1" "2.1" "3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c(1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:1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2, 3, c(4,5))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]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 1 2 3 4 5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c(1,list(1))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[[1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]]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2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]]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1</a:t>
            </a: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c(1,list(1), recursive=TRUE)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1 1</a:t>
            </a:r>
          </a:p>
          <a:p>
            <a:pPr marL="177800" lvl="1" indent="-177800">
              <a:lnSpc>
                <a:spcPct val="100000"/>
              </a:lnSpc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length(x)&lt;-2; x</a:t>
            </a: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"1" "2.1"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lnSpc>
                <a:spcPct val="100000"/>
              </a:lnSpc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rgbClr val="F03B5E">
                  <a:lumMod val="75000"/>
                </a:srgbClr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endParaRPr lang="en-US" sz="1800" b="1" dirty="0">
              <a:solidFill>
                <a:srgbClr val="F03B5E">
                  <a:lumMod val="75000"/>
                </a:srgb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1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n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 c(2, 3, 5) 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 = c("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aa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 "bb", "cc", "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dd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 "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ee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 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b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 c(TRUE, FALSE, TRUE, FALSE, FALSE) 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 list(n, s, b,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3) 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da-DK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[[1]]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da-DK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2 3 </a:t>
            </a:r>
            <a:r>
              <a:rPr lang="da-DK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5</a:t>
            </a:r>
            <a:endParaRPr lang="da-DK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da-DK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[[2]]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da-DK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"aa" "bb" "cc" "dd" "ee</a:t>
            </a:r>
            <a:r>
              <a:rPr lang="da-DK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da-DK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…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695694" y="1935480"/>
            <a:ext cx="5324856" cy="37661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&gt;"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X[[1]]</a:t>
            </a: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[1] 2 3 5</a:t>
            </a:r>
          </a:p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&gt;"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x[2]</a:t>
            </a:r>
            <a:endParaRPr kumimoji="0" lang="ru-RU" sz="1800" b="1" i="0" u="none" strike="noStrike" kern="1200" cap="none" spc="0" normalizeH="0" baseline="0" noProof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[[1]]</a:t>
            </a: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[1] "aa" "bb" "cc" "dd" "ee”</a:t>
            </a:r>
          </a:p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&gt;"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x[c(1, 2)]</a:t>
            </a:r>
            <a:endParaRPr kumimoji="0" lang="ru-RU" sz="1800" b="1" i="0" u="none" strike="noStrike" kern="1200" cap="none" spc="0" normalizeH="0" baseline="0" noProof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[[1]]</a:t>
            </a: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[1] 2 3 5</a:t>
            </a: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[[2]]</a:t>
            </a: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[1] "aa" "bb" "cc" "dd" "ee"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5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 &lt;- array(c(1, 2, 3, 4, 5, 6, 7, 8, 9,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10, 11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 12), dim=c(3, 4))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   [,1] [,2] [,3] [,4]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[1,]  1    4   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7   10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…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a[10]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10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a[1, 2]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4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14975" y="3829050"/>
            <a:ext cx="6067806" cy="2101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&gt;"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a[, 1]</a:t>
            </a:r>
          </a:p>
          <a:p>
            <a:pPr marL="0" marR="0" lvl="1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[1] 1 2 3</a:t>
            </a:r>
          </a:p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&gt;"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a[1, ]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[1] 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1 4 7 10</a:t>
            </a: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8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&lt;- array(1:4,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dim = c(2, 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))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nn-NO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 &lt;- array(c(2, 1, 1, 2), c(2, 2</a:t>
            </a: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))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x[i] &lt;- 0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nn-NO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[,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[,2]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[1,]    1    0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[2,]    0    4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8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 = 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matrix(c(2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 4, 3, 1, 5, 7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),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nrow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=2,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ncol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=3,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byrow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 = 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TRUE)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A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      [,1] [,2] [,3] </a:t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1,]    2    4    3 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2,]    1    5    7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33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1835</TotalTime>
  <Words>726</Words>
  <Application>Microsoft Office PowerPoint</Application>
  <PresentationFormat>Произвольный</PresentationFormat>
  <Paragraphs>140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Метрополия</vt:lpstr>
      <vt:lpstr>Типы данных</vt:lpstr>
      <vt:lpstr>Обзор лекции</vt:lpstr>
      <vt:lpstr>Примитивные типы</vt:lpstr>
      <vt:lpstr>Векторы</vt:lpstr>
      <vt:lpstr>Векторы</vt:lpstr>
      <vt:lpstr>Списки</vt:lpstr>
      <vt:lpstr>Массивы</vt:lpstr>
      <vt:lpstr>Массивы</vt:lpstr>
      <vt:lpstr>Матрицы</vt:lpstr>
      <vt:lpstr>Таблица "объект-свойство"</vt:lpstr>
      <vt:lpstr>Таблица "объект-свойство"</vt:lpstr>
    </vt:vector>
  </TitlesOfParts>
  <Company>Exploratory Systems, LLC.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языка R</dc:title>
  <dc:creator>Евгений Н. Павловский</dc:creator>
  <cp:lastModifiedBy>rana</cp:lastModifiedBy>
  <cp:revision>116</cp:revision>
  <dcterms:created xsi:type="dcterms:W3CDTF">2014-02-04T04:23:43Z</dcterms:created>
  <dcterms:modified xsi:type="dcterms:W3CDTF">2014-03-03T12:22:03Z</dcterms:modified>
</cp:coreProperties>
</file>