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16"/>
  </p:notesMasterIdLst>
  <p:sldIdLst>
    <p:sldId id="256" r:id="rId2"/>
    <p:sldId id="281" r:id="rId3"/>
    <p:sldId id="282" r:id="rId4"/>
    <p:sldId id="283" r:id="rId5"/>
    <p:sldId id="284" r:id="rId6"/>
    <p:sldId id="285" r:id="rId7"/>
    <p:sldId id="286" r:id="rId8"/>
    <p:sldId id="287" r:id="rId9"/>
    <p:sldId id="289" r:id="rId10"/>
    <p:sldId id="290" r:id="rId11"/>
    <p:sldId id="291" r:id="rId12"/>
    <p:sldId id="292" r:id="rId13"/>
    <p:sldId id="293" r:id="rId14"/>
    <p:sldId id="269" r:id="rId1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Евгений Николаевич Павловский" initials="ЕП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61" autoAdjust="0"/>
    <p:restoredTop sz="84414" autoAdjust="0"/>
  </p:normalViewPr>
  <p:slideViewPr>
    <p:cSldViewPr snapToGrid="0">
      <p:cViewPr>
        <p:scale>
          <a:sx n="75" d="100"/>
          <a:sy n="75" d="100"/>
        </p:scale>
        <p:origin x="-318" y="-6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0DF6EF-D8A8-4F91-93BA-D978D5707FD9}" type="datetimeFigureOut">
              <a:rPr lang="ru-RU" smtClean="0"/>
              <a:pPr/>
              <a:t>03.03.2014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F73B42-7B8B-4882-A809-3559C0742AD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63663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CC9E84F4-BCF7-46EA-9911-8EEEF4669839}" type="datetime1">
              <a:rPr lang="ru-RU" smtClean="0"/>
              <a:pPr/>
              <a:t>03.03.2014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F1F76288-4F85-4F59-B786-02C6DC4B752F}" type="slidenum">
              <a:rPr lang="ru-RU" smtClean="0"/>
              <a:pPr/>
              <a:t>‹#›</a:t>
            </a:fld>
            <a:endParaRPr lang="ru-RU" dirty="0"/>
          </a:p>
        </p:txBody>
      </p:sp>
      <p:pic>
        <p:nvPicPr>
          <p:cNvPr id="10" name="Рисунок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7647" y="150898"/>
            <a:ext cx="2230119" cy="408235"/>
          </a:xfrm>
          <a:prstGeom prst="rect">
            <a:avLst/>
          </a:prstGeom>
          <a:ln>
            <a:noFill/>
          </a:ln>
          <a:effectLst>
            <a:glow rad="63500">
              <a:schemeClr val="bg1">
                <a:alpha val="40000"/>
              </a:schemeClr>
            </a:glow>
          </a:effectLst>
        </p:spPr>
      </p:pic>
    </p:spTree>
    <p:extLst>
      <p:ext uri="{BB962C8B-B14F-4D97-AF65-F5344CB8AC3E}">
        <p14:creationId xmlns:p14="http://schemas.microsoft.com/office/powerpoint/2010/main" val="10002991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85C41-53C6-4506-9912-B8A97176D81C}" type="datetime1">
              <a:rPr lang="ru-RU" smtClean="0"/>
              <a:pPr/>
              <a:t>03.03.2014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76288-4F85-4F59-B786-02C6DC4B752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8946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73FCB-37C4-418F-8ACB-5BEB28A17ADA}" type="datetime1">
              <a:rPr lang="ru-RU" smtClean="0"/>
              <a:pPr/>
              <a:t>03.03.2014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76288-4F85-4F59-B786-02C6DC4B752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9282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5F9E7-1919-4AB4-A1E8-E46B434F576F}" type="datetime1">
              <a:rPr lang="ru-RU" smtClean="0"/>
              <a:pPr/>
              <a:t>03.03.2014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76288-4F85-4F59-B786-02C6DC4B752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0253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EDB56-F002-4DBB-8550-09C3651CAADF}" type="datetime1">
              <a:rPr lang="ru-RU" smtClean="0"/>
              <a:pPr/>
              <a:t>03.03.2014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76288-4F85-4F59-B786-02C6DC4B752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80358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5DCBF-DDA7-4163-9F46-42A5B5E5F02E}" type="datetime1">
              <a:rPr lang="ru-RU" smtClean="0"/>
              <a:pPr/>
              <a:t>03.03.2014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76288-4F85-4F59-B786-02C6DC4B752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76991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02F9E-C98F-4E27-990C-5CB47E27C1C6}" type="datetime1">
              <a:rPr lang="ru-RU" smtClean="0"/>
              <a:pPr/>
              <a:t>03.03.2014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76288-4F85-4F59-B786-02C6DC4B752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55664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1FF08-80EF-45B3-BFA1-49F448344DEE}" type="datetime1">
              <a:rPr lang="ru-RU" smtClean="0"/>
              <a:pPr/>
              <a:t>03.03.2014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76288-4F85-4F59-B786-02C6DC4B752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08048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F8DB9-1EB6-4F15-A388-BEEA1B07F022}" type="datetime1">
              <a:rPr lang="ru-RU" smtClean="0"/>
              <a:pPr/>
              <a:t>03.03.2014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76288-4F85-4F59-B786-02C6DC4B752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61523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E8630-FE69-44B1-86BB-3BDEFCEB2B74}" type="datetime1">
              <a:rPr lang="ru-RU" smtClean="0"/>
              <a:pPr/>
              <a:t>03.03.2014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F1F76288-4F85-4F59-B786-02C6DC4B752F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11" name="Рисунок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7647" y="150898"/>
            <a:ext cx="2230119" cy="408235"/>
          </a:xfrm>
          <a:prstGeom prst="rect">
            <a:avLst/>
          </a:prstGeom>
          <a:ln>
            <a:noFill/>
          </a:ln>
          <a:effectLst>
            <a:glow rad="63500">
              <a:schemeClr val="bg1">
                <a:alpha val="40000"/>
              </a:schemeClr>
            </a:glow>
          </a:effectLst>
        </p:spPr>
      </p:pic>
    </p:spTree>
    <p:extLst>
      <p:ext uri="{BB962C8B-B14F-4D97-AF65-F5344CB8AC3E}">
        <p14:creationId xmlns:p14="http://schemas.microsoft.com/office/powerpoint/2010/main" val="33495500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20000"/>
              <a:lumOff val="8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6E79F3C3-3F8F-4383-ABD0-2BB5D18253E2}" type="datetime1">
              <a:rPr lang="ru-RU" smtClean="0"/>
              <a:pPr/>
              <a:t>03.03.2014</a:t>
            </a:fld>
            <a:endParaRPr lang="ru-RU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ru-R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F1F76288-4F85-4F59-B786-02C6DC4B752F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9" name="Рисунок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7647" y="150898"/>
            <a:ext cx="2230119" cy="408235"/>
          </a:xfrm>
          <a:prstGeom prst="rect">
            <a:avLst/>
          </a:prstGeom>
          <a:ln>
            <a:noFill/>
          </a:ln>
          <a:effectLst>
            <a:glow rad="63500">
              <a:schemeClr val="bg1">
                <a:alpha val="40000"/>
              </a:schemeClr>
            </a:glow>
          </a:effectLst>
        </p:spPr>
      </p:pic>
    </p:spTree>
    <p:extLst>
      <p:ext uri="{BB962C8B-B14F-4D97-AF65-F5344CB8AC3E}">
        <p14:creationId xmlns:p14="http://schemas.microsoft.com/office/powerpoint/2010/main" val="19188856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177800" marR="0" lvl="0" indent="-17780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Calibri Light" panose="020F0302020204030204" pitchFamily="34" charset="0"/>
              <a:buChar char="·"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</a:rPr>
              <a:t>Образец текста</a:t>
            </a:r>
          </a:p>
          <a:p>
            <a:pPr marL="533400" marR="0" lvl="1" indent="-346075" algn="l" defTabSz="914400" rtl="0" eaLnBrk="1" fontAlgn="auto" latinLnBrk="0" hangingPunct="1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Calibri Light" panose="020F0302020204030204" pitchFamily="34" charset="0"/>
              <a:buChar char="·"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</a:rPr>
              <a:t>Второй уровень</a:t>
            </a:r>
          </a:p>
          <a:p>
            <a:pPr marL="723900" marR="0" lvl="2" indent="-368300" algn="l" defTabSz="914400" rtl="0" eaLnBrk="1" fontAlgn="auto" latinLnBrk="0" hangingPunct="1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Calibri Light" panose="020F0302020204030204" pitchFamily="34" charset="0"/>
              <a:buChar char="·"/>
              <a:tabLst/>
              <a:defRPr/>
            </a:pPr>
            <a:r>
              <a:rPr kumimoji="0" lang="ru-RU" sz="2000" b="0" i="1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</a:rPr>
              <a:t>Третий уровень</a:t>
            </a:r>
          </a:p>
          <a:p>
            <a:pPr marL="822325" marR="0" lvl="3" indent="-200025" algn="l" defTabSz="914400" rtl="0" eaLnBrk="1" fontAlgn="auto" latinLnBrk="0" hangingPunct="1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Calibri Light" panose="020F0302020204030204" pitchFamily="34" charset="0"/>
              <a:buChar char="·"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</a:rPr>
              <a:t>Четвертый уровень</a:t>
            </a:r>
          </a:p>
          <a:p>
            <a:pPr marL="1096963" marR="0" lvl="4" indent="-195263" algn="l" defTabSz="914400" rtl="0" eaLnBrk="1" fontAlgn="auto" latinLnBrk="0" hangingPunct="1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Calibri Light" panose="020F0302020204030204" pitchFamily="34" charset="0"/>
              <a:buChar char="·"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</a:rPr>
              <a:t>Пятый уровень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3753DCCE-50A5-4545-B01C-2A0D8FBD22B4}" type="datetime1">
              <a:rPr lang="ru-RU" smtClean="0"/>
              <a:pPr/>
              <a:t>03.03.2014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F1F76288-4F85-4F59-B786-02C6DC4B752F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8" name="Рисунок 7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7647" y="150898"/>
            <a:ext cx="2230119" cy="408235"/>
          </a:xfrm>
          <a:prstGeom prst="rect">
            <a:avLst/>
          </a:prstGeom>
          <a:ln>
            <a:noFill/>
          </a:ln>
          <a:effectLst>
            <a:glow rad="63500">
              <a:schemeClr val="bg1">
                <a:alpha val="40000"/>
              </a:schemeClr>
            </a:glow>
          </a:effectLst>
        </p:spPr>
      </p:pic>
    </p:spTree>
    <p:extLst>
      <p:ext uri="{BB962C8B-B14F-4D97-AF65-F5344CB8AC3E}">
        <p14:creationId xmlns:p14="http://schemas.microsoft.com/office/powerpoint/2010/main" val="953263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77800" marR="0" indent="-177800" algn="l" defTabSz="914400" rtl="0" eaLnBrk="1" fontAlgn="auto" latinLnBrk="0" hangingPunct="1">
        <a:lnSpc>
          <a:spcPct val="85000"/>
        </a:lnSpc>
        <a:spcBef>
          <a:spcPts val="1300"/>
        </a:spcBef>
        <a:spcAft>
          <a:spcPts val="0"/>
        </a:spcAft>
        <a:buClrTx/>
        <a:buSzTx/>
        <a:buFont typeface="Calibri Light" panose="020F0302020204030204" pitchFamily="34" charset="0"/>
        <a:buChar char="·"/>
        <a:tabLst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533400" marR="0" indent="-346075" algn="l" defTabSz="914400" rtl="0" eaLnBrk="1" fontAlgn="auto" latinLnBrk="0" hangingPunct="1">
        <a:lnSpc>
          <a:spcPct val="85000"/>
        </a:lnSpc>
        <a:spcBef>
          <a:spcPts val="600"/>
        </a:spcBef>
        <a:spcAft>
          <a:spcPts val="0"/>
        </a:spcAft>
        <a:buClrTx/>
        <a:buSzTx/>
        <a:buFont typeface="Calibri Light" panose="020F0302020204030204" pitchFamily="34" charset="0"/>
        <a:buChar char="·"/>
        <a:tabLst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23900" marR="0" indent="-368300" algn="l" defTabSz="914400" rtl="0" eaLnBrk="1" fontAlgn="auto" latinLnBrk="0" hangingPunct="1">
        <a:lnSpc>
          <a:spcPct val="85000"/>
        </a:lnSpc>
        <a:spcBef>
          <a:spcPts val="600"/>
        </a:spcBef>
        <a:spcAft>
          <a:spcPts val="0"/>
        </a:spcAft>
        <a:buClrTx/>
        <a:buSzTx/>
        <a:buFont typeface="Calibri Light" panose="020F0302020204030204" pitchFamily="34" charset="0"/>
        <a:buChar char="·"/>
        <a:tabLst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325" marR="0" indent="-200025" algn="l" defTabSz="914400" rtl="0" eaLnBrk="1" fontAlgn="auto" latinLnBrk="0" hangingPunct="1">
        <a:lnSpc>
          <a:spcPct val="85000"/>
        </a:lnSpc>
        <a:spcBef>
          <a:spcPts val="600"/>
        </a:spcBef>
        <a:spcAft>
          <a:spcPts val="0"/>
        </a:spcAft>
        <a:buClrTx/>
        <a:buSzTx/>
        <a:buFont typeface="Calibri Light" panose="020F0302020204030204" pitchFamily="34" charset="0"/>
        <a:buChar char="·"/>
        <a:tabLst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6963" marR="0" indent="-195263" algn="l" defTabSz="914400" rtl="0" eaLnBrk="1" fontAlgn="auto" latinLnBrk="0" hangingPunct="1">
        <a:lnSpc>
          <a:spcPct val="85000"/>
        </a:lnSpc>
        <a:spcBef>
          <a:spcPts val="600"/>
        </a:spcBef>
        <a:spcAft>
          <a:spcPts val="0"/>
        </a:spcAft>
        <a:buClrTx/>
        <a:buSzTx/>
        <a:buFont typeface="Calibri Light" panose="020F0302020204030204" pitchFamily="34" charset="0"/>
        <a:buChar char="·"/>
        <a:tabLst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tryr.codeschool.com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Основы языка </a:t>
            </a:r>
            <a:r>
              <a:rPr lang="en-US" dirty="0" smtClean="0"/>
              <a:t>R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Лекция №3.</a:t>
            </a:r>
            <a:r>
              <a:rPr lang="en-US" dirty="0" smtClean="0"/>
              <a:t>2</a:t>
            </a:r>
            <a:endParaRPr lang="ru-RU" dirty="0" smtClean="0"/>
          </a:p>
          <a:p>
            <a:r>
              <a:rPr lang="ru-RU" dirty="0" smtClean="0"/>
              <a:t>к.ф</a:t>
            </a:r>
            <a:r>
              <a:rPr lang="ru-RU" dirty="0" smtClean="0"/>
              <a:t>.-м.н. Павловский Евгений Николаевич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43626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Специальные операторы: условный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6657" y="2011680"/>
            <a:ext cx="5190744" cy="3766185"/>
          </a:xfrm>
        </p:spPr>
        <p:txBody>
          <a:bodyPr/>
          <a:lstStyle/>
          <a:p>
            <a:r>
              <a:rPr lang="ru-RU" dirty="0" smtClean="0"/>
              <a:t>Условный оператор</a:t>
            </a:r>
            <a:endParaRPr lang="en-US" dirty="0" smtClean="0"/>
          </a:p>
          <a:p>
            <a:pPr lvl="1"/>
            <a:r>
              <a:rPr lang="ru-RU" dirty="0" smtClean="0"/>
              <a:t>Не векторный (проверяется только первое условие вектора)</a:t>
            </a:r>
          </a:p>
          <a:p>
            <a:pPr lvl="1"/>
            <a:r>
              <a:rPr lang="en-US" dirty="0" err="1">
                <a:latin typeface="Lucida Console" panose="020B0609040504020204" pitchFamily="49" charset="0"/>
              </a:rPr>
              <a:t>i</a:t>
            </a:r>
            <a:r>
              <a:rPr lang="en-US" dirty="0" err="1" smtClean="0">
                <a:latin typeface="Lucida Console" panose="020B0609040504020204" pitchFamily="49" charset="0"/>
              </a:rPr>
              <a:t>felse</a:t>
            </a:r>
            <a:r>
              <a:rPr lang="en-US" dirty="0" smtClean="0"/>
              <a:t> - </a:t>
            </a:r>
            <a:r>
              <a:rPr lang="ru-RU" dirty="0" smtClean="0"/>
              <a:t>векторный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76288-4F85-4F59-B786-02C6DC4B752F}" type="slidenum">
              <a:rPr lang="ru-RU" smtClean="0"/>
              <a:pPr/>
              <a:t>10</a:t>
            </a:fld>
            <a:endParaRPr lang="ru-RU"/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5715000" y="2011680"/>
            <a:ext cx="6235701" cy="3695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7800" marR="0" indent="-17780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Calibri Light" panose="020F0302020204030204" pitchFamily="34" charset="0"/>
              <a:buChar char="·"/>
              <a:tabLst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33400" marR="0" indent="-346075" algn="l" defTabSz="914400" rtl="0" eaLnBrk="1" fontAlgn="auto" latinLnBrk="0" hangingPunct="1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Calibri Light" panose="020F0302020204030204" pitchFamily="34" charset="0"/>
              <a:buChar char="·"/>
              <a:tabLst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23900" marR="0" indent="-368300" algn="l" defTabSz="914400" rtl="0" eaLnBrk="1" fontAlgn="auto" latinLnBrk="0" hangingPunct="1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Calibri Light" panose="020F0302020204030204" pitchFamily="34" charset="0"/>
              <a:buChar char="·"/>
              <a:tabLst/>
              <a:defRPr sz="2000" i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822325" marR="0" indent="-200025" algn="l" defTabSz="914400" rtl="0" eaLnBrk="1" fontAlgn="auto" latinLnBrk="0" hangingPunct="1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Calibri Light" panose="020F0302020204030204" pitchFamily="34" charset="0"/>
              <a:buChar char="·"/>
              <a:tabLst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096963" marR="0" indent="-195263" algn="l" defTabSz="914400" rtl="0" eaLnBrk="1" fontAlgn="auto" latinLnBrk="0" hangingPunct="1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Calibri Light" panose="020F0302020204030204" pitchFamily="34" charset="0"/>
              <a:buChar char="·"/>
              <a:tabLst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2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4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6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8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Calibri Light" panose="020F0302020204030204" pitchFamily="34" charset="0"/>
              <a:buChar char="&gt;"/>
            </a:pP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  <a:latin typeface="Lucida Console" panose="020B0609040504020204" pitchFamily="49" charset="0"/>
              </a:rPr>
              <a:t>if (1:50&gt;2) "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Lucida Console" panose="020B0609040504020204" pitchFamily="49" charset="0"/>
              </a:rPr>
              <a:t>Да</a:t>
            </a: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  <a:latin typeface="Lucida Console" panose="020B0609040504020204" pitchFamily="49" charset="0"/>
              </a:rPr>
              <a:t>" else "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Lucida Console" panose="020B0609040504020204" pitchFamily="49" charset="0"/>
              </a:rPr>
              <a:t>Нет</a:t>
            </a: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  <a:latin typeface="Lucida Console" panose="020B0609040504020204" pitchFamily="49" charset="0"/>
              </a:rPr>
              <a:t>"</a:t>
            </a:r>
            <a:endParaRPr lang="ru-RU" sz="1800" b="1" dirty="0" smtClean="0">
              <a:solidFill>
                <a:schemeClr val="accent1">
                  <a:lumMod val="75000"/>
                </a:schemeClr>
              </a:solidFill>
              <a:latin typeface="Lucida Console" panose="020B0609040504020204" pitchFamily="49" charset="0"/>
            </a:endParaRPr>
          </a:p>
          <a:p>
            <a:pPr marL="0" lvl="1" indent="0">
              <a:spcBef>
                <a:spcPts val="1300"/>
              </a:spcBef>
              <a:buNone/>
            </a:pPr>
            <a:r>
              <a:rPr lang="en-US" sz="1800" dirty="0" smtClean="0">
                <a:solidFill>
                  <a:schemeClr val="tx1"/>
                </a:solidFill>
                <a:latin typeface="Lucida Console" panose="020B0609040504020204" pitchFamily="49" charset="0"/>
              </a:rPr>
              <a:t>[</a:t>
            </a:r>
            <a:r>
              <a:rPr lang="en-US" sz="1800" dirty="0">
                <a:solidFill>
                  <a:schemeClr val="tx1"/>
                </a:solidFill>
                <a:latin typeface="Lucida Console" panose="020B0609040504020204" pitchFamily="49" charset="0"/>
              </a:rPr>
              <a:t>1]</a:t>
            </a:r>
            <a:r>
              <a:rPr lang="ru-RU" sz="1800" dirty="0">
                <a:solidFill>
                  <a:schemeClr val="tx1"/>
                </a:solidFill>
                <a:latin typeface="Lucida Console" panose="020B0609040504020204" pitchFamily="49" charset="0"/>
              </a:rPr>
              <a:t> </a:t>
            </a:r>
            <a:r>
              <a:rPr lang="ru-RU" sz="1800" dirty="0" smtClean="0">
                <a:solidFill>
                  <a:schemeClr val="tx1"/>
                </a:solidFill>
                <a:latin typeface="Lucida Console" panose="020B0609040504020204" pitchFamily="49" charset="0"/>
              </a:rPr>
              <a:t>"Да"</a:t>
            </a:r>
          </a:p>
          <a:p>
            <a:pPr marL="0" lvl="1" indent="0">
              <a:spcBef>
                <a:spcPts val="1300"/>
              </a:spcBef>
              <a:buNone/>
            </a:pPr>
            <a:r>
              <a:rPr lang="ru-RU" sz="1800" dirty="0">
                <a:solidFill>
                  <a:srgbClr val="FF0000"/>
                </a:solidFill>
                <a:latin typeface="Lucida Console" panose="020B0609040504020204" pitchFamily="49" charset="0"/>
              </a:rPr>
              <a:t>Предупреждение</a:t>
            </a:r>
          </a:p>
          <a:p>
            <a:pPr marL="0" lvl="1" indent="0">
              <a:spcBef>
                <a:spcPts val="1300"/>
              </a:spcBef>
              <a:buNone/>
            </a:pPr>
            <a:r>
              <a:rPr lang="ru-RU" sz="1800" dirty="0" err="1">
                <a:solidFill>
                  <a:srgbClr val="FF0000"/>
                </a:solidFill>
                <a:latin typeface="Lucida Console" panose="020B0609040504020204" pitchFamily="49" charset="0"/>
              </a:rPr>
              <a:t>In</a:t>
            </a:r>
            <a:r>
              <a:rPr lang="ru-RU" sz="1800" dirty="0">
                <a:solidFill>
                  <a:srgbClr val="FF0000"/>
                </a:solidFill>
                <a:latin typeface="Lucida Console" panose="020B0609040504020204" pitchFamily="49" charset="0"/>
              </a:rPr>
              <a:t> </a:t>
            </a:r>
            <a:r>
              <a:rPr lang="ru-RU" sz="1800" dirty="0" err="1">
                <a:solidFill>
                  <a:srgbClr val="FF0000"/>
                </a:solidFill>
                <a:latin typeface="Lucida Console" panose="020B0609040504020204" pitchFamily="49" charset="0"/>
              </a:rPr>
              <a:t>if</a:t>
            </a:r>
            <a:r>
              <a:rPr lang="ru-RU" sz="1800" dirty="0">
                <a:solidFill>
                  <a:srgbClr val="FF0000"/>
                </a:solidFill>
                <a:latin typeface="Lucida Console" panose="020B0609040504020204" pitchFamily="49" charset="0"/>
              </a:rPr>
              <a:t> (1:50 &gt; 2) "Да" </a:t>
            </a:r>
            <a:r>
              <a:rPr lang="ru-RU" sz="1800" dirty="0" err="1">
                <a:solidFill>
                  <a:srgbClr val="FF0000"/>
                </a:solidFill>
                <a:latin typeface="Lucida Console" panose="020B0609040504020204" pitchFamily="49" charset="0"/>
              </a:rPr>
              <a:t>else</a:t>
            </a:r>
            <a:r>
              <a:rPr lang="ru-RU" sz="1800" dirty="0">
                <a:solidFill>
                  <a:srgbClr val="FF0000"/>
                </a:solidFill>
                <a:latin typeface="Lucida Console" panose="020B0609040504020204" pitchFamily="49" charset="0"/>
              </a:rPr>
              <a:t> "Нет" :</a:t>
            </a:r>
          </a:p>
          <a:p>
            <a:pPr marL="0" lvl="1" indent="0">
              <a:spcBef>
                <a:spcPts val="1300"/>
              </a:spcBef>
              <a:buNone/>
            </a:pPr>
            <a:r>
              <a:rPr lang="ru-RU" sz="1800" dirty="0">
                <a:solidFill>
                  <a:srgbClr val="FF0000"/>
                </a:solidFill>
                <a:latin typeface="Lucida Console" panose="020B0609040504020204" pitchFamily="49" charset="0"/>
              </a:rPr>
              <a:t>  длина условия &gt; 1, будет использован только первый элемент</a:t>
            </a:r>
            <a:endParaRPr lang="en-US" sz="1800" dirty="0" smtClean="0">
              <a:solidFill>
                <a:srgbClr val="FF0000"/>
              </a:solidFill>
              <a:latin typeface="Lucida Console" panose="020B0609040504020204" pitchFamily="49" charset="0"/>
            </a:endParaRPr>
          </a:p>
          <a:p>
            <a:pPr marL="177800" lvl="1" indent="-177800">
              <a:spcBef>
                <a:spcPts val="1300"/>
              </a:spcBef>
              <a:buFont typeface="Calibri Light" panose="020F0302020204030204" pitchFamily="34" charset="0"/>
              <a:buChar char="&gt;"/>
            </a:pPr>
            <a:r>
              <a:rPr lang="en-US" sz="1800" b="1" dirty="0" err="1" smtClean="0">
                <a:solidFill>
                  <a:schemeClr val="accent1">
                    <a:lumMod val="75000"/>
                  </a:schemeClr>
                </a:solidFill>
                <a:latin typeface="Lucida Console" panose="020B0609040504020204" pitchFamily="49" charset="0"/>
              </a:rPr>
              <a:t>ifelse</a:t>
            </a: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  <a:latin typeface="Lucida Console" panose="020B0609040504020204" pitchFamily="49" charset="0"/>
              </a:rPr>
              <a:t>(c(T,T,F),c(1:3),c(4:6))</a:t>
            </a:r>
          </a:p>
          <a:p>
            <a:pPr marL="0" lvl="1" indent="0">
              <a:spcBef>
                <a:spcPts val="1300"/>
              </a:spcBef>
              <a:buNone/>
            </a:pPr>
            <a:r>
              <a:rPr lang="en-US" sz="1800" dirty="0" smtClean="0">
                <a:solidFill>
                  <a:schemeClr val="tx1"/>
                </a:solidFill>
                <a:latin typeface="Lucida Console" panose="020B0609040504020204" pitchFamily="49" charset="0"/>
              </a:rPr>
              <a:t>[1] 1 2 6</a:t>
            </a:r>
          </a:p>
          <a:p>
            <a:pPr marL="177800" lvl="1" indent="-177800">
              <a:spcBef>
                <a:spcPts val="1300"/>
              </a:spcBef>
              <a:buFont typeface="Calibri Light" panose="020F0302020204030204" pitchFamily="34" charset="0"/>
              <a:buChar char="&gt;"/>
            </a:pPr>
            <a:endParaRPr lang="en-US" sz="1800" b="1" dirty="0" smtClean="0">
              <a:solidFill>
                <a:schemeClr val="accent1">
                  <a:lumMod val="75000"/>
                </a:schemeClr>
              </a:solidFill>
              <a:latin typeface="Lucida Console" panose="020B0609040504020204" pitchFamily="49" charset="0"/>
            </a:endParaRPr>
          </a:p>
          <a:p>
            <a:pPr marL="177800" lvl="1" indent="-177800">
              <a:spcBef>
                <a:spcPts val="1300"/>
              </a:spcBef>
              <a:buFont typeface="Calibri Light" panose="020F0302020204030204" pitchFamily="34" charset="0"/>
              <a:buChar char="&gt;"/>
            </a:pPr>
            <a:endParaRPr lang="en-US" sz="1800" b="1" dirty="0">
              <a:solidFill>
                <a:schemeClr val="accent1">
                  <a:lumMod val="75000"/>
                </a:schemeClr>
              </a:solidFill>
              <a:latin typeface="Lucida Console" panose="020B0609040504020204" pitchFamily="49" charset="0"/>
            </a:endParaRPr>
          </a:p>
          <a:p>
            <a:pPr marL="0" lvl="1" indent="0">
              <a:spcBef>
                <a:spcPts val="1300"/>
              </a:spcBef>
              <a:buNone/>
            </a:pPr>
            <a:endParaRPr lang="ru-RU" sz="1800" dirty="0">
              <a:solidFill>
                <a:schemeClr val="tx1"/>
              </a:solidFill>
              <a:latin typeface="Lucida Console" panose="020B060904050402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7433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Специальные операторы: выбор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6657" y="2011680"/>
            <a:ext cx="5190744" cy="3766185"/>
          </a:xfrm>
        </p:spPr>
        <p:txBody>
          <a:bodyPr/>
          <a:lstStyle/>
          <a:p>
            <a:r>
              <a:rPr lang="en-US" dirty="0" smtClean="0">
                <a:latin typeface="Lucida Console" panose="020B0609040504020204" pitchFamily="49" charset="0"/>
              </a:rPr>
              <a:t>switch</a:t>
            </a:r>
            <a:r>
              <a:rPr lang="ru-RU" dirty="0" smtClean="0"/>
              <a:t> оператор</a:t>
            </a:r>
            <a:endParaRPr lang="en-US" dirty="0" smtClean="0"/>
          </a:p>
          <a:p>
            <a:pPr lvl="1"/>
            <a:r>
              <a:rPr lang="ru-RU" dirty="0"/>
              <a:t>н</a:t>
            </a:r>
            <a:r>
              <a:rPr lang="ru-RU" dirty="0" smtClean="0"/>
              <a:t>е векторный</a:t>
            </a:r>
          </a:p>
          <a:p>
            <a:pPr lvl="1"/>
            <a:r>
              <a:rPr lang="ru-RU" dirty="0" smtClean="0"/>
              <a:t>первый аргумент буквенный</a:t>
            </a:r>
          </a:p>
          <a:p>
            <a:pPr lvl="1"/>
            <a:r>
              <a:rPr lang="ru-RU" dirty="0" smtClean="0"/>
              <a:t>безымянный – по умолчанию</a:t>
            </a:r>
          </a:p>
          <a:p>
            <a:pPr lvl="1"/>
            <a:r>
              <a:rPr lang="ru-RU" dirty="0" smtClean="0"/>
              <a:t>после </a:t>
            </a:r>
            <a:r>
              <a:rPr lang="ru-RU" dirty="0" smtClean="0">
                <a:latin typeface="Lucida Console" panose="020B0609040504020204" pitchFamily="49" charset="0"/>
              </a:rPr>
              <a:t>=</a:t>
            </a:r>
            <a:r>
              <a:rPr lang="ru-RU" dirty="0" smtClean="0"/>
              <a:t> следует </a:t>
            </a:r>
            <a:r>
              <a:rPr lang="ru-RU" i="1" dirty="0" smtClean="0"/>
              <a:t>выражение</a:t>
            </a:r>
            <a:endParaRPr lang="ru-RU" i="1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76288-4F85-4F59-B786-02C6DC4B752F}" type="slidenum">
              <a:rPr lang="ru-RU" smtClean="0"/>
              <a:pPr/>
              <a:t>11</a:t>
            </a:fld>
            <a:endParaRPr lang="ru-RU"/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5715000" y="2011680"/>
            <a:ext cx="6235701" cy="3695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7800" marR="0" indent="-17780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Calibri Light" panose="020F0302020204030204" pitchFamily="34" charset="0"/>
              <a:buChar char="·"/>
              <a:tabLst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33400" marR="0" indent="-346075" algn="l" defTabSz="914400" rtl="0" eaLnBrk="1" fontAlgn="auto" latinLnBrk="0" hangingPunct="1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Calibri Light" panose="020F0302020204030204" pitchFamily="34" charset="0"/>
              <a:buChar char="·"/>
              <a:tabLst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23900" marR="0" indent="-368300" algn="l" defTabSz="914400" rtl="0" eaLnBrk="1" fontAlgn="auto" latinLnBrk="0" hangingPunct="1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Calibri Light" panose="020F0302020204030204" pitchFamily="34" charset="0"/>
              <a:buChar char="·"/>
              <a:tabLst/>
              <a:defRPr sz="2000" i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822325" marR="0" indent="-200025" algn="l" defTabSz="914400" rtl="0" eaLnBrk="1" fontAlgn="auto" latinLnBrk="0" hangingPunct="1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Calibri Light" panose="020F0302020204030204" pitchFamily="34" charset="0"/>
              <a:buChar char="·"/>
              <a:tabLst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096963" marR="0" indent="-195263" algn="l" defTabSz="914400" rtl="0" eaLnBrk="1" fontAlgn="auto" latinLnBrk="0" hangingPunct="1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Calibri Light" panose="020F0302020204030204" pitchFamily="34" charset="0"/>
              <a:buChar char="·"/>
              <a:tabLst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2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4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6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8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Calibri Light" panose="020F0302020204030204" pitchFamily="34" charset="0"/>
              <a:buChar char="&gt;"/>
            </a:pPr>
            <a:r>
              <a:rPr lang="ru-RU" sz="1800" b="1" dirty="0" err="1" smtClean="0">
                <a:solidFill>
                  <a:schemeClr val="accent1">
                    <a:lumMod val="75000"/>
                  </a:schemeClr>
                </a:solidFill>
                <a:latin typeface="Lucida Console" panose="020B0609040504020204" pitchFamily="49" charset="0"/>
              </a:rPr>
              <a:t>switch</a:t>
            </a:r>
            <a:r>
              <a:rPr lang="ru-RU" sz="1800" b="1" dirty="0">
                <a:solidFill>
                  <a:schemeClr val="accent1">
                    <a:lumMod val="75000"/>
                  </a:schemeClr>
                </a:solidFill>
                <a:latin typeface="Lucida Console" panose="020B0609040504020204" pitchFamily="49" charset="0"/>
              </a:rPr>
              <a:t>("</a:t>
            </a:r>
            <a:r>
              <a:rPr lang="ru-RU" sz="1800" b="1" dirty="0" err="1">
                <a:solidFill>
                  <a:schemeClr val="accent1">
                    <a:lumMod val="75000"/>
                  </a:schemeClr>
                </a:solidFill>
                <a:latin typeface="Lucida Console" panose="020B0609040504020204" pitchFamily="49" charset="0"/>
              </a:rPr>
              <a:t>Раз","Раз</a:t>
            </a:r>
            <a:r>
              <a:rPr lang="ru-RU" sz="1800" b="1" dirty="0">
                <a:solidFill>
                  <a:schemeClr val="accent1">
                    <a:lumMod val="75000"/>
                  </a:schemeClr>
                </a:solidFill>
                <a:latin typeface="Lucida Console" panose="020B0609040504020204" pitchFamily="49" charset="0"/>
              </a:rPr>
              <a:t>"=1,"Два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Lucida Console" panose="020B0609040504020204" pitchFamily="49" charset="0"/>
              </a:rPr>
              <a:t>"=</a:t>
            </a: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  <a:latin typeface="Lucida Console" panose="020B0609040504020204" pitchFamily="49" charset="0"/>
              </a:rPr>
              <a:t>{1+1}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Lucida Console" panose="020B0609040504020204" pitchFamily="49" charset="0"/>
              </a:rPr>
              <a:t>,</a:t>
            </a:r>
            <a:r>
              <a:rPr lang="ru-RU" sz="1800" b="1" dirty="0" err="1" smtClean="0">
                <a:solidFill>
                  <a:schemeClr val="accent1">
                    <a:lumMod val="75000"/>
                  </a:schemeClr>
                </a:solidFill>
                <a:latin typeface="Lucida Console" panose="020B0609040504020204" pitchFamily="49" charset="0"/>
              </a:rPr>
              <a:t>Inf</a:t>
            </a:r>
            <a:r>
              <a:rPr lang="ru-RU" sz="1800" b="1" dirty="0">
                <a:solidFill>
                  <a:schemeClr val="accent1">
                    <a:lumMod val="75000"/>
                  </a:schemeClr>
                </a:solidFill>
                <a:latin typeface="Lucida Console" panose="020B0609040504020204" pitchFamily="49" charset="0"/>
              </a:rPr>
              <a:t>)</a:t>
            </a:r>
          </a:p>
          <a:p>
            <a:pPr marL="0" indent="0">
              <a:buNone/>
            </a:pPr>
            <a:r>
              <a:rPr lang="ru-RU" sz="1800" dirty="0">
                <a:solidFill>
                  <a:schemeClr val="tx1"/>
                </a:solidFill>
                <a:latin typeface="Lucida Console" panose="020B0609040504020204" pitchFamily="49" charset="0"/>
              </a:rPr>
              <a:t>[1] 1</a:t>
            </a:r>
          </a:p>
          <a:p>
            <a:pPr>
              <a:buFont typeface="Calibri Light" panose="020F0302020204030204" pitchFamily="34" charset="0"/>
              <a:buChar char="&gt;"/>
            </a:pPr>
            <a:r>
              <a:rPr lang="ru-RU" sz="1800" b="1" dirty="0" err="1">
                <a:solidFill>
                  <a:schemeClr val="accent1">
                    <a:lumMod val="75000"/>
                  </a:schemeClr>
                </a:solidFill>
                <a:latin typeface="Lucida Console" panose="020B0609040504020204" pitchFamily="49" charset="0"/>
              </a:rPr>
              <a:t>switch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Lucida Console" panose="020B0609040504020204" pitchFamily="49" charset="0"/>
              </a:rPr>
              <a:t>("</a:t>
            </a:r>
            <a:r>
              <a:rPr lang="ru-RU" sz="1800" b="1" dirty="0" err="1" smtClean="0">
                <a:solidFill>
                  <a:schemeClr val="accent1">
                    <a:lumMod val="75000"/>
                  </a:schemeClr>
                </a:solidFill>
                <a:latin typeface="Lucida Console" panose="020B0609040504020204" pitchFamily="49" charset="0"/>
              </a:rPr>
              <a:t>Два","</a:t>
            </a:r>
            <a:r>
              <a:rPr lang="ru-RU" sz="1800" b="1" dirty="0" err="1">
                <a:solidFill>
                  <a:schemeClr val="accent1">
                    <a:lumMod val="75000"/>
                  </a:schemeClr>
                </a:solidFill>
                <a:latin typeface="Lucida Console" panose="020B0609040504020204" pitchFamily="49" charset="0"/>
              </a:rPr>
              <a:t>Раз</a:t>
            </a:r>
            <a:r>
              <a:rPr lang="ru-RU" sz="1800" b="1" dirty="0">
                <a:solidFill>
                  <a:schemeClr val="accent1">
                    <a:lumMod val="75000"/>
                  </a:schemeClr>
                </a:solidFill>
                <a:latin typeface="Lucida Console" panose="020B0609040504020204" pitchFamily="49" charset="0"/>
              </a:rPr>
              <a:t>"=1,"Два"=</a:t>
            </a:r>
            <a:r>
              <a:rPr lang="en-US" sz="1800" b="1" dirty="0">
                <a:solidFill>
                  <a:schemeClr val="accent1">
                    <a:lumMod val="75000"/>
                  </a:schemeClr>
                </a:solidFill>
                <a:latin typeface="Lucida Console" panose="020B0609040504020204" pitchFamily="49" charset="0"/>
              </a:rPr>
              <a:t>{1+1}</a:t>
            </a:r>
            <a:r>
              <a:rPr lang="ru-RU" sz="1800" b="1" dirty="0">
                <a:solidFill>
                  <a:schemeClr val="accent1">
                    <a:lumMod val="75000"/>
                  </a:schemeClr>
                </a:solidFill>
                <a:latin typeface="Lucida Console" panose="020B0609040504020204" pitchFamily="49" charset="0"/>
              </a:rPr>
              <a:t>,</a:t>
            </a:r>
            <a:r>
              <a:rPr lang="ru-RU" sz="1800" b="1" dirty="0" err="1">
                <a:solidFill>
                  <a:schemeClr val="accent1">
                    <a:lumMod val="75000"/>
                  </a:schemeClr>
                </a:solidFill>
                <a:latin typeface="Lucida Console" panose="020B0609040504020204" pitchFamily="49" charset="0"/>
              </a:rPr>
              <a:t>Inf</a:t>
            </a:r>
            <a:r>
              <a:rPr lang="ru-RU" sz="1800" b="1" dirty="0">
                <a:solidFill>
                  <a:schemeClr val="accent1">
                    <a:lumMod val="75000"/>
                  </a:schemeClr>
                </a:solidFill>
                <a:latin typeface="Lucida Console" panose="020B0609040504020204" pitchFamily="49" charset="0"/>
              </a:rPr>
              <a:t>)</a:t>
            </a:r>
          </a:p>
          <a:p>
            <a:pPr marL="0" indent="0">
              <a:buNone/>
            </a:pPr>
            <a:r>
              <a:rPr lang="ru-RU" sz="1800" dirty="0">
                <a:solidFill>
                  <a:schemeClr val="tx1"/>
                </a:solidFill>
                <a:latin typeface="Lucida Console" panose="020B0609040504020204" pitchFamily="49" charset="0"/>
              </a:rPr>
              <a:t>[1] 2</a:t>
            </a:r>
          </a:p>
          <a:p>
            <a:pPr>
              <a:buFont typeface="Calibri Light" panose="020F0302020204030204" pitchFamily="34" charset="0"/>
              <a:buChar char="&gt;"/>
            </a:pPr>
            <a:r>
              <a:rPr lang="ru-RU" sz="1800" b="1" dirty="0" err="1" smtClean="0">
                <a:solidFill>
                  <a:schemeClr val="accent1">
                    <a:lumMod val="75000"/>
                  </a:schemeClr>
                </a:solidFill>
                <a:latin typeface="Lucida Console" panose="020B0609040504020204" pitchFamily="49" charset="0"/>
              </a:rPr>
              <a:t>switch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Lucida Console" panose="020B0609040504020204" pitchFamily="49" charset="0"/>
              </a:rPr>
              <a:t>("</a:t>
            </a:r>
            <a:r>
              <a:rPr lang="ru-RU" sz="1800" b="1" dirty="0" err="1" smtClean="0">
                <a:solidFill>
                  <a:schemeClr val="accent1">
                    <a:lumMod val="75000"/>
                  </a:schemeClr>
                </a:solidFill>
                <a:latin typeface="Lucida Console" panose="020B0609040504020204" pitchFamily="49" charset="0"/>
              </a:rPr>
              <a:t>Нуль","</a:t>
            </a:r>
            <a:r>
              <a:rPr lang="ru-RU" sz="1800" b="1" dirty="0" err="1">
                <a:solidFill>
                  <a:schemeClr val="accent1">
                    <a:lumMod val="75000"/>
                  </a:schemeClr>
                </a:solidFill>
                <a:latin typeface="Lucida Console" panose="020B0609040504020204" pitchFamily="49" charset="0"/>
              </a:rPr>
              <a:t>Раз</a:t>
            </a:r>
            <a:r>
              <a:rPr lang="ru-RU" sz="1800" b="1" dirty="0">
                <a:solidFill>
                  <a:schemeClr val="accent1">
                    <a:lumMod val="75000"/>
                  </a:schemeClr>
                </a:solidFill>
                <a:latin typeface="Lucida Console" panose="020B0609040504020204" pitchFamily="49" charset="0"/>
              </a:rPr>
              <a:t>"=1,"Два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Lucida Console" panose="020B0609040504020204" pitchFamily="49" charset="0"/>
              </a:rPr>
              <a:t>"=</a:t>
            </a: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  <a:latin typeface="Lucida Console" panose="020B0609040504020204" pitchFamily="49" charset="0"/>
              </a:rPr>
              <a:t>{1+1}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Lucida Console" panose="020B0609040504020204" pitchFamily="49" charset="0"/>
              </a:rPr>
              <a:t>,</a:t>
            </a:r>
            <a:r>
              <a:rPr lang="ru-RU" sz="1800" b="1" dirty="0" err="1" smtClean="0">
                <a:solidFill>
                  <a:schemeClr val="accent1">
                    <a:lumMod val="75000"/>
                  </a:schemeClr>
                </a:solidFill>
                <a:latin typeface="Lucida Console" panose="020B0609040504020204" pitchFamily="49" charset="0"/>
              </a:rPr>
              <a:t>Inf</a:t>
            </a:r>
            <a:r>
              <a:rPr lang="ru-RU" sz="1800" b="1" dirty="0">
                <a:solidFill>
                  <a:schemeClr val="accent1">
                    <a:lumMod val="75000"/>
                  </a:schemeClr>
                </a:solidFill>
                <a:latin typeface="Lucida Console" panose="020B0609040504020204" pitchFamily="49" charset="0"/>
              </a:rPr>
              <a:t>)</a:t>
            </a:r>
          </a:p>
          <a:p>
            <a:pPr marL="0" indent="0">
              <a:buNone/>
            </a:pPr>
            <a:r>
              <a:rPr lang="ru-RU" sz="1800" dirty="0">
                <a:solidFill>
                  <a:schemeClr val="tx1"/>
                </a:solidFill>
                <a:latin typeface="Lucida Console" panose="020B0609040504020204" pitchFamily="49" charset="0"/>
              </a:rPr>
              <a:t>[1] </a:t>
            </a:r>
            <a:r>
              <a:rPr lang="ru-RU" sz="1800" dirty="0" err="1" smtClean="0">
                <a:solidFill>
                  <a:schemeClr val="tx1"/>
                </a:solidFill>
                <a:latin typeface="Lucida Console" panose="020B0609040504020204" pitchFamily="49" charset="0"/>
              </a:rPr>
              <a:t>Inf</a:t>
            </a:r>
            <a:endParaRPr lang="en-US" sz="1800" dirty="0" smtClean="0">
              <a:solidFill>
                <a:schemeClr val="tx1"/>
              </a:solidFill>
              <a:latin typeface="Lucida Console" panose="020B0609040504020204" pitchFamily="49" charset="0"/>
            </a:endParaRPr>
          </a:p>
          <a:p>
            <a:pPr marL="177800" lvl="1" indent="-177800">
              <a:spcBef>
                <a:spcPts val="1300"/>
              </a:spcBef>
              <a:buFont typeface="Calibri Light" panose="020F0302020204030204" pitchFamily="34" charset="0"/>
              <a:buChar char="&gt;"/>
            </a:pPr>
            <a:endParaRPr lang="en-US" sz="1800" b="1" dirty="0">
              <a:solidFill>
                <a:schemeClr val="accent1">
                  <a:lumMod val="75000"/>
                </a:schemeClr>
              </a:solidFill>
              <a:latin typeface="Lucida Console" panose="020B0609040504020204" pitchFamily="49" charset="0"/>
            </a:endParaRPr>
          </a:p>
          <a:p>
            <a:pPr marL="0" lvl="1" indent="0">
              <a:spcBef>
                <a:spcPts val="1300"/>
              </a:spcBef>
              <a:buNone/>
            </a:pPr>
            <a:endParaRPr lang="ru-RU" sz="1800" dirty="0">
              <a:solidFill>
                <a:schemeClr val="tx1"/>
              </a:solidFill>
              <a:latin typeface="Lucida Console" panose="020B060904050402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509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Специальные операторы: </a:t>
            </a:r>
            <a:r>
              <a:rPr lang="ru-RU" dirty="0" smtClean="0"/>
              <a:t>циклы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70257" y="1976437"/>
            <a:ext cx="4314443" cy="3766185"/>
          </a:xfrm>
        </p:spPr>
        <p:txBody>
          <a:bodyPr/>
          <a:lstStyle/>
          <a:p>
            <a:r>
              <a:rPr lang="en-US" dirty="0" smtClean="0">
                <a:latin typeface="Lucida Console" panose="020B0609040504020204" pitchFamily="49" charset="0"/>
              </a:rPr>
              <a:t>repeat</a:t>
            </a:r>
            <a:r>
              <a:rPr lang="en-US" dirty="0" smtClean="0"/>
              <a:t> </a:t>
            </a:r>
            <a:r>
              <a:rPr lang="en-US" i="1" dirty="0" smtClean="0"/>
              <a:t>expression</a:t>
            </a:r>
          </a:p>
          <a:p>
            <a:r>
              <a:rPr lang="en-US" dirty="0" smtClean="0">
                <a:latin typeface="Lucida Console" panose="020B0609040504020204" pitchFamily="49" charset="0"/>
              </a:rPr>
              <a:t>while</a:t>
            </a:r>
            <a:r>
              <a:rPr lang="en-US" dirty="0" smtClean="0"/>
              <a:t> </a:t>
            </a:r>
            <a:r>
              <a:rPr lang="en-US" dirty="0" smtClean="0">
                <a:latin typeface="Lucida Console" panose="020B0609040504020204" pitchFamily="49" charset="0"/>
              </a:rPr>
              <a:t>(</a:t>
            </a:r>
            <a:r>
              <a:rPr lang="en-US" i="1" dirty="0" smtClean="0"/>
              <a:t>condition</a:t>
            </a:r>
            <a:r>
              <a:rPr lang="en-US" dirty="0" smtClean="0">
                <a:latin typeface="Lucida Console" panose="020B0609040504020204" pitchFamily="49" charset="0"/>
              </a:rPr>
              <a:t>)</a:t>
            </a:r>
            <a:r>
              <a:rPr lang="en-US" dirty="0" smtClean="0"/>
              <a:t> </a:t>
            </a:r>
            <a:r>
              <a:rPr lang="en-US" i="1" dirty="0" smtClean="0"/>
              <a:t>expression</a:t>
            </a:r>
          </a:p>
          <a:p>
            <a:r>
              <a:rPr lang="en-US" dirty="0" smtClean="0">
                <a:latin typeface="Lucida Console" panose="020B0609040504020204" pitchFamily="49" charset="0"/>
              </a:rPr>
              <a:t>for</a:t>
            </a:r>
            <a:r>
              <a:rPr lang="en-US" dirty="0"/>
              <a:t> </a:t>
            </a:r>
            <a:r>
              <a:rPr lang="en-US" dirty="0" smtClean="0">
                <a:latin typeface="Lucida Console" panose="020B0609040504020204" pitchFamily="49" charset="0"/>
              </a:rPr>
              <a:t>(</a:t>
            </a:r>
            <a:r>
              <a:rPr lang="en-US" i="1" dirty="0" err="1"/>
              <a:t>var</a:t>
            </a:r>
            <a:r>
              <a:rPr lang="en-US" i="1" dirty="0"/>
              <a:t> </a:t>
            </a:r>
            <a:r>
              <a:rPr lang="en-US" dirty="0">
                <a:latin typeface="Lucida Console" panose="020B0609040504020204" pitchFamily="49" charset="0"/>
              </a:rPr>
              <a:t>in</a:t>
            </a:r>
            <a:r>
              <a:rPr lang="en-US" dirty="0"/>
              <a:t> </a:t>
            </a:r>
            <a:r>
              <a:rPr lang="en-US" i="1" dirty="0"/>
              <a:t>list</a:t>
            </a:r>
            <a:r>
              <a:rPr lang="en-US" dirty="0">
                <a:latin typeface="Lucida Console" panose="020B0609040504020204" pitchFamily="49" charset="0"/>
              </a:rPr>
              <a:t>)</a:t>
            </a:r>
            <a:r>
              <a:rPr lang="en-US" dirty="0"/>
              <a:t> </a:t>
            </a:r>
            <a:r>
              <a:rPr lang="en-US" i="1" dirty="0" smtClean="0"/>
              <a:t>expression</a:t>
            </a:r>
          </a:p>
          <a:p>
            <a:pPr lvl="1"/>
            <a:endParaRPr lang="en-US" dirty="0" smtClean="0"/>
          </a:p>
          <a:p>
            <a:r>
              <a:rPr lang="ru-RU" dirty="0" smtClean="0"/>
              <a:t>выход</a:t>
            </a:r>
            <a:r>
              <a:rPr lang="ru-RU" i="1" dirty="0" smtClean="0"/>
              <a:t> </a:t>
            </a:r>
            <a:r>
              <a:rPr lang="ru-RU" i="1" dirty="0"/>
              <a:t>– </a:t>
            </a:r>
            <a:r>
              <a:rPr lang="en-US" dirty="0">
                <a:latin typeface="Lucida Console" panose="020B0609040504020204" pitchFamily="49" charset="0"/>
              </a:rPr>
              <a:t>break</a:t>
            </a:r>
            <a:endParaRPr lang="ru-RU" dirty="0">
              <a:latin typeface="Lucida Console" panose="020B0609040504020204" pitchFamily="49" charset="0"/>
            </a:endParaRPr>
          </a:p>
          <a:p>
            <a:r>
              <a:rPr lang="ru-RU" dirty="0"/>
              <a:t>следующая итерация - </a:t>
            </a:r>
            <a:r>
              <a:rPr lang="en-US" dirty="0">
                <a:latin typeface="Lucida Console" panose="020B0609040504020204" pitchFamily="49" charset="0"/>
              </a:rPr>
              <a:t>next</a:t>
            </a:r>
          </a:p>
          <a:p>
            <a:endParaRPr lang="en-US" dirty="0" smtClean="0">
              <a:latin typeface="Lucida Console" panose="020B0609040504020204" pitchFamily="49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76288-4F85-4F59-B786-02C6DC4B752F}" type="slidenum">
              <a:rPr lang="ru-RU" smtClean="0"/>
              <a:pPr/>
              <a:t>12</a:t>
            </a:fld>
            <a:endParaRPr lang="ru-RU" dirty="0"/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4584700" y="1831076"/>
            <a:ext cx="6235701" cy="50555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177800" marR="0" indent="-17780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Calibri Light" panose="020F0302020204030204" pitchFamily="34" charset="0"/>
              <a:buChar char="·"/>
              <a:tabLst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33400" marR="0" indent="-346075" algn="l" defTabSz="914400" rtl="0" eaLnBrk="1" fontAlgn="auto" latinLnBrk="0" hangingPunct="1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Calibri Light" panose="020F0302020204030204" pitchFamily="34" charset="0"/>
              <a:buChar char="·"/>
              <a:tabLst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23900" marR="0" indent="-368300" algn="l" defTabSz="914400" rtl="0" eaLnBrk="1" fontAlgn="auto" latinLnBrk="0" hangingPunct="1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Calibri Light" panose="020F0302020204030204" pitchFamily="34" charset="0"/>
              <a:buChar char="·"/>
              <a:tabLst/>
              <a:defRPr sz="2000" i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822325" marR="0" indent="-200025" algn="l" defTabSz="914400" rtl="0" eaLnBrk="1" fontAlgn="auto" latinLnBrk="0" hangingPunct="1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Calibri Light" panose="020F0302020204030204" pitchFamily="34" charset="0"/>
              <a:buChar char="·"/>
              <a:tabLst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096963" marR="0" indent="-195263" algn="l" defTabSz="914400" rtl="0" eaLnBrk="1" fontAlgn="auto" latinLnBrk="0" hangingPunct="1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Calibri Light" panose="020F0302020204030204" pitchFamily="34" charset="0"/>
              <a:buChar char="·"/>
              <a:tabLst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2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4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6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8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Calibri Light" panose="020F0302020204030204" pitchFamily="34" charset="0"/>
              <a:buChar char="&gt;"/>
            </a:pP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  <a:latin typeface="Lucida Console" panose="020B0609040504020204" pitchFamily="49" charset="0"/>
              </a:rPr>
              <a:t>p</a:t>
            </a:r>
            <a:r>
              <a:rPr lang="en-US" sz="1800" b="1" dirty="0">
                <a:solidFill>
                  <a:schemeClr val="accent1">
                    <a:lumMod val="75000"/>
                  </a:schemeClr>
                </a:solidFill>
                <a:latin typeface="Lucida Console" panose="020B0609040504020204" pitchFamily="49" charset="0"/>
              </a:rPr>
              <a:t>&lt;-c("</a:t>
            </a:r>
            <a:r>
              <a:rPr lang="ru-RU" sz="1800" b="1" dirty="0">
                <a:solidFill>
                  <a:schemeClr val="accent1">
                    <a:lumMod val="75000"/>
                  </a:schemeClr>
                </a:solidFill>
                <a:latin typeface="Lucida Console" panose="020B0609040504020204" pitchFamily="49" charset="0"/>
              </a:rPr>
              <a:t>И","Р","Д","В","Т","П"); </a:t>
            </a:r>
            <a:r>
              <a:rPr lang="en-US" sz="1800" b="1" dirty="0" err="1">
                <a:solidFill>
                  <a:schemeClr val="accent1">
                    <a:lumMod val="75000"/>
                  </a:schemeClr>
                </a:solidFill>
                <a:latin typeface="Lucida Console" panose="020B0609040504020204" pitchFamily="49" charset="0"/>
              </a:rPr>
              <a:t>i</a:t>
            </a:r>
            <a:r>
              <a:rPr lang="en-US" sz="1800" b="1" dirty="0">
                <a:solidFill>
                  <a:schemeClr val="accent1">
                    <a:lumMod val="75000"/>
                  </a:schemeClr>
                </a:solidFill>
                <a:latin typeface="Lucida Console" panose="020B0609040504020204" pitchFamily="49" charset="0"/>
              </a:rPr>
              <a:t>&lt;-</a:t>
            </a: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  <a:latin typeface="Lucida Console" panose="020B0609040504020204" pitchFamily="49" charset="0"/>
              </a:rPr>
              <a:t>1</a:t>
            </a:r>
            <a:br>
              <a:rPr lang="en-US" sz="1800" b="1" dirty="0" smtClean="0">
                <a:solidFill>
                  <a:schemeClr val="accent1">
                    <a:lumMod val="75000"/>
                  </a:schemeClr>
                </a:solidFill>
                <a:latin typeface="Lucida Console" panose="020B0609040504020204" pitchFamily="49" charset="0"/>
              </a:rPr>
            </a:br>
            <a:endParaRPr lang="en-US" sz="1800" b="1" dirty="0">
              <a:solidFill>
                <a:schemeClr val="accent1">
                  <a:lumMod val="75000"/>
                </a:schemeClr>
              </a:solidFill>
              <a:latin typeface="Lucida Console" panose="020B0609040504020204" pitchFamily="49" charset="0"/>
            </a:endParaRPr>
          </a:p>
          <a:p>
            <a:pPr marL="0" indent="0">
              <a:buNone/>
            </a:pPr>
            <a:endParaRPr lang="ru-RU" sz="1800" dirty="0">
              <a:solidFill>
                <a:schemeClr val="tx1"/>
              </a:solidFill>
              <a:latin typeface="Lucida Console" panose="020B0609040504020204" pitchFamily="49" charset="0"/>
            </a:endParaRPr>
          </a:p>
        </p:txBody>
      </p:sp>
      <p:sp>
        <p:nvSpPr>
          <p:cNvPr id="8" name="Объект 2"/>
          <p:cNvSpPr txBox="1">
            <a:spLocks/>
          </p:cNvSpPr>
          <p:nvPr/>
        </p:nvSpPr>
        <p:spPr>
          <a:xfrm>
            <a:off x="7130859" y="2263336"/>
            <a:ext cx="2687262" cy="36130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7800" marR="0" indent="-17780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Calibri Light" panose="020F0302020204030204" pitchFamily="34" charset="0"/>
              <a:buChar char="·"/>
              <a:tabLst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33400" marR="0" indent="-346075" algn="l" defTabSz="914400" rtl="0" eaLnBrk="1" fontAlgn="auto" latinLnBrk="0" hangingPunct="1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Calibri Light" panose="020F0302020204030204" pitchFamily="34" charset="0"/>
              <a:buChar char="·"/>
              <a:tabLst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23900" marR="0" indent="-368300" algn="l" defTabSz="914400" rtl="0" eaLnBrk="1" fontAlgn="auto" latinLnBrk="0" hangingPunct="1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Calibri Light" panose="020F0302020204030204" pitchFamily="34" charset="0"/>
              <a:buChar char="·"/>
              <a:tabLst/>
              <a:defRPr sz="2000" i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822325" marR="0" indent="-200025" algn="l" defTabSz="914400" rtl="0" eaLnBrk="1" fontAlgn="auto" latinLnBrk="0" hangingPunct="1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Calibri Light" panose="020F0302020204030204" pitchFamily="34" charset="0"/>
              <a:buChar char="·"/>
              <a:tabLst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096963" marR="0" indent="-195263" algn="l" defTabSz="914400" rtl="0" eaLnBrk="1" fontAlgn="auto" latinLnBrk="0" hangingPunct="1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Calibri Light" panose="020F0302020204030204" pitchFamily="34" charset="0"/>
              <a:buChar char="·"/>
              <a:tabLst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2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4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6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8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  <a:latin typeface="Lucida Console" panose="020B0609040504020204" pitchFamily="49" charset="0"/>
              </a:rPr>
              <a:t>&gt; </a:t>
            </a:r>
            <a:r>
              <a:rPr lang="nn-NO" sz="1800" b="1" dirty="0" smtClean="0">
                <a:solidFill>
                  <a:schemeClr val="accent1">
                    <a:lumMod val="75000"/>
                  </a:schemeClr>
                </a:solidFill>
                <a:latin typeface="Lucida Console" panose="020B0609040504020204" pitchFamily="49" charset="0"/>
              </a:rPr>
              <a:t>while(i </a:t>
            </a:r>
            <a:r>
              <a:rPr lang="nn-NO" sz="1800" b="1" dirty="0">
                <a:solidFill>
                  <a:schemeClr val="accent1">
                    <a:lumMod val="75000"/>
                  </a:schemeClr>
                </a:solidFill>
                <a:latin typeface="Lucida Console" panose="020B0609040504020204" pitchFamily="49" charset="0"/>
              </a:rPr>
              <a:t>&lt;= 3) </a:t>
            </a:r>
            <a:r>
              <a:rPr lang="nn-NO" sz="1800" b="1" dirty="0" smtClean="0">
                <a:solidFill>
                  <a:schemeClr val="accent1">
                    <a:lumMod val="75000"/>
                  </a:schemeClr>
                </a:solidFill>
                <a:latin typeface="Lucida Console" panose="020B0609040504020204" pitchFamily="49" charset="0"/>
              </a:rPr>
              <a:t>{</a:t>
            </a:r>
            <a:br>
              <a:rPr lang="nn-NO" sz="1800" b="1" dirty="0" smtClean="0">
                <a:solidFill>
                  <a:schemeClr val="accent1">
                    <a:lumMod val="75000"/>
                  </a:schemeClr>
                </a:solidFill>
                <a:latin typeface="Lucida Console" panose="020B0609040504020204" pitchFamily="49" charset="0"/>
              </a:rPr>
            </a:br>
            <a:r>
              <a:rPr lang="nn-NO" sz="1800" b="1" dirty="0" smtClean="0">
                <a:solidFill>
                  <a:schemeClr val="accent1">
                    <a:lumMod val="75000"/>
                  </a:schemeClr>
                </a:solidFill>
                <a:latin typeface="Lucida Console" panose="020B0609040504020204" pitchFamily="49" charset="0"/>
              </a:rPr>
              <a:t>   </a:t>
            </a:r>
            <a:r>
              <a:rPr lang="en-US" sz="1800" b="1" dirty="0">
                <a:solidFill>
                  <a:schemeClr val="accent1">
                    <a:lumMod val="75000"/>
                  </a:schemeClr>
                </a:solidFill>
                <a:latin typeface="Lucida Console" panose="020B0609040504020204" pitchFamily="49" charset="0"/>
              </a:rPr>
              <a:t>print</a:t>
            </a: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  <a:latin typeface="Lucida Console" panose="020B0609040504020204" pitchFamily="49" charset="0"/>
              </a:rPr>
              <a:t>(</a:t>
            </a:r>
            <a:br>
              <a:rPr lang="en-US" sz="1800" b="1" dirty="0" smtClean="0">
                <a:solidFill>
                  <a:schemeClr val="accent1">
                    <a:lumMod val="75000"/>
                  </a:schemeClr>
                </a:solidFill>
                <a:latin typeface="Lucida Console" panose="020B0609040504020204" pitchFamily="49" charset="0"/>
              </a:rPr>
            </a:b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  <a:latin typeface="Lucida Console" panose="020B0609040504020204" pitchFamily="49" charset="0"/>
              </a:rPr>
              <a:t>     c(</a:t>
            </a:r>
            <a:r>
              <a:rPr lang="en-US" sz="1800" b="1" dirty="0" err="1" smtClean="0">
                <a:solidFill>
                  <a:schemeClr val="accent1">
                    <a:lumMod val="75000"/>
                  </a:schemeClr>
                </a:solidFill>
                <a:latin typeface="Lucida Console" panose="020B0609040504020204" pitchFamily="49" charset="0"/>
              </a:rPr>
              <a:t>i,p</a:t>
            </a: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  <a:latin typeface="Lucida Console" panose="020B0609040504020204" pitchFamily="49" charset="0"/>
              </a:rPr>
              <a:t>[</a:t>
            </a:r>
            <a:r>
              <a:rPr lang="en-US" sz="1800" b="1" dirty="0" err="1" smtClean="0">
                <a:solidFill>
                  <a:schemeClr val="accent1">
                    <a:lumMod val="75000"/>
                  </a:schemeClr>
                </a:solidFill>
                <a:latin typeface="Lucida Console" panose="020B0609040504020204" pitchFamily="49" charset="0"/>
              </a:rPr>
              <a:t>i</a:t>
            </a: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  <a:latin typeface="Lucida Console" panose="020B0609040504020204" pitchFamily="49" charset="0"/>
              </a:rPr>
              <a:t>]))</a:t>
            </a:r>
            <a:br>
              <a:rPr lang="en-US" sz="1800" b="1" dirty="0" smtClean="0">
                <a:solidFill>
                  <a:schemeClr val="accent1">
                    <a:lumMod val="75000"/>
                  </a:schemeClr>
                </a:solidFill>
                <a:latin typeface="Lucida Console" panose="020B0609040504020204" pitchFamily="49" charset="0"/>
              </a:rPr>
            </a:br>
            <a:r>
              <a:rPr lang="nn-NO" sz="1800" b="1" dirty="0" smtClean="0">
                <a:solidFill>
                  <a:schemeClr val="accent1">
                    <a:lumMod val="75000"/>
                  </a:schemeClr>
                </a:solidFill>
                <a:latin typeface="Lucida Console" panose="020B0609040504020204" pitchFamily="49" charset="0"/>
              </a:rPr>
              <a:t>   </a:t>
            </a:r>
            <a:r>
              <a:rPr lang="nn-NO" sz="1800" b="1" dirty="0">
                <a:solidFill>
                  <a:schemeClr val="accent1">
                    <a:lumMod val="75000"/>
                  </a:schemeClr>
                </a:solidFill>
                <a:latin typeface="Lucida Console" panose="020B0609040504020204" pitchFamily="49" charset="0"/>
              </a:rPr>
              <a:t>i&lt;-</a:t>
            </a:r>
            <a:r>
              <a:rPr lang="nn-NO" sz="1800" b="1" dirty="0" smtClean="0">
                <a:solidFill>
                  <a:schemeClr val="accent1">
                    <a:lumMod val="75000"/>
                  </a:schemeClr>
                </a:solidFill>
                <a:latin typeface="Lucida Console" panose="020B0609040504020204" pitchFamily="49" charset="0"/>
              </a:rPr>
              <a:t>i+1</a:t>
            </a:r>
            <a:br>
              <a:rPr lang="nn-NO" sz="1800" b="1" dirty="0" smtClean="0">
                <a:solidFill>
                  <a:schemeClr val="accent1">
                    <a:lumMod val="75000"/>
                  </a:schemeClr>
                </a:solidFill>
                <a:latin typeface="Lucida Console" panose="020B0609040504020204" pitchFamily="49" charset="0"/>
              </a:rPr>
            </a:br>
            <a:r>
              <a:rPr lang="nn-NO" sz="1800" b="1" dirty="0" smtClean="0">
                <a:solidFill>
                  <a:schemeClr val="accent1">
                    <a:lumMod val="75000"/>
                  </a:schemeClr>
                </a:solidFill>
                <a:latin typeface="Lucida Console" panose="020B0609040504020204" pitchFamily="49" charset="0"/>
              </a:rPr>
              <a:t> }</a:t>
            </a:r>
            <a:br>
              <a:rPr lang="nn-NO" sz="1800" b="1" dirty="0" smtClean="0">
                <a:solidFill>
                  <a:schemeClr val="accent1">
                    <a:lumMod val="75000"/>
                  </a:schemeClr>
                </a:solidFill>
                <a:latin typeface="Lucida Console" panose="020B0609040504020204" pitchFamily="49" charset="0"/>
              </a:rPr>
            </a:b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  <a:latin typeface="Lucida Console" panose="020B0609040504020204" pitchFamily="49" charset="0"/>
              </a:rPr>
              <a:t>&gt; </a:t>
            </a:r>
            <a:r>
              <a:rPr lang="en-US" sz="1800" b="1" dirty="0" err="1" smtClean="0">
                <a:solidFill>
                  <a:schemeClr val="accent1">
                    <a:lumMod val="75000"/>
                  </a:schemeClr>
                </a:solidFill>
                <a:latin typeface="Lucida Console" panose="020B0609040504020204" pitchFamily="49" charset="0"/>
              </a:rPr>
              <a:t>i</a:t>
            </a: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  <a:latin typeface="Lucida Console" panose="020B0609040504020204" pitchFamily="49" charset="0"/>
              </a:rPr>
              <a:t/>
            </a:r>
            <a:br>
              <a:rPr lang="en-US" sz="1800" b="1" dirty="0" smtClean="0">
                <a:solidFill>
                  <a:schemeClr val="accent1">
                    <a:lumMod val="75000"/>
                  </a:schemeClr>
                </a:solidFill>
                <a:latin typeface="Lucida Console" panose="020B0609040504020204" pitchFamily="49" charset="0"/>
              </a:rPr>
            </a:b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  <a:latin typeface="Lucida Console" panose="020B0609040504020204" pitchFamily="49" charset="0"/>
              </a:rPr>
              <a:t/>
            </a:r>
            <a:br>
              <a:rPr lang="en-US" sz="1800" b="1" dirty="0" smtClean="0">
                <a:solidFill>
                  <a:schemeClr val="accent1">
                    <a:lumMod val="75000"/>
                  </a:schemeClr>
                </a:solidFill>
                <a:latin typeface="Lucida Console" panose="020B0609040504020204" pitchFamily="49" charset="0"/>
              </a:rPr>
            </a:b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  <a:latin typeface="Lucida Console" panose="020B0609040504020204" pitchFamily="49" charset="0"/>
              </a:rPr>
              <a:t/>
            </a:r>
            <a:br>
              <a:rPr lang="en-US" sz="1800" b="1" dirty="0" smtClean="0">
                <a:solidFill>
                  <a:schemeClr val="accent1">
                    <a:lumMod val="75000"/>
                  </a:schemeClr>
                </a:solidFill>
                <a:latin typeface="Lucida Console" panose="020B0609040504020204" pitchFamily="49" charset="0"/>
              </a:rPr>
            </a:br>
            <a:r>
              <a:rPr lang="ru-RU" sz="1800" dirty="0" smtClean="0">
                <a:solidFill>
                  <a:schemeClr val="tx1"/>
                </a:solidFill>
                <a:latin typeface="Lucida Console" panose="020B0609040504020204" pitchFamily="49" charset="0"/>
              </a:rPr>
              <a:t>[</a:t>
            </a:r>
            <a:r>
              <a:rPr lang="ru-RU" sz="1800" dirty="0">
                <a:solidFill>
                  <a:schemeClr val="tx1"/>
                </a:solidFill>
                <a:latin typeface="Lucida Console" panose="020B0609040504020204" pitchFamily="49" charset="0"/>
              </a:rPr>
              <a:t>1] "1" "И</a:t>
            </a:r>
            <a:r>
              <a:rPr lang="ru-RU" sz="1800" dirty="0" smtClean="0">
                <a:solidFill>
                  <a:schemeClr val="tx1"/>
                </a:solidFill>
                <a:latin typeface="Lucida Console" panose="020B0609040504020204" pitchFamily="49" charset="0"/>
              </a:rPr>
              <a:t>"</a:t>
            </a:r>
            <a:r>
              <a:rPr lang="en-US" sz="1800" dirty="0" smtClean="0">
                <a:solidFill>
                  <a:schemeClr val="tx1"/>
                </a:solidFill>
                <a:latin typeface="Lucida Console" panose="020B0609040504020204" pitchFamily="49" charset="0"/>
              </a:rPr>
              <a:t/>
            </a:r>
            <a:br>
              <a:rPr lang="en-US" sz="1800" dirty="0" smtClean="0">
                <a:solidFill>
                  <a:schemeClr val="tx1"/>
                </a:solidFill>
                <a:latin typeface="Lucida Console" panose="020B0609040504020204" pitchFamily="49" charset="0"/>
              </a:rPr>
            </a:br>
            <a:r>
              <a:rPr lang="ru-RU" sz="1800" dirty="0" smtClean="0">
                <a:solidFill>
                  <a:schemeClr val="tx1"/>
                </a:solidFill>
                <a:latin typeface="Lucida Console" panose="020B0609040504020204" pitchFamily="49" charset="0"/>
              </a:rPr>
              <a:t>[</a:t>
            </a:r>
            <a:r>
              <a:rPr lang="ru-RU" sz="1800" dirty="0">
                <a:solidFill>
                  <a:schemeClr val="tx1"/>
                </a:solidFill>
                <a:latin typeface="Lucida Console" panose="020B0609040504020204" pitchFamily="49" charset="0"/>
              </a:rPr>
              <a:t>1] "2" "Р</a:t>
            </a:r>
            <a:r>
              <a:rPr lang="ru-RU" sz="1800" dirty="0" smtClean="0">
                <a:solidFill>
                  <a:schemeClr val="tx1"/>
                </a:solidFill>
                <a:latin typeface="Lucida Console" panose="020B0609040504020204" pitchFamily="49" charset="0"/>
              </a:rPr>
              <a:t>"</a:t>
            </a:r>
            <a:r>
              <a:rPr lang="en-US" sz="1800" dirty="0" smtClean="0">
                <a:solidFill>
                  <a:schemeClr val="tx1"/>
                </a:solidFill>
                <a:latin typeface="Lucida Console" panose="020B0609040504020204" pitchFamily="49" charset="0"/>
              </a:rPr>
              <a:t/>
            </a:r>
            <a:br>
              <a:rPr lang="en-US" sz="1800" dirty="0" smtClean="0">
                <a:solidFill>
                  <a:schemeClr val="tx1"/>
                </a:solidFill>
                <a:latin typeface="Lucida Console" panose="020B0609040504020204" pitchFamily="49" charset="0"/>
              </a:rPr>
            </a:br>
            <a:r>
              <a:rPr lang="ru-RU" sz="1800" dirty="0" smtClean="0">
                <a:solidFill>
                  <a:schemeClr val="tx1"/>
                </a:solidFill>
                <a:latin typeface="Lucida Console" panose="020B0609040504020204" pitchFamily="49" charset="0"/>
              </a:rPr>
              <a:t>[</a:t>
            </a:r>
            <a:r>
              <a:rPr lang="ru-RU" sz="1800" dirty="0">
                <a:solidFill>
                  <a:schemeClr val="tx1"/>
                </a:solidFill>
                <a:latin typeface="Lucida Console" panose="020B0609040504020204" pitchFamily="49" charset="0"/>
              </a:rPr>
              <a:t>1] "3" "Д</a:t>
            </a:r>
            <a:r>
              <a:rPr lang="ru-RU" sz="1800" dirty="0" smtClean="0">
                <a:solidFill>
                  <a:schemeClr val="tx1"/>
                </a:solidFill>
                <a:latin typeface="Lucida Console" panose="020B0609040504020204" pitchFamily="49" charset="0"/>
              </a:rPr>
              <a:t>"</a:t>
            </a:r>
            <a:r>
              <a:rPr lang="en-US" sz="1800" dirty="0" smtClean="0">
                <a:solidFill>
                  <a:schemeClr val="tx1"/>
                </a:solidFill>
                <a:latin typeface="Lucida Console" panose="020B0609040504020204" pitchFamily="49" charset="0"/>
              </a:rPr>
              <a:t/>
            </a:r>
            <a:br>
              <a:rPr lang="en-US" sz="1800" dirty="0" smtClean="0">
                <a:solidFill>
                  <a:schemeClr val="tx1"/>
                </a:solidFill>
                <a:latin typeface="Lucida Console" panose="020B0609040504020204" pitchFamily="49" charset="0"/>
              </a:rPr>
            </a:br>
            <a:r>
              <a:rPr lang="ru-RU" sz="1800" dirty="0" smtClean="0">
                <a:solidFill>
                  <a:schemeClr val="tx1"/>
                </a:solidFill>
                <a:latin typeface="Lucida Console" panose="020B0609040504020204" pitchFamily="49" charset="0"/>
              </a:rPr>
              <a:t>[</a:t>
            </a:r>
            <a:r>
              <a:rPr lang="ru-RU" sz="1800" dirty="0">
                <a:solidFill>
                  <a:schemeClr val="tx1"/>
                </a:solidFill>
                <a:latin typeface="Lucida Console" panose="020B0609040504020204" pitchFamily="49" charset="0"/>
              </a:rPr>
              <a:t>1] </a:t>
            </a:r>
            <a:r>
              <a:rPr lang="en-US" sz="1800" dirty="0" smtClean="0">
                <a:solidFill>
                  <a:schemeClr val="tx1"/>
                </a:solidFill>
                <a:latin typeface="Lucida Console" panose="020B0609040504020204" pitchFamily="49" charset="0"/>
              </a:rPr>
              <a:t>3</a:t>
            </a:r>
            <a:endParaRPr lang="en-US" sz="1800" b="1" dirty="0">
              <a:solidFill>
                <a:schemeClr val="accent1">
                  <a:lumMod val="75000"/>
                </a:schemeClr>
              </a:solidFill>
              <a:latin typeface="Lucida Console" panose="020B0609040504020204" pitchFamily="49" charset="0"/>
            </a:endParaRPr>
          </a:p>
        </p:txBody>
      </p:sp>
      <p:sp>
        <p:nvSpPr>
          <p:cNvPr id="10" name="Объект 2"/>
          <p:cNvSpPr txBox="1">
            <a:spLocks/>
          </p:cNvSpPr>
          <p:nvPr/>
        </p:nvSpPr>
        <p:spPr>
          <a:xfrm>
            <a:off x="9818122" y="2263337"/>
            <a:ext cx="2373878" cy="36130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7800" marR="0" indent="-17780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Calibri Light" panose="020F0302020204030204" pitchFamily="34" charset="0"/>
              <a:buChar char="·"/>
              <a:tabLst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33400" marR="0" indent="-346075" algn="l" defTabSz="914400" rtl="0" eaLnBrk="1" fontAlgn="auto" latinLnBrk="0" hangingPunct="1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Calibri Light" panose="020F0302020204030204" pitchFamily="34" charset="0"/>
              <a:buChar char="·"/>
              <a:tabLst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23900" marR="0" indent="-368300" algn="l" defTabSz="914400" rtl="0" eaLnBrk="1" fontAlgn="auto" latinLnBrk="0" hangingPunct="1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Calibri Light" panose="020F0302020204030204" pitchFamily="34" charset="0"/>
              <a:buChar char="·"/>
              <a:tabLst/>
              <a:defRPr sz="2000" i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822325" marR="0" indent="-200025" algn="l" defTabSz="914400" rtl="0" eaLnBrk="1" fontAlgn="auto" latinLnBrk="0" hangingPunct="1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Calibri Light" panose="020F0302020204030204" pitchFamily="34" charset="0"/>
              <a:buChar char="·"/>
              <a:tabLst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096963" marR="0" indent="-195263" algn="l" defTabSz="914400" rtl="0" eaLnBrk="1" fontAlgn="auto" latinLnBrk="0" hangingPunct="1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Calibri Light" panose="020F0302020204030204" pitchFamily="34" charset="0"/>
              <a:buChar char="·"/>
              <a:tabLst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2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4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6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8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  <a:latin typeface="Lucida Console" panose="020B0609040504020204" pitchFamily="49" charset="0"/>
              </a:rPr>
              <a:t>&gt; for(</a:t>
            </a:r>
            <a:r>
              <a:rPr lang="en-US" sz="1800" b="1" dirty="0" err="1" smtClean="0">
                <a:solidFill>
                  <a:schemeClr val="accent1">
                    <a:lumMod val="75000"/>
                  </a:schemeClr>
                </a:solidFill>
                <a:latin typeface="Lucida Console" panose="020B0609040504020204" pitchFamily="49" charset="0"/>
              </a:rPr>
              <a:t>i</a:t>
            </a: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  <a:latin typeface="Lucida Console" panose="020B0609040504020204" pitchFamily="49" charset="0"/>
              </a:rPr>
              <a:t> </a:t>
            </a:r>
            <a:r>
              <a:rPr lang="en-US" sz="1800" b="1" dirty="0">
                <a:solidFill>
                  <a:schemeClr val="accent1">
                    <a:lumMod val="75000"/>
                  </a:schemeClr>
                </a:solidFill>
                <a:latin typeface="Lucida Console" panose="020B0609040504020204" pitchFamily="49" charset="0"/>
              </a:rPr>
              <a:t>in 1:3</a:t>
            </a: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  <a:latin typeface="Lucida Console" panose="020B0609040504020204" pitchFamily="49" charset="0"/>
              </a:rPr>
              <a:t>)</a:t>
            </a:r>
            <a:br>
              <a:rPr lang="en-US" sz="1800" b="1" dirty="0" smtClean="0">
                <a:solidFill>
                  <a:schemeClr val="accent1">
                    <a:lumMod val="75000"/>
                  </a:schemeClr>
                </a:solidFill>
                <a:latin typeface="Lucida Console" panose="020B0609040504020204" pitchFamily="49" charset="0"/>
              </a:rPr>
            </a:b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  <a:latin typeface="Lucida Console" panose="020B0609040504020204" pitchFamily="49" charset="0"/>
              </a:rPr>
              <a:t>  </a:t>
            </a:r>
            <a:r>
              <a:rPr lang="en-US" sz="1800" b="1" dirty="0">
                <a:solidFill>
                  <a:schemeClr val="accent1">
                    <a:lumMod val="75000"/>
                  </a:schemeClr>
                </a:solidFill>
                <a:latin typeface="Lucida Console" panose="020B0609040504020204" pitchFamily="49" charset="0"/>
              </a:rPr>
              <a:t>print</a:t>
            </a: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  <a:latin typeface="Lucida Console" panose="020B0609040504020204" pitchFamily="49" charset="0"/>
              </a:rPr>
              <a:t>(</a:t>
            </a:r>
            <a:br>
              <a:rPr lang="en-US" sz="1800" b="1" dirty="0" smtClean="0">
                <a:solidFill>
                  <a:schemeClr val="accent1">
                    <a:lumMod val="75000"/>
                  </a:schemeClr>
                </a:solidFill>
                <a:latin typeface="Lucida Console" panose="020B0609040504020204" pitchFamily="49" charset="0"/>
              </a:rPr>
            </a:b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  <a:latin typeface="Lucida Console" panose="020B0609040504020204" pitchFamily="49" charset="0"/>
              </a:rPr>
              <a:t>    c(</a:t>
            </a:r>
            <a:r>
              <a:rPr lang="en-US" sz="1800" b="1" dirty="0" err="1" smtClean="0">
                <a:solidFill>
                  <a:schemeClr val="accent1">
                    <a:lumMod val="75000"/>
                  </a:schemeClr>
                </a:solidFill>
                <a:latin typeface="Lucida Console" panose="020B0609040504020204" pitchFamily="49" charset="0"/>
              </a:rPr>
              <a:t>i,p</a:t>
            </a: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  <a:latin typeface="Lucida Console" panose="020B0609040504020204" pitchFamily="49" charset="0"/>
              </a:rPr>
              <a:t>[</a:t>
            </a:r>
            <a:r>
              <a:rPr lang="en-US" sz="1800" b="1" dirty="0" err="1" smtClean="0">
                <a:solidFill>
                  <a:schemeClr val="accent1">
                    <a:lumMod val="75000"/>
                  </a:schemeClr>
                </a:solidFill>
                <a:latin typeface="Lucida Console" panose="020B0609040504020204" pitchFamily="49" charset="0"/>
              </a:rPr>
              <a:t>i</a:t>
            </a: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  <a:latin typeface="Lucida Console" panose="020B0609040504020204" pitchFamily="49" charset="0"/>
              </a:rPr>
              <a:t>]))</a:t>
            </a:r>
            <a:br>
              <a:rPr lang="en-US" sz="1800" b="1" dirty="0" smtClean="0">
                <a:solidFill>
                  <a:schemeClr val="accent1">
                    <a:lumMod val="75000"/>
                  </a:schemeClr>
                </a:solidFill>
                <a:latin typeface="Lucida Console" panose="020B0609040504020204" pitchFamily="49" charset="0"/>
              </a:rPr>
            </a:b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  <a:latin typeface="Lucida Console" panose="020B0609040504020204" pitchFamily="49" charset="0"/>
              </a:rPr>
              <a:t>&gt; </a:t>
            </a:r>
            <a:r>
              <a:rPr lang="en-US" sz="1800" b="1" dirty="0" err="1" smtClean="0">
                <a:solidFill>
                  <a:schemeClr val="accent1">
                    <a:lumMod val="75000"/>
                  </a:schemeClr>
                </a:solidFill>
                <a:latin typeface="Lucida Console" panose="020B0609040504020204" pitchFamily="49" charset="0"/>
              </a:rPr>
              <a:t>i</a:t>
            </a:r>
            <a:r>
              <a:rPr lang="en-US" sz="1800" dirty="0" smtClean="0">
                <a:solidFill>
                  <a:schemeClr val="tx1"/>
                </a:solidFill>
                <a:latin typeface="Lucida Console" panose="020B0609040504020204" pitchFamily="49" charset="0"/>
              </a:rPr>
              <a:t/>
            </a:r>
            <a:br>
              <a:rPr lang="en-US" sz="1800" dirty="0" smtClean="0">
                <a:solidFill>
                  <a:schemeClr val="tx1"/>
                </a:solidFill>
                <a:latin typeface="Lucida Console" panose="020B0609040504020204" pitchFamily="49" charset="0"/>
              </a:rPr>
            </a:br>
            <a:r>
              <a:rPr lang="en-US" sz="1800" dirty="0" smtClean="0">
                <a:solidFill>
                  <a:schemeClr val="tx1"/>
                </a:solidFill>
                <a:latin typeface="Lucida Console" panose="020B0609040504020204" pitchFamily="49" charset="0"/>
              </a:rPr>
              <a:t/>
            </a:r>
            <a:br>
              <a:rPr lang="en-US" sz="1800" dirty="0" smtClean="0">
                <a:solidFill>
                  <a:schemeClr val="tx1"/>
                </a:solidFill>
                <a:latin typeface="Lucida Console" panose="020B0609040504020204" pitchFamily="49" charset="0"/>
              </a:rPr>
            </a:br>
            <a:r>
              <a:rPr lang="en-US" sz="1800" dirty="0" smtClean="0">
                <a:solidFill>
                  <a:schemeClr val="tx1"/>
                </a:solidFill>
                <a:latin typeface="Lucida Console" panose="020B0609040504020204" pitchFamily="49" charset="0"/>
              </a:rPr>
              <a:t/>
            </a:r>
            <a:br>
              <a:rPr lang="en-US" sz="1800" dirty="0" smtClean="0">
                <a:solidFill>
                  <a:schemeClr val="tx1"/>
                </a:solidFill>
                <a:latin typeface="Lucida Console" panose="020B0609040504020204" pitchFamily="49" charset="0"/>
              </a:rPr>
            </a:br>
            <a:r>
              <a:rPr lang="en-US" sz="1800" dirty="0" smtClean="0">
                <a:solidFill>
                  <a:schemeClr val="tx1"/>
                </a:solidFill>
                <a:latin typeface="Lucida Console" panose="020B0609040504020204" pitchFamily="49" charset="0"/>
              </a:rPr>
              <a:t/>
            </a:r>
            <a:br>
              <a:rPr lang="en-US" sz="1800" dirty="0" smtClean="0">
                <a:solidFill>
                  <a:schemeClr val="tx1"/>
                </a:solidFill>
                <a:latin typeface="Lucida Console" panose="020B0609040504020204" pitchFamily="49" charset="0"/>
              </a:rPr>
            </a:br>
            <a:r>
              <a:rPr lang="en-US" sz="1800" dirty="0" smtClean="0">
                <a:solidFill>
                  <a:schemeClr val="tx1"/>
                </a:solidFill>
                <a:latin typeface="Lucida Console" panose="020B0609040504020204" pitchFamily="49" charset="0"/>
              </a:rPr>
              <a:t/>
            </a:r>
            <a:br>
              <a:rPr lang="en-US" sz="1800" dirty="0" smtClean="0">
                <a:solidFill>
                  <a:schemeClr val="tx1"/>
                </a:solidFill>
                <a:latin typeface="Lucida Console" panose="020B0609040504020204" pitchFamily="49" charset="0"/>
              </a:rPr>
            </a:br>
            <a:r>
              <a:rPr lang="ru-RU" sz="1800" dirty="0" smtClean="0">
                <a:solidFill>
                  <a:schemeClr val="tx1"/>
                </a:solidFill>
                <a:latin typeface="Lucida Console" panose="020B0609040504020204" pitchFamily="49" charset="0"/>
              </a:rPr>
              <a:t>[1</a:t>
            </a:r>
            <a:r>
              <a:rPr lang="ru-RU" sz="1800" dirty="0">
                <a:solidFill>
                  <a:schemeClr val="tx1"/>
                </a:solidFill>
                <a:latin typeface="Lucida Console" panose="020B0609040504020204" pitchFamily="49" charset="0"/>
              </a:rPr>
              <a:t>] "1" "И</a:t>
            </a:r>
            <a:r>
              <a:rPr lang="ru-RU" sz="1800" dirty="0" smtClean="0">
                <a:solidFill>
                  <a:schemeClr val="tx1"/>
                </a:solidFill>
                <a:latin typeface="Lucida Console" panose="020B0609040504020204" pitchFamily="49" charset="0"/>
              </a:rPr>
              <a:t>"</a:t>
            </a:r>
            <a:r>
              <a:rPr lang="en-US" sz="1800" dirty="0" smtClean="0">
                <a:solidFill>
                  <a:schemeClr val="tx1"/>
                </a:solidFill>
                <a:latin typeface="Lucida Console" panose="020B0609040504020204" pitchFamily="49" charset="0"/>
              </a:rPr>
              <a:t/>
            </a:r>
            <a:br>
              <a:rPr lang="en-US" sz="1800" dirty="0" smtClean="0">
                <a:solidFill>
                  <a:schemeClr val="tx1"/>
                </a:solidFill>
                <a:latin typeface="Lucida Console" panose="020B0609040504020204" pitchFamily="49" charset="0"/>
              </a:rPr>
            </a:br>
            <a:r>
              <a:rPr lang="ru-RU" sz="1800" dirty="0" smtClean="0">
                <a:solidFill>
                  <a:schemeClr val="tx1"/>
                </a:solidFill>
                <a:latin typeface="Lucida Console" panose="020B0609040504020204" pitchFamily="49" charset="0"/>
              </a:rPr>
              <a:t>[</a:t>
            </a:r>
            <a:r>
              <a:rPr lang="ru-RU" sz="1800" dirty="0">
                <a:solidFill>
                  <a:schemeClr val="tx1"/>
                </a:solidFill>
                <a:latin typeface="Lucida Console" panose="020B0609040504020204" pitchFamily="49" charset="0"/>
              </a:rPr>
              <a:t>1] "2" "Р</a:t>
            </a:r>
            <a:r>
              <a:rPr lang="ru-RU" sz="1800" dirty="0" smtClean="0">
                <a:solidFill>
                  <a:schemeClr val="tx1"/>
                </a:solidFill>
                <a:latin typeface="Lucida Console" panose="020B0609040504020204" pitchFamily="49" charset="0"/>
              </a:rPr>
              <a:t>"</a:t>
            </a:r>
            <a:r>
              <a:rPr lang="en-US" sz="1800" dirty="0" smtClean="0">
                <a:solidFill>
                  <a:schemeClr val="tx1"/>
                </a:solidFill>
                <a:latin typeface="Lucida Console" panose="020B0609040504020204" pitchFamily="49" charset="0"/>
              </a:rPr>
              <a:t/>
            </a:r>
            <a:br>
              <a:rPr lang="en-US" sz="1800" dirty="0" smtClean="0">
                <a:solidFill>
                  <a:schemeClr val="tx1"/>
                </a:solidFill>
                <a:latin typeface="Lucida Console" panose="020B0609040504020204" pitchFamily="49" charset="0"/>
              </a:rPr>
            </a:br>
            <a:r>
              <a:rPr lang="ru-RU" sz="1800" dirty="0" smtClean="0">
                <a:solidFill>
                  <a:schemeClr val="tx1"/>
                </a:solidFill>
                <a:latin typeface="Lucida Console" panose="020B0609040504020204" pitchFamily="49" charset="0"/>
              </a:rPr>
              <a:t>[</a:t>
            </a:r>
            <a:r>
              <a:rPr lang="ru-RU" sz="1800" dirty="0">
                <a:solidFill>
                  <a:schemeClr val="tx1"/>
                </a:solidFill>
                <a:latin typeface="Lucida Console" panose="020B0609040504020204" pitchFamily="49" charset="0"/>
              </a:rPr>
              <a:t>1] "3" "Д</a:t>
            </a:r>
            <a:r>
              <a:rPr lang="ru-RU" sz="1800" dirty="0" smtClean="0">
                <a:solidFill>
                  <a:schemeClr val="tx1"/>
                </a:solidFill>
                <a:latin typeface="Lucida Console" panose="020B0609040504020204" pitchFamily="49" charset="0"/>
              </a:rPr>
              <a:t>"</a:t>
            </a:r>
            <a:r>
              <a:rPr lang="en-US" sz="1800" dirty="0" smtClean="0">
                <a:solidFill>
                  <a:schemeClr val="tx1"/>
                </a:solidFill>
                <a:latin typeface="Lucida Console" panose="020B0609040504020204" pitchFamily="49" charset="0"/>
              </a:rPr>
              <a:t/>
            </a:r>
            <a:br>
              <a:rPr lang="en-US" sz="1800" dirty="0" smtClean="0">
                <a:solidFill>
                  <a:schemeClr val="tx1"/>
                </a:solidFill>
                <a:latin typeface="Lucida Console" panose="020B0609040504020204" pitchFamily="49" charset="0"/>
              </a:rPr>
            </a:br>
            <a:r>
              <a:rPr lang="ru-RU" sz="1800" dirty="0" smtClean="0">
                <a:solidFill>
                  <a:schemeClr val="tx1"/>
                </a:solidFill>
                <a:latin typeface="Lucida Console" panose="020B0609040504020204" pitchFamily="49" charset="0"/>
              </a:rPr>
              <a:t>[</a:t>
            </a:r>
            <a:r>
              <a:rPr lang="ru-RU" sz="1800" dirty="0">
                <a:solidFill>
                  <a:schemeClr val="tx1"/>
                </a:solidFill>
                <a:latin typeface="Lucida Console" panose="020B0609040504020204" pitchFamily="49" charset="0"/>
              </a:rPr>
              <a:t>1] </a:t>
            </a:r>
            <a:r>
              <a:rPr lang="en-US" sz="1800" dirty="0">
                <a:solidFill>
                  <a:schemeClr val="tx1"/>
                </a:solidFill>
                <a:latin typeface="Lucida Console" panose="020B0609040504020204" pitchFamily="49" charset="0"/>
              </a:rPr>
              <a:t>3</a:t>
            </a:r>
            <a:endParaRPr lang="en-US" sz="1800" b="1" dirty="0">
              <a:solidFill>
                <a:schemeClr val="accent1">
                  <a:lumMod val="75000"/>
                </a:schemeClr>
              </a:solidFill>
              <a:latin typeface="Lucida Console" panose="020B0609040504020204" pitchFamily="49" charset="0"/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7124700" y="2331014"/>
            <a:ext cx="0" cy="335655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9824280" y="2301197"/>
            <a:ext cx="0" cy="335655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Прямоугольник 8"/>
          <p:cNvSpPr/>
          <p:nvPr/>
        </p:nvSpPr>
        <p:spPr>
          <a:xfrm>
            <a:off x="4493768" y="2263336"/>
            <a:ext cx="263093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Lucida Console" panose="020B0609040504020204" pitchFamily="49" charset="0"/>
              </a:rPr>
              <a:t>&gt; repeat {</a:t>
            </a:r>
          </a:p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Lucida Console" panose="020B0609040504020204" pitchFamily="49" charset="0"/>
              </a:rPr>
              <a:t>  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Lucida Console" panose="020B0609040504020204" pitchFamily="49" charset="0"/>
              </a:rPr>
              <a:t>print(</a:t>
            </a:r>
            <a:b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Lucida Console" panose="020B0609040504020204" pitchFamily="49" charset="0"/>
              </a:rPr>
            </a:b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Lucida Console" panose="020B0609040504020204" pitchFamily="49" charset="0"/>
              </a:rPr>
              <a:t>     c(</a:t>
            </a:r>
            <a:r>
              <a:rPr lang="en-US" b="1" dirty="0" err="1" smtClean="0">
                <a:solidFill>
                  <a:schemeClr val="accent1">
                    <a:lumMod val="75000"/>
                  </a:schemeClr>
                </a:solidFill>
                <a:latin typeface="Lucida Console" panose="020B0609040504020204" pitchFamily="49" charset="0"/>
              </a:rPr>
              <a:t>i,p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Lucida Console" panose="020B0609040504020204" pitchFamily="49" charset="0"/>
              </a:rPr>
              <a:t>[</a:t>
            </a:r>
            <a:r>
              <a:rPr lang="en-US" b="1" dirty="0" err="1" smtClean="0">
                <a:solidFill>
                  <a:schemeClr val="accent1">
                    <a:lumMod val="75000"/>
                  </a:schemeClr>
                </a:solidFill>
                <a:latin typeface="Lucida Console" panose="020B0609040504020204" pitchFamily="49" charset="0"/>
              </a:rPr>
              <a:t>i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Lucida Console" panose="020B0609040504020204" pitchFamily="49" charset="0"/>
              </a:rPr>
              <a:t>]))</a:t>
            </a:r>
          </a:p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Lucida Console" panose="020B0609040504020204" pitchFamily="49" charset="0"/>
              </a:rPr>
              <a:t>   if(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  <a:latin typeface="Lucida Console" panose="020B0609040504020204" pitchFamily="49" charset="0"/>
              </a:rPr>
              <a:t>i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Lucida Console" panose="020B0609040504020204" pitchFamily="49" charset="0"/>
              </a:rPr>
              <a:t>==3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Lucida Console" panose="020B0609040504020204" pitchFamily="49" charset="0"/>
              </a:rPr>
              <a:t>)</a:t>
            </a:r>
          </a:p>
          <a:p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Lucida Console" panose="020B0609040504020204" pitchFamily="49" charset="0"/>
              </a:rPr>
              <a:t>     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Lucida Console" panose="020B0609040504020204" pitchFamily="49" charset="0"/>
              </a:rPr>
              <a:t>break</a:t>
            </a:r>
          </a:p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Lucida Console" panose="020B0609040504020204" pitchFamily="49" charset="0"/>
              </a:rPr>
              <a:t>   else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  <a:latin typeface="Lucida Console" panose="020B0609040504020204" pitchFamily="49" charset="0"/>
              </a:rPr>
              <a:t>i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Lucida Console" panose="020B0609040504020204" pitchFamily="49" charset="0"/>
              </a:rPr>
              <a:t>&lt;-i+1</a:t>
            </a:r>
          </a:p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Lucida Console" panose="020B0609040504020204" pitchFamily="49" charset="0"/>
              </a:rPr>
              <a:t> }</a:t>
            </a:r>
          </a:p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Lucida Console" panose="020B0609040504020204" pitchFamily="49" charset="0"/>
              </a:rPr>
              <a:t>&gt;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  <a:latin typeface="Lucida Console" panose="020B0609040504020204" pitchFamily="49" charset="0"/>
              </a:rPr>
              <a:t>i</a:t>
            </a:r>
            <a:endParaRPr lang="en-US" dirty="0">
              <a:latin typeface="Lucida Console" panose="020B0609040504020204" pitchFamily="49" charset="0"/>
            </a:endParaRPr>
          </a:p>
          <a:p>
            <a:r>
              <a:rPr lang="ru-RU" dirty="0">
                <a:latin typeface="Lucida Console" panose="020B0609040504020204" pitchFamily="49" charset="0"/>
              </a:rPr>
              <a:t>[1] "1" "И"</a:t>
            </a:r>
          </a:p>
          <a:p>
            <a:r>
              <a:rPr lang="ru-RU" dirty="0">
                <a:latin typeface="Lucida Console" panose="020B0609040504020204" pitchFamily="49" charset="0"/>
              </a:rPr>
              <a:t>[1] "2" "Р"</a:t>
            </a:r>
          </a:p>
          <a:p>
            <a:r>
              <a:rPr lang="ru-RU" dirty="0">
                <a:latin typeface="Lucida Console" panose="020B0609040504020204" pitchFamily="49" charset="0"/>
              </a:rPr>
              <a:t>[1] "3" "Д"</a:t>
            </a:r>
            <a:endParaRPr lang="en-US" dirty="0">
              <a:latin typeface="Lucida Console" panose="020B0609040504020204" pitchFamily="49" charset="0"/>
            </a:endParaRPr>
          </a:p>
          <a:p>
            <a:r>
              <a:rPr lang="ru-RU" dirty="0">
                <a:latin typeface="Lucida Console" panose="020B0609040504020204" pitchFamily="49" charset="0"/>
              </a:rPr>
              <a:t>[1] </a:t>
            </a:r>
            <a:r>
              <a:rPr lang="en-US" dirty="0">
                <a:latin typeface="Lucida Console" panose="020B0609040504020204" pitchFamily="49" charset="0"/>
              </a:rPr>
              <a:t>3</a:t>
            </a:r>
            <a:endParaRPr lang="en-US" b="1" dirty="0">
              <a:solidFill>
                <a:schemeClr val="accent1">
                  <a:lumMod val="75000"/>
                </a:schemeClr>
              </a:solidFill>
              <a:latin typeface="Lucida Console" panose="020B060904050402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5314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Доступ к структурам данных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76288-4F85-4F59-B786-02C6DC4B752F}" type="slidenum">
              <a:rPr lang="ru-RU" smtClean="0"/>
              <a:pPr/>
              <a:t>13</a:t>
            </a:fld>
            <a:endParaRPr lang="ru-RU"/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95938308"/>
              </p:ext>
            </p:extLst>
          </p:nvPr>
        </p:nvGraphicFramePr>
        <p:xfrm>
          <a:off x="676275" y="2011363"/>
          <a:ext cx="10753724" cy="348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94624"/>
                <a:gridCol w="1828001"/>
                <a:gridCol w="7531099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Запись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Объекты</a:t>
                      </a:r>
                      <a:r>
                        <a:rPr lang="en-US" dirty="0" smtClean="0"/>
                        <a:t>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Описание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Lucida Console" panose="020B0609040504020204" pitchFamily="49" charset="0"/>
                        </a:rPr>
                        <a:t>x[</a:t>
                      </a:r>
                      <a:r>
                        <a:rPr lang="en-US" dirty="0" err="1" smtClean="0">
                          <a:latin typeface="Lucida Console" panose="020B0609040504020204" pitchFamily="49" charset="0"/>
                        </a:rPr>
                        <a:t>i</a:t>
                      </a:r>
                      <a:r>
                        <a:rPr lang="en-US" dirty="0" smtClean="0">
                          <a:latin typeface="Lucida Console" panose="020B0609040504020204" pitchFamily="49" charset="0"/>
                        </a:rPr>
                        <a:t>]</a:t>
                      </a:r>
                      <a:endParaRPr lang="ru-RU" dirty="0">
                        <a:latin typeface="Lucida Console" panose="020B060904050402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Векторы, списки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Возвращает объект из 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Lucida Console" panose="020B0609040504020204" pitchFamily="49" charset="0"/>
                          <a:ea typeface="+mn-ea"/>
                          <a:cs typeface="+mn-cs"/>
                        </a:rPr>
                        <a:t>x</a:t>
                      </a:r>
                      <a:r>
                        <a:rPr lang="en-US" dirty="0" smtClean="0"/>
                        <a:t>, </a:t>
                      </a:r>
                      <a:r>
                        <a:rPr lang="ru-RU" dirty="0" smtClean="0"/>
                        <a:t>описанный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Lucida Console" panose="020B0609040504020204" pitchFamily="49" charset="0"/>
                          <a:ea typeface="+mn-ea"/>
                          <a:cs typeface="+mn-cs"/>
                        </a:rPr>
                        <a:t>i</a:t>
                      </a:r>
                      <a:r>
                        <a:rPr lang="en-US" dirty="0" smtClean="0"/>
                        <a:t>.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Lucida Console" panose="020B0609040504020204" pitchFamily="49" charset="0"/>
                          <a:ea typeface="+mn-ea"/>
                          <a:cs typeface="+mn-cs"/>
                        </a:rPr>
                        <a:t>i</a:t>
                      </a:r>
                      <a:r>
                        <a:rPr lang="en-US" i="1" dirty="0" smtClean="0"/>
                        <a:t> </a:t>
                      </a:r>
                      <a:r>
                        <a:rPr lang="ru-RU" dirty="0" smtClean="0"/>
                        <a:t>может быть числовым вектором</a:t>
                      </a:r>
                      <a:r>
                        <a:rPr lang="en-US" dirty="0" smtClean="0"/>
                        <a:t>, </a:t>
                      </a:r>
                      <a:r>
                        <a:rPr lang="ru-RU" dirty="0" smtClean="0"/>
                        <a:t>буквенным вектором</a:t>
                      </a:r>
                      <a:r>
                        <a:rPr lang="en-US" dirty="0" smtClean="0"/>
                        <a:t> (</a:t>
                      </a:r>
                      <a:r>
                        <a:rPr lang="ru-RU" dirty="0" smtClean="0"/>
                        <a:t>в </a:t>
                      </a:r>
                      <a:r>
                        <a:rPr lang="ru-RU" dirty="0" err="1" smtClean="0"/>
                        <a:t>т.ч</a:t>
                      </a:r>
                      <a:r>
                        <a:rPr lang="ru-RU" dirty="0" smtClean="0"/>
                        <a:t>. имён объектов</a:t>
                      </a:r>
                      <a:r>
                        <a:rPr lang="en-US" dirty="0" smtClean="0"/>
                        <a:t>) </a:t>
                      </a:r>
                      <a:r>
                        <a:rPr lang="ru-RU" dirty="0" smtClean="0"/>
                        <a:t>или логическим вектором</a:t>
                      </a:r>
                      <a:r>
                        <a:rPr lang="en-US" dirty="0" smtClean="0"/>
                        <a:t>. </a:t>
                      </a:r>
                      <a:r>
                        <a:rPr lang="ru-RU" dirty="0" smtClean="0"/>
                        <a:t>Не допускает</a:t>
                      </a:r>
                      <a:r>
                        <a:rPr lang="ru-RU" baseline="0" dirty="0" smtClean="0"/>
                        <a:t> частичного совпадения</a:t>
                      </a:r>
                      <a:r>
                        <a:rPr lang="en-US" dirty="0" smtClean="0"/>
                        <a:t>. </a:t>
                      </a:r>
                      <a:r>
                        <a:rPr lang="ru-RU" dirty="0" smtClean="0"/>
                        <a:t>В списках возвращает список</a:t>
                      </a:r>
                      <a:r>
                        <a:rPr lang="en-US" dirty="0" smtClean="0"/>
                        <a:t>. </a:t>
                      </a:r>
                      <a:r>
                        <a:rPr lang="ru-RU" dirty="0" smtClean="0"/>
                        <a:t>В векторах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dirty="0" smtClean="0"/>
                        <a:t>--</a:t>
                      </a:r>
                      <a:r>
                        <a:rPr lang="ru-RU" baseline="0" dirty="0" smtClean="0"/>
                        <a:t>- вектор.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Lucida Console" panose="020B0609040504020204" pitchFamily="49" charset="0"/>
                          <a:ea typeface="+mn-ea"/>
                          <a:cs typeface="+mn-cs"/>
                        </a:rPr>
                        <a:t>x[[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Lucida Console" panose="020B0609040504020204" pitchFamily="49" charset="0"/>
                          <a:ea typeface="+mn-ea"/>
                          <a:cs typeface="+mn-cs"/>
                        </a:rPr>
                        <a:t>i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Lucida Console" panose="020B0609040504020204" pitchFamily="49" charset="0"/>
                          <a:ea typeface="+mn-ea"/>
                          <a:cs typeface="+mn-cs"/>
                        </a:rPr>
                        <a:t>]]</a:t>
                      </a:r>
                      <a:endParaRPr lang="ru-RU" sz="1800" kern="1200" dirty="0">
                        <a:solidFill>
                          <a:schemeClr val="dk1"/>
                        </a:solidFill>
                        <a:latin typeface="Lucida Console" panose="020B0609040504020204" pitchFamily="49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Векторы, списки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Возвращает единственный элемент 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Lucida Console" panose="020B0609040504020204" pitchFamily="49" charset="0"/>
                          <a:ea typeface="+mn-ea"/>
                          <a:cs typeface="+mn-cs"/>
                        </a:rPr>
                        <a:t>x</a:t>
                      </a:r>
                      <a:r>
                        <a:rPr lang="en-US" dirty="0" smtClean="0"/>
                        <a:t>, </a:t>
                      </a:r>
                      <a:r>
                        <a:rPr lang="ru-RU" dirty="0" smtClean="0"/>
                        <a:t>соответствующий</a:t>
                      </a:r>
                      <a:r>
                        <a:rPr lang="en-US" dirty="0" smtClean="0"/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Lucida Console" panose="020B0609040504020204" pitchFamily="49" charset="0"/>
                          <a:ea typeface="+mn-ea"/>
                          <a:cs typeface="+mn-cs"/>
                        </a:rPr>
                        <a:t>i</a:t>
                      </a:r>
                      <a:r>
                        <a:rPr lang="en-US" dirty="0" smtClean="0"/>
                        <a:t>.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Lucida Console" panose="020B0609040504020204" pitchFamily="49" charset="0"/>
                          <a:ea typeface="+mn-ea"/>
                          <a:cs typeface="+mn-cs"/>
                        </a:rPr>
                        <a:t>i</a:t>
                      </a:r>
                      <a:r>
                        <a:rPr lang="en-US" i="1" dirty="0" smtClean="0"/>
                        <a:t> </a:t>
                      </a:r>
                      <a:r>
                        <a:rPr lang="ru-RU" dirty="0" smtClean="0"/>
                        <a:t>может быть как числовым, так</a:t>
                      </a:r>
                      <a:r>
                        <a:rPr lang="ru-RU" baseline="0" dirty="0" smtClean="0"/>
                        <a:t> и </a:t>
                      </a:r>
                      <a:r>
                        <a:rPr lang="ru-RU" dirty="0" smtClean="0"/>
                        <a:t>буквенным вектором длины 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Lucida Console" panose="020B0609040504020204" pitchFamily="49" charset="0"/>
                          <a:ea typeface="+mn-ea"/>
                          <a:cs typeface="+mn-cs"/>
                        </a:rPr>
                        <a:t>1</a:t>
                      </a:r>
                      <a:r>
                        <a:rPr lang="en-US" dirty="0" smtClean="0"/>
                        <a:t>. </a:t>
                      </a:r>
                      <a:r>
                        <a:rPr lang="ru-RU" dirty="0" smtClean="0"/>
                        <a:t>Допускает частичное соответствие </a:t>
                      </a:r>
                      <a:r>
                        <a:rPr lang="en-US" dirty="0" smtClean="0"/>
                        <a:t>(</a:t>
                      </a:r>
                      <a:r>
                        <a:rPr lang="ru-RU" dirty="0" smtClean="0"/>
                        <a:t>с опцией</a:t>
                      </a:r>
                      <a:r>
                        <a:rPr lang="en-US" dirty="0" smtClean="0"/>
                        <a:t> 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Lucida Console" panose="020B0609040504020204" pitchFamily="49" charset="0"/>
                          <a:ea typeface="+mn-ea"/>
                          <a:cs typeface="+mn-cs"/>
                        </a:rPr>
                        <a:t>exact=FALSE</a:t>
                      </a:r>
                      <a:r>
                        <a:rPr lang="en-US" dirty="0" smtClean="0"/>
                        <a:t>).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Lucida Console" panose="020B0609040504020204" pitchFamily="49" charset="0"/>
                          <a:ea typeface="+mn-ea"/>
                          <a:cs typeface="+mn-cs"/>
                        </a:rPr>
                        <a:t>x$name</a:t>
                      </a:r>
                      <a:endParaRPr lang="ru-RU" sz="1800" kern="1200" dirty="0">
                        <a:solidFill>
                          <a:schemeClr val="dk1"/>
                        </a:solidFill>
                        <a:latin typeface="Lucida Console" panose="020B0609040504020204" pitchFamily="49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Списки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Возвращает объект с именем</a:t>
                      </a:r>
                      <a:r>
                        <a:rPr lang="en-US" dirty="0" smtClean="0"/>
                        <a:t> 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Lucida Console" panose="020B0609040504020204" pitchFamily="49" charset="0"/>
                          <a:ea typeface="+mn-ea"/>
                          <a:cs typeface="+mn-cs"/>
                        </a:rPr>
                        <a:t>name</a:t>
                      </a:r>
                      <a:r>
                        <a:rPr lang="en-US" i="1" dirty="0" smtClean="0"/>
                        <a:t> </a:t>
                      </a:r>
                      <a:r>
                        <a:rPr lang="ru-RU" i="0" dirty="0" smtClean="0"/>
                        <a:t>из</a:t>
                      </a:r>
                      <a:r>
                        <a:rPr lang="ru-RU" i="1" dirty="0" smtClean="0"/>
                        <a:t> </a:t>
                      </a:r>
                      <a:r>
                        <a:rPr lang="ru-RU" i="0" dirty="0" smtClean="0"/>
                        <a:t>объекта</a:t>
                      </a:r>
                      <a:r>
                        <a:rPr lang="ru-RU" i="1" dirty="0" smtClean="0"/>
                        <a:t> 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Lucida Console" panose="020B0609040504020204" pitchFamily="49" charset="0"/>
                          <a:ea typeface="+mn-ea"/>
                          <a:cs typeface="+mn-cs"/>
                        </a:rPr>
                        <a:t>x</a:t>
                      </a:r>
                      <a:r>
                        <a:rPr lang="en-US" dirty="0" smtClean="0"/>
                        <a:t>.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Lucida Console" panose="020B0609040504020204" pitchFamily="49" charset="0"/>
                          <a:ea typeface="+mn-ea"/>
                          <a:cs typeface="+mn-cs"/>
                        </a:rPr>
                        <a:t>x@name</a:t>
                      </a:r>
                      <a:endParaRPr lang="ru-RU" sz="1800" kern="1200" dirty="0">
                        <a:solidFill>
                          <a:schemeClr val="dk1"/>
                        </a:solidFill>
                        <a:latin typeface="Lucida Console" panose="020B0609040504020204" pitchFamily="49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Возвращает объект, сохранённый в объекте 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Lucida Console" panose="020B0609040504020204" pitchFamily="49" charset="0"/>
                          <a:ea typeface="+mn-ea"/>
                          <a:cs typeface="+mn-cs"/>
                        </a:rPr>
                        <a:t>x</a:t>
                      </a:r>
                      <a:r>
                        <a:rPr lang="en-US" i="1" dirty="0" smtClean="0"/>
                        <a:t> </a:t>
                      </a:r>
                      <a:r>
                        <a:rPr lang="ru-RU" i="0" dirty="0" smtClean="0"/>
                        <a:t>в</a:t>
                      </a:r>
                      <a:r>
                        <a:rPr lang="ru-RU" i="0" baseline="0" dirty="0" smtClean="0"/>
                        <a:t> слоте с именем 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Lucida Console" panose="020B0609040504020204" pitchFamily="49" charset="0"/>
                          <a:ea typeface="+mn-ea"/>
                          <a:cs typeface="+mn-cs"/>
                        </a:rPr>
                        <a:t>name</a:t>
                      </a:r>
                      <a:r>
                        <a:rPr lang="en-US" dirty="0" smtClean="0"/>
                        <a:t>.</a:t>
                      </a:r>
                      <a:endParaRPr lang="ru-RU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69505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Ссылки и литература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J. Adler, R in a Nutshell, Second ed., 2012, 722 p.</a:t>
            </a:r>
          </a:p>
          <a:p>
            <a:endParaRPr lang="en-US" dirty="0"/>
          </a:p>
          <a:p>
            <a:r>
              <a:rPr lang="ru-RU" dirty="0"/>
              <a:t>Т</a:t>
            </a:r>
            <a:r>
              <a:rPr lang="ru-RU" dirty="0" smtClean="0"/>
              <a:t>ренажер</a:t>
            </a:r>
            <a:r>
              <a:rPr lang="en-US" dirty="0" smtClean="0"/>
              <a:t> </a:t>
            </a:r>
            <a:r>
              <a:rPr lang="ru-RU" dirty="0" smtClean="0"/>
              <a:t>для освоения основ языка </a:t>
            </a:r>
            <a:r>
              <a:rPr lang="en-US" dirty="0"/>
              <a:t>R: </a:t>
            </a:r>
            <a:r>
              <a:rPr lang="en-US" dirty="0">
                <a:hlinkClick r:id="rId2"/>
              </a:rPr>
              <a:t>http://tryr.codeschool.com</a:t>
            </a:r>
            <a:r>
              <a:rPr lang="en-US" dirty="0" smtClean="0">
                <a:hlinkClick r:id="rId2"/>
              </a:rPr>
              <a:t>/</a:t>
            </a:r>
            <a:r>
              <a:rPr lang="en-US" dirty="0" smtClean="0"/>
              <a:t> </a:t>
            </a:r>
            <a:r>
              <a:rPr lang="ru-RU" dirty="0" smtClean="0"/>
              <a:t>от </a:t>
            </a:r>
            <a:r>
              <a:rPr lang="en-US" dirty="0" smtClean="0"/>
              <a:t>O’Reilly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76288-4F85-4F59-B786-02C6DC4B752F}" type="slidenum">
              <a:rPr lang="ru-RU" smtClean="0"/>
              <a:pPr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4691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Синтаксис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ru-RU" dirty="0" smtClean="0"/>
              <a:t>Константы (векторы: числовые, буквенные; символы)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smtClean="0"/>
              <a:t>Операторы (приоритет операций, присвоение)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smtClean="0"/>
              <a:t>Выражения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smtClean="0"/>
              <a:t>Управляющие структуры (условный оператор; цикл)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smtClean="0"/>
              <a:t>Структуры данных (индексы: вектор чисел, вектор логических значений, имена)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76288-4F85-4F59-B786-02C6DC4B752F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0020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Векторы:</a:t>
            </a:r>
            <a:r>
              <a:rPr lang="en-US" dirty="0" smtClean="0"/>
              <a:t> </a:t>
            </a:r>
            <a:r>
              <a:rPr lang="ru-RU" dirty="0" smtClean="0"/>
              <a:t>числовые </a:t>
            </a:r>
            <a:r>
              <a:rPr lang="en-US" dirty="0"/>
              <a:t>(numeric</a:t>
            </a:r>
            <a:r>
              <a:rPr lang="en-US" dirty="0" smtClean="0"/>
              <a:t>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6657" y="2011680"/>
            <a:ext cx="5393944" cy="3766185"/>
          </a:xfrm>
        </p:spPr>
        <p:txBody>
          <a:bodyPr/>
          <a:lstStyle/>
          <a:p>
            <a:r>
              <a:rPr lang="ru-RU" dirty="0" smtClean="0"/>
              <a:t>Числа, с плавающей точкой, шестнадцатеричные</a:t>
            </a:r>
          </a:p>
          <a:p>
            <a:r>
              <a:rPr lang="ru-RU" dirty="0" smtClean="0"/>
              <a:t>По</a:t>
            </a:r>
            <a:r>
              <a:rPr lang="en-US" dirty="0" smtClean="0"/>
              <a:t> </a:t>
            </a:r>
            <a:r>
              <a:rPr lang="ru-RU" dirty="0" smtClean="0"/>
              <a:t>умолчанию </a:t>
            </a:r>
            <a:r>
              <a:rPr lang="en-US" dirty="0" smtClean="0">
                <a:latin typeface="Lucida Console" panose="020B0609040504020204" pitchFamily="49" charset="0"/>
              </a:rPr>
              <a:t>double</a:t>
            </a:r>
          </a:p>
          <a:p>
            <a:r>
              <a:rPr lang="en-US" dirty="0" smtClean="0">
                <a:latin typeface="Lucida Console" panose="020B0609040504020204" pitchFamily="49" charset="0"/>
              </a:rPr>
              <a:t>a:b</a:t>
            </a:r>
            <a:r>
              <a:rPr lang="en-US" dirty="0" smtClean="0"/>
              <a:t> – </a:t>
            </a:r>
            <a:r>
              <a:rPr lang="ru-RU" dirty="0" smtClean="0"/>
              <a:t>диапазон </a:t>
            </a:r>
            <a:r>
              <a:rPr lang="en-US" dirty="0">
                <a:latin typeface="Lucida Console" panose="020B0609040504020204" pitchFamily="49" charset="0"/>
              </a:rPr>
              <a:t>integer</a:t>
            </a:r>
          </a:p>
          <a:p>
            <a:r>
              <a:rPr lang="ru-RU" dirty="0" smtClean="0"/>
              <a:t>Комплексные числа</a:t>
            </a:r>
            <a:r>
              <a:rPr lang="en-US" dirty="0" smtClean="0"/>
              <a:t> </a:t>
            </a:r>
            <a:r>
              <a:rPr lang="en-US" dirty="0" err="1" smtClean="0">
                <a:latin typeface="Lucida Console" panose="020B0609040504020204" pitchFamily="49" charset="0"/>
              </a:rPr>
              <a:t>a+bi</a:t>
            </a:r>
            <a:endParaRPr lang="en-US" dirty="0" smtClean="0">
              <a:latin typeface="Lucida Console" panose="020B0609040504020204" pitchFamily="49" charset="0"/>
            </a:endParaRPr>
          </a:p>
          <a:p>
            <a:r>
              <a:rPr lang="ru-RU" dirty="0" smtClean="0"/>
              <a:t>Предельная точность </a:t>
            </a:r>
            <a:r>
              <a:rPr lang="en-US" dirty="0" smtClean="0"/>
              <a:t>2^1023</a:t>
            </a:r>
          </a:p>
          <a:p>
            <a:r>
              <a:rPr lang="ru-RU" dirty="0" smtClean="0"/>
              <a:t>Предельный размер </a:t>
            </a:r>
            <a:r>
              <a:rPr lang="en-US" dirty="0" smtClean="0"/>
              <a:t>2^102</a:t>
            </a:r>
            <a:r>
              <a:rPr lang="ru-RU" dirty="0" smtClean="0"/>
              <a:t>4</a:t>
            </a:r>
            <a:endParaRPr lang="en-US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76288-4F85-4F59-B786-02C6DC4B752F}" type="slidenum">
              <a:rPr lang="ru-RU" smtClean="0"/>
              <a:pPr/>
              <a:t>3</a:t>
            </a:fld>
            <a:endParaRPr lang="ru-RU"/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5499101" y="1741714"/>
            <a:ext cx="6464300" cy="40361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7800" marR="0" indent="-17780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Calibri Light" panose="020F0302020204030204" pitchFamily="34" charset="0"/>
              <a:buChar char="·"/>
              <a:tabLst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33400" marR="0" indent="-346075" algn="l" defTabSz="914400" rtl="0" eaLnBrk="1" fontAlgn="auto" latinLnBrk="0" hangingPunct="1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Calibri Light" panose="020F0302020204030204" pitchFamily="34" charset="0"/>
              <a:buChar char="·"/>
              <a:tabLst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23900" marR="0" indent="-368300" algn="l" defTabSz="914400" rtl="0" eaLnBrk="1" fontAlgn="auto" latinLnBrk="0" hangingPunct="1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Calibri Light" panose="020F0302020204030204" pitchFamily="34" charset="0"/>
              <a:buChar char="·"/>
              <a:tabLst/>
              <a:defRPr sz="2000" i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822325" marR="0" indent="-200025" algn="l" defTabSz="914400" rtl="0" eaLnBrk="1" fontAlgn="auto" latinLnBrk="0" hangingPunct="1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Calibri Light" panose="020F0302020204030204" pitchFamily="34" charset="0"/>
              <a:buChar char="·"/>
              <a:tabLst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096963" marR="0" indent="-195263" algn="l" defTabSz="914400" rtl="0" eaLnBrk="1" fontAlgn="auto" latinLnBrk="0" hangingPunct="1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Calibri Light" panose="020F0302020204030204" pitchFamily="34" charset="0"/>
              <a:buChar char="·"/>
              <a:tabLst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2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4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6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8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Calibri Light" panose="020F0302020204030204" pitchFamily="34" charset="0"/>
              <a:buChar char="&gt;"/>
            </a:pP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  <a:latin typeface="Lucida Console" panose="020B0609040504020204" pitchFamily="49" charset="0"/>
              </a:rPr>
              <a:t>c(1.4142135, 2^102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Lucida Console" panose="020B0609040504020204" pitchFamily="49" charset="0"/>
              </a:rPr>
              <a:t>3</a:t>
            </a: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  <a:latin typeface="Lucida Console" panose="020B0609040504020204" pitchFamily="49" charset="0"/>
              </a:rPr>
              <a:t>, 0x010)</a:t>
            </a:r>
          </a:p>
          <a:p>
            <a:pPr marL="0" lvl="1" indent="0">
              <a:spcBef>
                <a:spcPts val="1300"/>
              </a:spcBef>
              <a:buNone/>
            </a:pPr>
            <a:r>
              <a:rPr lang="en-US" sz="1800" dirty="0" smtClean="0">
                <a:solidFill>
                  <a:schemeClr val="tx1"/>
                </a:solidFill>
                <a:latin typeface="Lucida Console" panose="020B0609040504020204" pitchFamily="49" charset="0"/>
              </a:rPr>
              <a:t>[1</a:t>
            </a:r>
            <a:r>
              <a:rPr lang="en-US" sz="1800" dirty="0">
                <a:solidFill>
                  <a:schemeClr val="tx1"/>
                </a:solidFill>
                <a:latin typeface="Lucida Console" panose="020B0609040504020204" pitchFamily="49" charset="0"/>
              </a:rPr>
              <a:t>] 1.414214e+00 8.988466e+307  1.600000e+01</a:t>
            </a:r>
            <a:endParaRPr lang="ru-RU" sz="1800" dirty="0">
              <a:solidFill>
                <a:schemeClr val="tx1"/>
              </a:solidFill>
              <a:latin typeface="Lucida Console" panose="020B0609040504020204" pitchFamily="49" charset="0"/>
            </a:endParaRPr>
          </a:p>
          <a:p>
            <a:pPr marL="177800" lvl="1" indent="-177800">
              <a:spcBef>
                <a:spcPts val="1300"/>
              </a:spcBef>
              <a:buFont typeface="Calibri Light" panose="020F0302020204030204" pitchFamily="34" charset="0"/>
              <a:buChar char="&gt;"/>
            </a:pPr>
            <a:r>
              <a:rPr lang="en-US" sz="1800" b="1" dirty="0" err="1" smtClean="0">
                <a:solidFill>
                  <a:schemeClr val="accent1">
                    <a:lumMod val="75000"/>
                  </a:schemeClr>
                </a:solidFill>
                <a:latin typeface="Lucida Console" panose="020B0609040504020204" pitchFamily="49" charset="0"/>
              </a:rPr>
              <a:t>typeof</a:t>
            </a: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  <a:latin typeface="Lucida Console" panose="020B0609040504020204" pitchFamily="49" charset="0"/>
              </a:rPr>
              <a:t>(1)</a:t>
            </a:r>
            <a:endParaRPr lang="ru-RU" sz="1800" b="1" dirty="0" smtClean="0">
              <a:solidFill>
                <a:schemeClr val="accent1">
                  <a:lumMod val="75000"/>
                </a:schemeClr>
              </a:solidFill>
              <a:latin typeface="Lucida Console" panose="020B0609040504020204" pitchFamily="49" charset="0"/>
            </a:endParaRPr>
          </a:p>
          <a:p>
            <a:pPr marL="0" lvl="1" indent="0">
              <a:spcBef>
                <a:spcPts val="1300"/>
              </a:spcBef>
              <a:buNone/>
            </a:pPr>
            <a:r>
              <a:rPr lang="en-US" sz="1800" dirty="0" smtClean="0">
                <a:solidFill>
                  <a:schemeClr val="tx1"/>
                </a:solidFill>
                <a:latin typeface="Lucida Console" panose="020B0609040504020204" pitchFamily="49" charset="0"/>
              </a:rPr>
              <a:t>[1] </a:t>
            </a:r>
            <a:r>
              <a:rPr lang="pl-PL" sz="1800" dirty="0" smtClean="0">
                <a:solidFill>
                  <a:schemeClr val="tx1"/>
                </a:solidFill>
                <a:latin typeface="Lucida Console" panose="020B0609040504020204" pitchFamily="49" charset="0"/>
              </a:rPr>
              <a:t>"</a:t>
            </a:r>
            <a:r>
              <a:rPr lang="en-US" sz="1800" dirty="0" smtClean="0">
                <a:solidFill>
                  <a:schemeClr val="tx1"/>
                </a:solidFill>
                <a:latin typeface="Lucida Console" panose="020B0609040504020204" pitchFamily="49" charset="0"/>
              </a:rPr>
              <a:t>double"</a:t>
            </a:r>
            <a:endParaRPr lang="en-US" sz="1800" b="1" dirty="0" smtClean="0">
              <a:solidFill>
                <a:schemeClr val="accent1">
                  <a:lumMod val="75000"/>
                </a:schemeClr>
              </a:solidFill>
              <a:latin typeface="Lucida Console" panose="020B0609040504020204" pitchFamily="49" charset="0"/>
            </a:endParaRPr>
          </a:p>
          <a:p>
            <a:pPr marL="177800" lvl="1" indent="-177800">
              <a:spcBef>
                <a:spcPts val="1300"/>
              </a:spcBef>
              <a:buFont typeface="Calibri Light" panose="020F0302020204030204" pitchFamily="34" charset="0"/>
              <a:buChar char="&gt;"/>
            </a:pPr>
            <a:r>
              <a:rPr lang="en-US" sz="1800" b="1" dirty="0" err="1" smtClean="0">
                <a:solidFill>
                  <a:schemeClr val="accent1">
                    <a:lumMod val="75000"/>
                  </a:schemeClr>
                </a:solidFill>
                <a:latin typeface="Lucida Console" panose="020B0609040504020204" pitchFamily="49" charset="0"/>
              </a:rPr>
              <a:t>typeof</a:t>
            </a: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  <a:latin typeface="Lucida Console" panose="020B0609040504020204" pitchFamily="49" charset="0"/>
              </a:rPr>
              <a:t>(1:1)</a:t>
            </a:r>
          </a:p>
          <a:p>
            <a:pPr marL="0" lvl="1" indent="0">
              <a:spcBef>
                <a:spcPts val="1300"/>
              </a:spcBef>
              <a:buNone/>
            </a:pPr>
            <a:r>
              <a:rPr lang="ru-RU" sz="1800" dirty="0">
                <a:solidFill>
                  <a:schemeClr val="tx1"/>
                </a:solidFill>
                <a:latin typeface="Lucida Console" panose="020B0609040504020204" pitchFamily="49" charset="0"/>
              </a:rPr>
              <a:t>[1] </a:t>
            </a:r>
            <a:r>
              <a:rPr lang="en-US" sz="1800" dirty="0" smtClean="0">
                <a:solidFill>
                  <a:schemeClr val="tx1"/>
                </a:solidFill>
                <a:latin typeface="Lucida Console" panose="020B0609040504020204" pitchFamily="49" charset="0"/>
              </a:rPr>
              <a:t>"integer"</a:t>
            </a:r>
            <a:endParaRPr lang="ru-RU" sz="1800" dirty="0">
              <a:solidFill>
                <a:schemeClr val="tx1"/>
              </a:solidFill>
              <a:latin typeface="Lucida Console" panose="020B0609040504020204" pitchFamily="49" charset="0"/>
            </a:endParaRPr>
          </a:p>
          <a:p>
            <a:pPr marL="177800" lvl="1" indent="-177800">
              <a:spcBef>
                <a:spcPts val="1300"/>
              </a:spcBef>
              <a:buFont typeface="Calibri Light" panose="020F0302020204030204" pitchFamily="34" charset="0"/>
              <a:buChar char="&gt;"/>
            </a:pP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  <a:latin typeface="Lucida Console" panose="020B0609040504020204" pitchFamily="49" charset="0"/>
              </a:rPr>
              <a:t>0-1i * -1+1i</a:t>
            </a:r>
            <a:endParaRPr lang="en-US" sz="1800" b="1" dirty="0">
              <a:solidFill>
                <a:schemeClr val="accent1">
                  <a:lumMod val="75000"/>
                </a:schemeClr>
              </a:solidFill>
              <a:latin typeface="Lucida Console" panose="020B0609040504020204" pitchFamily="49" charset="0"/>
            </a:endParaRPr>
          </a:p>
          <a:p>
            <a:pPr marL="0" lvl="1" indent="0">
              <a:lnSpc>
                <a:spcPct val="100000"/>
              </a:lnSpc>
              <a:spcBef>
                <a:spcPts val="1300"/>
              </a:spcBef>
              <a:buNone/>
            </a:pPr>
            <a:r>
              <a:rPr lang="ru-RU" sz="1800" dirty="0">
                <a:solidFill>
                  <a:schemeClr val="tx1"/>
                </a:solidFill>
                <a:latin typeface="Lucida Console" panose="020B0609040504020204" pitchFamily="49" charset="0"/>
              </a:rPr>
              <a:t>[1] </a:t>
            </a:r>
            <a:r>
              <a:rPr lang="en-US" sz="1800" dirty="0" smtClean="0">
                <a:solidFill>
                  <a:schemeClr val="tx1"/>
                </a:solidFill>
                <a:latin typeface="Lucida Console" panose="020B0609040504020204" pitchFamily="49" charset="0"/>
              </a:rPr>
              <a:t>0+2i</a:t>
            </a:r>
            <a:endParaRPr lang="ru-RU" sz="1800" dirty="0" smtClean="0">
              <a:solidFill>
                <a:schemeClr val="tx1"/>
              </a:solidFill>
              <a:latin typeface="Lucida Console" panose="020B0609040504020204" pitchFamily="49" charset="0"/>
            </a:endParaRPr>
          </a:p>
          <a:p>
            <a:pPr marL="177800" lvl="1" indent="-177800">
              <a:spcBef>
                <a:spcPts val="1300"/>
              </a:spcBef>
              <a:buFont typeface="Calibri Light" panose="020F0302020204030204" pitchFamily="34" charset="0"/>
              <a:buChar char="&gt;"/>
            </a:pP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Lucida Console" panose="020B0609040504020204" pitchFamily="49" charset="0"/>
              </a:rPr>
              <a:t>2</a:t>
            </a: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  <a:latin typeface="Lucida Console" panose="020B0609040504020204" pitchFamily="49" charset="0"/>
              </a:rPr>
              <a:t>^1023-1 == 2^1023</a:t>
            </a:r>
            <a:endParaRPr lang="en-US" sz="1800" b="1" dirty="0">
              <a:solidFill>
                <a:schemeClr val="accent1">
                  <a:lumMod val="75000"/>
                </a:schemeClr>
              </a:solidFill>
              <a:latin typeface="Lucida Console" panose="020B0609040504020204" pitchFamily="49" charset="0"/>
            </a:endParaRPr>
          </a:p>
          <a:p>
            <a:pPr marL="0" lvl="1" indent="0">
              <a:lnSpc>
                <a:spcPct val="100000"/>
              </a:lnSpc>
              <a:spcBef>
                <a:spcPts val="1300"/>
              </a:spcBef>
              <a:buNone/>
            </a:pPr>
            <a:r>
              <a:rPr lang="ru-RU" sz="1800" dirty="0">
                <a:solidFill>
                  <a:schemeClr val="tx1"/>
                </a:solidFill>
                <a:latin typeface="Lucida Console" panose="020B0609040504020204" pitchFamily="49" charset="0"/>
              </a:rPr>
              <a:t>[1] </a:t>
            </a:r>
            <a:r>
              <a:rPr lang="en-US" sz="1800" dirty="0" smtClean="0">
                <a:solidFill>
                  <a:schemeClr val="tx1"/>
                </a:solidFill>
                <a:latin typeface="Lucida Console" panose="020B0609040504020204" pitchFamily="49" charset="0"/>
              </a:rPr>
              <a:t>TRUE</a:t>
            </a:r>
            <a:endParaRPr lang="ru-RU" sz="1800" dirty="0">
              <a:solidFill>
                <a:schemeClr val="tx1"/>
              </a:solidFill>
              <a:latin typeface="Lucida Console" panose="020B0609040504020204" pitchFamily="49" charset="0"/>
            </a:endParaRPr>
          </a:p>
          <a:p>
            <a:pPr marL="0" lvl="1" indent="0">
              <a:lnSpc>
                <a:spcPct val="100000"/>
              </a:lnSpc>
              <a:spcBef>
                <a:spcPts val="1300"/>
              </a:spcBef>
              <a:buNone/>
            </a:pPr>
            <a:endParaRPr lang="en-US" sz="1800" b="1" dirty="0">
              <a:solidFill>
                <a:srgbClr val="F03B5E">
                  <a:lumMod val="75000"/>
                </a:srgbClr>
              </a:solidFill>
              <a:latin typeface="Lucida Console" panose="020B0609040504020204" pitchFamily="49" charset="0"/>
            </a:endParaRPr>
          </a:p>
          <a:p>
            <a:pPr marL="0" lvl="1" indent="0">
              <a:spcBef>
                <a:spcPts val="1300"/>
              </a:spcBef>
              <a:buNone/>
            </a:pPr>
            <a:endParaRPr lang="pt-BR" sz="1800" dirty="0">
              <a:solidFill>
                <a:schemeClr val="tx1"/>
              </a:solidFill>
              <a:latin typeface="Lucida Console" panose="020B0609040504020204" pitchFamily="49" charset="0"/>
            </a:endParaRPr>
          </a:p>
          <a:p>
            <a:pPr marL="0" lvl="1" indent="0">
              <a:spcBef>
                <a:spcPts val="1300"/>
              </a:spcBef>
              <a:buNone/>
            </a:pPr>
            <a:endParaRPr lang="ru-RU" sz="1800" dirty="0">
              <a:solidFill>
                <a:schemeClr val="tx1"/>
              </a:solidFill>
              <a:latin typeface="Lucida Console" panose="020B060904050402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2957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Векторы:</a:t>
            </a:r>
            <a:r>
              <a:rPr lang="en-US" dirty="0" smtClean="0"/>
              <a:t> </a:t>
            </a:r>
            <a:r>
              <a:rPr lang="ru-RU" dirty="0" smtClean="0"/>
              <a:t>буквенные </a:t>
            </a:r>
            <a:r>
              <a:rPr lang="en-US" dirty="0"/>
              <a:t>(character</a:t>
            </a:r>
            <a:r>
              <a:rPr lang="en-US" dirty="0" smtClean="0"/>
              <a:t>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6657" y="2011680"/>
            <a:ext cx="5393944" cy="3766185"/>
          </a:xfrm>
        </p:spPr>
        <p:txBody>
          <a:bodyPr/>
          <a:lstStyle/>
          <a:p>
            <a:r>
              <a:rPr lang="ru-RU" dirty="0" smtClean="0"/>
              <a:t>Кавычки (одиночная </a:t>
            </a:r>
            <a:r>
              <a:rPr lang="en-US" dirty="0" smtClean="0">
                <a:latin typeface="Lucida Console" panose="020B0609040504020204" pitchFamily="49" charset="0"/>
              </a:rPr>
              <a:t>'</a:t>
            </a:r>
            <a:r>
              <a:rPr lang="ru-RU" dirty="0"/>
              <a:t>,</a:t>
            </a:r>
            <a:r>
              <a:rPr lang="en-US" dirty="0" smtClean="0"/>
              <a:t> </a:t>
            </a:r>
            <a:r>
              <a:rPr lang="ru-RU" dirty="0" smtClean="0"/>
              <a:t>двойная </a:t>
            </a:r>
            <a:r>
              <a:rPr lang="en-US" dirty="0" smtClean="0">
                <a:latin typeface="Lucida Console" panose="020B0609040504020204" pitchFamily="49" charset="0"/>
              </a:rPr>
              <a:t>"</a:t>
            </a:r>
            <a:r>
              <a:rPr lang="ru-RU" dirty="0" smtClean="0"/>
              <a:t>)</a:t>
            </a:r>
            <a:endParaRPr lang="en-US" dirty="0" smtClean="0"/>
          </a:p>
          <a:p>
            <a:r>
              <a:rPr lang="en-US" dirty="0" smtClean="0"/>
              <a:t>c – combine – </a:t>
            </a:r>
            <a:r>
              <a:rPr lang="ru-RU" dirty="0" smtClean="0"/>
              <a:t>тоже вектор</a:t>
            </a:r>
            <a:endParaRPr lang="en-US" dirty="0" smtClean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76288-4F85-4F59-B786-02C6DC4B752F}" type="slidenum">
              <a:rPr lang="ru-RU" smtClean="0"/>
              <a:pPr/>
              <a:t>4</a:t>
            </a:fld>
            <a:endParaRPr lang="ru-RU"/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6286499" y="1741714"/>
            <a:ext cx="5676901" cy="40361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7800" marR="0" indent="-17780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Calibri Light" panose="020F0302020204030204" pitchFamily="34" charset="0"/>
              <a:buChar char="·"/>
              <a:tabLst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33400" marR="0" indent="-346075" algn="l" defTabSz="914400" rtl="0" eaLnBrk="1" fontAlgn="auto" latinLnBrk="0" hangingPunct="1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Calibri Light" panose="020F0302020204030204" pitchFamily="34" charset="0"/>
              <a:buChar char="·"/>
              <a:tabLst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23900" marR="0" indent="-368300" algn="l" defTabSz="914400" rtl="0" eaLnBrk="1" fontAlgn="auto" latinLnBrk="0" hangingPunct="1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Calibri Light" panose="020F0302020204030204" pitchFamily="34" charset="0"/>
              <a:buChar char="·"/>
              <a:tabLst/>
              <a:defRPr sz="2000" i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822325" marR="0" indent="-200025" algn="l" defTabSz="914400" rtl="0" eaLnBrk="1" fontAlgn="auto" latinLnBrk="0" hangingPunct="1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Calibri Light" panose="020F0302020204030204" pitchFamily="34" charset="0"/>
              <a:buChar char="·"/>
              <a:tabLst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096963" marR="0" indent="-195263" algn="l" defTabSz="914400" rtl="0" eaLnBrk="1" fontAlgn="auto" latinLnBrk="0" hangingPunct="1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Calibri Light" panose="020F0302020204030204" pitchFamily="34" charset="0"/>
              <a:buChar char="·"/>
              <a:tabLst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2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4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6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8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Calibri Light" panose="020F0302020204030204" pitchFamily="34" charset="0"/>
              <a:buChar char="&gt;"/>
            </a:pP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  <a:latin typeface="Lucida Console" panose="020B0609040504020204" pitchFamily="49" charset="0"/>
              </a:rPr>
              <a:t>"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Lucida Console" panose="020B0609040504020204" pitchFamily="49" charset="0"/>
              </a:rPr>
              <a:t>слово</a:t>
            </a: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  <a:latin typeface="Lucida Console" panose="020B0609040504020204" pitchFamily="49" charset="0"/>
              </a:rPr>
              <a:t>"; '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Lucida Console" panose="020B0609040504020204" pitchFamily="49" charset="0"/>
              </a:rPr>
              <a:t>тоже слово</a:t>
            </a: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  <a:latin typeface="Lucida Console" panose="020B0609040504020204" pitchFamily="49" charset="0"/>
              </a:rPr>
              <a:t>'; "'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Lucida Console" panose="020B0609040504020204" pitchFamily="49" charset="0"/>
              </a:rPr>
              <a:t>однако</a:t>
            </a: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  <a:latin typeface="Lucida Console" panose="020B0609040504020204" pitchFamily="49" charset="0"/>
              </a:rPr>
              <a:t>'"</a:t>
            </a:r>
          </a:p>
          <a:p>
            <a:pPr marL="0" lvl="1" indent="0">
              <a:spcBef>
                <a:spcPts val="1300"/>
              </a:spcBef>
              <a:buNone/>
            </a:pPr>
            <a:r>
              <a:rPr lang="en-US" sz="1800" dirty="0" smtClean="0">
                <a:solidFill>
                  <a:schemeClr val="tx1"/>
                </a:solidFill>
                <a:latin typeface="Lucida Console" panose="020B0609040504020204" pitchFamily="49" charset="0"/>
              </a:rPr>
              <a:t>[1] </a:t>
            </a:r>
            <a:r>
              <a:rPr lang="ru-RU" sz="1800" dirty="0" smtClean="0">
                <a:solidFill>
                  <a:schemeClr val="tx1"/>
                </a:solidFill>
                <a:latin typeface="Lucida Console" panose="020B0609040504020204" pitchFamily="49" charset="0"/>
              </a:rPr>
              <a:t>"слово"</a:t>
            </a:r>
            <a:endParaRPr lang="en-US" sz="1800" dirty="0" smtClean="0">
              <a:solidFill>
                <a:schemeClr val="tx1"/>
              </a:solidFill>
              <a:latin typeface="Lucida Console" panose="020B0609040504020204" pitchFamily="49" charset="0"/>
            </a:endParaRPr>
          </a:p>
          <a:p>
            <a:pPr marL="0" lvl="1" indent="0">
              <a:spcBef>
                <a:spcPts val="1300"/>
              </a:spcBef>
              <a:buNone/>
            </a:pPr>
            <a:r>
              <a:rPr lang="en-US" sz="1800" dirty="0" smtClean="0">
                <a:solidFill>
                  <a:schemeClr val="tx1"/>
                </a:solidFill>
                <a:latin typeface="Lucida Console" panose="020B0609040504020204" pitchFamily="49" charset="0"/>
              </a:rPr>
              <a:t>[1] </a:t>
            </a:r>
            <a:r>
              <a:rPr lang="ru-RU" sz="1800" dirty="0" smtClean="0">
                <a:solidFill>
                  <a:schemeClr val="tx1"/>
                </a:solidFill>
                <a:latin typeface="Lucida Console" panose="020B0609040504020204" pitchFamily="49" charset="0"/>
              </a:rPr>
              <a:t>"тоже слово"</a:t>
            </a:r>
            <a:endParaRPr lang="en-US" sz="1800" dirty="0" smtClean="0">
              <a:solidFill>
                <a:schemeClr val="tx1"/>
              </a:solidFill>
              <a:latin typeface="Lucida Console" panose="020B0609040504020204" pitchFamily="49" charset="0"/>
            </a:endParaRPr>
          </a:p>
          <a:p>
            <a:pPr marL="0" lvl="1" indent="0">
              <a:spcBef>
                <a:spcPts val="1300"/>
              </a:spcBef>
              <a:buNone/>
            </a:pPr>
            <a:r>
              <a:rPr lang="en-US" sz="1800" dirty="0" smtClean="0">
                <a:solidFill>
                  <a:schemeClr val="tx1"/>
                </a:solidFill>
                <a:latin typeface="Lucida Console" panose="020B0609040504020204" pitchFamily="49" charset="0"/>
              </a:rPr>
              <a:t>[1] "'</a:t>
            </a:r>
            <a:r>
              <a:rPr lang="ru-RU" sz="1800" dirty="0" smtClean="0">
                <a:solidFill>
                  <a:schemeClr val="tx1"/>
                </a:solidFill>
                <a:latin typeface="Lucida Console" panose="020B0609040504020204" pitchFamily="49" charset="0"/>
              </a:rPr>
              <a:t>однако</a:t>
            </a:r>
            <a:r>
              <a:rPr lang="en-US" sz="1800" dirty="0" smtClean="0">
                <a:solidFill>
                  <a:schemeClr val="tx1"/>
                </a:solidFill>
                <a:latin typeface="Lucida Console" panose="020B0609040504020204" pitchFamily="49" charset="0"/>
              </a:rPr>
              <a:t>'"</a:t>
            </a:r>
          </a:p>
          <a:p>
            <a:pPr marL="177800" lvl="1" indent="-177800">
              <a:spcBef>
                <a:spcPts val="1300"/>
              </a:spcBef>
              <a:buFont typeface="Calibri Light" panose="020F0302020204030204" pitchFamily="34" charset="0"/>
              <a:buChar char="&gt;"/>
            </a:pP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  <a:latin typeface="Lucida Console" panose="020B0609040504020204" pitchFamily="49" charset="0"/>
              </a:rPr>
              <a:t>"\"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Lucida Console" panose="020B0609040504020204" pitchFamily="49" charset="0"/>
              </a:rPr>
              <a:t>то же</a:t>
            </a: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  <a:latin typeface="Lucida Console" panose="020B0609040504020204" pitchFamily="49" charset="0"/>
              </a:rPr>
              <a:t>\""=='"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Lucida Console" panose="020B0609040504020204" pitchFamily="49" charset="0"/>
              </a:rPr>
              <a:t>то же</a:t>
            </a: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  <a:latin typeface="Lucida Console" panose="020B0609040504020204" pitchFamily="49" charset="0"/>
              </a:rPr>
              <a:t>"'</a:t>
            </a:r>
            <a:endParaRPr lang="ru-RU" sz="1800" b="1" dirty="0" smtClean="0">
              <a:solidFill>
                <a:schemeClr val="accent1">
                  <a:lumMod val="75000"/>
                </a:schemeClr>
              </a:solidFill>
              <a:latin typeface="Lucida Console" panose="020B0609040504020204" pitchFamily="49" charset="0"/>
            </a:endParaRPr>
          </a:p>
          <a:p>
            <a:pPr marL="0" lvl="1" indent="0">
              <a:spcBef>
                <a:spcPts val="1300"/>
              </a:spcBef>
              <a:buNone/>
            </a:pPr>
            <a:r>
              <a:rPr lang="en-US" sz="1800" dirty="0" smtClean="0">
                <a:solidFill>
                  <a:schemeClr val="tx1"/>
                </a:solidFill>
                <a:latin typeface="Lucida Console" panose="020B0609040504020204" pitchFamily="49" charset="0"/>
              </a:rPr>
              <a:t>[1] TRUE</a:t>
            </a:r>
            <a:endParaRPr lang="en-US" sz="1800" b="1" dirty="0" smtClean="0">
              <a:solidFill>
                <a:schemeClr val="accent1">
                  <a:lumMod val="75000"/>
                </a:schemeClr>
              </a:solidFill>
              <a:latin typeface="Lucida Console" panose="020B0609040504020204" pitchFamily="49" charset="0"/>
            </a:endParaRPr>
          </a:p>
          <a:p>
            <a:pPr marL="177800" lvl="1" indent="-177800">
              <a:spcBef>
                <a:spcPts val="1300"/>
              </a:spcBef>
              <a:buFont typeface="Calibri Light" panose="020F0302020204030204" pitchFamily="34" charset="0"/>
              <a:buChar char="&gt;"/>
            </a:pP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  <a:latin typeface="Lucida Console" panose="020B0609040504020204" pitchFamily="49" charset="0"/>
              </a:rPr>
              <a:t>'\'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Lucida Console" panose="020B0609040504020204" pitchFamily="49" charset="0"/>
              </a:rPr>
              <a:t>кавычки\</a:t>
            </a: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  <a:latin typeface="Lucida Console" panose="020B0609040504020204" pitchFamily="49" charset="0"/>
              </a:rPr>
              <a:t>''=="'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Lucida Console" panose="020B0609040504020204" pitchFamily="49" charset="0"/>
              </a:rPr>
              <a:t>кавычки</a:t>
            </a: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  <a:latin typeface="Lucida Console" panose="020B0609040504020204" pitchFamily="49" charset="0"/>
              </a:rPr>
              <a:t>'"</a:t>
            </a:r>
          </a:p>
          <a:p>
            <a:pPr marL="0" lvl="1" indent="0">
              <a:spcBef>
                <a:spcPts val="1300"/>
              </a:spcBef>
              <a:buNone/>
            </a:pPr>
            <a:r>
              <a:rPr lang="ru-RU" sz="1800" dirty="0">
                <a:solidFill>
                  <a:schemeClr val="tx1"/>
                </a:solidFill>
                <a:latin typeface="Lucida Console" panose="020B0609040504020204" pitchFamily="49" charset="0"/>
              </a:rPr>
              <a:t>[1] </a:t>
            </a:r>
            <a:r>
              <a:rPr lang="en-US" sz="1800" dirty="0" smtClean="0">
                <a:solidFill>
                  <a:schemeClr val="tx1"/>
                </a:solidFill>
                <a:latin typeface="Lucida Console" panose="020B0609040504020204" pitchFamily="49" charset="0"/>
              </a:rPr>
              <a:t>TRUE</a:t>
            </a:r>
            <a:endParaRPr lang="ru-RU" sz="1800" dirty="0">
              <a:solidFill>
                <a:schemeClr val="tx1"/>
              </a:solidFill>
              <a:latin typeface="Lucida Console" panose="020B0609040504020204" pitchFamily="49" charset="0"/>
            </a:endParaRPr>
          </a:p>
          <a:p>
            <a:pPr marL="177800" lvl="1" indent="-177800">
              <a:spcBef>
                <a:spcPts val="1300"/>
              </a:spcBef>
              <a:buFont typeface="Calibri Light" panose="020F0302020204030204" pitchFamily="34" charset="0"/>
              <a:buChar char="&gt;"/>
            </a:pP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  <a:latin typeface="Lucida Console" panose="020B0609040504020204" pitchFamily="49" charset="0"/>
              </a:rPr>
              <a:t>c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Lucida Console" panose="020B0609040504020204" pitchFamily="49" charset="0"/>
              </a:rPr>
              <a:t>(</a:t>
            </a: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  <a:latin typeface="Lucida Console" panose="020B0609040504020204" pitchFamily="49" charset="0"/>
              </a:rPr>
              <a:t>"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Lucida Console" panose="020B0609040504020204" pitchFamily="49" charset="0"/>
              </a:rPr>
              <a:t>Ночь</a:t>
            </a: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  <a:latin typeface="Lucida Console" panose="020B0609040504020204" pitchFamily="49" charset="0"/>
              </a:rPr>
              <a:t>","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Lucida Console" panose="020B0609040504020204" pitchFamily="49" charset="0"/>
              </a:rPr>
              <a:t>улица</a:t>
            </a: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  <a:latin typeface="Lucida Console" panose="020B0609040504020204" pitchFamily="49" charset="0"/>
              </a:rPr>
              <a:t>","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Lucida Console" panose="020B0609040504020204" pitchFamily="49" charset="0"/>
              </a:rPr>
              <a:t>фонарь</a:t>
            </a: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  <a:latin typeface="Lucida Console" panose="020B0609040504020204" pitchFamily="49" charset="0"/>
              </a:rPr>
              <a:t>","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Lucida Console" panose="020B0609040504020204" pitchFamily="49" charset="0"/>
              </a:rPr>
              <a:t>аптека</a:t>
            </a: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  <a:latin typeface="Lucida Console" panose="020B0609040504020204" pitchFamily="49" charset="0"/>
              </a:rPr>
              <a:t>")</a:t>
            </a:r>
            <a:endParaRPr lang="en-US" sz="1800" b="1" dirty="0">
              <a:solidFill>
                <a:schemeClr val="accent1">
                  <a:lumMod val="75000"/>
                </a:schemeClr>
              </a:solidFill>
              <a:latin typeface="Lucida Console" panose="020B0609040504020204" pitchFamily="49" charset="0"/>
            </a:endParaRPr>
          </a:p>
          <a:p>
            <a:pPr marL="0" lvl="1" indent="0">
              <a:spcBef>
                <a:spcPts val="1300"/>
              </a:spcBef>
              <a:buNone/>
            </a:pPr>
            <a:r>
              <a:rPr lang="en-US" sz="1800" dirty="0" smtClean="0">
                <a:solidFill>
                  <a:schemeClr val="tx1"/>
                </a:solidFill>
                <a:latin typeface="Lucida Console" panose="020B0609040504020204" pitchFamily="49" charset="0"/>
              </a:rPr>
              <a:t>[1]</a:t>
            </a:r>
            <a:r>
              <a:rPr lang="ru-RU" sz="1800" dirty="0">
                <a:solidFill>
                  <a:schemeClr val="tx1"/>
                </a:solidFill>
                <a:latin typeface="Lucida Console" panose="020B0609040504020204" pitchFamily="49" charset="0"/>
              </a:rPr>
              <a:t> "Ночь"   "улица"  "фонарь" "аптека</a:t>
            </a:r>
            <a:r>
              <a:rPr lang="en-US" sz="1800" dirty="0" smtClean="0">
                <a:solidFill>
                  <a:schemeClr val="tx1"/>
                </a:solidFill>
                <a:latin typeface="Lucida Console" panose="020B0609040504020204" pitchFamily="49" charset="0"/>
              </a:rPr>
              <a:t>"</a:t>
            </a:r>
            <a:endParaRPr lang="en-US" sz="1800" dirty="0">
              <a:solidFill>
                <a:schemeClr val="tx1"/>
              </a:solidFill>
              <a:latin typeface="Lucida Console" panose="020B0609040504020204" pitchFamily="49" charset="0"/>
            </a:endParaRPr>
          </a:p>
          <a:p>
            <a:pPr marL="0" lvl="1" indent="0">
              <a:lnSpc>
                <a:spcPct val="100000"/>
              </a:lnSpc>
              <a:spcBef>
                <a:spcPts val="1300"/>
              </a:spcBef>
              <a:buNone/>
            </a:pPr>
            <a:endParaRPr lang="en-US" sz="1800" b="1" dirty="0">
              <a:solidFill>
                <a:srgbClr val="F03B5E">
                  <a:lumMod val="75000"/>
                </a:srgbClr>
              </a:solidFill>
              <a:latin typeface="Lucida Console" panose="020B0609040504020204" pitchFamily="49" charset="0"/>
            </a:endParaRPr>
          </a:p>
          <a:p>
            <a:pPr marL="0" lvl="1" indent="0">
              <a:spcBef>
                <a:spcPts val="1300"/>
              </a:spcBef>
              <a:buNone/>
            </a:pPr>
            <a:endParaRPr lang="pt-BR" sz="1800" dirty="0">
              <a:solidFill>
                <a:schemeClr val="tx1"/>
              </a:solidFill>
              <a:latin typeface="Lucida Console" panose="020B0609040504020204" pitchFamily="49" charset="0"/>
            </a:endParaRPr>
          </a:p>
          <a:p>
            <a:pPr marL="0" lvl="1" indent="0">
              <a:spcBef>
                <a:spcPts val="1300"/>
              </a:spcBef>
              <a:buNone/>
            </a:pPr>
            <a:endParaRPr lang="ru-RU" sz="1800" dirty="0">
              <a:solidFill>
                <a:schemeClr val="tx1"/>
              </a:solidFill>
              <a:latin typeface="Lucida Console" panose="020B060904050402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1343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Символы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6657" y="1741714"/>
            <a:ext cx="5165344" cy="4328886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Это объекты</a:t>
            </a:r>
          </a:p>
          <a:p>
            <a:r>
              <a:rPr lang="ru-RU" dirty="0" smtClean="0"/>
              <a:t>Начинаются с буквы</a:t>
            </a:r>
          </a:p>
          <a:p>
            <a:r>
              <a:rPr lang="ru-RU" dirty="0" smtClean="0"/>
              <a:t>Могут содержать точки (</a:t>
            </a:r>
            <a:r>
              <a:rPr lang="en-US" dirty="0" smtClean="0">
                <a:latin typeface="Lucida Console" panose="020B0609040504020204" pitchFamily="49" charset="0"/>
              </a:rPr>
              <a:t>.</a:t>
            </a:r>
            <a:r>
              <a:rPr lang="ru-RU" dirty="0" smtClean="0"/>
              <a:t>), другие буквы, подчерк (</a:t>
            </a:r>
            <a:r>
              <a:rPr lang="ru-RU" dirty="0" smtClean="0">
                <a:latin typeface="Lucida Console" panose="020B0609040504020204" pitchFamily="49" charset="0"/>
              </a:rPr>
              <a:t>_</a:t>
            </a:r>
            <a:r>
              <a:rPr lang="ru-RU" dirty="0" smtClean="0"/>
              <a:t>)</a:t>
            </a:r>
            <a:r>
              <a:rPr lang="en-US" dirty="0" smtClean="0"/>
              <a:t>, </a:t>
            </a:r>
            <a:r>
              <a:rPr lang="ru-RU" dirty="0" smtClean="0"/>
              <a:t>числа</a:t>
            </a:r>
          </a:p>
          <a:p>
            <a:r>
              <a:rPr lang="ru-RU" dirty="0" smtClean="0"/>
              <a:t>В обратных кавычках </a:t>
            </a:r>
            <a:r>
              <a:rPr lang="en-US" dirty="0" smtClean="0">
                <a:latin typeface="Lucida Console" panose="020B0609040504020204" pitchFamily="49" charset="0"/>
              </a:rPr>
              <a:t>``</a:t>
            </a:r>
            <a:r>
              <a:rPr lang="en-US" dirty="0" smtClean="0"/>
              <a:t> </a:t>
            </a:r>
            <a:r>
              <a:rPr lang="ru-RU" dirty="0" smtClean="0"/>
              <a:t>могут содержать любые символы</a:t>
            </a:r>
            <a:endParaRPr lang="en-US" dirty="0" smtClean="0"/>
          </a:p>
          <a:p>
            <a:pPr>
              <a:lnSpc>
                <a:spcPct val="120000"/>
              </a:lnSpc>
            </a:pPr>
            <a:r>
              <a:rPr lang="ru-RU" dirty="0" smtClean="0"/>
              <a:t>Любой символ</a:t>
            </a:r>
            <a:r>
              <a:rPr lang="en-US" dirty="0" smtClean="0"/>
              <a:t> </a:t>
            </a:r>
            <a:r>
              <a:rPr lang="ru-RU" dirty="0" smtClean="0"/>
              <a:t>может </a:t>
            </a:r>
            <a:r>
              <a:rPr lang="ru-RU" dirty="0"/>
              <a:t>быть переопределён</a:t>
            </a:r>
            <a:r>
              <a:rPr lang="ru-RU" dirty="0" smtClean="0"/>
              <a:t>, кроме</a:t>
            </a:r>
            <a:r>
              <a:rPr lang="en-US" dirty="0" smtClean="0">
                <a:latin typeface="Lucida Console" panose="020B0609040504020204" pitchFamily="49" charset="0"/>
              </a:rPr>
              <a:t/>
            </a:r>
            <a:br>
              <a:rPr lang="en-US" dirty="0" smtClean="0">
                <a:latin typeface="Lucida Console" panose="020B0609040504020204" pitchFamily="49" charset="0"/>
              </a:rPr>
            </a:br>
            <a:r>
              <a:rPr lang="en-US" sz="2100" dirty="0" smtClean="0">
                <a:latin typeface="Lucida Console" panose="020B0609040504020204" pitchFamily="49" charset="0"/>
              </a:rPr>
              <a:t>if</a:t>
            </a:r>
            <a:r>
              <a:rPr lang="ru-RU" sz="2100" dirty="0"/>
              <a:t>,</a:t>
            </a:r>
            <a:r>
              <a:rPr lang="en-US" sz="2100" dirty="0" smtClean="0">
                <a:latin typeface="Lucida Console" panose="020B0609040504020204" pitchFamily="49" charset="0"/>
              </a:rPr>
              <a:t> else</a:t>
            </a:r>
            <a:r>
              <a:rPr lang="ru-RU" sz="2100" dirty="0" smtClean="0"/>
              <a:t>,</a:t>
            </a:r>
            <a:r>
              <a:rPr lang="en-US" sz="2100" dirty="0" smtClean="0">
                <a:latin typeface="Lucida Console" panose="020B0609040504020204" pitchFamily="49" charset="0"/>
              </a:rPr>
              <a:t> repeat</a:t>
            </a:r>
            <a:r>
              <a:rPr lang="ru-RU" sz="2100" dirty="0" smtClean="0"/>
              <a:t>,</a:t>
            </a:r>
            <a:r>
              <a:rPr lang="en-US" sz="2100" dirty="0" smtClean="0">
                <a:latin typeface="Lucida Console" panose="020B0609040504020204" pitchFamily="49" charset="0"/>
              </a:rPr>
              <a:t> while</a:t>
            </a:r>
            <a:r>
              <a:rPr lang="ru-RU" sz="2100" dirty="0"/>
              <a:t>,</a:t>
            </a:r>
            <a:r>
              <a:rPr lang="en-US" sz="2100" dirty="0" smtClean="0">
                <a:latin typeface="Lucida Console" panose="020B0609040504020204" pitchFamily="49" charset="0"/>
              </a:rPr>
              <a:t> function</a:t>
            </a:r>
            <a:r>
              <a:rPr lang="ru-RU" sz="2100" dirty="0"/>
              <a:t>,</a:t>
            </a:r>
            <a:r>
              <a:rPr lang="en-US" sz="2100" dirty="0" smtClean="0">
                <a:latin typeface="Lucida Console" panose="020B0609040504020204" pitchFamily="49" charset="0"/>
              </a:rPr>
              <a:t> for</a:t>
            </a:r>
            <a:r>
              <a:rPr lang="ru-RU" sz="2100" dirty="0" smtClean="0"/>
              <a:t>,</a:t>
            </a:r>
            <a:r>
              <a:rPr lang="en-US" sz="2100" dirty="0" smtClean="0">
                <a:latin typeface="Lucida Console" panose="020B0609040504020204" pitchFamily="49" charset="0"/>
              </a:rPr>
              <a:t> in</a:t>
            </a:r>
            <a:r>
              <a:rPr lang="ru-RU" sz="2100" dirty="0"/>
              <a:t>,</a:t>
            </a:r>
            <a:r>
              <a:rPr lang="en-US" sz="2100" dirty="0" smtClean="0">
                <a:latin typeface="Lucida Console" panose="020B0609040504020204" pitchFamily="49" charset="0"/>
              </a:rPr>
              <a:t> next</a:t>
            </a:r>
            <a:r>
              <a:rPr lang="ru-RU" sz="2100" dirty="0"/>
              <a:t>,</a:t>
            </a:r>
            <a:r>
              <a:rPr lang="en-US" sz="2100" dirty="0" smtClean="0">
                <a:latin typeface="Lucida Console" panose="020B0609040504020204" pitchFamily="49" charset="0"/>
              </a:rPr>
              <a:t> break</a:t>
            </a:r>
            <a:r>
              <a:rPr lang="ru-RU" sz="2100" dirty="0" smtClean="0"/>
              <a:t>,</a:t>
            </a:r>
            <a:r>
              <a:rPr lang="en-US" sz="2100" dirty="0" smtClean="0">
                <a:latin typeface="Lucida Console" panose="020B0609040504020204" pitchFamily="49" charset="0"/>
              </a:rPr>
              <a:t> TRUE</a:t>
            </a:r>
            <a:r>
              <a:rPr lang="ru-RU" sz="2100" dirty="0" smtClean="0"/>
              <a:t>,</a:t>
            </a:r>
            <a:r>
              <a:rPr lang="en-US" sz="2100" dirty="0" smtClean="0">
                <a:latin typeface="Lucida Console" panose="020B0609040504020204" pitchFamily="49" charset="0"/>
              </a:rPr>
              <a:t> FALSE</a:t>
            </a:r>
            <a:r>
              <a:rPr lang="ru-RU" sz="2100" dirty="0" smtClean="0"/>
              <a:t>,</a:t>
            </a:r>
            <a:r>
              <a:rPr lang="en-US" sz="2100" dirty="0" smtClean="0">
                <a:latin typeface="Lucida Console" panose="020B0609040504020204" pitchFamily="49" charset="0"/>
              </a:rPr>
              <a:t> NULL</a:t>
            </a:r>
            <a:r>
              <a:rPr lang="ru-RU" sz="2100" dirty="0" smtClean="0"/>
              <a:t>,</a:t>
            </a:r>
            <a:r>
              <a:rPr lang="en-US" sz="2100" dirty="0" smtClean="0"/>
              <a:t> </a:t>
            </a:r>
            <a:r>
              <a:rPr lang="en-US" sz="2100" dirty="0" err="1" smtClean="0">
                <a:latin typeface="Lucida Console" panose="020B0609040504020204" pitchFamily="49" charset="0"/>
              </a:rPr>
              <a:t>Inf</a:t>
            </a:r>
            <a:r>
              <a:rPr lang="ru-RU" sz="2100" dirty="0" smtClean="0"/>
              <a:t>,</a:t>
            </a:r>
            <a:r>
              <a:rPr lang="en-US" sz="2100" dirty="0" smtClean="0">
                <a:latin typeface="Lucida Console" panose="020B0609040504020204" pitchFamily="49" charset="0"/>
              </a:rPr>
              <a:t> </a:t>
            </a:r>
            <a:r>
              <a:rPr lang="en-US" sz="2100" dirty="0" err="1" smtClean="0">
                <a:latin typeface="Lucida Console" panose="020B0609040504020204" pitchFamily="49" charset="0"/>
              </a:rPr>
              <a:t>NaN</a:t>
            </a:r>
            <a:r>
              <a:rPr lang="ru-RU" sz="2100" dirty="0"/>
              <a:t>,</a:t>
            </a:r>
            <a:r>
              <a:rPr lang="en-US" sz="2100" dirty="0" smtClean="0">
                <a:latin typeface="Lucida Console" panose="020B0609040504020204" pitchFamily="49" charset="0"/>
              </a:rPr>
              <a:t> NA</a:t>
            </a:r>
            <a:r>
              <a:rPr lang="ru-RU" sz="2100" dirty="0"/>
              <a:t>,</a:t>
            </a:r>
            <a:r>
              <a:rPr lang="en-US" sz="2100" dirty="0" smtClean="0">
                <a:latin typeface="Lucida Console" panose="020B0609040504020204" pitchFamily="49" charset="0"/>
              </a:rPr>
              <a:t> </a:t>
            </a:r>
            <a:r>
              <a:rPr lang="en-US" sz="2100" dirty="0" err="1">
                <a:latin typeface="Lucida Console" panose="020B0609040504020204" pitchFamily="49" charset="0"/>
              </a:rPr>
              <a:t>NA_integer</a:t>
            </a:r>
            <a:r>
              <a:rPr lang="en-US" sz="2100" dirty="0" smtClean="0">
                <a:latin typeface="Lucida Console" panose="020B0609040504020204" pitchFamily="49" charset="0"/>
              </a:rPr>
              <a:t>_</a:t>
            </a:r>
            <a:r>
              <a:rPr lang="ru-RU" sz="2100" dirty="0"/>
              <a:t>,</a:t>
            </a:r>
            <a:r>
              <a:rPr lang="en-US" sz="2100" dirty="0" smtClean="0">
                <a:latin typeface="Lucida Console" panose="020B0609040504020204" pitchFamily="49" charset="0"/>
              </a:rPr>
              <a:t> </a:t>
            </a:r>
            <a:r>
              <a:rPr lang="en-US" sz="2100" dirty="0" err="1">
                <a:latin typeface="Lucida Console" panose="020B0609040504020204" pitchFamily="49" charset="0"/>
              </a:rPr>
              <a:t>NA_real</a:t>
            </a:r>
            <a:r>
              <a:rPr lang="en-US" sz="2100" dirty="0" smtClean="0">
                <a:latin typeface="Lucida Console" panose="020B0609040504020204" pitchFamily="49" charset="0"/>
              </a:rPr>
              <a:t>_</a:t>
            </a:r>
            <a:r>
              <a:rPr lang="ru-RU" sz="2100" dirty="0"/>
              <a:t>,</a:t>
            </a:r>
            <a:r>
              <a:rPr lang="en-US" sz="2100" dirty="0" smtClean="0">
                <a:latin typeface="Lucida Console" panose="020B0609040504020204" pitchFamily="49" charset="0"/>
              </a:rPr>
              <a:t> </a:t>
            </a:r>
            <a:r>
              <a:rPr lang="en-US" sz="2100" dirty="0" err="1">
                <a:latin typeface="Lucida Console" panose="020B0609040504020204" pitchFamily="49" charset="0"/>
              </a:rPr>
              <a:t>NA_complex</a:t>
            </a:r>
            <a:r>
              <a:rPr lang="en-US" sz="2100" dirty="0" smtClean="0">
                <a:latin typeface="Lucida Console" panose="020B0609040504020204" pitchFamily="49" charset="0"/>
              </a:rPr>
              <a:t>_</a:t>
            </a:r>
            <a:r>
              <a:rPr lang="ru-RU" sz="2100" dirty="0"/>
              <a:t>,</a:t>
            </a:r>
            <a:r>
              <a:rPr lang="en-US" sz="2100" dirty="0" smtClean="0">
                <a:latin typeface="Lucida Console" panose="020B0609040504020204" pitchFamily="49" charset="0"/>
              </a:rPr>
              <a:t> </a:t>
            </a:r>
            <a:r>
              <a:rPr lang="en-US" sz="2100" dirty="0" err="1">
                <a:latin typeface="Lucida Console" panose="020B0609040504020204" pitchFamily="49" charset="0"/>
              </a:rPr>
              <a:t>NA_character</a:t>
            </a:r>
            <a:r>
              <a:rPr lang="en-US" sz="2100" dirty="0" smtClean="0">
                <a:latin typeface="Lucida Console" panose="020B0609040504020204" pitchFamily="49" charset="0"/>
              </a:rPr>
              <a:t>_</a:t>
            </a:r>
            <a:r>
              <a:rPr lang="ru-RU" sz="2100" dirty="0"/>
              <a:t>,</a:t>
            </a:r>
            <a:r>
              <a:rPr lang="en-US" sz="2100" dirty="0" smtClean="0">
                <a:latin typeface="Lucida Console" panose="020B0609040504020204" pitchFamily="49" charset="0"/>
              </a:rPr>
              <a:t> ...</a:t>
            </a:r>
            <a:r>
              <a:rPr lang="ru-RU" sz="2100" dirty="0"/>
              <a:t> ,</a:t>
            </a:r>
            <a:r>
              <a:rPr lang="en-US" sz="2100" dirty="0" smtClean="0">
                <a:latin typeface="Lucida Console" panose="020B0609040504020204" pitchFamily="49" charset="0"/>
              </a:rPr>
              <a:t> </a:t>
            </a:r>
            <a:r>
              <a:rPr lang="en-US" sz="2100" dirty="0">
                <a:latin typeface="Lucida Console" panose="020B0609040504020204" pitchFamily="49" charset="0"/>
              </a:rPr>
              <a:t>..</a:t>
            </a:r>
            <a:r>
              <a:rPr lang="en-US" sz="2100" dirty="0" smtClean="0">
                <a:latin typeface="Lucida Console" panose="020B0609040504020204" pitchFamily="49" charset="0"/>
              </a:rPr>
              <a:t>1</a:t>
            </a:r>
            <a:r>
              <a:rPr lang="ru-RU" sz="2100" dirty="0"/>
              <a:t>,</a:t>
            </a:r>
            <a:r>
              <a:rPr lang="en-US" sz="2100" dirty="0" smtClean="0">
                <a:latin typeface="Lucida Console" panose="020B0609040504020204" pitchFamily="49" charset="0"/>
              </a:rPr>
              <a:t> </a:t>
            </a:r>
            <a:r>
              <a:rPr lang="en-US" sz="2100" dirty="0">
                <a:latin typeface="Lucida Console" panose="020B0609040504020204" pitchFamily="49" charset="0"/>
              </a:rPr>
              <a:t>..</a:t>
            </a:r>
            <a:r>
              <a:rPr lang="en-US" sz="2100" dirty="0" smtClean="0">
                <a:latin typeface="Lucida Console" panose="020B0609040504020204" pitchFamily="49" charset="0"/>
              </a:rPr>
              <a:t>2</a:t>
            </a:r>
            <a:r>
              <a:rPr lang="ru-RU" sz="2100" dirty="0"/>
              <a:t>,</a:t>
            </a:r>
            <a:r>
              <a:rPr lang="en-US" sz="2100" dirty="0" smtClean="0">
                <a:latin typeface="Lucida Console" panose="020B0609040504020204" pitchFamily="49" charset="0"/>
              </a:rPr>
              <a:t> ..3</a:t>
            </a:r>
            <a:r>
              <a:rPr lang="ru-RU" sz="2100" dirty="0"/>
              <a:t>,</a:t>
            </a:r>
            <a:r>
              <a:rPr lang="en-US" sz="2100" dirty="0" smtClean="0">
                <a:latin typeface="Lucida Console" panose="020B0609040504020204" pitchFamily="49" charset="0"/>
              </a:rPr>
              <a:t> </a:t>
            </a:r>
            <a:r>
              <a:rPr lang="en-US" sz="2100" dirty="0">
                <a:latin typeface="Lucida Console" panose="020B0609040504020204" pitchFamily="49" charset="0"/>
              </a:rPr>
              <a:t>..</a:t>
            </a:r>
            <a:r>
              <a:rPr lang="en-US" sz="2100" dirty="0" smtClean="0">
                <a:latin typeface="Lucida Console" panose="020B0609040504020204" pitchFamily="49" charset="0"/>
              </a:rPr>
              <a:t>4</a:t>
            </a:r>
            <a:r>
              <a:rPr lang="ru-RU" sz="2100" dirty="0"/>
              <a:t>,</a:t>
            </a:r>
            <a:r>
              <a:rPr lang="en-US" sz="2100" dirty="0" smtClean="0">
                <a:latin typeface="Lucida Console" panose="020B0609040504020204" pitchFamily="49" charset="0"/>
              </a:rPr>
              <a:t> </a:t>
            </a:r>
            <a:r>
              <a:rPr lang="en-US" sz="2100" dirty="0">
                <a:latin typeface="Lucida Console" panose="020B0609040504020204" pitchFamily="49" charset="0"/>
              </a:rPr>
              <a:t>..</a:t>
            </a:r>
            <a:r>
              <a:rPr lang="en-US" sz="2100" dirty="0" smtClean="0">
                <a:latin typeface="Lucida Console" panose="020B0609040504020204" pitchFamily="49" charset="0"/>
              </a:rPr>
              <a:t>5</a:t>
            </a:r>
            <a:r>
              <a:rPr lang="ru-RU" sz="2100" dirty="0" smtClean="0"/>
              <a:t>,</a:t>
            </a:r>
            <a:r>
              <a:rPr lang="en-US" sz="2100" dirty="0" smtClean="0">
                <a:latin typeface="Lucida Console" panose="020B0609040504020204" pitchFamily="49" charset="0"/>
              </a:rPr>
              <a:t> </a:t>
            </a:r>
            <a:r>
              <a:rPr lang="en-US" sz="2100" dirty="0">
                <a:latin typeface="Lucida Console" panose="020B0609040504020204" pitchFamily="49" charset="0"/>
              </a:rPr>
              <a:t>..</a:t>
            </a:r>
            <a:r>
              <a:rPr lang="en-US" sz="2100" dirty="0" smtClean="0">
                <a:latin typeface="Lucida Console" panose="020B0609040504020204" pitchFamily="49" charset="0"/>
              </a:rPr>
              <a:t>6</a:t>
            </a:r>
            <a:r>
              <a:rPr lang="ru-RU" sz="2100" dirty="0" smtClean="0"/>
              <a:t>,</a:t>
            </a:r>
            <a:r>
              <a:rPr lang="en-US" sz="2100" dirty="0" smtClean="0">
                <a:latin typeface="Lucida Console" panose="020B0609040504020204" pitchFamily="49" charset="0"/>
              </a:rPr>
              <a:t> </a:t>
            </a:r>
            <a:r>
              <a:rPr lang="en-US" sz="2100" dirty="0">
                <a:latin typeface="Lucida Console" panose="020B0609040504020204" pitchFamily="49" charset="0"/>
              </a:rPr>
              <a:t>..</a:t>
            </a:r>
            <a:r>
              <a:rPr lang="en-US" sz="2100" dirty="0" smtClean="0">
                <a:latin typeface="Lucida Console" panose="020B0609040504020204" pitchFamily="49" charset="0"/>
              </a:rPr>
              <a:t>7</a:t>
            </a:r>
            <a:r>
              <a:rPr lang="ru-RU" sz="2100" dirty="0" smtClean="0"/>
              <a:t>,</a:t>
            </a:r>
            <a:r>
              <a:rPr lang="en-US" sz="2100" dirty="0" smtClean="0">
                <a:latin typeface="Lucida Console" panose="020B0609040504020204" pitchFamily="49" charset="0"/>
              </a:rPr>
              <a:t> </a:t>
            </a:r>
            <a:r>
              <a:rPr lang="en-US" sz="2100" dirty="0">
                <a:latin typeface="Lucida Console" panose="020B0609040504020204" pitchFamily="49" charset="0"/>
              </a:rPr>
              <a:t>..</a:t>
            </a:r>
            <a:r>
              <a:rPr lang="en-US" sz="2100" dirty="0" smtClean="0">
                <a:latin typeface="Lucida Console" panose="020B0609040504020204" pitchFamily="49" charset="0"/>
              </a:rPr>
              <a:t>8</a:t>
            </a:r>
            <a:r>
              <a:rPr lang="ru-RU" sz="2100" dirty="0" smtClean="0"/>
              <a:t>,</a:t>
            </a:r>
            <a:r>
              <a:rPr lang="en-US" sz="2100" dirty="0" smtClean="0">
                <a:latin typeface="Lucida Console" panose="020B0609040504020204" pitchFamily="49" charset="0"/>
              </a:rPr>
              <a:t> ..9</a:t>
            </a:r>
            <a:endParaRPr lang="ru-RU" sz="210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76288-4F85-4F59-B786-02C6DC4B752F}" type="slidenum">
              <a:rPr lang="ru-RU" smtClean="0"/>
              <a:pPr/>
              <a:t>5</a:t>
            </a:fld>
            <a:endParaRPr lang="ru-RU"/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6286499" y="1409700"/>
            <a:ext cx="5676901" cy="4368164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177800" marR="0" indent="-17780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Calibri Light" panose="020F0302020204030204" pitchFamily="34" charset="0"/>
              <a:buChar char="·"/>
              <a:tabLst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33400" marR="0" indent="-346075" algn="l" defTabSz="914400" rtl="0" eaLnBrk="1" fontAlgn="auto" latinLnBrk="0" hangingPunct="1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Calibri Light" panose="020F0302020204030204" pitchFamily="34" charset="0"/>
              <a:buChar char="·"/>
              <a:tabLst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23900" marR="0" indent="-368300" algn="l" defTabSz="914400" rtl="0" eaLnBrk="1" fontAlgn="auto" latinLnBrk="0" hangingPunct="1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Calibri Light" panose="020F0302020204030204" pitchFamily="34" charset="0"/>
              <a:buChar char="·"/>
              <a:tabLst/>
              <a:defRPr sz="2000" i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822325" marR="0" indent="-200025" algn="l" defTabSz="914400" rtl="0" eaLnBrk="1" fontAlgn="auto" latinLnBrk="0" hangingPunct="1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Calibri Light" panose="020F0302020204030204" pitchFamily="34" charset="0"/>
              <a:buChar char="·"/>
              <a:tabLst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096963" marR="0" indent="-195263" algn="l" defTabSz="914400" rtl="0" eaLnBrk="1" fontAlgn="auto" latinLnBrk="0" hangingPunct="1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Calibri Light" panose="020F0302020204030204" pitchFamily="34" charset="0"/>
              <a:buChar char="·"/>
              <a:tabLst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2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4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6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8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Calibri Light" panose="020F0302020204030204" pitchFamily="34" charset="0"/>
              <a:buChar char="&gt;"/>
            </a:pP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  <a:latin typeface="Lucida Console" panose="020B0609040504020204" pitchFamily="49" charset="0"/>
              </a:rPr>
              <a:t>x_&lt;-1; x1&lt;-2; x1.1&lt;-3; X1&lt;-4</a:t>
            </a:r>
          </a:p>
          <a:p>
            <a:pPr>
              <a:buFont typeface="Calibri Light" panose="020F0302020204030204" pitchFamily="34" charset="0"/>
              <a:buChar char="&gt;"/>
            </a:pP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  <a:latin typeface="Lucida Console" panose="020B0609040504020204" pitchFamily="49" charset="0"/>
              </a:rPr>
              <a:t>sum(x_,x1,x1.1,X1)</a:t>
            </a:r>
          </a:p>
          <a:p>
            <a:pPr marL="0" lvl="1" indent="0">
              <a:spcBef>
                <a:spcPts val="1300"/>
              </a:spcBef>
              <a:buNone/>
            </a:pPr>
            <a:r>
              <a:rPr lang="en-US" sz="1800" dirty="0" smtClean="0">
                <a:solidFill>
                  <a:schemeClr val="tx1"/>
                </a:solidFill>
                <a:latin typeface="Lucida Console" panose="020B0609040504020204" pitchFamily="49" charset="0"/>
              </a:rPr>
              <a:t>[1] 10</a:t>
            </a:r>
          </a:p>
          <a:p>
            <a:pPr marL="177800" lvl="1" indent="-177800">
              <a:spcBef>
                <a:spcPts val="1300"/>
              </a:spcBef>
              <a:buFont typeface="Calibri Light" panose="020F0302020204030204" pitchFamily="34" charset="0"/>
              <a:buChar char="&gt;"/>
            </a:pP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  <a:latin typeface="Lucida Console" panose="020B0609040504020204" pitchFamily="49" charset="0"/>
              </a:rPr>
              <a:t>`&lt;-`</a:t>
            </a:r>
            <a:endParaRPr lang="ru-RU" sz="1800" b="1" dirty="0" smtClean="0">
              <a:solidFill>
                <a:schemeClr val="accent1">
                  <a:lumMod val="75000"/>
                </a:schemeClr>
              </a:solidFill>
              <a:latin typeface="Lucida Console" panose="020B0609040504020204" pitchFamily="49" charset="0"/>
            </a:endParaRPr>
          </a:p>
          <a:p>
            <a:pPr marL="0" lvl="1" indent="0">
              <a:spcBef>
                <a:spcPts val="1300"/>
              </a:spcBef>
              <a:buNone/>
            </a:pPr>
            <a:r>
              <a:rPr lang="en-US" sz="1800" dirty="0">
                <a:solidFill>
                  <a:schemeClr val="tx1"/>
                </a:solidFill>
                <a:latin typeface="Lucida Console" panose="020B0609040504020204" pitchFamily="49" charset="0"/>
              </a:rPr>
              <a:t>.Primitive</a:t>
            </a:r>
            <a:r>
              <a:rPr lang="en-US" sz="1800" dirty="0" smtClean="0">
                <a:solidFill>
                  <a:schemeClr val="tx1"/>
                </a:solidFill>
                <a:latin typeface="Lucida Console" panose="020B0609040504020204" pitchFamily="49" charset="0"/>
              </a:rPr>
              <a:t>("&lt;-")</a:t>
            </a:r>
            <a:endParaRPr lang="en-US" sz="1800" b="1" dirty="0" smtClean="0">
              <a:solidFill>
                <a:schemeClr val="accent1">
                  <a:lumMod val="75000"/>
                </a:schemeClr>
              </a:solidFill>
              <a:latin typeface="Lucida Console" panose="020B0609040504020204" pitchFamily="49" charset="0"/>
            </a:endParaRPr>
          </a:p>
          <a:p>
            <a:pPr marL="177800" lvl="1" indent="-177800">
              <a:spcBef>
                <a:spcPts val="1300"/>
              </a:spcBef>
              <a:buFont typeface="Calibri Light" panose="020F0302020204030204" pitchFamily="34" charset="0"/>
              <a:buChar char="&gt;"/>
            </a:pP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  <a:latin typeface="Lucida Console" panose="020B0609040504020204" pitchFamily="49" charset="0"/>
              </a:rPr>
              <a:t>`2+2==5`&lt;-TRUE</a:t>
            </a:r>
          </a:p>
          <a:p>
            <a:pPr marL="177800" lvl="1" indent="-177800">
              <a:spcBef>
                <a:spcPts val="1300"/>
              </a:spcBef>
              <a:buFont typeface="Calibri Light" panose="020F0302020204030204" pitchFamily="34" charset="0"/>
              <a:buChar char="&gt;"/>
            </a:pP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  <a:latin typeface="Lucida Console" panose="020B0609040504020204" pitchFamily="49" charset="0"/>
              </a:rPr>
              <a:t>`2+2==5`</a:t>
            </a:r>
          </a:p>
          <a:p>
            <a:pPr marL="0" lvl="1" indent="0">
              <a:spcBef>
                <a:spcPts val="1300"/>
              </a:spcBef>
              <a:buNone/>
            </a:pPr>
            <a:r>
              <a:rPr lang="ru-RU" sz="1800" dirty="0">
                <a:solidFill>
                  <a:schemeClr val="tx1"/>
                </a:solidFill>
                <a:latin typeface="Lucida Console" panose="020B0609040504020204" pitchFamily="49" charset="0"/>
              </a:rPr>
              <a:t>[1] </a:t>
            </a:r>
            <a:r>
              <a:rPr lang="en-US" sz="1800" dirty="0" smtClean="0">
                <a:solidFill>
                  <a:schemeClr val="tx1"/>
                </a:solidFill>
                <a:latin typeface="Lucida Console" panose="020B0609040504020204" pitchFamily="49" charset="0"/>
              </a:rPr>
              <a:t>TRUE</a:t>
            </a:r>
            <a:endParaRPr lang="ru-RU" sz="1800" dirty="0">
              <a:solidFill>
                <a:schemeClr val="tx1"/>
              </a:solidFill>
              <a:latin typeface="Lucida Console" panose="020B0609040504020204" pitchFamily="49" charset="0"/>
            </a:endParaRPr>
          </a:p>
          <a:p>
            <a:pPr marL="177800" lvl="1" indent="-177800">
              <a:spcBef>
                <a:spcPts val="1300"/>
              </a:spcBef>
              <a:buFont typeface="Calibri Light" panose="020F0302020204030204" pitchFamily="34" charset="0"/>
              <a:buChar char="&gt;"/>
            </a:pP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  <a:latin typeface="Lucida Console" panose="020B0609040504020204" pitchFamily="49" charset="0"/>
              </a:rPr>
              <a:t>`TRUE`&lt;-FALSE; `TRUE`</a:t>
            </a:r>
            <a:endParaRPr lang="en-US" sz="1800" b="1" dirty="0">
              <a:solidFill>
                <a:schemeClr val="accent1">
                  <a:lumMod val="75000"/>
                </a:schemeClr>
              </a:solidFill>
              <a:latin typeface="Lucida Console" panose="020B0609040504020204" pitchFamily="49" charset="0"/>
            </a:endParaRPr>
          </a:p>
          <a:p>
            <a:pPr marL="0" lvl="1" indent="0">
              <a:spcBef>
                <a:spcPts val="1300"/>
              </a:spcBef>
              <a:buNone/>
            </a:pPr>
            <a:r>
              <a:rPr lang="en-US" sz="1800" dirty="0" smtClean="0">
                <a:solidFill>
                  <a:schemeClr val="tx1"/>
                </a:solidFill>
                <a:latin typeface="Lucida Console" panose="020B0609040504020204" pitchFamily="49" charset="0"/>
              </a:rPr>
              <a:t>[1]</a:t>
            </a:r>
            <a:r>
              <a:rPr lang="ru-RU" sz="1800" dirty="0">
                <a:solidFill>
                  <a:schemeClr val="tx1"/>
                </a:solidFill>
                <a:latin typeface="Lucida Console" panose="020B0609040504020204" pitchFamily="49" charset="0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latin typeface="Lucida Console" panose="020B0609040504020204" pitchFamily="49" charset="0"/>
              </a:rPr>
              <a:t>FALSE</a:t>
            </a:r>
            <a:endParaRPr lang="en-US" sz="1800" dirty="0">
              <a:solidFill>
                <a:schemeClr val="tx1"/>
              </a:solidFill>
              <a:latin typeface="Lucida Console" panose="020B0609040504020204" pitchFamily="49" charset="0"/>
            </a:endParaRPr>
          </a:p>
          <a:p>
            <a:pPr marL="177800" lvl="1" indent="-177800">
              <a:spcBef>
                <a:spcPts val="1300"/>
              </a:spcBef>
              <a:buFont typeface="Calibri Light" panose="020F0302020204030204" pitchFamily="34" charset="0"/>
              <a:buChar char="&gt;"/>
            </a:pP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  <a:latin typeface="Lucida Console" panose="020B0609040504020204" pitchFamily="49" charset="0"/>
              </a:rPr>
              <a:t>c&lt;-"</a:t>
            </a:r>
            <a:r>
              <a:rPr lang="ru-RU" sz="1800" b="1" dirty="0">
                <a:solidFill>
                  <a:schemeClr val="accent1">
                    <a:lumMod val="75000"/>
                  </a:schemeClr>
                </a:solidFill>
                <a:latin typeface="Lucida Console" panose="020B0609040504020204" pitchFamily="49" charset="0"/>
              </a:rPr>
              <a:t>Это не 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Lucida Console" panose="020B0609040504020204" pitchFamily="49" charset="0"/>
              </a:rPr>
              <a:t>комбайн, а комбинат</a:t>
            </a: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  <a:latin typeface="Lucida Console" panose="020B0609040504020204" pitchFamily="49" charset="0"/>
              </a:rPr>
              <a:t>"</a:t>
            </a:r>
            <a:endParaRPr lang="ru-RU" sz="1800" b="1" dirty="0" smtClean="0">
              <a:solidFill>
                <a:schemeClr val="accent1">
                  <a:lumMod val="75000"/>
                </a:schemeClr>
              </a:solidFill>
              <a:latin typeface="Lucida Console" panose="020B0609040504020204" pitchFamily="49" charset="0"/>
            </a:endParaRPr>
          </a:p>
          <a:p>
            <a:pPr marL="177800" lvl="1" indent="-177800">
              <a:spcBef>
                <a:spcPts val="1300"/>
              </a:spcBef>
              <a:buFont typeface="Calibri Light" panose="020F0302020204030204" pitchFamily="34" charset="0"/>
              <a:buChar char="&gt;"/>
            </a:pP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  <a:latin typeface="Lucida Console" panose="020B0609040504020204" pitchFamily="49" charset="0"/>
              </a:rPr>
              <a:t>c; c("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Lucida Console" panose="020B0609040504020204" pitchFamily="49" charset="0"/>
              </a:rPr>
              <a:t>Это</a:t>
            </a: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  <a:latin typeface="Lucida Console" panose="020B0609040504020204" pitchFamily="49" charset="0"/>
              </a:rPr>
              <a:t>","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Lucida Console" panose="020B0609040504020204" pitchFamily="49" charset="0"/>
              </a:rPr>
              <a:t>как</a:t>
            </a: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  <a:latin typeface="Lucida Console" panose="020B0609040504020204" pitchFamily="49" charset="0"/>
              </a:rPr>
              <a:t>","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Lucida Console" panose="020B0609040504020204" pitchFamily="49" charset="0"/>
              </a:rPr>
              <a:t>посмотреть!</a:t>
            </a: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  <a:latin typeface="Lucida Console" panose="020B0609040504020204" pitchFamily="49" charset="0"/>
              </a:rPr>
              <a:t>")</a:t>
            </a:r>
            <a:endParaRPr lang="en-US" sz="1800" b="1" dirty="0">
              <a:solidFill>
                <a:schemeClr val="accent1">
                  <a:lumMod val="75000"/>
                </a:schemeClr>
              </a:solidFill>
              <a:latin typeface="Lucida Console" panose="020B0609040504020204" pitchFamily="49" charset="0"/>
            </a:endParaRPr>
          </a:p>
          <a:p>
            <a:pPr marL="0" lvl="1" indent="0">
              <a:spcBef>
                <a:spcPts val="1300"/>
              </a:spcBef>
              <a:buNone/>
            </a:pPr>
            <a:r>
              <a:rPr lang="en-US" sz="1800" dirty="0">
                <a:solidFill>
                  <a:schemeClr val="tx1"/>
                </a:solidFill>
                <a:latin typeface="Lucida Console" panose="020B0609040504020204" pitchFamily="49" charset="0"/>
              </a:rPr>
              <a:t>[1]</a:t>
            </a:r>
            <a:r>
              <a:rPr lang="ru-RU" sz="1800" dirty="0">
                <a:solidFill>
                  <a:schemeClr val="tx1"/>
                </a:solidFill>
                <a:latin typeface="Lucida Console" panose="020B0609040504020204" pitchFamily="49" charset="0"/>
              </a:rPr>
              <a:t> "Это не комбайн, а комбинат</a:t>
            </a:r>
            <a:r>
              <a:rPr lang="ru-RU" sz="1800" dirty="0" smtClean="0">
                <a:solidFill>
                  <a:schemeClr val="tx1"/>
                </a:solidFill>
                <a:latin typeface="Lucida Console" panose="020B0609040504020204" pitchFamily="49" charset="0"/>
              </a:rPr>
              <a:t>"</a:t>
            </a:r>
            <a:endParaRPr lang="en-US" sz="1800" dirty="0" smtClean="0">
              <a:solidFill>
                <a:schemeClr val="tx1"/>
              </a:solidFill>
              <a:latin typeface="Lucida Console" panose="020B0609040504020204" pitchFamily="49" charset="0"/>
            </a:endParaRPr>
          </a:p>
          <a:p>
            <a:pPr marL="0" lvl="1" indent="0">
              <a:spcBef>
                <a:spcPts val="1300"/>
              </a:spcBef>
              <a:buNone/>
            </a:pPr>
            <a:r>
              <a:rPr lang="en-US" sz="1800" dirty="0" smtClean="0">
                <a:solidFill>
                  <a:schemeClr val="tx1"/>
                </a:solidFill>
                <a:latin typeface="Lucida Console" panose="020B0609040504020204" pitchFamily="49" charset="0"/>
              </a:rPr>
              <a:t>[1] </a:t>
            </a:r>
            <a:r>
              <a:rPr lang="ru-RU" sz="1800" dirty="0" smtClean="0">
                <a:solidFill>
                  <a:schemeClr val="tx1"/>
                </a:solidFill>
                <a:latin typeface="Lucida Console" panose="020B0609040504020204" pitchFamily="49" charset="0"/>
              </a:rPr>
              <a:t>"Это" "как" "посмотреть!"</a:t>
            </a:r>
            <a:endParaRPr lang="pt-BR" sz="1800" dirty="0">
              <a:solidFill>
                <a:schemeClr val="tx1"/>
              </a:solidFill>
              <a:latin typeface="Lucida Console" panose="020B0609040504020204" pitchFamily="49" charset="0"/>
            </a:endParaRPr>
          </a:p>
          <a:p>
            <a:pPr marL="0" lvl="1" indent="0">
              <a:spcBef>
                <a:spcPts val="1300"/>
              </a:spcBef>
              <a:buNone/>
            </a:pPr>
            <a:endParaRPr lang="ru-RU" sz="1800" dirty="0">
              <a:solidFill>
                <a:schemeClr val="tx1"/>
              </a:solidFill>
              <a:latin typeface="Lucida Console" panose="020B060904050402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5823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Операторы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6657" y="2011680"/>
            <a:ext cx="5203444" cy="3766185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Оператор – это унарная или бинарная функция</a:t>
            </a:r>
          </a:p>
          <a:p>
            <a:r>
              <a:rPr lang="ru-RU" dirty="0" smtClean="0"/>
              <a:t>Особая запись</a:t>
            </a:r>
            <a:r>
              <a:rPr lang="en-US" dirty="0" smtClean="0"/>
              <a:t>:</a:t>
            </a:r>
          </a:p>
          <a:p>
            <a:pPr lvl="1"/>
            <a:r>
              <a:rPr lang="en-US" dirty="0"/>
              <a:t>`</a:t>
            </a:r>
            <a:r>
              <a:rPr lang="ru-RU" i="1" dirty="0"/>
              <a:t>унарный оператор</a:t>
            </a:r>
            <a:r>
              <a:rPr lang="en-US" dirty="0"/>
              <a:t>`</a:t>
            </a:r>
            <a:r>
              <a:rPr lang="en-US" dirty="0">
                <a:latin typeface="Lucida Console" panose="020B0609040504020204" pitchFamily="49" charset="0"/>
              </a:rPr>
              <a:t>x</a:t>
            </a:r>
            <a:endParaRPr lang="ru-RU" dirty="0">
              <a:latin typeface="Lucida Console" panose="020B0609040504020204" pitchFamily="49" charset="0"/>
            </a:endParaRPr>
          </a:p>
          <a:p>
            <a:pPr lvl="1"/>
            <a:r>
              <a:rPr lang="en-US" dirty="0" smtClean="0">
                <a:latin typeface="Lucida Console" panose="020B0609040504020204" pitchFamily="49" charset="0"/>
              </a:rPr>
              <a:t>x</a:t>
            </a:r>
            <a:r>
              <a:rPr lang="en-US" dirty="0" smtClean="0"/>
              <a:t> `</a:t>
            </a:r>
            <a:r>
              <a:rPr lang="ru-RU" i="1" dirty="0" smtClean="0"/>
              <a:t>бинарный</a:t>
            </a:r>
            <a:r>
              <a:rPr lang="en-US" i="1" dirty="0" smtClean="0"/>
              <a:t> </a:t>
            </a:r>
            <a:r>
              <a:rPr lang="ru-RU" i="1" dirty="0" smtClean="0"/>
              <a:t>оператор</a:t>
            </a:r>
            <a:r>
              <a:rPr lang="en-US" i="1" dirty="0" smtClean="0"/>
              <a:t>`</a:t>
            </a:r>
            <a:r>
              <a:rPr lang="ru-RU" dirty="0" smtClean="0"/>
              <a:t> </a:t>
            </a:r>
            <a:r>
              <a:rPr lang="en-US" dirty="0" smtClean="0">
                <a:latin typeface="Lucida Console" panose="020B0609040504020204" pitchFamily="49" charset="0"/>
              </a:rPr>
              <a:t>y</a:t>
            </a:r>
            <a:endParaRPr lang="ru-RU" dirty="0" smtClean="0">
              <a:latin typeface="Lucida Console" panose="020B0609040504020204" pitchFamily="49" charset="0"/>
            </a:endParaRPr>
          </a:p>
          <a:p>
            <a:r>
              <a:rPr lang="ru-RU" dirty="0" smtClean="0"/>
              <a:t>Можно определить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latin typeface="Lucida Console" panose="020B0609040504020204" pitchFamily="49" charset="0"/>
              </a:rPr>
              <a:t>%</a:t>
            </a:r>
            <a:r>
              <a:rPr lang="ru-RU" i="1" dirty="0" err="1" smtClean="0"/>
              <a:t>свой_оператор</a:t>
            </a:r>
            <a:r>
              <a:rPr lang="en-US" dirty="0" smtClean="0">
                <a:latin typeface="Lucida Console" panose="020B0609040504020204" pitchFamily="49" charset="0"/>
              </a:rPr>
              <a:t>%</a:t>
            </a:r>
          </a:p>
          <a:p>
            <a:r>
              <a:rPr lang="en-US" dirty="0" smtClean="0">
                <a:latin typeface="Lucida Console" panose="020B0609040504020204" pitchFamily="49" charset="0"/>
              </a:rPr>
              <a:t>&lt;-</a:t>
            </a:r>
            <a:r>
              <a:rPr lang="en-US" dirty="0"/>
              <a:t>,</a:t>
            </a:r>
            <a:r>
              <a:rPr lang="en-US" dirty="0" smtClean="0">
                <a:latin typeface="Lucida Console" panose="020B0609040504020204" pitchFamily="49" charset="0"/>
              </a:rPr>
              <a:t> [</a:t>
            </a:r>
            <a:r>
              <a:rPr lang="ru-RU" dirty="0" smtClean="0"/>
              <a:t>, </a:t>
            </a:r>
            <a:r>
              <a:rPr lang="ru-RU" dirty="0" smtClean="0">
                <a:latin typeface="Lucida Console" panose="020B0609040504020204" pitchFamily="49" charset="0"/>
              </a:rPr>
              <a:t>+</a:t>
            </a:r>
            <a:r>
              <a:rPr lang="en-US" dirty="0" smtClean="0"/>
              <a:t>, </a:t>
            </a:r>
            <a:r>
              <a:rPr lang="en-US" dirty="0" smtClean="0">
                <a:latin typeface="Lucida Console" panose="020B0609040504020204" pitchFamily="49" charset="0"/>
              </a:rPr>
              <a:t>-</a:t>
            </a:r>
            <a:r>
              <a:rPr lang="ru-RU" dirty="0" smtClean="0"/>
              <a:t> -</a:t>
            </a:r>
            <a:r>
              <a:rPr lang="en-US" dirty="0" smtClean="0"/>
              <a:t> </a:t>
            </a:r>
            <a:r>
              <a:rPr lang="ru-RU" dirty="0" smtClean="0"/>
              <a:t>бинарные операторы</a:t>
            </a:r>
            <a:endParaRPr lang="en-US" dirty="0" smtClean="0"/>
          </a:p>
          <a:p>
            <a:r>
              <a:rPr lang="en-US" dirty="0" smtClean="0">
                <a:latin typeface="Lucida Console" panose="020B0609040504020204" pitchFamily="49" charset="0"/>
              </a:rPr>
              <a:t>?</a:t>
            </a:r>
            <a:r>
              <a:rPr lang="en-US" dirty="0" smtClean="0"/>
              <a:t>, </a:t>
            </a:r>
            <a:r>
              <a:rPr lang="en-US" dirty="0" smtClean="0">
                <a:latin typeface="Lucida Console" panose="020B0609040504020204" pitchFamily="49" charset="0"/>
              </a:rPr>
              <a:t>-</a:t>
            </a:r>
            <a:r>
              <a:rPr lang="en-US" dirty="0" smtClean="0"/>
              <a:t>, </a:t>
            </a:r>
            <a:r>
              <a:rPr lang="en-US" dirty="0" smtClean="0">
                <a:latin typeface="Lucida Console" panose="020B0609040504020204" pitchFamily="49" charset="0"/>
              </a:rPr>
              <a:t>+</a:t>
            </a:r>
            <a:r>
              <a:rPr lang="en-US" dirty="0" smtClean="0"/>
              <a:t> - </a:t>
            </a:r>
            <a:r>
              <a:rPr lang="ru-RU" dirty="0" smtClean="0"/>
              <a:t>унарные операторы</a:t>
            </a:r>
            <a:endParaRPr lang="en-US" dirty="0" smtClean="0"/>
          </a:p>
          <a:p>
            <a:r>
              <a:rPr lang="ru-RU" dirty="0" smtClean="0"/>
              <a:t>Выполнение функции - тоже оператор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76288-4F85-4F59-B786-02C6DC4B752F}" type="slidenum">
              <a:rPr lang="ru-RU" smtClean="0"/>
              <a:pPr/>
              <a:t>6</a:t>
            </a:fld>
            <a:endParaRPr lang="ru-RU"/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5575301" y="1409700"/>
            <a:ext cx="6388100" cy="43681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7800" marR="0" indent="-17780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Calibri Light" panose="020F0302020204030204" pitchFamily="34" charset="0"/>
              <a:buChar char="·"/>
              <a:tabLst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33400" marR="0" indent="-346075" algn="l" defTabSz="914400" rtl="0" eaLnBrk="1" fontAlgn="auto" latinLnBrk="0" hangingPunct="1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Calibri Light" panose="020F0302020204030204" pitchFamily="34" charset="0"/>
              <a:buChar char="·"/>
              <a:tabLst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23900" marR="0" indent="-368300" algn="l" defTabSz="914400" rtl="0" eaLnBrk="1" fontAlgn="auto" latinLnBrk="0" hangingPunct="1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Calibri Light" panose="020F0302020204030204" pitchFamily="34" charset="0"/>
              <a:buChar char="·"/>
              <a:tabLst/>
              <a:defRPr sz="2000" i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822325" marR="0" indent="-200025" algn="l" defTabSz="914400" rtl="0" eaLnBrk="1" fontAlgn="auto" latinLnBrk="0" hangingPunct="1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Calibri Light" panose="020F0302020204030204" pitchFamily="34" charset="0"/>
              <a:buChar char="·"/>
              <a:tabLst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096963" marR="0" indent="-195263" algn="l" defTabSz="914400" rtl="0" eaLnBrk="1" fontAlgn="auto" latinLnBrk="0" hangingPunct="1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Calibri Light" panose="020F0302020204030204" pitchFamily="34" charset="0"/>
              <a:buChar char="·"/>
              <a:tabLst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2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4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6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8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Calibri Light" panose="020F0302020204030204" pitchFamily="34" charset="0"/>
              <a:buChar char="&gt;"/>
            </a:pP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  <a:latin typeface="Lucida Console" panose="020B0609040504020204" pitchFamily="49" charset="0"/>
              </a:rPr>
              <a:t>x &lt;- 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Lucida Console" panose="020B0609040504020204" pitchFamily="49" charset="0"/>
              </a:rPr>
              <a:t>-</a:t>
            </a: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  <a:latin typeface="Lucida Console" panose="020B0609040504020204" pitchFamily="49" charset="0"/>
              </a:rPr>
              <a:t>c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Lucida Console" panose="020B0609040504020204" pitchFamily="49" charset="0"/>
              </a:rPr>
              <a:t>(</a:t>
            </a: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  <a:latin typeface="Lucida Console" panose="020B0609040504020204" pitchFamily="49" charset="0"/>
              </a:rPr>
              <a:t>TRUE,FALSE); x</a:t>
            </a:r>
          </a:p>
          <a:p>
            <a:pPr marL="0" lvl="1" indent="0">
              <a:spcBef>
                <a:spcPts val="1300"/>
              </a:spcBef>
              <a:buNone/>
            </a:pPr>
            <a:r>
              <a:rPr lang="en-US" sz="1800" dirty="0" smtClean="0">
                <a:solidFill>
                  <a:schemeClr val="tx1"/>
                </a:solidFill>
                <a:latin typeface="Lucida Console" panose="020B0609040504020204" pitchFamily="49" charset="0"/>
              </a:rPr>
              <a:t>[1] </a:t>
            </a:r>
            <a:r>
              <a:rPr lang="ru-RU" sz="1800" dirty="0" smtClean="0">
                <a:solidFill>
                  <a:schemeClr val="tx1"/>
                </a:solidFill>
                <a:latin typeface="Lucida Console" panose="020B0609040504020204" pitchFamily="49" charset="0"/>
              </a:rPr>
              <a:t>-</a:t>
            </a:r>
            <a:r>
              <a:rPr lang="en-US" sz="1800" dirty="0" smtClean="0">
                <a:solidFill>
                  <a:schemeClr val="tx1"/>
                </a:solidFill>
                <a:latin typeface="Lucida Console" panose="020B0609040504020204" pitchFamily="49" charset="0"/>
              </a:rPr>
              <a:t>1 0</a:t>
            </a:r>
          </a:p>
          <a:p>
            <a:pPr marL="177800" lvl="1" indent="-177800">
              <a:spcBef>
                <a:spcPts val="1300"/>
              </a:spcBef>
              <a:buFont typeface="Calibri Light" panose="020F0302020204030204" pitchFamily="34" charset="0"/>
              <a:buChar char="&gt;"/>
            </a:pP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  <a:latin typeface="Lucida Console" panose="020B0609040504020204" pitchFamily="49" charset="0"/>
              </a:rPr>
              <a:t>c(1 + 2, 3 * 4, 5 %% 6, 3 ^ 7, 9 %/% 4)</a:t>
            </a:r>
          </a:p>
          <a:p>
            <a:pPr marL="0" lvl="1" indent="0">
              <a:spcBef>
                <a:spcPts val="1300"/>
              </a:spcBef>
              <a:buNone/>
            </a:pPr>
            <a:r>
              <a:rPr lang="ru-RU" sz="1800" dirty="0">
                <a:solidFill>
                  <a:schemeClr val="tx1"/>
                </a:solidFill>
                <a:latin typeface="Lucida Console" panose="020B0609040504020204" pitchFamily="49" charset="0"/>
              </a:rPr>
              <a:t>[1]    3   12    5 2187    </a:t>
            </a:r>
            <a:r>
              <a:rPr lang="ru-RU" sz="1800" dirty="0" smtClean="0">
                <a:solidFill>
                  <a:schemeClr val="tx1"/>
                </a:solidFill>
                <a:latin typeface="Lucida Console" panose="020B0609040504020204" pitchFamily="49" charset="0"/>
              </a:rPr>
              <a:t>2</a:t>
            </a:r>
          </a:p>
          <a:p>
            <a:pPr marL="177800" lvl="1" indent="-177800">
              <a:spcBef>
                <a:spcPts val="1300"/>
              </a:spcBef>
              <a:buFont typeface="Calibri Light" panose="020F0302020204030204" pitchFamily="34" charset="0"/>
              <a:buChar char="&gt;"/>
            </a:pP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  <a:latin typeface="Lucida Console" panose="020B0609040504020204" pitchFamily="49" charset="0"/>
              </a:rPr>
              <a:t>`%++%`&lt;-function(</a:t>
            </a:r>
            <a:r>
              <a:rPr lang="en-US" sz="1800" b="1" dirty="0" err="1" smtClean="0">
                <a:solidFill>
                  <a:schemeClr val="accent1">
                    <a:lumMod val="75000"/>
                  </a:schemeClr>
                </a:solidFill>
                <a:latin typeface="Lucida Console" panose="020B0609040504020204" pitchFamily="49" charset="0"/>
              </a:rPr>
              <a:t>x,y</a:t>
            </a: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  <a:latin typeface="Lucida Console" panose="020B0609040504020204" pitchFamily="49" charset="0"/>
              </a:rPr>
              <a:t>) { x + x + y + y }</a:t>
            </a:r>
          </a:p>
          <a:p>
            <a:pPr marL="177800" lvl="1" indent="-177800">
              <a:spcBef>
                <a:spcPts val="1300"/>
              </a:spcBef>
              <a:buFont typeface="Calibri Light" panose="020F0302020204030204" pitchFamily="34" charset="0"/>
              <a:buChar char="&gt;"/>
            </a:pP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  <a:latin typeface="Lucida Console" panose="020B0609040504020204" pitchFamily="49" charset="0"/>
              </a:rPr>
              <a:t>1 %++% 2</a:t>
            </a:r>
            <a:endParaRPr lang="ru-RU" sz="1800" b="1" dirty="0" smtClean="0">
              <a:solidFill>
                <a:schemeClr val="accent1">
                  <a:lumMod val="75000"/>
                </a:schemeClr>
              </a:solidFill>
              <a:latin typeface="Lucida Console" panose="020B0609040504020204" pitchFamily="49" charset="0"/>
            </a:endParaRPr>
          </a:p>
          <a:p>
            <a:pPr marL="0" lvl="1" indent="0">
              <a:spcBef>
                <a:spcPts val="1300"/>
              </a:spcBef>
              <a:buNone/>
            </a:pPr>
            <a:r>
              <a:rPr lang="en-US" sz="1800" dirty="0" smtClean="0">
                <a:solidFill>
                  <a:schemeClr val="tx1"/>
                </a:solidFill>
                <a:latin typeface="Lucida Console" panose="020B0609040504020204" pitchFamily="49" charset="0"/>
              </a:rPr>
              <a:t>[</a:t>
            </a:r>
            <a:r>
              <a:rPr lang="en-US" sz="1800" dirty="0">
                <a:solidFill>
                  <a:schemeClr val="tx1"/>
                </a:solidFill>
                <a:latin typeface="Lucida Console" panose="020B0609040504020204" pitchFamily="49" charset="0"/>
              </a:rPr>
              <a:t>1]</a:t>
            </a:r>
            <a:r>
              <a:rPr lang="ru-RU" sz="1800" dirty="0">
                <a:solidFill>
                  <a:schemeClr val="tx1"/>
                </a:solidFill>
                <a:latin typeface="Lucida Console" panose="020B0609040504020204" pitchFamily="49" charset="0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latin typeface="Lucida Console" panose="020B0609040504020204" pitchFamily="49" charset="0"/>
              </a:rPr>
              <a:t>6</a:t>
            </a:r>
          </a:p>
          <a:p>
            <a:pPr marL="177800" lvl="1" indent="-177800">
              <a:spcBef>
                <a:spcPts val="1300"/>
              </a:spcBef>
              <a:buFont typeface="Calibri Light" panose="020F0302020204030204" pitchFamily="34" charset="0"/>
              <a:buChar char="&gt;"/>
            </a:pP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  <a:latin typeface="Lucida Console" panose="020B0609040504020204" pitchFamily="49" charset="0"/>
              </a:rPr>
              <a:t>`[`(x,1)</a:t>
            </a:r>
          </a:p>
          <a:p>
            <a:pPr marL="0" lvl="1" indent="0">
              <a:spcBef>
                <a:spcPts val="1300"/>
              </a:spcBef>
              <a:buNone/>
            </a:pPr>
            <a:r>
              <a:rPr lang="en-US" sz="1800" dirty="0" smtClean="0">
                <a:solidFill>
                  <a:schemeClr val="tx1"/>
                </a:solidFill>
                <a:latin typeface="Lucida Console" panose="020B0609040504020204" pitchFamily="49" charset="0"/>
              </a:rPr>
              <a:t>[</a:t>
            </a:r>
            <a:r>
              <a:rPr lang="en-US" sz="1800" dirty="0">
                <a:solidFill>
                  <a:schemeClr val="tx1"/>
                </a:solidFill>
                <a:latin typeface="Lucida Console" panose="020B0609040504020204" pitchFamily="49" charset="0"/>
              </a:rPr>
              <a:t>1]</a:t>
            </a:r>
            <a:r>
              <a:rPr lang="ru-RU" sz="1800" dirty="0">
                <a:solidFill>
                  <a:schemeClr val="tx1"/>
                </a:solidFill>
                <a:latin typeface="Lucida Console" panose="020B0609040504020204" pitchFamily="49" charset="0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latin typeface="Lucida Console" panose="020B0609040504020204" pitchFamily="49" charset="0"/>
              </a:rPr>
              <a:t>-1</a:t>
            </a:r>
            <a:endParaRPr lang="en-US" sz="1800" dirty="0">
              <a:solidFill>
                <a:schemeClr val="tx1"/>
              </a:solidFill>
              <a:latin typeface="Lucida Console" panose="020B0609040504020204" pitchFamily="49" charset="0"/>
            </a:endParaRPr>
          </a:p>
          <a:p>
            <a:pPr marL="177800" lvl="1" indent="-177800">
              <a:lnSpc>
                <a:spcPct val="100000"/>
              </a:lnSpc>
              <a:spcBef>
                <a:spcPts val="1300"/>
              </a:spcBef>
              <a:buFont typeface="Calibri Light" panose="020F0302020204030204" pitchFamily="34" charset="0"/>
              <a:buChar char="&gt;"/>
            </a:pPr>
            <a:r>
              <a:rPr lang="en-US" sz="1800" b="1" dirty="0" smtClean="0">
                <a:solidFill>
                  <a:srgbClr val="F03B5E">
                    <a:lumMod val="75000"/>
                  </a:srgbClr>
                </a:solidFill>
                <a:latin typeface="Lucida Console" panose="020B0609040504020204" pitchFamily="49" charset="0"/>
              </a:rPr>
              <a:t>sum(1:50) </a:t>
            </a:r>
            <a:r>
              <a:rPr lang="en-US" sz="1800" b="1" dirty="0" smtClean="0">
                <a:solidFill>
                  <a:schemeClr val="tx1"/>
                </a:solidFill>
                <a:latin typeface="Lucida Console" panose="020B0609040504020204" pitchFamily="49" charset="0"/>
              </a:rPr>
              <a:t># sum – </a:t>
            </a:r>
            <a:r>
              <a:rPr lang="ru-RU" sz="1800" b="1" dirty="0" smtClean="0">
                <a:solidFill>
                  <a:schemeClr val="tx1"/>
                </a:solidFill>
                <a:latin typeface="Lucida Console" panose="020B0609040504020204" pitchFamily="49" charset="0"/>
              </a:rPr>
              <a:t>1ый аргумент, </a:t>
            </a:r>
            <a:r>
              <a:rPr lang="en-US" sz="1800" b="1" dirty="0" smtClean="0">
                <a:solidFill>
                  <a:schemeClr val="tx1"/>
                </a:solidFill>
                <a:latin typeface="Lucida Console" panose="020B0609040504020204" pitchFamily="49" charset="0"/>
              </a:rPr>
              <a:t>1:50 -</a:t>
            </a:r>
            <a:r>
              <a:rPr lang="ru-RU" sz="1800" b="1" dirty="0" smtClean="0">
                <a:solidFill>
                  <a:schemeClr val="tx1"/>
                </a:solidFill>
                <a:latin typeface="Lucida Console" panose="020B0609040504020204" pitchFamily="49" charset="0"/>
              </a:rPr>
              <a:t> 2ой</a:t>
            </a:r>
            <a:endParaRPr lang="en-US" sz="1800" b="1" dirty="0">
              <a:solidFill>
                <a:schemeClr val="tx1"/>
              </a:solidFill>
              <a:latin typeface="Lucida Console" panose="020B0609040504020204" pitchFamily="49" charset="0"/>
            </a:endParaRPr>
          </a:p>
          <a:p>
            <a:pPr marL="0" lvl="1" indent="0">
              <a:spcBef>
                <a:spcPts val="1300"/>
              </a:spcBef>
              <a:buNone/>
            </a:pPr>
            <a:r>
              <a:rPr lang="ru-RU" sz="1800" dirty="0">
                <a:solidFill>
                  <a:schemeClr val="tx1"/>
                </a:solidFill>
                <a:latin typeface="Lucida Console" panose="020B0609040504020204" pitchFamily="49" charset="0"/>
              </a:rPr>
              <a:t>[1] 1275</a:t>
            </a:r>
          </a:p>
          <a:p>
            <a:pPr marL="0" lvl="1" indent="0">
              <a:spcBef>
                <a:spcPts val="1300"/>
              </a:spcBef>
              <a:buNone/>
            </a:pPr>
            <a:endParaRPr lang="ru-RU" sz="1800" dirty="0">
              <a:solidFill>
                <a:schemeClr val="tx1"/>
              </a:solidFill>
              <a:latin typeface="Lucida Console" panose="020B060904050402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3494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Приоритет операций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Вызов функции, группировка выражений</a:t>
            </a:r>
          </a:p>
          <a:p>
            <a:r>
              <a:rPr lang="ru-RU" dirty="0" smtClean="0"/>
              <a:t>Индексы и обращения</a:t>
            </a:r>
            <a:endParaRPr lang="en-US" dirty="0"/>
          </a:p>
          <a:p>
            <a:r>
              <a:rPr lang="ru-RU" dirty="0" smtClean="0"/>
              <a:t>Арифметические</a:t>
            </a:r>
            <a:endParaRPr lang="en-US" dirty="0"/>
          </a:p>
          <a:p>
            <a:r>
              <a:rPr lang="ru-RU" dirty="0" smtClean="0"/>
              <a:t>Сравнение</a:t>
            </a:r>
            <a:endParaRPr lang="en-US" dirty="0"/>
          </a:p>
          <a:p>
            <a:r>
              <a:rPr lang="ru-RU" dirty="0" smtClean="0"/>
              <a:t>Формулы</a:t>
            </a:r>
            <a:endParaRPr lang="en-US" dirty="0"/>
          </a:p>
          <a:p>
            <a:r>
              <a:rPr lang="ru-RU" dirty="0" smtClean="0"/>
              <a:t>Присвоение</a:t>
            </a:r>
            <a:endParaRPr lang="en-US" dirty="0"/>
          </a:p>
          <a:p>
            <a:r>
              <a:rPr lang="ru-RU" dirty="0" smtClean="0"/>
              <a:t>Помощь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76288-4F85-4F59-B786-02C6DC4B752F}" type="slidenum">
              <a:rPr lang="ru-RU" smtClean="0"/>
              <a:pPr/>
              <a:t>7</a:t>
            </a:fld>
            <a:endParaRPr lang="ru-RU"/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6667499" y="2011680"/>
            <a:ext cx="5283201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7800" marR="0" indent="-17780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Calibri Light" panose="020F0302020204030204" pitchFamily="34" charset="0"/>
              <a:buChar char="·"/>
              <a:tabLst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33400" marR="0" indent="-346075" algn="l" defTabSz="914400" rtl="0" eaLnBrk="1" fontAlgn="auto" latinLnBrk="0" hangingPunct="1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Calibri Light" panose="020F0302020204030204" pitchFamily="34" charset="0"/>
              <a:buChar char="·"/>
              <a:tabLst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23900" marR="0" indent="-368300" algn="l" defTabSz="914400" rtl="0" eaLnBrk="1" fontAlgn="auto" latinLnBrk="0" hangingPunct="1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Calibri Light" panose="020F0302020204030204" pitchFamily="34" charset="0"/>
              <a:buChar char="·"/>
              <a:tabLst/>
              <a:defRPr sz="2000" i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822325" marR="0" indent="-200025" algn="l" defTabSz="914400" rtl="0" eaLnBrk="1" fontAlgn="auto" latinLnBrk="0" hangingPunct="1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Calibri Light" panose="020F0302020204030204" pitchFamily="34" charset="0"/>
              <a:buChar char="·"/>
              <a:tabLst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096963" marR="0" indent="-195263" algn="l" defTabSz="914400" rtl="0" eaLnBrk="1" fontAlgn="auto" latinLnBrk="0" hangingPunct="1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Calibri Light" panose="020F0302020204030204" pitchFamily="34" charset="0"/>
              <a:buChar char="·"/>
              <a:tabLst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2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4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6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8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Calibri Light" panose="020F0302020204030204" pitchFamily="34" charset="0"/>
              <a:buChar char="&gt;"/>
            </a:pPr>
            <a:r>
              <a:rPr lang="en-US" sz="1800" b="1" dirty="0">
                <a:solidFill>
                  <a:schemeClr val="accent1">
                    <a:lumMod val="75000"/>
                  </a:schemeClr>
                </a:solidFill>
                <a:latin typeface="Lucida Console" panose="020B0609040504020204" pitchFamily="49" charset="0"/>
              </a:rPr>
              <a:t>?base::</a:t>
            </a: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  <a:latin typeface="Lucida Console" panose="020B0609040504020204" pitchFamily="49" charset="0"/>
              </a:rPr>
              <a:t>Syntax</a:t>
            </a:r>
          </a:p>
          <a:p>
            <a:pPr marL="0" lvl="1" indent="0">
              <a:spcBef>
                <a:spcPts val="1300"/>
              </a:spcBef>
              <a:buNone/>
            </a:pPr>
            <a:endParaRPr lang="ru-RU" sz="1800" dirty="0">
              <a:solidFill>
                <a:schemeClr val="tx1"/>
              </a:solidFill>
              <a:latin typeface="Lucida Console" panose="020B0609040504020204" pitchFamily="49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725413" y="2256278"/>
            <a:ext cx="47244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1435100"/>
            <a:r>
              <a:rPr lang="en-US" sz="1400" dirty="0"/>
              <a:t>:: :::	 access variables in a namespace</a:t>
            </a:r>
          </a:p>
          <a:p>
            <a:pPr defTabSz="1435100"/>
            <a:r>
              <a:rPr lang="en-US" sz="1400" dirty="0"/>
              <a:t>$ @	 component / slot extraction</a:t>
            </a:r>
          </a:p>
          <a:p>
            <a:pPr defTabSz="1435100"/>
            <a:r>
              <a:rPr lang="en-US" sz="1400" dirty="0"/>
              <a:t>[ [[	 indexing</a:t>
            </a:r>
          </a:p>
          <a:p>
            <a:pPr defTabSz="1435100"/>
            <a:r>
              <a:rPr lang="en-US" sz="1400" dirty="0"/>
              <a:t>^	 exponentiation (right to left)</a:t>
            </a:r>
          </a:p>
          <a:p>
            <a:pPr defTabSz="1435100"/>
            <a:r>
              <a:rPr lang="en-US" sz="1400" dirty="0"/>
              <a:t>- +	 unary minus and plus</a:t>
            </a:r>
          </a:p>
          <a:p>
            <a:pPr defTabSz="1435100"/>
            <a:r>
              <a:rPr lang="en-US" sz="1400" dirty="0"/>
              <a:t>:	 sequence operator</a:t>
            </a:r>
          </a:p>
          <a:p>
            <a:pPr defTabSz="1435100"/>
            <a:r>
              <a:rPr lang="en-US" sz="1400" dirty="0"/>
              <a:t>%any%	 special operators</a:t>
            </a:r>
          </a:p>
          <a:p>
            <a:pPr defTabSz="1435100"/>
            <a:r>
              <a:rPr lang="en-US" sz="1400" dirty="0"/>
              <a:t>* /	 multiply, divide</a:t>
            </a:r>
          </a:p>
          <a:p>
            <a:pPr defTabSz="1435100"/>
            <a:r>
              <a:rPr lang="en-US" sz="1400" dirty="0"/>
              <a:t>+ -	 (binary) add, subtract</a:t>
            </a:r>
          </a:p>
          <a:p>
            <a:pPr defTabSz="1435100"/>
            <a:r>
              <a:rPr lang="en-US" sz="1400" dirty="0"/>
              <a:t>&lt; &gt; &lt;= &gt;= == !=	 ordering and comparison</a:t>
            </a:r>
          </a:p>
          <a:p>
            <a:pPr defTabSz="1435100"/>
            <a:r>
              <a:rPr lang="en-US" sz="1400" dirty="0"/>
              <a:t>!	 negation</a:t>
            </a:r>
          </a:p>
          <a:p>
            <a:pPr defTabSz="1435100"/>
            <a:r>
              <a:rPr lang="en-US" sz="1400" dirty="0"/>
              <a:t>&amp; &amp;&amp;	 and</a:t>
            </a:r>
          </a:p>
          <a:p>
            <a:pPr defTabSz="1435100"/>
            <a:r>
              <a:rPr lang="en-US" sz="1400" dirty="0"/>
              <a:t>| ||	 or</a:t>
            </a:r>
          </a:p>
          <a:p>
            <a:pPr defTabSz="1435100"/>
            <a:r>
              <a:rPr lang="en-US" sz="1400" dirty="0"/>
              <a:t>~	 as in formulae</a:t>
            </a:r>
          </a:p>
          <a:p>
            <a:pPr defTabSz="1435100"/>
            <a:r>
              <a:rPr lang="en-US" sz="1400" dirty="0"/>
              <a:t>-&gt; -&gt;&gt;	 rightwards assignment</a:t>
            </a:r>
          </a:p>
          <a:p>
            <a:pPr defTabSz="1435100"/>
            <a:r>
              <a:rPr lang="en-US" sz="1400" dirty="0"/>
              <a:t>=	 assignment (right to left)</a:t>
            </a:r>
          </a:p>
          <a:p>
            <a:pPr defTabSz="1435100"/>
            <a:r>
              <a:rPr lang="en-US" sz="1400" dirty="0"/>
              <a:t>&lt;- &lt;&lt;-	 assignment (right to left)</a:t>
            </a:r>
          </a:p>
          <a:p>
            <a:pPr defTabSz="1435100"/>
            <a:r>
              <a:rPr lang="en-US" sz="1400" dirty="0"/>
              <a:t>?	 help (unary and binary)</a:t>
            </a:r>
          </a:p>
        </p:txBody>
      </p:sp>
    </p:spTree>
    <p:extLst>
      <p:ext uri="{BB962C8B-B14F-4D97-AF65-F5344CB8AC3E}">
        <p14:creationId xmlns:p14="http://schemas.microsoft.com/office/powerpoint/2010/main" val="783888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Присвоение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6657" y="2011680"/>
            <a:ext cx="4720844" cy="3766185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Присваивается </a:t>
            </a:r>
            <a:r>
              <a:rPr lang="ru-RU" i="1" dirty="0" smtClean="0"/>
              <a:t>символу</a:t>
            </a:r>
            <a:r>
              <a:rPr lang="ru-RU" dirty="0" smtClean="0"/>
              <a:t> </a:t>
            </a:r>
            <a:r>
              <a:rPr lang="ru-RU" i="1" dirty="0" smtClean="0"/>
              <a:t>объект</a:t>
            </a:r>
            <a:endParaRPr lang="ru-RU" dirty="0"/>
          </a:p>
          <a:p>
            <a:r>
              <a:rPr lang="ru-RU" dirty="0" smtClean="0"/>
              <a:t>Присвоить можно операторами</a:t>
            </a:r>
            <a:br>
              <a:rPr lang="ru-RU" dirty="0" smtClean="0"/>
            </a:br>
            <a:r>
              <a:rPr lang="en-US" dirty="0" smtClean="0">
                <a:latin typeface="Lucida Console" panose="020B0609040504020204" pitchFamily="49" charset="0"/>
              </a:rPr>
              <a:t>&lt;-</a:t>
            </a:r>
            <a:r>
              <a:rPr lang="en-US" dirty="0" smtClean="0"/>
              <a:t>, </a:t>
            </a:r>
            <a:r>
              <a:rPr lang="en-US" dirty="0" smtClean="0">
                <a:latin typeface="Lucida Console" panose="020B0609040504020204" pitchFamily="49" charset="0"/>
              </a:rPr>
              <a:t>-&gt;</a:t>
            </a:r>
            <a:r>
              <a:rPr lang="en-US" dirty="0" smtClean="0"/>
              <a:t>, </a:t>
            </a:r>
            <a:r>
              <a:rPr lang="en-US" dirty="0" smtClean="0">
                <a:latin typeface="Lucida Console" panose="020B0609040504020204" pitchFamily="49" charset="0"/>
              </a:rPr>
              <a:t>=</a:t>
            </a:r>
            <a:endParaRPr lang="en-US" dirty="0" smtClean="0"/>
          </a:p>
          <a:p>
            <a:r>
              <a:rPr lang="ru-RU" dirty="0" smtClean="0"/>
              <a:t>Присвоение с модификацией объекта: </a:t>
            </a:r>
            <a:r>
              <a:rPr lang="en-US" dirty="0" smtClean="0">
                <a:latin typeface="Lucida Console" panose="020B0609040504020204" pitchFamily="49" charset="0"/>
              </a:rPr>
              <a:t>f(x,…)&lt;-</a:t>
            </a:r>
          </a:p>
          <a:p>
            <a:r>
              <a:rPr lang="ru-RU" dirty="0" smtClean="0"/>
              <a:t>Возможно переопределение присвоения:</a:t>
            </a:r>
          </a:p>
          <a:p>
            <a:pPr lvl="1"/>
            <a:r>
              <a:rPr lang="en-US" dirty="0" smtClean="0">
                <a:latin typeface="Lucida Console" panose="020B0609040504020204" pitchFamily="49" charset="0"/>
              </a:rPr>
              <a:t>`</a:t>
            </a:r>
            <a:r>
              <a:rPr lang="en-US" sz="2000" dirty="0" smtClean="0">
                <a:latin typeface="Lucida Console" panose="020B0609040504020204" pitchFamily="49" charset="0"/>
              </a:rPr>
              <a:t>&lt;-`</a:t>
            </a:r>
          </a:p>
          <a:p>
            <a:pPr lvl="1"/>
            <a:r>
              <a:rPr lang="en-US" sz="2000" dirty="0" smtClean="0">
                <a:latin typeface="Lucida Console" panose="020B0609040504020204" pitchFamily="49" charset="0"/>
              </a:rPr>
              <a:t>`f&lt;-`</a:t>
            </a:r>
            <a:r>
              <a:rPr lang="ru-RU" sz="2000" dirty="0"/>
              <a:t> - тоже, что и </a:t>
            </a:r>
            <a:r>
              <a:rPr lang="en-US" sz="2000" dirty="0" smtClean="0">
                <a:latin typeface="Lucida Console" panose="020B0609040504020204" pitchFamily="49" charset="0"/>
              </a:rPr>
              <a:t>x &lt;- f(</a:t>
            </a:r>
            <a:r>
              <a:rPr lang="en-US" sz="2000" dirty="0" err="1" smtClean="0">
                <a:latin typeface="Lucida Console" panose="020B0609040504020204" pitchFamily="49" charset="0"/>
              </a:rPr>
              <a:t>x,y</a:t>
            </a:r>
            <a:r>
              <a:rPr lang="en-US" sz="2000" dirty="0" smtClean="0">
                <a:latin typeface="Lucida Console" panose="020B0609040504020204" pitchFamily="49" charset="0"/>
              </a:rPr>
              <a:t>)</a:t>
            </a:r>
            <a:endParaRPr lang="ru-RU" dirty="0">
              <a:latin typeface="Lucida Console" panose="020B0609040504020204" pitchFamily="49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76288-4F85-4F59-B786-02C6DC4B752F}" type="slidenum">
              <a:rPr lang="ru-RU" smtClean="0"/>
              <a:pPr/>
              <a:t>8</a:t>
            </a:fld>
            <a:endParaRPr lang="ru-RU"/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5283200" y="1409700"/>
            <a:ext cx="6680201" cy="4368164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177800" marR="0" indent="-17780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Calibri Light" panose="020F0302020204030204" pitchFamily="34" charset="0"/>
              <a:buChar char="·"/>
              <a:tabLst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33400" marR="0" indent="-346075" algn="l" defTabSz="914400" rtl="0" eaLnBrk="1" fontAlgn="auto" latinLnBrk="0" hangingPunct="1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Calibri Light" panose="020F0302020204030204" pitchFamily="34" charset="0"/>
              <a:buChar char="·"/>
              <a:tabLst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23900" marR="0" indent="-368300" algn="l" defTabSz="914400" rtl="0" eaLnBrk="1" fontAlgn="auto" latinLnBrk="0" hangingPunct="1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Calibri Light" panose="020F0302020204030204" pitchFamily="34" charset="0"/>
              <a:buChar char="·"/>
              <a:tabLst/>
              <a:defRPr sz="2000" i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822325" marR="0" indent="-200025" algn="l" defTabSz="914400" rtl="0" eaLnBrk="1" fontAlgn="auto" latinLnBrk="0" hangingPunct="1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Calibri Light" panose="020F0302020204030204" pitchFamily="34" charset="0"/>
              <a:buChar char="·"/>
              <a:tabLst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096963" marR="0" indent="-195263" algn="l" defTabSz="914400" rtl="0" eaLnBrk="1" fontAlgn="auto" latinLnBrk="0" hangingPunct="1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Calibri Light" panose="020F0302020204030204" pitchFamily="34" charset="0"/>
              <a:buChar char="·"/>
              <a:tabLst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2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4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6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8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Calibri Light" panose="020F0302020204030204" pitchFamily="34" charset="0"/>
              <a:buChar char="&gt;"/>
            </a:pP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  <a:latin typeface="Lucida Console" panose="020B0609040504020204" pitchFamily="49" charset="0"/>
              </a:rPr>
              <a:t>x &lt;- 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Lucida Console" panose="020B0609040504020204" pitchFamily="49" charset="0"/>
              </a:rPr>
              <a:t>"Учиться"</a:t>
            </a:r>
          </a:p>
          <a:p>
            <a:pPr>
              <a:buFont typeface="Calibri Light" panose="020F0302020204030204" pitchFamily="34" charset="0"/>
              <a:buChar char="&gt;"/>
            </a:pP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Lucida Console" panose="020B0609040504020204" pitchFamily="49" charset="0"/>
              </a:rPr>
              <a:t>"Учиться" -</a:t>
            </a: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  <a:latin typeface="Lucida Console" panose="020B0609040504020204" pitchFamily="49" charset="0"/>
              </a:rPr>
              <a:t>&gt;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Lucida Console" panose="020B0609040504020204" pitchFamily="49" charset="0"/>
              </a:rPr>
              <a:t> </a:t>
            </a: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  <a:latin typeface="Lucida Console" panose="020B0609040504020204" pitchFamily="49" charset="0"/>
              </a:rPr>
              <a:t>y</a:t>
            </a:r>
            <a:endParaRPr lang="ru-RU" sz="1800" b="1" dirty="0" smtClean="0">
              <a:solidFill>
                <a:schemeClr val="accent1">
                  <a:lumMod val="75000"/>
                </a:schemeClr>
              </a:solidFill>
              <a:latin typeface="Lucida Console" panose="020B0609040504020204" pitchFamily="49" charset="0"/>
            </a:endParaRPr>
          </a:p>
          <a:p>
            <a:pPr>
              <a:buFont typeface="Calibri Light" panose="020F0302020204030204" pitchFamily="34" charset="0"/>
              <a:buChar char="&gt;"/>
            </a:pP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  <a:latin typeface="Lucida Console" panose="020B0609040504020204" pitchFamily="49" charset="0"/>
              </a:rPr>
              <a:t>z = 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Lucida Console" panose="020B0609040504020204" pitchFamily="49" charset="0"/>
              </a:rPr>
              <a:t>"Учиться"</a:t>
            </a:r>
            <a:endParaRPr lang="en-US" sz="1800" b="1" dirty="0" smtClean="0">
              <a:solidFill>
                <a:schemeClr val="accent1">
                  <a:lumMod val="75000"/>
                </a:schemeClr>
              </a:solidFill>
              <a:latin typeface="Lucida Console" panose="020B0609040504020204" pitchFamily="49" charset="0"/>
            </a:endParaRPr>
          </a:p>
          <a:p>
            <a:pPr marL="177800" lvl="1" indent="-177800">
              <a:spcBef>
                <a:spcPts val="1300"/>
              </a:spcBef>
              <a:buFont typeface="Calibri Light" panose="020F0302020204030204" pitchFamily="34" charset="0"/>
              <a:buChar char="&gt;"/>
            </a:pP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  <a:latin typeface="Lucida Console" panose="020B0609040504020204" pitchFamily="49" charset="0"/>
              </a:rPr>
              <a:t>s&lt;-c(</a:t>
            </a:r>
            <a:r>
              <a:rPr lang="en-US" sz="1800" b="1" dirty="0" err="1" smtClean="0">
                <a:solidFill>
                  <a:schemeClr val="accent1">
                    <a:lumMod val="75000"/>
                  </a:schemeClr>
                </a:solidFill>
                <a:latin typeface="Lucida Console" panose="020B0609040504020204" pitchFamily="49" charset="0"/>
              </a:rPr>
              <a:t>x,y,z</a:t>
            </a: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  <a:latin typeface="Lucida Console" panose="020B0609040504020204" pitchFamily="49" charset="0"/>
              </a:rPr>
              <a:t>); s</a:t>
            </a:r>
          </a:p>
          <a:p>
            <a:pPr marL="0" lvl="1" indent="0">
              <a:spcBef>
                <a:spcPts val="1300"/>
              </a:spcBef>
              <a:buNone/>
            </a:pPr>
            <a:r>
              <a:rPr lang="ru-RU" sz="1800" dirty="0">
                <a:solidFill>
                  <a:schemeClr val="tx1"/>
                </a:solidFill>
                <a:latin typeface="Lucida Console" panose="020B0609040504020204" pitchFamily="49" charset="0"/>
              </a:rPr>
              <a:t>[1] "Учиться" "Учиться" "Учиться"</a:t>
            </a:r>
            <a:endParaRPr lang="ru-RU" sz="1800" dirty="0" smtClean="0">
              <a:solidFill>
                <a:schemeClr val="tx1"/>
              </a:solidFill>
              <a:latin typeface="Lucida Console" panose="020B0609040504020204" pitchFamily="49" charset="0"/>
            </a:endParaRPr>
          </a:p>
          <a:p>
            <a:pPr marL="177800" lvl="1" indent="-177800">
              <a:spcBef>
                <a:spcPts val="1300"/>
              </a:spcBef>
              <a:buFont typeface="Calibri Light" panose="020F0302020204030204" pitchFamily="34" charset="0"/>
              <a:buChar char="&gt;"/>
            </a:pP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  <a:latin typeface="Lucida Console" panose="020B0609040504020204" pitchFamily="49" charset="0"/>
              </a:rPr>
              <a:t>s[2]&lt;-"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Lucida Console" panose="020B0609040504020204" pitchFamily="49" charset="0"/>
              </a:rPr>
              <a:t>Работать</a:t>
            </a: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  <a:latin typeface="Lucida Console" panose="020B0609040504020204" pitchFamily="49" charset="0"/>
              </a:rPr>
              <a:t>"; s</a:t>
            </a:r>
          </a:p>
          <a:p>
            <a:pPr marL="0" lvl="1" indent="0">
              <a:spcBef>
                <a:spcPts val="1300"/>
              </a:spcBef>
              <a:buNone/>
            </a:pPr>
            <a:r>
              <a:rPr lang="en-US" sz="1800" dirty="0" smtClean="0">
                <a:solidFill>
                  <a:schemeClr val="tx1"/>
                </a:solidFill>
                <a:latin typeface="Lucida Console" panose="020B0609040504020204" pitchFamily="49" charset="0"/>
              </a:rPr>
              <a:t>[</a:t>
            </a:r>
            <a:r>
              <a:rPr lang="en-US" sz="1800" dirty="0">
                <a:solidFill>
                  <a:schemeClr val="tx1"/>
                </a:solidFill>
                <a:latin typeface="Lucida Console" panose="020B0609040504020204" pitchFamily="49" charset="0"/>
              </a:rPr>
              <a:t>1]</a:t>
            </a:r>
            <a:r>
              <a:rPr lang="ru-RU" sz="1800" dirty="0">
                <a:solidFill>
                  <a:schemeClr val="tx1"/>
                </a:solidFill>
                <a:latin typeface="Lucida Console" panose="020B0609040504020204" pitchFamily="49" charset="0"/>
              </a:rPr>
              <a:t> "Учиться"  "Работать" "Учиться"</a:t>
            </a:r>
            <a:endParaRPr lang="en-US" sz="1800" dirty="0" smtClean="0">
              <a:solidFill>
                <a:schemeClr val="tx1"/>
              </a:solidFill>
              <a:latin typeface="Lucida Console" panose="020B0609040504020204" pitchFamily="49" charset="0"/>
            </a:endParaRPr>
          </a:p>
          <a:p>
            <a:pPr marL="177800" lvl="1" indent="-177800">
              <a:spcBef>
                <a:spcPts val="1300"/>
              </a:spcBef>
              <a:buFont typeface="Calibri Light" panose="020F0302020204030204" pitchFamily="34" charset="0"/>
              <a:buChar char="&gt;"/>
            </a:pP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  <a:latin typeface="Lucida Console" panose="020B0609040504020204" pitchFamily="49" charset="0"/>
              </a:rPr>
              <a:t>length(s)&lt;-6; s</a:t>
            </a:r>
          </a:p>
          <a:p>
            <a:pPr marL="0" lvl="1" indent="0">
              <a:spcBef>
                <a:spcPts val="1300"/>
              </a:spcBef>
              <a:buNone/>
            </a:pPr>
            <a:r>
              <a:rPr lang="en-US" sz="1800" dirty="0" smtClean="0">
                <a:solidFill>
                  <a:schemeClr val="tx1"/>
                </a:solidFill>
                <a:latin typeface="Lucida Console" panose="020B0609040504020204" pitchFamily="49" charset="0"/>
              </a:rPr>
              <a:t>[1] </a:t>
            </a:r>
            <a:r>
              <a:rPr lang="ru-RU" sz="1800" dirty="0">
                <a:solidFill>
                  <a:schemeClr val="tx1"/>
                </a:solidFill>
                <a:latin typeface="Lucida Console" panose="020B0609040504020204" pitchFamily="49" charset="0"/>
              </a:rPr>
              <a:t>"Учиться" </a:t>
            </a:r>
            <a:r>
              <a:rPr lang="ru-RU" sz="1800" dirty="0" smtClean="0">
                <a:solidFill>
                  <a:schemeClr val="tx1"/>
                </a:solidFill>
                <a:latin typeface="Lucida Console" panose="020B0609040504020204" pitchFamily="49" charset="0"/>
              </a:rPr>
              <a:t>"</a:t>
            </a:r>
            <a:r>
              <a:rPr lang="ru-RU" sz="1800" dirty="0">
                <a:solidFill>
                  <a:schemeClr val="tx1"/>
                </a:solidFill>
                <a:latin typeface="Lucida Console" panose="020B0609040504020204" pitchFamily="49" charset="0"/>
              </a:rPr>
              <a:t>Работать" "Учиться" </a:t>
            </a:r>
            <a:r>
              <a:rPr lang="ru-RU" sz="1800" dirty="0" smtClean="0">
                <a:solidFill>
                  <a:schemeClr val="tx1"/>
                </a:solidFill>
                <a:latin typeface="Lucida Console" panose="020B0609040504020204" pitchFamily="49" charset="0"/>
              </a:rPr>
              <a:t>NA </a:t>
            </a:r>
            <a:r>
              <a:rPr lang="ru-RU" sz="1800" dirty="0" err="1" smtClean="0">
                <a:solidFill>
                  <a:schemeClr val="tx1"/>
                </a:solidFill>
                <a:latin typeface="Lucida Console" panose="020B0609040504020204" pitchFamily="49" charset="0"/>
              </a:rPr>
              <a:t>NA</a:t>
            </a:r>
            <a:r>
              <a:rPr lang="ru-RU" sz="1800" dirty="0" smtClean="0">
                <a:solidFill>
                  <a:schemeClr val="tx1"/>
                </a:solidFill>
                <a:latin typeface="Lucida Console" panose="020B0609040504020204" pitchFamily="49" charset="0"/>
              </a:rPr>
              <a:t> </a:t>
            </a:r>
            <a:r>
              <a:rPr lang="ru-RU" sz="1800" dirty="0" err="1" smtClean="0">
                <a:solidFill>
                  <a:schemeClr val="tx1"/>
                </a:solidFill>
                <a:latin typeface="Lucida Console" panose="020B0609040504020204" pitchFamily="49" charset="0"/>
              </a:rPr>
              <a:t>NA</a:t>
            </a:r>
            <a:endParaRPr lang="ru-RU" sz="1800" dirty="0">
              <a:solidFill>
                <a:schemeClr val="tx1"/>
              </a:solidFill>
              <a:latin typeface="Lucida Console" panose="020B0609040504020204" pitchFamily="49" charset="0"/>
            </a:endParaRPr>
          </a:p>
          <a:p>
            <a:pPr marL="177800" lvl="1" indent="-177800">
              <a:spcBef>
                <a:spcPts val="1300"/>
              </a:spcBef>
              <a:buFont typeface="Calibri Light" panose="020F0302020204030204" pitchFamily="34" charset="0"/>
              <a:buChar char="&gt;"/>
            </a:pP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  <a:latin typeface="Lucida Console" panose="020B0609040504020204" pitchFamily="49" charset="0"/>
              </a:rPr>
              <a:t>f&lt;-function (x) { x-1 }</a:t>
            </a:r>
          </a:p>
          <a:p>
            <a:pPr marL="177800" lvl="1" indent="-177800">
              <a:spcBef>
                <a:spcPts val="1300"/>
              </a:spcBef>
              <a:buFont typeface="Calibri Light" panose="020F0302020204030204" pitchFamily="34" charset="0"/>
              <a:buChar char="&gt;"/>
            </a:pP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  <a:latin typeface="Lucida Console" panose="020B0609040504020204" pitchFamily="49" charset="0"/>
              </a:rPr>
              <a:t>`f&lt;-` &lt;- function (x, value) { x-value }</a:t>
            </a:r>
          </a:p>
          <a:p>
            <a:pPr marL="177800" lvl="1" indent="-177800">
              <a:spcBef>
                <a:spcPts val="1300"/>
              </a:spcBef>
              <a:buFont typeface="Calibri Light" panose="020F0302020204030204" pitchFamily="34" charset="0"/>
              <a:buChar char="&gt;"/>
            </a:pP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  <a:latin typeface="Lucida Console" panose="020B0609040504020204" pitchFamily="49" charset="0"/>
              </a:rPr>
              <a:t>f(length(s)); f(length(s))&lt;-3; s</a:t>
            </a:r>
          </a:p>
          <a:p>
            <a:pPr marL="0" lvl="1" indent="0">
              <a:spcBef>
                <a:spcPts val="1300"/>
              </a:spcBef>
              <a:buNone/>
            </a:pPr>
            <a:r>
              <a:rPr lang="en-US" sz="1800" dirty="0" smtClean="0">
                <a:solidFill>
                  <a:schemeClr val="tx1"/>
                </a:solidFill>
                <a:latin typeface="Lucida Console" panose="020B0609040504020204" pitchFamily="49" charset="0"/>
              </a:rPr>
              <a:t>[1] 5</a:t>
            </a:r>
          </a:p>
          <a:p>
            <a:pPr marL="0" lvl="1" indent="0">
              <a:spcBef>
                <a:spcPts val="1300"/>
              </a:spcBef>
              <a:buNone/>
            </a:pPr>
            <a:r>
              <a:rPr lang="en-US" sz="1800" dirty="0" smtClean="0">
                <a:solidFill>
                  <a:schemeClr val="tx1"/>
                </a:solidFill>
                <a:latin typeface="Lucida Console" panose="020B0609040504020204" pitchFamily="49" charset="0"/>
              </a:rPr>
              <a:t>[</a:t>
            </a:r>
            <a:r>
              <a:rPr lang="en-US" sz="1800" dirty="0">
                <a:solidFill>
                  <a:schemeClr val="tx1"/>
                </a:solidFill>
                <a:latin typeface="Lucida Console" panose="020B0609040504020204" pitchFamily="49" charset="0"/>
              </a:rPr>
              <a:t>1] </a:t>
            </a:r>
            <a:r>
              <a:rPr lang="ru-RU" sz="1800" dirty="0">
                <a:solidFill>
                  <a:schemeClr val="tx1"/>
                </a:solidFill>
                <a:latin typeface="Lucida Console" panose="020B0609040504020204" pitchFamily="49" charset="0"/>
              </a:rPr>
              <a:t>"Учиться" "Работать" "Учиться</a:t>
            </a:r>
            <a:r>
              <a:rPr lang="ru-RU" sz="1800" dirty="0" smtClean="0">
                <a:solidFill>
                  <a:schemeClr val="tx1"/>
                </a:solidFill>
                <a:latin typeface="Lucida Console" panose="020B0609040504020204" pitchFamily="49" charset="0"/>
              </a:rPr>
              <a:t>"</a:t>
            </a:r>
            <a:endParaRPr lang="ru-RU" sz="1800" dirty="0">
              <a:solidFill>
                <a:schemeClr val="tx1"/>
              </a:solidFill>
              <a:latin typeface="Lucida Console" panose="020B0609040504020204" pitchFamily="49" charset="0"/>
            </a:endParaRPr>
          </a:p>
          <a:p>
            <a:pPr marL="177800" lvl="1" indent="-177800">
              <a:spcBef>
                <a:spcPts val="1300"/>
              </a:spcBef>
              <a:buFont typeface="Calibri Light" panose="020F0302020204030204" pitchFamily="34" charset="0"/>
              <a:buChar char="&gt;"/>
            </a:pPr>
            <a:endParaRPr lang="en-US" sz="1800" b="1" dirty="0" smtClean="0">
              <a:solidFill>
                <a:schemeClr val="accent1">
                  <a:lumMod val="75000"/>
                </a:schemeClr>
              </a:solidFill>
              <a:latin typeface="Lucida Console" panose="020B0609040504020204" pitchFamily="49" charset="0"/>
            </a:endParaRPr>
          </a:p>
          <a:p>
            <a:pPr marL="177800" lvl="1" indent="-177800">
              <a:spcBef>
                <a:spcPts val="1300"/>
              </a:spcBef>
              <a:buFont typeface="Calibri Light" panose="020F0302020204030204" pitchFamily="34" charset="0"/>
              <a:buChar char="&gt;"/>
            </a:pPr>
            <a:endParaRPr lang="en-US" sz="1800" b="1" dirty="0">
              <a:solidFill>
                <a:schemeClr val="accent1">
                  <a:lumMod val="75000"/>
                </a:schemeClr>
              </a:solidFill>
              <a:latin typeface="Lucida Console" panose="020B0609040504020204" pitchFamily="49" charset="0"/>
            </a:endParaRPr>
          </a:p>
          <a:p>
            <a:pPr marL="0" lvl="1" indent="0">
              <a:spcBef>
                <a:spcPts val="1300"/>
              </a:spcBef>
              <a:buNone/>
            </a:pPr>
            <a:endParaRPr lang="ru-RU" sz="1800" dirty="0">
              <a:solidFill>
                <a:schemeClr val="tx1"/>
              </a:solidFill>
              <a:latin typeface="Lucida Console" panose="020B060904050402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4149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Группировка выражений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6657" y="2011680"/>
            <a:ext cx="5190744" cy="3766185"/>
          </a:xfrm>
        </p:spPr>
        <p:txBody>
          <a:bodyPr/>
          <a:lstStyle/>
          <a:p>
            <a:r>
              <a:rPr lang="ru-RU" dirty="0" smtClean="0"/>
              <a:t>Перевод строки</a:t>
            </a:r>
          </a:p>
          <a:p>
            <a:r>
              <a:rPr lang="en-US" dirty="0" smtClean="0">
                <a:latin typeface="Lucida Console" panose="020B0609040504020204" pitchFamily="49" charset="0"/>
              </a:rPr>
              <a:t>;</a:t>
            </a:r>
            <a:r>
              <a:rPr lang="en-US" dirty="0" smtClean="0"/>
              <a:t> - </a:t>
            </a:r>
            <a:r>
              <a:rPr lang="ru-RU" dirty="0" smtClean="0"/>
              <a:t>разделитель выражений</a:t>
            </a:r>
          </a:p>
          <a:p>
            <a:r>
              <a:rPr lang="ru-RU" dirty="0" smtClean="0"/>
              <a:t>Скобки:</a:t>
            </a:r>
          </a:p>
          <a:p>
            <a:pPr lvl="1"/>
            <a:r>
              <a:rPr lang="ru-RU" dirty="0" smtClean="0"/>
              <a:t>Круглые </a:t>
            </a:r>
            <a:r>
              <a:rPr lang="ru-RU" dirty="0" smtClean="0">
                <a:latin typeface="Lucida Console" panose="020B0609040504020204" pitchFamily="49" charset="0"/>
              </a:rPr>
              <a:t>(</a:t>
            </a:r>
            <a:r>
              <a:rPr lang="en-US" i="1" dirty="0" smtClean="0"/>
              <a:t>expr</a:t>
            </a:r>
            <a:r>
              <a:rPr lang="ru-RU" dirty="0" smtClean="0">
                <a:latin typeface="Lucida Console" panose="020B0609040504020204" pitchFamily="49" charset="0"/>
              </a:rPr>
              <a:t>)</a:t>
            </a:r>
          </a:p>
          <a:p>
            <a:pPr lvl="1"/>
            <a:r>
              <a:rPr lang="ru-RU" dirty="0" smtClean="0"/>
              <a:t>Фигурные </a:t>
            </a:r>
            <a:r>
              <a:rPr lang="en-US" dirty="0" smtClean="0">
                <a:latin typeface="Lucida Console" panose="020B0609040504020204" pitchFamily="49" charset="0"/>
              </a:rPr>
              <a:t>{</a:t>
            </a:r>
            <a:r>
              <a:rPr lang="en-US" dirty="0" smtClean="0"/>
              <a:t> </a:t>
            </a:r>
            <a:r>
              <a:rPr lang="en-US" i="1" dirty="0" err="1" smtClean="0"/>
              <a:t>e_first</a:t>
            </a:r>
            <a:r>
              <a:rPr lang="en-US" dirty="0" smtClean="0">
                <a:latin typeface="Lucida Console" panose="020B0609040504020204" pitchFamily="49" charset="0"/>
              </a:rPr>
              <a:t>;</a:t>
            </a:r>
            <a:r>
              <a:rPr lang="en-US" dirty="0" smtClean="0"/>
              <a:t> …</a:t>
            </a:r>
            <a:r>
              <a:rPr lang="en-US" dirty="0" smtClean="0">
                <a:latin typeface="Lucida Console" panose="020B0609040504020204" pitchFamily="49" charset="0"/>
              </a:rPr>
              <a:t>;</a:t>
            </a:r>
            <a:r>
              <a:rPr lang="en-US" dirty="0" smtClean="0"/>
              <a:t> </a:t>
            </a:r>
            <a:r>
              <a:rPr lang="en-US" i="1" dirty="0" err="1" smtClean="0"/>
              <a:t>e_last</a:t>
            </a:r>
            <a:r>
              <a:rPr lang="en-US" dirty="0" smtClean="0"/>
              <a:t> </a:t>
            </a:r>
            <a:r>
              <a:rPr lang="en-US" dirty="0" smtClean="0">
                <a:latin typeface="Lucida Console" panose="020B0609040504020204" pitchFamily="49" charset="0"/>
              </a:rPr>
              <a:t>}</a:t>
            </a:r>
          </a:p>
          <a:p>
            <a:pPr lvl="2"/>
            <a:r>
              <a:rPr lang="ru-RU" i="0" dirty="0" smtClean="0"/>
              <a:t>Как функция </a:t>
            </a:r>
            <a:r>
              <a:rPr lang="en-US" i="0" dirty="0" smtClean="0">
                <a:latin typeface="Lucida Console" panose="020B0609040504020204" pitchFamily="49" charset="0"/>
              </a:rPr>
              <a:t>`{`</a:t>
            </a:r>
          </a:p>
          <a:p>
            <a:pPr lvl="2"/>
            <a:r>
              <a:rPr lang="ru-RU" i="0" dirty="0" smtClean="0"/>
              <a:t>Возвращает только </a:t>
            </a:r>
            <a:r>
              <a:rPr lang="en-US" i="0" dirty="0" err="1" smtClean="0">
                <a:latin typeface="Lucida Console" panose="020B0609040504020204" pitchFamily="49" charset="0"/>
              </a:rPr>
              <a:t>elast</a:t>
            </a:r>
            <a:endParaRPr lang="ru-RU" i="0" dirty="0" smtClean="0">
              <a:latin typeface="Lucida Console" panose="020B0609040504020204" pitchFamily="49" charset="0"/>
            </a:endParaRPr>
          </a:p>
          <a:p>
            <a:pPr lvl="2"/>
            <a:r>
              <a:rPr lang="ru-RU" i="0" dirty="0" smtClean="0"/>
              <a:t>Вне функций не создаёт новый контекст</a:t>
            </a:r>
            <a:endParaRPr lang="ru-RU" dirty="0">
              <a:latin typeface="Lucida Console" panose="020B0609040504020204" pitchFamily="49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76288-4F85-4F59-B786-02C6DC4B752F}" type="slidenum">
              <a:rPr lang="ru-RU" smtClean="0"/>
              <a:pPr/>
              <a:t>9</a:t>
            </a:fld>
            <a:endParaRPr lang="ru-RU"/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6197600" y="2011680"/>
            <a:ext cx="5753101" cy="3695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7800" marR="0" indent="-17780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Calibri Light" panose="020F0302020204030204" pitchFamily="34" charset="0"/>
              <a:buChar char="·"/>
              <a:tabLst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33400" marR="0" indent="-346075" algn="l" defTabSz="914400" rtl="0" eaLnBrk="1" fontAlgn="auto" latinLnBrk="0" hangingPunct="1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Calibri Light" panose="020F0302020204030204" pitchFamily="34" charset="0"/>
              <a:buChar char="·"/>
              <a:tabLst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23900" marR="0" indent="-368300" algn="l" defTabSz="914400" rtl="0" eaLnBrk="1" fontAlgn="auto" latinLnBrk="0" hangingPunct="1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Calibri Light" panose="020F0302020204030204" pitchFamily="34" charset="0"/>
              <a:buChar char="·"/>
              <a:tabLst/>
              <a:defRPr sz="2000" i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822325" marR="0" indent="-200025" algn="l" defTabSz="914400" rtl="0" eaLnBrk="1" fontAlgn="auto" latinLnBrk="0" hangingPunct="1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Calibri Light" panose="020F0302020204030204" pitchFamily="34" charset="0"/>
              <a:buChar char="·"/>
              <a:tabLst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096963" marR="0" indent="-195263" algn="l" defTabSz="914400" rtl="0" eaLnBrk="1" fontAlgn="auto" latinLnBrk="0" hangingPunct="1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Calibri Light" panose="020F0302020204030204" pitchFamily="34" charset="0"/>
              <a:buChar char="·"/>
              <a:tabLst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2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4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6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8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Calibri Light" panose="020F0302020204030204" pitchFamily="34" charset="0"/>
              <a:buChar char="&gt;"/>
            </a:pP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  <a:latin typeface="Lucida Console" panose="020B0609040504020204" pitchFamily="49" charset="0"/>
              </a:rPr>
              <a:t>x &lt;- 1</a:t>
            </a:r>
            <a:endParaRPr lang="ru-RU" sz="1800" b="1" dirty="0" smtClean="0">
              <a:solidFill>
                <a:schemeClr val="accent1">
                  <a:lumMod val="75000"/>
                </a:schemeClr>
              </a:solidFill>
              <a:latin typeface="Lucida Console" panose="020B0609040504020204" pitchFamily="49" charset="0"/>
            </a:endParaRPr>
          </a:p>
          <a:p>
            <a:pPr>
              <a:buFont typeface="Calibri Light" panose="020F0302020204030204" pitchFamily="34" charset="0"/>
              <a:buChar char="&gt;"/>
            </a:pP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  <a:latin typeface="Lucida Console" panose="020B0609040504020204" pitchFamily="49" charset="0"/>
              </a:rPr>
              <a:t>y &lt;- 2</a:t>
            </a:r>
            <a:endParaRPr lang="ru-RU" sz="1800" b="1" dirty="0" smtClean="0">
              <a:solidFill>
                <a:schemeClr val="accent1">
                  <a:lumMod val="75000"/>
                </a:schemeClr>
              </a:solidFill>
              <a:latin typeface="Lucida Console" panose="020B0609040504020204" pitchFamily="49" charset="0"/>
            </a:endParaRPr>
          </a:p>
          <a:p>
            <a:pPr>
              <a:buFont typeface="Calibri Light" panose="020F0302020204030204" pitchFamily="34" charset="0"/>
              <a:buChar char="&gt;"/>
            </a:pP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  <a:latin typeface="Lucida Console" panose="020B0609040504020204" pitchFamily="49" charset="0"/>
              </a:rPr>
              <a:t>z &lt;- 3</a:t>
            </a:r>
          </a:p>
          <a:p>
            <a:pPr marL="177800" lvl="1" indent="-177800">
              <a:spcBef>
                <a:spcPts val="1300"/>
              </a:spcBef>
              <a:buFont typeface="Calibri Light" panose="020F0302020204030204" pitchFamily="34" charset="0"/>
              <a:buChar char="&gt;"/>
            </a:pP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  <a:latin typeface="Lucida Console" panose="020B0609040504020204" pitchFamily="49" charset="0"/>
              </a:rPr>
              <a:t>x &lt;- y; z &lt;- x; </a:t>
            </a:r>
            <a:r>
              <a:rPr lang="en-US" sz="1800" b="1" dirty="0">
                <a:solidFill>
                  <a:schemeClr val="accent1">
                    <a:lumMod val="75000"/>
                  </a:schemeClr>
                </a:solidFill>
                <a:latin typeface="Lucida Console" panose="020B0609040504020204" pitchFamily="49" charset="0"/>
              </a:rPr>
              <a:t>f&lt;-function (x) { x }</a:t>
            </a:r>
          </a:p>
          <a:p>
            <a:pPr marL="177800" lvl="1" indent="-177800">
              <a:spcBef>
                <a:spcPts val="1300"/>
              </a:spcBef>
              <a:buFont typeface="Calibri Light" panose="020F0302020204030204" pitchFamily="34" charset="0"/>
              <a:buChar char="&gt;"/>
            </a:pP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  <a:latin typeface="Lucida Console" panose="020B0609040504020204" pitchFamily="49" charset="0"/>
              </a:rPr>
              <a:t>(</a:t>
            </a:r>
            <a:r>
              <a:rPr lang="en-US" sz="1800" b="1" dirty="0">
                <a:solidFill>
                  <a:schemeClr val="accent1">
                    <a:lumMod val="75000"/>
                  </a:schemeClr>
                </a:solidFill>
                <a:latin typeface="Lucida Console" panose="020B0609040504020204" pitchFamily="49" charset="0"/>
              </a:rPr>
              <a:t>43) </a:t>
            </a: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  <a:latin typeface="Lucida Console" panose="020B0609040504020204" pitchFamily="49" charset="0"/>
              </a:rPr>
              <a:t>== f(43)</a:t>
            </a:r>
            <a:endParaRPr lang="en-US" sz="1800" b="1" dirty="0">
              <a:solidFill>
                <a:schemeClr val="accent1">
                  <a:lumMod val="75000"/>
                </a:schemeClr>
              </a:solidFill>
              <a:latin typeface="Lucida Console" panose="020B0609040504020204" pitchFamily="49" charset="0"/>
            </a:endParaRPr>
          </a:p>
          <a:p>
            <a:pPr marL="0" lvl="1" indent="0">
              <a:spcBef>
                <a:spcPts val="1300"/>
              </a:spcBef>
              <a:buNone/>
            </a:pPr>
            <a:r>
              <a:rPr lang="en-US" sz="1800" dirty="0" smtClean="0">
                <a:solidFill>
                  <a:schemeClr val="tx1"/>
                </a:solidFill>
                <a:latin typeface="Lucida Console" panose="020B0609040504020204" pitchFamily="49" charset="0"/>
              </a:rPr>
              <a:t>[</a:t>
            </a:r>
            <a:r>
              <a:rPr lang="en-US" sz="1800" dirty="0">
                <a:solidFill>
                  <a:schemeClr val="tx1"/>
                </a:solidFill>
                <a:latin typeface="Lucida Console" panose="020B0609040504020204" pitchFamily="49" charset="0"/>
              </a:rPr>
              <a:t>1]</a:t>
            </a:r>
            <a:r>
              <a:rPr lang="ru-RU" sz="1800" dirty="0">
                <a:solidFill>
                  <a:schemeClr val="tx1"/>
                </a:solidFill>
                <a:latin typeface="Lucida Console" panose="020B0609040504020204" pitchFamily="49" charset="0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latin typeface="Lucida Console" panose="020B0609040504020204" pitchFamily="49" charset="0"/>
              </a:rPr>
              <a:t>TRUE</a:t>
            </a:r>
          </a:p>
          <a:p>
            <a:pPr marL="177800" lvl="1" indent="-177800">
              <a:spcBef>
                <a:spcPts val="1300"/>
              </a:spcBef>
              <a:buFont typeface="Calibri Light" panose="020F0302020204030204" pitchFamily="34" charset="0"/>
              <a:buChar char="&gt;"/>
            </a:pP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  <a:latin typeface="Lucida Console" panose="020B0609040504020204" pitchFamily="49" charset="0"/>
              </a:rPr>
              <a:t>{x; y; z}</a:t>
            </a:r>
          </a:p>
          <a:p>
            <a:pPr marL="0" lvl="1" indent="0">
              <a:spcBef>
                <a:spcPts val="1300"/>
              </a:spcBef>
              <a:buNone/>
            </a:pPr>
            <a:r>
              <a:rPr lang="en-US" sz="1800" dirty="0" smtClean="0">
                <a:solidFill>
                  <a:schemeClr val="tx1"/>
                </a:solidFill>
                <a:latin typeface="Lucida Console" panose="020B0609040504020204" pitchFamily="49" charset="0"/>
              </a:rPr>
              <a:t>[1] 2</a:t>
            </a:r>
          </a:p>
          <a:p>
            <a:pPr marL="177800" lvl="1" indent="-177800">
              <a:spcBef>
                <a:spcPts val="1300"/>
              </a:spcBef>
              <a:buFont typeface="Calibri Light" panose="020F0302020204030204" pitchFamily="34" charset="0"/>
              <a:buChar char="&gt;"/>
            </a:pPr>
            <a:endParaRPr lang="en-US" sz="1800" b="1" dirty="0" smtClean="0">
              <a:solidFill>
                <a:schemeClr val="accent1">
                  <a:lumMod val="75000"/>
                </a:schemeClr>
              </a:solidFill>
              <a:latin typeface="Lucida Console" panose="020B0609040504020204" pitchFamily="49" charset="0"/>
            </a:endParaRPr>
          </a:p>
          <a:p>
            <a:pPr marL="177800" lvl="1" indent="-177800">
              <a:spcBef>
                <a:spcPts val="1300"/>
              </a:spcBef>
              <a:buFont typeface="Calibri Light" panose="020F0302020204030204" pitchFamily="34" charset="0"/>
              <a:buChar char="&gt;"/>
            </a:pPr>
            <a:endParaRPr lang="en-US" sz="1800" b="1" dirty="0">
              <a:solidFill>
                <a:schemeClr val="accent1">
                  <a:lumMod val="75000"/>
                </a:schemeClr>
              </a:solidFill>
              <a:latin typeface="Lucida Console" panose="020B0609040504020204" pitchFamily="49" charset="0"/>
            </a:endParaRPr>
          </a:p>
          <a:p>
            <a:pPr marL="0" lvl="1" indent="0">
              <a:spcBef>
                <a:spcPts val="1300"/>
              </a:spcBef>
              <a:buNone/>
            </a:pPr>
            <a:endParaRPr lang="ru-RU" sz="1800" dirty="0">
              <a:solidFill>
                <a:schemeClr val="tx1"/>
              </a:solidFill>
              <a:latin typeface="Lucida Console" panose="020B060904050402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6355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Метрополия">
  <a:themeElements>
    <a:clrScheme name="Метрополия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F03B5E"/>
      </a:accent1>
      <a:accent2>
        <a:srgbClr val="DC6FEC"/>
      </a:accent2>
      <a:accent3>
        <a:srgbClr val="60B1F2"/>
      </a:accent3>
      <a:accent4>
        <a:srgbClr val="6AD5BB"/>
      </a:accent4>
      <a:accent5>
        <a:srgbClr val="E8AB4E"/>
      </a:accent5>
      <a:accent6>
        <a:srgbClr val="F56447"/>
      </a:accent6>
      <a:hlink>
        <a:srgbClr val="8F8F8F"/>
      </a:hlink>
      <a:folHlink>
        <a:srgbClr val="A5A5A5"/>
      </a:folHlink>
    </a:clrScheme>
    <a:fontScheme name="Метрополи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Метрополи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Metropolitan" id="{4C5440D6-04D2-4954-96CF-F251137069B2}" vid="{33ACF124-275F-44F2-8DE0-0A755069829B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Шаблон лекций Интуит</Template>
  <TotalTime>1391</TotalTime>
  <Words>1067</Words>
  <Application>Microsoft Office PowerPoint</Application>
  <PresentationFormat>Произвольный</PresentationFormat>
  <Paragraphs>226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Метрополия</vt:lpstr>
      <vt:lpstr>Основы языка R</vt:lpstr>
      <vt:lpstr>Синтаксис</vt:lpstr>
      <vt:lpstr>Векторы: числовые (numeric)</vt:lpstr>
      <vt:lpstr>Векторы: буквенные (character)</vt:lpstr>
      <vt:lpstr>Символы</vt:lpstr>
      <vt:lpstr>Операторы</vt:lpstr>
      <vt:lpstr>Приоритет операций</vt:lpstr>
      <vt:lpstr>Присвоение</vt:lpstr>
      <vt:lpstr>Группировка выражений</vt:lpstr>
      <vt:lpstr>Специальные операторы: условный</vt:lpstr>
      <vt:lpstr>Специальные операторы: выбор</vt:lpstr>
      <vt:lpstr>Специальные операторы: циклы</vt:lpstr>
      <vt:lpstr>Доступ к структурам данных</vt:lpstr>
      <vt:lpstr>Ссылки и литература</vt:lpstr>
    </vt:vector>
  </TitlesOfParts>
  <Company>Exploratory Systems, LLC.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Основы языка R</dc:title>
  <dc:creator>Евгений Н. Павловский</dc:creator>
  <cp:lastModifiedBy>rana</cp:lastModifiedBy>
  <cp:revision>88</cp:revision>
  <dcterms:created xsi:type="dcterms:W3CDTF">2014-02-04T04:23:43Z</dcterms:created>
  <dcterms:modified xsi:type="dcterms:W3CDTF">2014-03-03T12:21:45Z</dcterms:modified>
</cp:coreProperties>
</file>