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6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9" r:id="rId10"/>
    <p:sldId id="290" r:id="rId11"/>
    <p:sldId id="291" r:id="rId12"/>
    <p:sldId id="292" r:id="rId13"/>
    <p:sldId id="293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вгений Николаевич Павловский" initials="Е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1" autoAdjust="0"/>
    <p:restoredTop sz="84414" autoAdjust="0"/>
  </p:normalViewPr>
  <p:slideViewPr>
    <p:cSldViewPr snapToGrid="0">
      <p:cViewPr>
        <p:scale>
          <a:sx n="75" d="100"/>
          <a:sy n="75" d="100"/>
        </p:scale>
        <p:origin x="-318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DF6EF-D8A8-4F91-93BA-D978D5707FD9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73B42-7B8B-4882-A809-3559C0742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C9E84F4-BCF7-46EA-9911-8EEEF4669839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647" y="150898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00029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5C41-53C6-4506-9912-B8A97176D81C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94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73FCB-37C4-418F-8ACB-5BEB28A17ADA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9E7-1919-4AB4-A1E8-E46B434F576F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25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DB56-F002-4DBB-8550-09C3651CAADF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3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CBF-DDA7-4163-9F46-42A5B5E5F02E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69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2F9E-C98F-4E27-990C-5CB47E27C1C6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56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FF08-80EF-45B3-BFA1-49F448344DEE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80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8DB9-1EB6-4F15-A388-BEEA1B07F022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15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8630-FE69-44B1-86BB-3BDEFCEB2B74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647" y="150898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34955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E79F3C3-3F8F-4383-ABD0-2BB5D18253E2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647" y="150898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918885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800" marR="0" lvl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Образец текста</a:t>
            </a:r>
          </a:p>
          <a:p>
            <a:pPr marL="533400" marR="0" lvl="1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723900" marR="0" lvl="2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  <a:p>
            <a:pPr marL="822325" marR="0" lvl="3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Четвертый уровень</a:t>
            </a:r>
          </a:p>
          <a:p>
            <a:pPr marL="1096963" marR="0" lvl="4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Пятый уровень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753DCCE-50A5-4545-B01C-2A0D8FBD22B4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647" y="150898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95326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marR="0" indent="-177800" algn="l" defTabSz="914400" rtl="0" eaLnBrk="1" fontAlgn="auto" latinLnBrk="0" hangingPunct="1">
        <a:lnSpc>
          <a:spcPct val="85000"/>
        </a:lnSpc>
        <a:spcBef>
          <a:spcPts val="13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33400" marR="0" indent="-34607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23900" marR="0" indent="-368300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325" marR="0" indent="-20002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6963" marR="0" indent="-195263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tryr.codeschool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Основы языка </a:t>
            </a:r>
            <a:r>
              <a:rPr lang="en-US" dirty="0" smtClean="0"/>
              <a:t>R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Лекция №3.</a:t>
            </a:r>
            <a:r>
              <a:rPr lang="en-US" dirty="0" smtClean="0"/>
              <a:t>2</a:t>
            </a:r>
            <a:endParaRPr lang="ru-RU" dirty="0" smtClean="0"/>
          </a:p>
          <a:p>
            <a:r>
              <a:rPr lang="ru-RU" dirty="0" smtClean="0"/>
              <a:t>к.ф</a:t>
            </a:r>
            <a:r>
              <a:rPr lang="ru-RU" dirty="0" smtClean="0"/>
              <a:t>.-м.н. Павловский Евгений Николаевич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62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Специальные операторы: условный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5190744" cy="3766185"/>
          </a:xfrm>
        </p:spPr>
        <p:txBody>
          <a:bodyPr/>
          <a:lstStyle/>
          <a:p>
            <a:r>
              <a:rPr lang="ru-RU" dirty="0" smtClean="0"/>
              <a:t>Условный оператор</a:t>
            </a:r>
            <a:endParaRPr lang="en-US" dirty="0" smtClean="0"/>
          </a:p>
          <a:p>
            <a:pPr lvl="1"/>
            <a:r>
              <a:rPr lang="ru-RU" dirty="0" smtClean="0"/>
              <a:t>Не векторный (проверяется только первое условие вектора)</a:t>
            </a:r>
          </a:p>
          <a:p>
            <a:pPr lvl="1"/>
            <a:r>
              <a:rPr lang="en-US" dirty="0" err="1">
                <a:latin typeface="Lucida Console" panose="020B0609040504020204" pitchFamily="49" charset="0"/>
              </a:rPr>
              <a:t>i</a:t>
            </a:r>
            <a:r>
              <a:rPr lang="en-US" dirty="0" err="1" smtClean="0">
                <a:latin typeface="Lucida Console" panose="020B0609040504020204" pitchFamily="49" charset="0"/>
              </a:rPr>
              <a:t>felse</a:t>
            </a:r>
            <a:r>
              <a:rPr lang="en-US" dirty="0" smtClean="0"/>
              <a:t> - </a:t>
            </a:r>
            <a:r>
              <a:rPr lang="ru-RU" dirty="0" smtClean="0"/>
              <a:t>векторный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715000" y="2011680"/>
            <a:ext cx="6235701" cy="3695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if (1:50&gt;2) 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Да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 else 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Нет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1]</a:t>
            </a: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"Да"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ru-RU" sz="1800" dirty="0">
                <a:solidFill>
                  <a:srgbClr val="FF0000"/>
                </a:solidFill>
                <a:latin typeface="Lucida Console" panose="020B0609040504020204" pitchFamily="49" charset="0"/>
              </a:rPr>
              <a:t>Предупреждение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ru-RU" sz="1800" dirty="0" err="1">
                <a:solidFill>
                  <a:srgbClr val="FF0000"/>
                </a:solidFill>
                <a:latin typeface="Lucida Console" panose="020B0609040504020204" pitchFamily="49" charset="0"/>
              </a:rPr>
              <a:t>In</a:t>
            </a:r>
            <a:r>
              <a:rPr lang="ru-RU" sz="1800" dirty="0">
                <a:solidFill>
                  <a:srgbClr val="FF0000"/>
                </a:solidFill>
                <a:latin typeface="Lucida Console" panose="020B0609040504020204" pitchFamily="49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latin typeface="Lucida Console" panose="020B0609040504020204" pitchFamily="49" charset="0"/>
              </a:rPr>
              <a:t>if</a:t>
            </a:r>
            <a:r>
              <a:rPr lang="ru-RU" sz="1800" dirty="0">
                <a:solidFill>
                  <a:srgbClr val="FF0000"/>
                </a:solidFill>
                <a:latin typeface="Lucida Console" panose="020B0609040504020204" pitchFamily="49" charset="0"/>
              </a:rPr>
              <a:t> (1:50 &gt; 2) "Да" </a:t>
            </a:r>
            <a:r>
              <a:rPr lang="ru-RU" sz="1800" dirty="0" err="1">
                <a:solidFill>
                  <a:srgbClr val="FF0000"/>
                </a:solidFill>
                <a:latin typeface="Lucida Console" panose="020B0609040504020204" pitchFamily="49" charset="0"/>
              </a:rPr>
              <a:t>else</a:t>
            </a:r>
            <a:r>
              <a:rPr lang="ru-RU" sz="1800" dirty="0">
                <a:solidFill>
                  <a:srgbClr val="FF0000"/>
                </a:solidFill>
                <a:latin typeface="Lucida Console" panose="020B0609040504020204" pitchFamily="49" charset="0"/>
              </a:rPr>
              <a:t> "Нет" :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ru-RU" sz="1800" dirty="0">
                <a:solidFill>
                  <a:srgbClr val="FF0000"/>
                </a:solidFill>
                <a:latin typeface="Lucida Console" panose="020B0609040504020204" pitchFamily="49" charset="0"/>
              </a:rPr>
              <a:t>  длина условия &gt; 1, будет использован только первый элемент</a:t>
            </a:r>
            <a:endParaRPr lang="en-US" sz="1800" dirty="0" smtClean="0">
              <a:solidFill>
                <a:srgbClr val="FF0000"/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ifelse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(c(T,T,F),c(1:3),c(4:6))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[1] 1 2 6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endParaRPr lang="en-US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43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Специальные операторы: выбор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5190744" cy="3766185"/>
          </a:xfrm>
        </p:spPr>
        <p:txBody>
          <a:bodyPr/>
          <a:lstStyle/>
          <a:p>
            <a:r>
              <a:rPr lang="en-US" dirty="0" smtClean="0">
                <a:latin typeface="Lucida Console" panose="020B0609040504020204" pitchFamily="49" charset="0"/>
              </a:rPr>
              <a:t>switch</a:t>
            </a:r>
            <a:r>
              <a:rPr lang="ru-RU" dirty="0" smtClean="0"/>
              <a:t> оператор</a:t>
            </a:r>
            <a:endParaRPr lang="en-US" dirty="0" smtClean="0"/>
          </a:p>
          <a:p>
            <a:pPr lvl="1"/>
            <a:r>
              <a:rPr lang="ru-RU" dirty="0"/>
              <a:t>н</a:t>
            </a:r>
            <a:r>
              <a:rPr lang="ru-RU" dirty="0" smtClean="0"/>
              <a:t>е векторный</a:t>
            </a:r>
          </a:p>
          <a:p>
            <a:pPr lvl="1"/>
            <a:r>
              <a:rPr lang="ru-RU" dirty="0" smtClean="0"/>
              <a:t>первый аргумент буквенный</a:t>
            </a:r>
          </a:p>
          <a:p>
            <a:pPr lvl="1"/>
            <a:r>
              <a:rPr lang="ru-RU" dirty="0" smtClean="0"/>
              <a:t>безымянный – по умолчанию</a:t>
            </a:r>
          </a:p>
          <a:p>
            <a:pPr lvl="1"/>
            <a:r>
              <a:rPr lang="ru-RU" dirty="0" smtClean="0"/>
              <a:t>после </a:t>
            </a:r>
            <a:r>
              <a:rPr lang="ru-RU" dirty="0" smtClean="0">
                <a:latin typeface="Lucida Console" panose="020B0609040504020204" pitchFamily="49" charset="0"/>
              </a:rPr>
              <a:t>=</a:t>
            </a:r>
            <a:r>
              <a:rPr lang="ru-RU" dirty="0" smtClean="0"/>
              <a:t> следует </a:t>
            </a:r>
            <a:r>
              <a:rPr lang="ru-RU" i="1" dirty="0" smtClean="0"/>
              <a:t>выражение</a:t>
            </a:r>
            <a:endParaRPr lang="ru-RU" i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715000" y="2011680"/>
            <a:ext cx="6235701" cy="3695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 Light" panose="020F0302020204030204" pitchFamily="34" charset="0"/>
              <a:buChar char="&gt;"/>
            </a:pP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switch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("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Раз","Раз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"=1,"Два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"=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{1+1}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,</a:t>
            </a: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Inf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)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1</a:t>
            </a:r>
          </a:p>
          <a:p>
            <a:pPr>
              <a:buFont typeface="Calibri Light" panose="020F0302020204030204" pitchFamily="34" charset="0"/>
              <a:buChar char="&gt;"/>
            </a:pP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switch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("</a:t>
            </a: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Два","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Раз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"=1,"Два"=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{1+1}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,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Inf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)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2</a:t>
            </a:r>
          </a:p>
          <a:p>
            <a:pPr>
              <a:buFont typeface="Calibri Light" panose="020F0302020204030204" pitchFamily="34" charset="0"/>
              <a:buChar char="&gt;"/>
            </a:pP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switch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("</a:t>
            </a: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Нуль","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Раз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"=1,"Два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"=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{1+1}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,</a:t>
            </a: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Inf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)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</a:t>
            </a:r>
            <a:r>
              <a:rPr lang="ru-RU" sz="1800" dirty="0" err="1" smtClean="0">
                <a:solidFill>
                  <a:schemeClr val="tx1"/>
                </a:solidFill>
                <a:latin typeface="Lucida Console" panose="020B0609040504020204" pitchFamily="49" charset="0"/>
              </a:rPr>
              <a:t>Inf</a:t>
            </a:r>
            <a:endParaRPr lang="en-US" sz="1800" dirty="0" smtClean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0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Специальные операторы: </a:t>
            </a:r>
            <a:r>
              <a:rPr lang="ru-RU" dirty="0" smtClean="0"/>
              <a:t>циклы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257" y="1976437"/>
            <a:ext cx="4314443" cy="3766185"/>
          </a:xfrm>
        </p:spPr>
        <p:txBody>
          <a:bodyPr/>
          <a:lstStyle/>
          <a:p>
            <a:r>
              <a:rPr lang="en-US" dirty="0" smtClean="0">
                <a:latin typeface="Lucida Console" panose="020B0609040504020204" pitchFamily="49" charset="0"/>
              </a:rPr>
              <a:t>repeat</a:t>
            </a:r>
            <a:r>
              <a:rPr lang="en-US" dirty="0" smtClean="0"/>
              <a:t> </a:t>
            </a:r>
            <a:r>
              <a:rPr lang="en-US" i="1" dirty="0" smtClean="0"/>
              <a:t>expression</a:t>
            </a:r>
          </a:p>
          <a:p>
            <a:r>
              <a:rPr lang="en-US" dirty="0" smtClean="0">
                <a:latin typeface="Lucida Console" panose="020B0609040504020204" pitchFamily="49" charset="0"/>
              </a:rPr>
              <a:t>while</a:t>
            </a:r>
            <a:r>
              <a:rPr lang="en-US" dirty="0" smtClean="0"/>
              <a:t> </a:t>
            </a:r>
            <a:r>
              <a:rPr lang="en-US" dirty="0" smtClean="0">
                <a:latin typeface="Lucida Console" panose="020B0609040504020204" pitchFamily="49" charset="0"/>
              </a:rPr>
              <a:t>(</a:t>
            </a:r>
            <a:r>
              <a:rPr lang="en-US" i="1" dirty="0" smtClean="0"/>
              <a:t>condition</a:t>
            </a:r>
            <a:r>
              <a:rPr lang="en-US" dirty="0" smtClean="0">
                <a:latin typeface="Lucida Console" panose="020B0609040504020204" pitchFamily="49" charset="0"/>
              </a:rPr>
              <a:t>)</a:t>
            </a:r>
            <a:r>
              <a:rPr lang="en-US" dirty="0" smtClean="0"/>
              <a:t> </a:t>
            </a:r>
            <a:r>
              <a:rPr lang="en-US" i="1" dirty="0" smtClean="0"/>
              <a:t>expression</a:t>
            </a:r>
          </a:p>
          <a:p>
            <a:r>
              <a:rPr lang="en-US" dirty="0" smtClean="0">
                <a:latin typeface="Lucida Console" panose="020B0609040504020204" pitchFamily="49" charset="0"/>
              </a:rPr>
              <a:t>for</a:t>
            </a:r>
            <a:r>
              <a:rPr lang="en-US" dirty="0"/>
              <a:t> </a:t>
            </a:r>
            <a:r>
              <a:rPr lang="en-US" dirty="0" smtClean="0">
                <a:latin typeface="Lucida Console" panose="020B0609040504020204" pitchFamily="49" charset="0"/>
              </a:rPr>
              <a:t>(</a:t>
            </a:r>
            <a:r>
              <a:rPr lang="en-US" i="1" dirty="0" err="1"/>
              <a:t>var</a:t>
            </a:r>
            <a:r>
              <a:rPr lang="en-US" i="1" dirty="0"/>
              <a:t> </a:t>
            </a:r>
            <a:r>
              <a:rPr lang="en-US" dirty="0">
                <a:latin typeface="Lucida Console" panose="020B0609040504020204" pitchFamily="49" charset="0"/>
              </a:rPr>
              <a:t>in</a:t>
            </a:r>
            <a:r>
              <a:rPr lang="en-US" dirty="0"/>
              <a:t> </a:t>
            </a:r>
            <a:r>
              <a:rPr lang="en-US" i="1" dirty="0"/>
              <a:t>list</a:t>
            </a:r>
            <a:r>
              <a:rPr lang="en-US" dirty="0">
                <a:latin typeface="Lucida Console" panose="020B0609040504020204" pitchFamily="49" charset="0"/>
              </a:rPr>
              <a:t>)</a:t>
            </a:r>
            <a:r>
              <a:rPr lang="en-US" dirty="0"/>
              <a:t> </a:t>
            </a:r>
            <a:r>
              <a:rPr lang="en-US" i="1" dirty="0" smtClean="0"/>
              <a:t>expression</a:t>
            </a:r>
          </a:p>
          <a:p>
            <a:pPr lvl="1"/>
            <a:endParaRPr lang="en-US" dirty="0" smtClean="0"/>
          </a:p>
          <a:p>
            <a:r>
              <a:rPr lang="ru-RU" dirty="0" smtClean="0"/>
              <a:t>выход</a:t>
            </a:r>
            <a:r>
              <a:rPr lang="ru-RU" i="1" dirty="0" smtClean="0"/>
              <a:t> </a:t>
            </a:r>
            <a:r>
              <a:rPr lang="ru-RU" i="1" dirty="0"/>
              <a:t>– </a:t>
            </a:r>
            <a:r>
              <a:rPr lang="en-US" dirty="0">
                <a:latin typeface="Lucida Console" panose="020B0609040504020204" pitchFamily="49" charset="0"/>
              </a:rPr>
              <a:t>break</a:t>
            </a:r>
            <a:endParaRPr lang="ru-RU" dirty="0">
              <a:latin typeface="Lucida Console" panose="020B0609040504020204" pitchFamily="49" charset="0"/>
            </a:endParaRPr>
          </a:p>
          <a:p>
            <a:r>
              <a:rPr lang="ru-RU" dirty="0"/>
              <a:t>следующая итерация - </a:t>
            </a:r>
            <a:r>
              <a:rPr lang="en-US" dirty="0">
                <a:latin typeface="Lucida Console" panose="020B0609040504020204" pitchFamily="49" charset="0"/>
              </a:rPr>
              <a:t>next</a:t>
            </a:r>
          </a:p>
          <a:p>
            <a:endParaRPr lang="en-US" dirty="0" smtClean="0">
              <a:latin typeface="Lucida Console" panose="020B0609040504020204" pitchFamily="49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584700" y="1831076"/>
            <a:ext cx="6235701" cy="5055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p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&lt;-c("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И","Р","Д","В","Т","П");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i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&lt;-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1</a:t>
            </a:r>
            <a:b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</a:b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7130859" y="2263336"/>
            <a:ext cx="2687262" cy="36130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&gt; </a:t>
            </a:r>
            <a:r>
              <a:rPr lang="nn-NO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while(i </a:t>
            </a:r>
            <a:r>
              <a:rPr lang="nn-NO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&lt;= 3) </a:t>
            </a:r>
            <a:r>
              <a:rPr lang="nn-NO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{</a:t>
            </a:r>
            <a:br>
              <a:rPr lang="nn-NO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</a:br>
            <a:r>
              <a:rPr lang="nn-NO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 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print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(</a:t>
            </a:r>
            <a:b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</a:b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    c(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i,p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[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i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]))</a:t>
            </a:r>
            <a:b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</a:br>
            <a:r>
              <a:rPr lang="nn-NO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  </a:t>
            </a:r>
            <a:r>
              <a:rPr lang="nn-NO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i&lt;-</a:t>
            </a:r>
            <a:r>
              <a:rPr lang="nn-NO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i+1</a:t>
            </a:r>
            <a:br>
              <a:rPr lang="nn-NO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</a:br>
            <a:r>
              <a:rPr lang="nn-NO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}</a:t>
            </a:r>
            <a:br>
              <a:rPr lang="nn-NO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</a:b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&gt;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i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/>
            </a:r>
            <a:b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</a:b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/>
            </a:r>
            <a:b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</a:b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/>
            </a:r>
            <a:b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</a:t>
            </a: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1] "1" "И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</a:t>
            </a: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1] "2" "Р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</a:t>
            </a: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1] "3" "Д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</a:t>
            </a: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1] 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3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9818122" y="2263337"/>
            <a:ext cx="2373878" cy="36130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&gt; for(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i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in 1:3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)</a:t>
            </a:r>
            <a:b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</a:b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print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(</a:t>
            </a:r>
            <a:b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</a:b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   c(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i,p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[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i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]))</a:t>
            </a:r>
            <a:b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</a:b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&gt;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i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[1</a:t>
            </a: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] "1" "И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</a:t>
            </a: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1] "2" "Р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</a:t>
            </a: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1] "3" "Д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</a:t>
            </a: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1] 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3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7124700" y="2331014"/>
            <a:ext cx="0" cy="33565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9824280" y="2301197"/>
            <a:ext cx="0" cy="33565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4493768" y="2263336"/>
            <a:ext cx="26309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&gt; repeat {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 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print(</a:t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</a:b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    c(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i,p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[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]))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  if(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==3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)</a:t>
            </a:r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break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  else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&lt;-i+1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}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&gt;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i</a:t>
            </a:r>
            <a:endParaRPr lang="en-US" dirty="0">
              <a:latin typeface="Lucida Console" panose="020B0609040504020204" pitchFamily="49" charset="0"/>
            </a:endParaRPr>
          </a:p>
          <a:p>
            <a:r>
              <a:rPr lang="ru-RU" dirty="0">
                <a:latin typeface="Lucida Console" panose="020B0609040504020204" pitchFamily="49" charset="0"/>
              </a:rPr>
              <a:t>[1] "1" "И"</a:t>
            </a:r>
          </a:p>
          <a:p>
            <a:r>
              <a:rPr lang="ru-RU" dirty="0">
                <a:latin typeface="Lucida Console" panose="020B0609040504020204" pitchFamily="49" charset="0"/>
              </a:rPr>
              <a:t>[1] "2" "Р"</a:t>
            </a:r>
          </a:p>
          <a:p>
            <a:r>
              <a:rPr lang="ru-RU" dirty="0">
                <a:latin typeface="Lucida Console" panose="020B0609040504020204" pitchFamily="49" charset="0"/>
              </a:rPr>
              <a:t>[1] "3" "Д"</a:t>
            </a:r>
            <a:endParaRPr lang="en-US" dirty="0">
              <a:latin typeface="Lucida Console" panose="020B0609040504020204" pitchFamily="49" charset="0"/>
            </a:endParaRPr>
          </a:p>
          <a:p>
            <a:r>
              <a:rPr lang="ru-RU" dirty="0">
                <a:latin typeface="Lucida Console" panose="020B0609040504020204" pitchFamily="49" charset="0"/>
              </a:rPr>
              <a:t>[1] </a:t>
            </a:r>
            <a:r>
              <a:rPr lang="en-US" dirty="0">
                <a:latin typeface="Lucida Console" panose="020B0609040504020204" pitchFamily="49" charset="0"/>
              </a:rPr>
              <a:t>3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31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Доступ к структурам данных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13</a:t>
            </a:fld>
            <a:endParaRPr lang="ru-RU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938308"/>
              </p:ext>
            </p:extLst>
          </p:nvPr>
        </p:nvGraphicFramePr>
        <p:xfrm>
          <a:off x="676275" y="2011363"/>
          <a:ext cx="10753724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4624"/>
                <a:gridCol w="1828001"/>
                <a:gridCol w="753109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Запись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Объекты</a:t>
                      </a:r>
                      <a:r>
                        <a:rPr lang="en-US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x[</a:t>
                      </a:r>
                      <a:r>
                        <a:rPr lang="en-US" dirty="0" err="1" smtClean="0">
                          <a:latin typeface="Lucida Console" panose="020B0609040504020204" pitchFamily="49" charset="0"/>
                        </a:rPr>
                        <a:t>i</a:t>
                      </a:r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]</a:t>
                      </a:r>
                      <a:endParaRPr lang="ru-RU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Векторы, списки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Возвращает объект из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Lucida Console" panose="020B0609040504020204" pitchFamily="49" charset="0"/>
                          <a:ea typeface="+mn-ea"/>
                          <a:cs typeface="+mn-cs"/>
                        </a:rPr>
                        <a:t>x</a:t>
                      </a:r>
                      <a:r>
                        <a:rPr lang="en-US" dirty="0" smtClean="0"/>
                        <a:t>, </a:t>
                      </a:r>
                      <a:r>
                        <a:rPr lang="ru-RU" dirty="0" smtClean="0"/>
                        <a:t>описанный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Lucida Console" panose="020B0609040504020204" pitchFamily="49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dirty="0" smtClean="0"/>
                        <a:t>.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Lucida Console" panose="020B0609040504020204" pitchFamily="49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i="1" dirty="0" smtClean="0"/>
                        <a:t> </a:t>
                      </a:r>
                      <a:r>
                        <a:rPr lang="ru-RU" dirty="0" smtClean="0"/>
                        <a:t>может быть числовым вектором</a:t>
                      </a:r>
                      <a:r>
                        <a:rPr lang="en-US" dirty="0" smtClean="0"/>
                        <a:t>, </a:t>
                      </a:r>
                      <a:r>
                        <a:rPr lang="ru-RU" dirty="0" smtClean="0"/>
                        <a:t>буквенным вектором</a:t>
                      </a:r>
                      <a:r>
                        <a:rPr lang="en-US" dirty="0" smtClean="0"/>
                        <a:t> (</a:t>
                      </a:r>
                      <a:r>
                        <a:rPr lang="ru-RU" dirty="0" smtClean="0"/>
                        <a:t>в </a:t>
                      </a:r>
                      <a:r>
                        <a:rPr lang="ru-RU" dirty="0" err="1" smtClean="0"/>
                        <a:t>т.ч</a:t>
                      </a:r>
                      <a:r>
                        <a:rPr lang="ru-RU" dirty="0" smtClean="0"/>
                        <a:t>. имён объектов</a:t>
                      </a:r>
                      <a:r>
                        <a:rPr lang="en-US" dirty="0" smtClean="0"/>
                        <a:t>) </a:t>
                      </a:r>
                      <a:r>
                        <a:rPr lang="ru-RU" dirty="0" smtClean="0"/>
                        <a:t>или логическим вектором</a:t>
                      </a:r>
                      <a:r>
                        <a:rPr lang="en-US" dirty="0" smtClean="0"/>
                        <a:t>. </a:t>
                      </a:r>
                      <a:r>
                        <a:rPr lang="ru-RU" dirty="0" smtClean="0"/>
                        <a:t>Не допускает</a:t>
                      </a:r>
                      <a:r>
                        <a:rPr lang="ru-RU" baseline="0" dirty="0" smtClean="0"/>
                        <a:t> частичного совпадения</a:t>
                      </a:r>
                      <a:r>
                        <a:rPr lang="en-US" dirty="0" smtClean="0"/>
                        <a:t>. </a:t>
                      </a:r>
                      <a:r>
                        <a:rPr lang="ru-RU" dirty="0" smtClean="0"/>
                        <a:t>В списках возвращает список</a:t>
                      </a:r>
                      <a:r>
                        <a:rPr lang="en-US" dirty="0" smtClean="0"/>
                        <a:t>. </a:t>
                      </a:r>
                      <a:r>
                        <a:rPr lang="ru-RU" dirty="0" smtClean="0"/>
                        <a:t>В векторах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--</a:t>
                      </a:r>
                      <a:r>
                        <a:rPr lang="ru-RU" baseline="0" dirty="0" smtClean="0"/>
                        <a:t>- вектор.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Lucida Console" panose="020B0609040504020204" pitchFamily="49" charset="0"/>
                          <a:ea typeface="+mn-ea"/>
                          <a:cs typeface="+mn-cs"/>
                        </a:rPr>
                        <a:t>x[[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Lucida Console" panose="020B0609040504020204" pitchFamily="49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Lucida Console" panose="020B0609040504020204" pitchFamily="49" charset="0"/>
                          <a:ea typeface="+mn-ea"/>
                          <a:cs typeface="+mn-cs"/>
                        </a:rPr>
                        <a:t>]]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Lucida Console" panose="020B0609040504020204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Векторы, списки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Возвращает единственный элемент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Lucida Console" panose="020B0609040504020204" pitchFamily="49" charset="0"/>
                          <a:ea typeface="+mn-ea"/>
                          <a:cs typeface="+mn-cs"/>
                        </a:rPr>
                        <a:t>x</a:t>
                      </a:r>
                      <a:r>
                        <a:rPr lang="en-US" dirty="0" smtClean="0"/>
                        <a:t>, </a:t>
                      </a:r>
                      <a:r>
                        <a:rPr lang="ru-RU" dirty="0" smtClean="0"/>
                        <a:t>соответствующий</a:t>
                      </a:r>
                      <a:r>
                        <a:rPr lang="en-US" dirty="0" smtClean="0"/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Lucida Console" panose="020B0609040504020204" pitchFamily="49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dirty="0" smtClean="0"/>
                        <a:t>.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Lucida Console" panose="020B0609040504020204" pitchFamily="49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i="1" dirty="0" smtClean="0"/>
                        <a:t> </a:t>
                      </a:r>
                      <a:r>
                        <a:rPr lang="ru-RU" dirty="0" smtClean="0"/>
                        <a:t>может быть как числовым, так</a:t>
                      </a:r>
                      <a:r>
                        <a:rPr lang="ru-RU" baseline="0" dirty="0" smtClean="0"/>
                        <a:t> и </a:t>
                      </a:r>
                      <a:r>
                        <a:rPr lang="ru-RU" dirty="0" smtClean="0"/>
                        <a:t>буквенным вектором длины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Lucida Console" panose="020B0609040504020204" pitchFamily="49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n-US" dirty="0" smtClean="0"/>
                        <a:t>. </a:t>
                      </a:r>
                      <a:r>
                        <a:rPr lang="ru-RU" dirty="0" smtClean="0"/>
                        <a:t>Допускает частичное соответствие </a:t>
                      </a:r>
                      <a:r>
                        <a:rPr lang="en-US" dirty="0" smtClean="0"/>
                        <a:t>(</a:t>
                      </a:r>
                      <a:r>
                        <a:rPr lang="ru-RU" dirty="0" smtClean="0"/>
                        <a:t>с опцией</a:t>
                      </a:r>
                      <a:r>
                        <a:rPr lang="en-US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Lucida Console" panose="020B0609040504020204" pitchFamily="49" charset="0"/>
                          <a:ea typeface="+mn-ea"/>
                          <a:cs typeface="+mn-cs"/>
                        </a:rPr>
                        <a:t>exact=FALSE</a:t>
                      </a:r>
                      <a:r>
                        <a:rPr lang="en-US" dirty="0" smtClean="0"/>
                        <a:t>).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Lucida Console" panose="020B0609040504020204" pitchFamily="49" charset="0"/>
                          <a:ea typeface="+mn-ea"/>
                          <a:cs typeface="+mn-cs"/>
                        </a:rPr>
                        <a:t>x$name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Lucida Console" panose="020B0609040504020204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Списки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Возвращает объект с именем</a:t>
                      </a:r>
                      <a:r>
                        <a:rPr lang="en-US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Lucida Console" panose="020B0609040504020204" pitchFamily="49" charset="0"/>
                          <a:ea typeface="+mn-ea"/>
                          <a:cs typeface="+mn-cs"/>
                        </a:rPr>
                        <a:t>name</a:t>
                      </a:r>
                      <a:r>
                        <a:rPr lang="en-US" i="1" dirty="0" smtClean="0"/>
                        <a:t> </a:t>
                      </a:r>
                      <a:r>
                        <a:rPr lang="ru-RU" i="0" dirty="0" smtClean="0"/>
                        <a:t>из</a:t>
                      </a:r>
                      <a:r>
                        <a:rPr lang="ru-RU" i="1" dirty="0" smtClean="0"/>
                        <a:t> </a:t>
                      </a:r>
                      <a:r>
                        <a:rPr lang="ru-RU" i="0" dirty="0" smtClean="0"/>
                        <a:t>объекта</a:t>
                      </a:r>
                      <a:r>
                        <a:rPr lang="ru-RU" i="1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Lucida Console" panose="020B0609040504020204" pitchFamily="49" charset="0"/>
                          <a:ea typeface="+mn-ea"/>
                          <a:cs typeface="+mn-cs"/>
                        </a:rPr>
                        <a:t>x</a:t>
                      </a:r>
                      <a:r>
                        <a:rPr lang="en-US" dirty="0" smtClean="0"/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Lucida Console" panose="020B0609040504020204" pitchFamily="49" charset="0"/>
                          <a:ea typeface="+mn-ea"/>
                          <a:cs typeface="+mn-cs"/>
                        </a:rPr>
                        <a:t>x@name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Lucida Console" panose="020B0609040504020204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Возвращает объект, сохранённый в объекте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Lucida Console" panose="020B0609040504020204" pitchFamily="49" charset="0"/>
                          <a:ea typeface="+mn-ea"/>
                          <a:cs typeface="+mn-cs"/>
                        </a:rPr>
                        <a:t>x</a:t>
                      </a:r>
                      <a:r>
                        <a:rPr lang="en-US" i="1" dirty="0" smtClean="0"/>
                        <a:t> </a:t>
                      </a:r>
                      <a:r>
                        <a:rPr lang="ru-RU" i="0" dirty="0" smtClean="0"/>
                        <a:t>в</a:t>
                      </a:r>
                      <a:r>
                        <a:rPr lang="ru-RU" i="0" baseline="0" dirty="0" smtClean="0"/>
                        <a:t> слоте с именем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Lucida Console" panose="020B0609040504020204" pitchFamily="49" charset="0"/>
                          <a:ea typeface="+mn-ea"/>
                          <a:cs typeface="+mn-cs"/>
                        </a:rPr>
                        <a:t>name</a:t>
                      </a:r>
                      <a:r>
                        <a:rPr lang="en-US" dirty="0" smtClean="0"/>
                        <a:t>.</a:t>
                      </a:r>
                      <a:endParaRPr lang="ru-RU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50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Ссылки и 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J. Adler, R in a Nutshell, Second ed., 2012, 722 p.</a:t>
            </a:r>
          </a:p>
          <a:p>
            <a:endParaRPr lang="en-US" dirty="0"/>
          </a:p>
          <a:p>
            <a:r>
              <a:rPr lang="ru-RU" dirty="0"/>
              <a:t>Т</a:t>
            </a:r>
            <a:r>
              <a:rPr lang="ru-RU" dirty="0" smtClean="0"/>
              <a:t>ренажер</a:t>
            </a:r>
            <a:r>
              <a:rPr lang="en-US" dirty="0" smtClean="0"/>
              <a:t> </a:t>
            </a:r>
            <a:r>
              <a:rPr lang="ru-RU" dirty="0" smtClean="0"/>
              <a:t>для освоения основ языка </a:t>
            </a:r>
            <a:r>
              <a:rPr lang="en-US" dirty="0"/>
              <a:t>R: </a:t>
            </a:r>
            <a:r>
              <a:rPr lang="en-US" dirty="0">
                <a:hlinkClick r:id="rId2"/>
              </a:rPr>
              <a:t>http://tryr.codeschool.com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r>
              <a:rPr lang="ru-RU" dirty="0" smtClean="0"/>
              <a:t>от </a:t>
            </a:r>
            <a:r>
              <a:rPr lang="en-US" dirty="0" smtClean="0"/>
              <a:t>O’Reilly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69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Синтаксис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Константы (векторы: числовые, буквенные; символы)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Операторы (приоритет операций, присвоение)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Выражения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Управляющие структуры (условный оператор; цикл)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Структуры данных (индексы: вектор чисел, вектор логических значений, имена)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02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Векторы:</a:t>
            </a:r>
            <a:r>
              <a:rPr lang="en-US" dirty="0" smtClean="0"/>
              <a:t> </a:t>
            </a:r>
            <a:r>
              <a:rPr lang="ru-RU" dirty="0" smtClean="0"/>
              <a:t>числовые </a:t>
            </a:r>
            <a:r>
              <a:rPr lang="en-US" dirty="0"/>
              <a:t>(numeric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5393944" cy="3766185"/>
          </a:xfrm>
        </p:spPr>
        <p:txBody>
          <a:bodyPr/>
          <a:lstStyle/>
          <a:p>
            <a:r>
              <a:rPr lang="ru-RU" dirty="0" smtClean="0"/>
              <a:t>Числа, с плавающей точкой, шестнадцатеричные</a:t>
            </a:r>
          </a:p>
          <a:p>
            <a:r>
              <a:rPr lang="ru-RU" dirty="0" smtClean="0"/>
              <a:t>По</a:t>
            </a:r>
            <a:r>
              <a:rPr lang="en-US" dirty="0" smtClean="0"/>
              <a:t> </a:t>
            </a:r>
            <a:r>
              <a:rPr lang="ru-RU" dirty="0" smtClean="0"/>
              <a:t>умолчанию </a:t>
            </a:r>
            <a:r>
              <a:rPr lang="en-US" dirty="0" smtClean="0">
                <a:latin typeface="Lucida Console" panose="020B0609040504020204" pitchFamily="49" charset="0"/>
              </a:rPr>
              <a:t>double</a:t>
            </a:r>
          </a:p>
          <a:p>
            <a:r>
              <a:rPr lang="en-US" dirty="0" smtClean="0">
                <a:latin typeface="Lucida Console" panose="020B0609040504020204" pitchFamily="49" charset="0"/>
              </a:rPr>
              <a:t>a:b</a:t>
            </a:r>
            <a:r>
              <a:rPr lang="en-US" dirty="0" smtClean="0"/>
              <a:t> – </a:t>
            </a:r>
            <a:r>
              <a:rPr lang="ru-RU" dirty="0" smtClean="0"/>
              <a:t>диапазон </a:t>
            </a:r>
            <a:r>
              <a:rPr lang="en-US" dirty="0">
                <a:latin typeface="Lucida Console" panose="020B0609040504020204" pitchFamily="49" charset="0"/>
              </a:rPr>
              <a:t>integer</a:t>
            </a:r>
          </a:p>
          <a:p>
            <a:r>
              <a:rPr lang="ru-RU" dirty="0" smtClean="0"/>
              <a:t>Комплексные числа</a:t>
            </a:r>
            <a:r>
              <a:rPr lang="en-US" dirty="0" smtClean="0"/>
              <a:t> </a:t>
            </a:r>
            <a:r>
              <a:rPr lang="en-US" dirty="0" err="1" smtClean="0">
                <a:latin typeface="Lucida Console" panose="020B0609040504020204" pitchFamily="49" charset="0"/>
              </a:rPr>
              <a:t>a+bi</a:t>
            </a:r>
            <a:endParaRPr lang="en-US" dirty="0" smtClean="0">
              <a:latin typeface="Lucida Console" panose="020B0609040504020204" pitchFamily="49" charset="0"/>
            </a:endParaRPr>
          </a:p>
          <a:p>
            <a:r>
              <a:rPr lang="ru-RU" dirty="0" smtClean="0"/>
              <a:t>Предельная точность </a:t>
            </a:r>
            <a:r>
              <a:rPr lang="en-US" dirty="0" smtClean="0"/>
              <a:t>2^1023</a:t>
            </a:r>
          </a:p>
          <a:p>
            <a:r>
              <a:rPr lang="ru-RU" dirty="0" smtClean="0"/>
              <a:t>Предельный размер </a:t>
            </a:r>
            <a:r>
              <a:rPr lang="en-US" dirty="0" smtClean="0"/>
              <a:t>2^102</a:t>
            </a:r>
            <a:r>
              <a:rPr lang="ru-RU" dirty="0" smtClean="0"/>
              <a:t>4</a:t>
            </a:r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499101" y="1741714"/>
            <a:ext cx="6464300" cy="4036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c(1.4142135, 2^102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3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, 0x010)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[1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] 1.414214e+00 8.988466e+307  1.600000e+01</a:t>
            </a: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typeof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(1)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[1] </a:t>
            </a:r>
            <a:r>
              <a:rPr lang="pl-PL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double"</a:t>
            </a:r>
            <a:endParaRPr lang="en-US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typeof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(1:1)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"integer"</a:t>
            </a: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0-1i * -1+1i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0+2i</a:t>
            </a:r>
            <a:endParaRPr lang="ru-RU" sz="1800" dirty="0" smtClean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2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^1023-1 == 2^1023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TRUE</a:t>
            </a: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0" lvl="1" indent="0">
              <a:lnSpc>
                <a:spcPct val="100000"/>
              </a:lnSpc>
              <a:spcBef>
                <a:spcPts val="1300"/>
              </a:spcBef>
              <a:buNone/>
            </a:pPr>
            <a:endParaRPr lang="en-US" sz="1800" b="1" dirty="0">
              <a:solidFill>
                <a:srgbClr val="F03B5E">
                  <a:lumMod val="75000"/>
                </a:srgb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endParaRPr lang="pt-BR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95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Векторы:</a:t>
            </a:r>
            <a:r>
              <a:rPr lang="en-US" dirty="0" smtClean="0"/>
              <a:t> </a:t>
            </a:r>
            <a:r>
              <a:rPr lang="ru-RU" dirty="0" smtClean="0"/>
              <a:t>буквенные </a:t>
            </a:r>
            <a:r>
              <a:rPr lang="en-US" dirty="0"/>
              <a:t>(character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5393944" cy="3766185"/>
          </a:xfrm>
        </p:spPr>
        <p:txBody>
          <a:bodyPr/>
          <a:lstStyle/>
          <a:p>
            <a:r>
              <a:rPr lang="ru-RU" dirty="0" smtClean="0"/>
              <a:t>Кавычки (одиночная </a:t>
            </a:r>
            <a:r>
              <a:rPr lang="en-US" dirty="0" smtClean="0">
                <a:latin typeface="Lucida Console" panose="020B0609040504020204" pitchFamily="49" charset="0"/>
              </a:rPr>
              <a:t>'</a:t>
            </a:r>
            <a:r>
              <a:rPr lang="ru-RU" dirty="0"/>
              <a:t>,</a:t>
            </a:r>
            <a:r>
              <a:rPr lang="en-US" dirty="0" smtClean="0"/>
              <a:t> </a:t>
            </a:r>
            <a:r>
              <a:rPr lang="ru-RU" dirty="0" smtClean="0"/>
              <a:t>двойная </a:t>
            </a:r>
            <a:r>
              <a:rPr lang="en-US" dirty="0" smtClean="0">
                <a:latin typeface="Lucida Console" panose="020B0609040504020204" pitchFamily="49" charset="0"/>
              </a:rPr>
              <a:t>"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en-US" dirty="0" smtClean="0"/>
              <a:t>c – combine – </a:t>
            </a:r>
            <a:r>
              <a:rPr lang="ru-RU" dirty="0" smtClean="0"/>
              <a:t>тоже вектор</a:t>
            </a:r>
            <a:endParaRPr lang="en-US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286499" y="1741714"/>
            <a:ext cx="5676901" cy="4036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слово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"; '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тоже слово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'; "'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однако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'"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[1] 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"слово"</a:t>
            </a:r>
            <a:endParaRPr lang="en-US" sz="1800" dirty="0" smtClean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[1] 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"тоже слово"</a:t>
            </a:r>
            <a:endParaRPr lang="en-US" sz="1800" dirty="0" smtClean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[1] "'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однако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'"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"\"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то же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\""=='"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то же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"'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[1] TRUE</a:t>
            </a:r>
            <a:endParaRPr lang="en-US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'\'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кавычки\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''=="'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кавычки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'"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TRUE</a:t>
            </a: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c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(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Ночь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","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улица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","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фонарь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","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аптека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")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[1]</a:t>
            </a: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 "Ночь"   "улица"  "фонарь" "аптека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</a:t>
            </a:r>
            <a:endParaRPr lang="en-US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0" lvl="1" indent="0">
              <a:lnSpc>
                <a:spcPct val="100000"/>
              </a:lnSpc>
              <a:spcBef>
                <a:spcPts val="1300"/>
              </a:spcBef>
              <a:buNone/>
            </a:pPr>
            <a:endParaRPr lang="en-US" sz="1800" b="1" dirty="0">
              <a:solidFill>
                <a:srgbClr val="F03B5E">
                  <a:lumMod val="75000"/>
                </a:srgb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endParaRPr lang="pt-BR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34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Символы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1741714"/>
            <a:ext cx="5165344" cy="432888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Это объекты</a:t>
            </a:r>
          </a:p>
          <a:p>
            <a:r>
              <a:rPr lang="ru-RU" dirty="0" smtClean="0"/>
              <a:t>Начинаются с буквы</a:t>
            </a:r>
          </a:p>
          <a:p>
            <a:r>
              <a:rPr lang="ru-RU" dirty="0" smtClean="0"/>
              <a:t>Могут содержать точки (</a:t>
            </a:r>
            <a:r>
              <a:rPr lang="en-US" dirty="0" smtClean="0">
                <a:latin typeface="Lucida Console" panose="020B0609040504020204" pitchFamily="49" charset="0"/>
              </a:rPr>
              <a:t>.</a:t>
            </a:r>
            <a:r>
              <a:rPr lang="ru-RU" dirty="0" smtClean="0"/>
              <a:t>), другие буквы, подчерк (</a:t>
            </a:r>
            <a:r>
              <a:rPr lang="ru-RU" dirty="0" smtClean="0">
                <a:latin typeface="Lucida Console" panose="020B0609040504020204" pitchFamily="49" charset="0"/>
              </a:rPr>
              <a:t>_</a:t>
            </a:r>
            <a:r>
              <a:rPr lang="ru-RU" dirty="0" smtClean="0"/>
              <a:t>)</a:t>
            </a:r>
            <a:r>
              <a:rPr lang="en-US" dirty="0" smtClean="0"/>
              <a:t>, </a:t>
            </a:r>
            <a:r>
              <a:rPr lang="ru-RU" dirty="0" smtClean="0"/>
              <a:t>числа</a:t>
            </a:r>
          </a:p>
          <a:p>
            <a:r>
              <a:rPr lang="ru-RU" dirty="0" smtClean="0"/>
              <a:t>В обратных кавычках </a:t>
            </a:r>
            <a:r>
              <a:rPr lang="en-US" dirty="0" smtClean="0">
                <a:latin typeface="Lucida Console" panose="020B0609040504020204" pitchFamily="49" charset="0"/>
              </a:rPr>
              <a:t>``</a:t>
            </a:r>
            <a:r>
              <a:rPr lang="en-US" dirty="0" smtClean="0"/>
              <a:t> </a:t>
            </a:r>
            <a:r>
              <a:rPr lang="ru-RU" dirty="0" smtClean="0"/>
              <a:t>могут содержать любые символы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ru-RU" dirty="0" smtClean="0"/>
              <a:t>Любой символ</a:t>
            </a:r>
            <a:r>
              <a:rPr lang="en-US" dirty="0" smtClean="0"/>
              <a:t> </a:t>
            </a:r>
            <a:r>
              <a:rPr lang="ru-RU" dirty="0" smtClean="0"/>
              <a:t>может </a:t>
            </a:r>
            <a:r>
              <a:rPr lang="ru-RU" dirty="0"/>
              <a:t>быть переопределён</a:t>
            </a:r>
            <a:r>
              <a:rPr lang="ru-RU" dirty="0" smtClean="0"/>
              <a:t>, кроме</a:t>
            </a:r>
            <a:r>
              <a:rPr lang="en-US" dirty="0" smtClean="0">
                <a:latin typeface="Lucida Console" panose="020B0609040504020204" pitchFamily="49" charset="0"/>
              </a:rPr>
              <a:t/>
            </a:r>
            <a:br>
              <a:rPr lang="en-US" dirty="0" smtClean="0">
                <a:latin typeface="Lucida Console" panose="020B0609040504020204" pitchFamily="49" charset="0"/>
              </a:rPr>
            </a:br>
            <a:r>
              <a:rPr lang="en-US" sz="2100" dirty="0" smtClean="0">
                <a:latin typeface="Lucida Console" panose="020B0609040504020204" pitchFamily="49" charset="0"/>
              </a:rPr>
              <a:t>if</a:t>
            </a:r>
            <a:r>
              <a:rPr lang="ru-RU" sz="2100" dirty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else</a:t>
            </a:r>
            <a:r>
              <a:rPr lang="ru-RU" sz="2100" dirty="0" smtClean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repeat</a:t>
            </a:r>
            <a:r>
              <a:rPr lang="ru-RU" sz="2100" dirty="0" smtClean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while</a:t>
            </a:r>
            <a:r>
              <a:rPr lang="ru-RU" sz="2100" dirty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function</a:t>
            </a:r>
            <a:r>
              <a:rPr lang="ru-RU" sz="2100" dirty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for</a:t>
            </a:r>
            <a:r>
              <a:rPr lang="ru-RU" sz="2100" dirty="0" smtClean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in</a:t>
            </a:r>
            <a:r>
              <a:rPr lang="ru-RU" sz="2100" dirty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next</a:t>
            </a:r>
            <a:r>
              <a:rPr lang="ru-RU" sz="2100" dirty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break</a:t>
            </a:r>
            <a:r>
              <a:rPr lang="ru-RU" sz="2100" dirty="0" smtClean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TRUE</a:t>
            </a:r>
            <a:r>
              <a:rPr lang="ru-RU" sz="2100" dirty="0" smtClean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FALSE</a:t>
            </a:r>
            <a:r>
              <a:rPr lang="ru-RU" sz="2100" dirty="0" smtClean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NULL</a:t>
            </a:r>
            <a:r>
              <a:rPr lang="ru-RU" sz="2100" dirty="0" smtClean="0"/>
              <a:t>,</a:t>
            </a:r>
            <a:r>
              <a:rPr lang="en-US" sz="2100" dirty="0" smtClean="0"/>
              <a:t> </a:t>
            </a:r>
            <a:r>
              <a:rPr lang="en-US" sz="2100" dirty="0" err="1" smtClean="0">
                <a:latin typeface="Lucida Console" panose="020B0609040504020204" pitchFamily="49" charset="0"/>
              </a:rPr>
              <a:t>Inf</a:t>
            </a:r>
            <a:r>
              <a:rPr lang="ru-RU" sz="2100" dirty="0" smtClean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</a:t>
            </a:r>
            <a:r>
              <a:rPr lang="en-US" sz="2100" dirty="0" err="1" smtClean="0">
                <a:latin typeface="Lucida Console" panose="020B0609040504020204" pitchFamily="49" charset="0"/>
              </a:rPr>
              <a:t>NaN</a:t>
            </a:r>
            <a:r>
              <a:rPr lang="ru-RU" sz="2100" dirty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NA</a:t>
            </a:r>
            <a:r>
              <a:rPr lang="ru-RU" sz="2100" dirty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</a:t>
            </a:r>
            <a:r>
              <a:rPr lang="en-US" sz="2100" dirty="0" err="1">
                <a:latin typeface="Lucida Console" panose="020B0609040504020204" pitchFamily="49" charset="0"/>
              </a:rPr>
              <a:t>NA_integer</a:t>
            </a:r>
            <a:r>
              <a:rPr lang="en-US" sz="2100" dirty="0" smtClean="0">
                <a:latin typeface="Lucida Console" panose="020B0609040504020204" pitchFamily="49" charset="0"/>
              </a:rPr>
              <a:t>_</a:t>
            </a:r>
            <a:r>
              <a:rPr lang="ru-RU" sz="2100" dirty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</a:t>
            </a:r>
            <a:r>
              <a:rPr lang="en-US" sz="2100" dirty="0" err="1">
                <a:latin typeface="Lucida Console" panose="020B0609040504020204" pitchFamily="49" charset="0"/>
              </a:rPr>
              <a:t>NA_real</a:t>
            </a:r>
            <a:r>
              <a:rPr lang="en-US" sz="2100" dirty="0" smtClean="0">
                <a:latin typeface="Lucida Console" panose="020B0609040504020204" pitchFamily="49" charset="0"/>
              </a:rPr>
              <a:t>_</a:t>
            </a:r>
            <a:r>
              <a:rPr lang="ru-RU" sz="2100" dirty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</a:t>
            </a:r>
            <a:r>
              <a:rPr lang="en-US" sz="2100" dirty="0" err="1">
                <a:latin typeface="Lucida Console" panose="020B0609040504020204" pitchFamily="49" charset="0"/>
              </a:rPr>
              <a:t>NA_complex</a:t>
            </a:r>
            <a:r>
              <a:rPr lang="en-US" sz="2100" dirty="0" smtClean="0">
                <a:latin typeface="Lucida Console" panose="020B0609040504020204" pitchFamily="49" charset="0"/>
              </a:rPr>
              <a:t>_</a:t>
            </a:r>
            <a:r>
              <a:rPr lang="ru-RU" sz="2100" dirty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</a:t>
            </a:r>
            <a:r>
              <a:rPr lang="en-US" sz="2100" dirty="0" err="1">
                <a:latin typeface="Lucida Console" panose="020B0609040504020204" pitchFamily="49" charset="0"/>
              </a:rPr>
              <a:t>NA_character</a:t>
            </a:r>
            <a:r>
              <a:rPr lang="en-US" sz="2100" dirty="0" smtClean="0">
                <a:latin typeface="Lucida Console" panose="020B0609040504020204" pitchFamily="49" charset="0"/>
              </a:rPr>
              <a:t>_</a:t>
            </a:r>
            <a:r>
              <a:rPr lang="ru-RU" sz="2100" dirty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...</a:t>
            </a:r>
            <a:r>
              <a:rPr lang="ru-RU" sz="2100" dirty="0"/>
              <a:t> ,</a:t>
            </a:r>
            <a:r>
              <a:rPr lang="en-US" sz="2100" dirty="0" smtClean="0">
                <a:latin typeface="Lucida Console" panose="020B0609040504020204" pitchFamily="49" charset="0"/>
              </a:rPr>
              <a:t> </a:t>
            </a:r>
            <a:r>
              <a:rPr lang="en-US" sz="2100" dirty="0">
                <a:latin typeface="Lucida Console" panose="020B0609040504020204" pitchFamily="49" charset="0"/>
              </a:rPr>
              <a:t>..</a:t>
            </a:r>
            <a:r>
              <a:rPr lang="en-US" sz="2100" dirty="0" smtClean="0">
                <a:latin typeface="Lucida Console" panose="020B0609040504020204" pitchFamily="49" charset="0"/>
              </a:rPr>
              <a:t>1</a:t>
            </a:r>
            <a:r>
              <a:rPr lang="ru-RU" sz="2100" dirty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</a:t>
            </a:r>
            <a:r>
              <a:rPr lang="en-US" sz="2100" dirty="0">
                <a:latin typeface="Lucida Console" panose="020B0609040504020204" pitchFamily="49" charset="0"/>
              </a:rPr>
              <a:t>..</a:t>
            </a:r>
            <a:r>
              <a:rPr lang="en-US" sz="2100" dirty="0" smtClean="0">
                <a:latin typeface="Lucida Console" panose="020B0609040504020204" pitchFamily="49" charset="0"/>
              </a:rPr>
              <a:t>2</a:t>
            </a:r>
            <a:r>
              <a:rPr lang="ru-RU" sz="2100" dirty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..3</a:t>
            </a:r>
            <a:r>
              <a:rPr lang="ru-RU" sz="2100" dirty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</a:t>
            </a:r>
            <a:r>
              <a:rPr lang="en-US" sz="2100" dirty="0">
                <a:latin typeface="Lucida Console" panose="020B0609040504020204" pitchFamily="49" charset="0"/>
              </a:rPr>
              <a:t>..</a:t>
            </a:r>
            <a:r>
              <a:rPr lang="en-US" sz="2100" dirty="0" smtClean="0">
                <a:latin typeface="Lucida Console" panose="020B0609040504020204" pitchFamily="49" charset="0"/>
              </a:rPr>
              <a:t>4</a:t>
            </a:r>
            <a:r>
              <a:rPr lang="ru-RU" sz="2100" dirty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</a:t>
            </a:r>
            <a:r>
              <a:rPr lang="en-US" sz="2100" dirty="0">
                <a:latin typeface="Lucida Console" panose="020B0609040504020204" pitchFamily="49" charset="0"/>
              </a:rPr>
              <a:t>..</a:t>
            </a:r>
            <a:r>
              <a:rPr lang="en-US" sz="2100" dirty="0" smtClean="0">
                <a:latin typeface="Lucida Console" panose="020B0609040504020204" pitchFamily="49" charset="0"/>
              </a:rPr>
              <a:t>5</a:t>
            </a:r>
            <a:r>
              <a:rPr lang="ru-RU" sz="2100" dirty="0" smtClean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</a:t>
            </a:r>
            <a:r>
              <a:rPr lang="en-US" sz="2100" dirty="0">
                <a:latin typeface="Lucida Console" panose="020B0609040504020204" pitchFamily="49" charset="0"/>
              </a:rPr>
              <a:t>..</a:t>
            </a:r>
            <a:r>
              <a:rPr lang="en-US" sz="2100" dirty="0" smtClean="0">
                <a:latin typeface="Lucida Console" panose="020B0609040504020204" pitchFamily="49" charset="0"/>
              </a:rPr>
              <a:t>6</a:t>
            </a:r>
            <a:r>
              <a:rPr lang="ru-RU" sz="2100" dirty="0" smtClean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</a:t>
            </a:r>
            <a:r>
              <a:rPr lang="en-US" sz="2100" dirty="0">
                <a:latin typeface="Lucida Console" panose="020B0609040504020204" pitchFamily="49" charset="0"/>
              </a:rPr>
              <a:t>..</a:t>
            </a:r>
            <a:r>
              <a:rPr lang="en-US" sz="2100" dirty="0" smtClean="0">
                <a:latin typeface="Lucida Console" panose="020B0609040504020204" pitchFamily="49" charset="0"/>
              </a:rPr>
              <a:t>7</a:t>
            </a:r>
            <a:r>
              <a:rPr lang="ru-RU" sz="2100" dirty="0" smtClean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</a:t>
            </a:r>
            <a:r>
              <a:rPr lang="en-US" sz="2100" dirty="0">
                <a:latin typeface="Lucida Console" panose="020B0609040504020204" pitchFamily="49" charset="0"/>
              </a:rPr>
              <a:t>..</a:t>
            </a:r>
            <a:r>
              <a:rPr lang="en-US" sz="2100" dirty="0" smtClean="0">
                <a:latin typeface="Lucida Console" panose="020B0609040504020204" pitchFamily="49" charset="0"/>
              </a:rPr>
              <a:t>8</a:t>
            </a:r>
            <a:r>
              <a:rPr lang="ru-RU" sz="2100" dirty="0" smtClean="0"/>
              <a:t>,</a:t>
            </a:r>
            <a:r>
              <a:rPr lang="en-US" sz="2100" dirty="0" smtClean="0">
                <a:latin typeface="Lucida Console" panose="020B0609040504020204" pitchFamily="49" charset="0"/>
              </a:rPr>
              <a:t> ..9</a:t>
            </a:r>
            <a:endParaRPr lang="ru-RU" sz="21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286499" y="1409700"/>
            <a:ext cx="5676901" cy="436816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x_&lt;-1; x1&lt;-2; x1.1&lt;-3; X1&lt;-4</a:t>
            </a: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sum(x_,x1,x1.1,X1)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[1] 10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`&lt;-`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.Primitive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("&lt;-")</a:t>
            </a:r>
            <a:endParaRPr lang="en-US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`2+2==5`&lt;-TRUE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`2+2==5`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TRUE</a:t>
            </a: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`TRUE`&lt;-FALSE; `TRUE`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[1]</a:t>
            </a: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FALSE</a:t>
            </a:r>
            <a:endParaRPr lang="en-US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c&lt;-"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Это не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комбайн, а комбинат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c; c("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Это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","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как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","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посмотреть!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")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</a:t>
            </a: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 "Это не комбайн, а комбинат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</a:t>
            </a:r>
            <a:endParaRPr lang="en-US" sz="1800" dirty="0" smtClean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[1] 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"Это" "как" "посмотреть!"</a:t>
            </a:r>
            <a:endParaRPr lang="pt-BR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82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5203444" cy="376618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Оператор – это унарная или бинарная функция</a:t>
            </a:r>
          </a:p>
          <a:p>
            <a:r>
              <a:rPr lang="ru-RU" dirty="0" smtClean="0"/>
              <a:t>Особая запись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`</a:t>
            </a:r>
            <a:r>
              <a:rPr lang="ru-RU" i="1" dirty="0"/>
              <a:t>унарный оператор</a:t>
            </a:r>
            <a:r>
              <a:rPr lang="en-US" dirty="0"/>
              <a:t>`</a:t>
            </a:r>
            <a:r>
              <a:rPr lang="en-US" dirty="0">
                <a:latin typeface="Lucida Console" panose="020B0609040504020204" pitchFamily="49" charset="0"/>
              </a:rPr>
              <a:t>x</a:t>
            </a:r>
            <a:endParaRPr lang="ru-RU" dirty="0">
              <a:latin typeface="Lucida Console" panose="020B0609040504020204" pitchFamily="49" charset="0"/>
            </a:endParaRPr>
          </a:p>
          <a:p>
            <a:pPr lvl="1"/>
            <a:r>
              <a:rPr lang="en-US" dirty="0" smtClean="0">
                <a:latin typeface="Lucida Console" panose="020B0609040504020204" pitchFamily="49" charset="0"/>
              </a:rPr>
              <a:t>x</a:t>
            </a:r>
            <a:r>
              <a:rPr lang="en-US" dirty="0" smtClean="0"/>
              <a:t> `</a:t>
            </a:r>
            <a:r>
              <a:rPr lang="ru-RU" i="1" dirty="0" smtClean="0"/>
              <a:t>бинарный</a:t>
            </a:r>
            <a:r>
              <a:rPr lang="en-US" i="1" dirty="0" smtClean="0"/>
              <a:t> </a:t>
            </a:r>
            <a:r>
              <a:rPr lang="ru-RU" i="1" dirty="0" smtClean="0"/>
              <a:t>оператор</a:t>
            </a:r>
            <a:r>
              <a:rPr lang="en-US" i="1" dirty="0" smtClean="0"/>
              <a:t>`</a:t>
            </a:r>
            <a:r>
              <a:rPr lang="ru-RU" dirty="0" smtClean="0"/>
              <a:t> </a:t>
            </a:r>
            <a:r>
              <a:rPr lang="en-US" dirty="0" smtClean="0">
                <a:latin typeface="Lucida Console" panose="020B0609040504020204" pitchFamily="49" charset="0"/>
              </a:rPr>
              <a:t>y</a:t>
            </a:r>
            <a:endParaRPr lang="ru-RU" dirty="0" smtClean="0">
              <a:latin typeface="Lucida Console" panose="020B0609040504020204" pitchFamily="49" charset="0"/>
            </a:endParaRPr>
          </a:p>
          <a:p>
            <a:r>
              <a:rPr lang="ru-RU" dirty="0" smtClean="0"/>
              <a:t>Можно определить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Lucida Console" panose="020B0609040504020204" pitchFamily="49" charset="0"/>
              </a:rPr>
              <a:t>%</a:t>
            </a:r>
            <a:r>
              <a:rPr lang="ru-RU" i="1" dirty="0" err="1" smtClean="0"/>
              <a:t>свой_оператор</a:t>
            </a:r>
            <a:r>
              <a:rPr lang="en-US" dirty="0" smtClean="0">
                <a:latin typeface="Lucida Console" panose="020B0609040504020204" pitchFamily="49" charset="0"/>
              </a:rPr>
              <a:t>%</a:t>
            </a:r>
          </a:p>
          <a:p>
            <a:r>
              <a:rPr lang="en-US" dirty="0" smtClean="0">
                <a:latin typeface="Lucida Console" panose="020B0609040504020204" pitchFamily="49" charset="0"/>
              </a:rPr>
              <a:t>&lt;-</a:t>
            </a:r>
            <a:r>
              <a:rPr lang="en-US" dirty="0"/>
              <a:t>,</a:t>
            </a:r>
            <a:r>
              <a:rPr lang="en-US" dirty="0" smtClean="0">
                <a:latin typeface="Lucida Console" panose="020B0609040504020204" pitchFamily="49" charset="0"/>
              </a:rPr>
              <a:t> [</a:t>
            </a:r>
            <a:r>
              <a:rPr lang="ru-RU" dirty="0" smtClean="0"/>
              <a:t>, </a:t>
            </a:r>
            <a:r>
              <a:rPr lang="ru-RU" dirty="0" smtClean="0">
                <a:latin typeface="Lucida Console" panose="020B0609040504020204" pitchFamily="49" charset="0"/>
              </a:rPr>
              <a:t>+</a:t>
            </a:r>
            <a:r>
              <a:rPr lang="en-US" dirty="0" smtClean="0"/>
              <a:t>, </a:t>
            </a:r>
            <a:r>
              <a:rPr lang="en-US" dirty="0" smtClean="0">
                <a:latin typeface="Lucida Console" panose="020B0609040504020204" pitchFamily="49" charset="0"/>
              </a:rPr>
              <a:t>-</a:t>
            </a:r>
            <a:r>
              <a:rPr lang="ru-RU" dirty="0" smtClean="0"/>
              <a:t> -</a:t>
            </a:r>
            <a:r>
              <a:rPr lang="en-US" dirty="0" smtClean="0"/>
              <a:t> </a:t>
            </a:r>
            <a:r>
              <a:rPr lang="ru-RU" dirty="0" smtClean="0"/>
              <a:t>бинарные операторы</a:t>
            </a:r>
            <a:endParaRPr lang="en-US" dirty="0" smtClean="0"/>
          </a:p>
          <a:p>
            <a:r>
              <a:rPr lang="en-US" dirty="0" smtClean="0">
                <a:latin typeface="Lucida Console" panose="020B0609040504020204" pitchFamily="49" charset="0"/>
              </a:rPr>
              <a:t>?</a:t>
            </a:r>
            <a:r>
              <a:rPr lang="en-US" dirty="0" smtClean="0"/>
              <a:t>, </a:t>
            </a:r>
            <a:r>
              <a:rPr lang="en-US" dirty="0" smtClean="0">
                <a:latin typeface="Lucida Console" panose="020B0609040504020204" pitchFamily="49" charset="0"/>
              </a:rPr>
              <a:t>-</a:t>
            </a:r>
            <a:r>
              <a:rPr lang="en-US" dirty="0" smtClean="0"/>
              <a:t>, </a:t>
            </a:r>
            <a:r>
              <a:rPr lang="en-US" dirty="0" smtClean="0">
                <a:latin typeface="Lucida Console" panose="020B0609040504020204" pitchFamily="49" charset="0"/>
              </a:rPr>
              <a:t>+</a:t>
            </a:r>
            <a:r>
              <a:rPr lang="en-US" dirty="0" smtClean="0"/>
              <a:t> - </a:t>
            </a:r>
            <a:r>
              <a:rPr lang="ru-RU" dirty="0" smtClean="0"/>
              <a:t>унарные операторы</a:t>
            </a:r>
            <a:endParaRPr lang="en-US" dirty="0" smtClean="0"/>
          </a:p>
          <a:p>
            <a:r>
              <a:rPr lang="ru-RU" dirty="0" smtClean="0"/>
              <a:t>Выполнение функции - тоже оператор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575301" y="1409700"/>
            <a:ext cx="6388100" cy="4368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 &lt;-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-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c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(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TRUE,FALSE); x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[1] 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-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1 0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c(1 + 2, 3 * 4, 5 %% 6, 3 ^ 7, 9 %/% 4)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   3   12    5 2187    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2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`%++%`&lt;-function(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x,y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) { x + x + y + y }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1 %++% 2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1]</a:t>
            </a: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6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`[`(x,1)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1]</a:t>
            </a: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-1</a:t>
            </a:r>
            <a:endParaRPr lang="en-US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177800" lvl="1" indent="-177800">
              <a:lnSpc>
                <a:spcPct val="100000"/>
              </a:lnSpc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rgbClr val="F03B5E">
                    <a:lumMod val="75000"/>
                  </a:srgbClr>
                </a:solidFill>
                <a:latin typeface="Lucida Console" panose="020B0609040504020204" pitchFamily="49" charset="0"/>
              </a:rPr>
              <a:t>sum(1:50) </a:t>
            </a:r>
            <a:r>
              <a:rPr lang="en-US" sz="1800" b="1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# sum – </a:t>
            </a:r>
            <a:r>
              <a:rPr lang="ru-RU" sz="1800" b="1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1ый аргумент, </a:t>
            </a:r>
            <a:r>
              <a:rPr lang="en-US" sz="1800" b="1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1:50 -</a:t>
            </a:r>
            <a:r>
              <a:rPr lang="ru-RU" sz="1800" b="1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 2ой</a:t>
            </a:r>
            <a:endParaRPr lang="en-US" sz="1800" b="1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1275</a:t>
            </a:r>
          </a:p>
          <a:p>
            <a:pPr marL="0" lvl="1" indent="0">
              <a:spcBef>
                <a:spcPts val="1300"/>
              </a:spcBef>
              <a:buNone/>
            </a:pP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49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Приоритет операций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Вызов функции, группировка выражений</a:t>
            </a:r>
          </a:p>
          <a:p>
            <a:r>
              <a:rPr lang="ru-RU" dirty="0" smtClean="0"/>
              <a:t>Индексы и обращения</a:t>
            </a:r>
            <a:endParaRPr lang="en-US" dirty="0"/>
          </a:p>
          <a:p>
            <a:r>
              <a:rPr lang="ru-RU" dirty="0" smtClean="0"/>
              <a:t>Арифметические</a:t>
            </a:r>
            <a:endParaRPr lang="en-US" dirty="0"/>
          </a:p>
          <a:p>
            <a:r>
              <a:rPr lang="ru-RU" dirty="0" smtClean="0"/>
              <a:t>Сравнение</a:t>
            </a:r>
            <a:endParaRPr lang="en-US" dirty="0"/>
          </a:p>
          <a:p>
            <a:r>
              <a:rPr lang="ru-RU" dirty="0" smtClean="0"/>
              <a:t>Формулы</a:t>
            </a:r>
            <a:endParaRPr lang="en-US" dirty="0"/>
          </a:p>
          <a:p>
            <a:r>
              <a:rPr lang="ru-RU" dirty="0" smtClean="0"/>
              <a:t>Присвоение</a:t>
            </a:r>
            <a:endParaRPr lang="en-US" dirty="0"/>
          </a:p>
          <a:p>
            <a:r>
              <a:rPr lang="ru-RU" dirty="0" smtClean="0"/>
              <a:t>Помощь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667499" y="2011680"/>
            <a:ext cx="5283201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?base::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Syntax</a:t>
            </a:r>
          </a:p>
          <a:p>
            <a:pPr marL="0" lvl="1" indent="0">
              <a:spcBef>
                <a:spcPts val="1300"/>
              </a:spcBef>
              <a:buNone/>
            </a:pP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25413" y="2256278"/>
            <a:ext cx="4724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435100"/>
            <a:r>
              <a:rPr lang="en-US" sz="1400" dirty="0"/>
              <a:t>:: :::	 access variables in a namespace</a:t>
            </a:r>
          </a:p>
          <a:p>
            <a:pPr defTabSz="1435100"/>
            <a:r>
              <a:rPr lang="en-US" sz="1400" dirty="0"/>
              <a:t>$ @	 component / slot extraction</a:t>
            </a:r>
          </a:p>
          <a:p>
            <a:pPr defTabSz="1435100"/>
            <a:r>
              <a:rPr lang="en-US" sz="1400" dirty="0"/>
              <a:t>[ [[	 indexing</a:t>
            </a:r>
          </a:p>
          <a:p>
            <a:pPr defTabSz="1435100"/>
            <a:r>
              <a:rPr lang="en-US" sz="1400" dirty="0"/>
              <a:t>^	 exponentiation (right to left)</a:t>
            </a:r>
          </a:p>
          <a:p>
            <a:pPr defTabSz="1435100"/>
            <a:r>
              <a:rPr lang="en-US" sz="1400" dirty="0"/>
              <a:t>- +	 unary minus and plus</a:t>
            </a:r>
          </a:p>
          <a:p>
            <a:pPr defTabSz="1435100"/>
            <a:r>
              <a:rPr lang="en-US" sz="1400" dirty="0"/>
              <a:t>:	 sequence operator</a:t>
            </a:r>
          </a:p>
          <a:p>
            <a:pPr defTabSz="1435100"/>
            <a:r>
              <a:rPr lang="en-US" sz="1400" dirty="0"/>
              <a:t>%any%	 special operators</a:t>
            </a:r>
          </a:p>
          <a:p>
            <a:pPr defTabSz="1435100"/>
            <a:r>
              <a:rPr lang="en-US" sz="1400" dirty="0"/>
              <a:t>* /	 multiply, divide</a:t>
            </a:r>
          </a:p>
          <a:p>
            <a:pPr defTabSz="1435100"/>
            <a:r>
              <a:rPr lang="en-US" sz="1400" dirty="0"/>
              <a:t>+ -	 (binary) add, subtract</a:t>
            </a:r>
          </a:p>
          <a:p>
            <a:pPr defTabSz="1435100"/>
            <a:r>
              <a:rPr lang="en-US" sz="1400" dirty="0"/>
              <a:t>&lt; &gt; &lt;= &gt;= == !=	 ordering and comparison</a:t>
            </a:r>
          </a:p>
          <a:p>
            <a:pPr defTabSz="1435100"/>
            <a:r>
              <a:rPr lang="en-US" sz="1400" dirty="0"/>
              <a:t>!	 negation</a:t>
            </a:r>
          </a:p>
          <a:p>
            <a:pPr defTabSz="1435100"/>
            <a:r>
              <a:rPr lang="en-US" sz="1400" dirty="0"/>
              <a:t>&amp; &amp;&amp;	 and</a:t>
            </a:r>
          </a:p>
          <a:p>
            <a:pPr defTabSz="1435100"/>
            <a:r>
              <a:rPr lang="en-US" sz="1400" dirty="0"/>
              <a:t>| ||	 or</a:t>
            </a:r>
          </a:p>
          <a:p>
            <a:pPr defTabSz="1435100"/>
            <a:r>
              <a:rPr lang="en-US" sz="1400" dirty="0"/>
              <a:t>~	 as in formulae</a:t>
            </a:r>
          </a:p>
          <a:p>
            <a:pPr defTabSz="1435100"/>
            <a:r>
              <a:rPr lang="en-US" sz="1400" dirty="0"/>
              <a:t>-&gt; -&gt;&gt;	 rightwards assignment</a:t>
            </a:r>
          </a:p>
          <a:p>
            <a:pPr defTabSz="1435100"/>
            <a:r>
              <a:rPr lang="en-US" sz="1400" dirty="0"/>
              <a:t>=	 assignment (right to left)</a:t>
            </a:r>
          </a:p>
          <a:p>
            <a:pPr defTabSz="1435100"/>
            <a:r>
              <a:rPr lang="en-US" sz="1400" dirty="0"/>
              <a:t>&lt;- &lt;&lt;-	 assignment (right to left)</a:t>
            </a:r>
          </a:p>
          <a:p>
            <a:pPr defTabSz="1435100"/>
            <a:r>
              <a:rPr lang="en-US" sz="1400" dirty="0"/>
              <a:t>?	 help (unary and binary)</a:t>
            </a:r>
          </a:p>
        </p:txBody>
      </p:sp>
    </p:spTree>
    <p:extLst>
      <p:ext uri="{BB962C8B-B14F-4D97-AF65-F5344CB8AC3E}">
        <p14:creationId xmlns:p14="http://schemas.microsoft.com/office/powerpoint/2010/main" val="78388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Присвоение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4720844" cy="3766185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Присваивается </a:t>
            </a:r>
            <a:r>
              <a:rPr lang="ru-RU" i="1" dirty="0" smtClean="0"/>
              <a:t>символу</a:t>
            </a:r>
            <a:r>
              <a:rPr lang="ru-RU" dirty="0" smtClean="0"/>
              <a:t> </a:t>
            </a:r>
            <a:r>
              <a:rPr lang="ru-RU" i="1" dirty="0" smtClean="0"/>
              <a:t>объект</a:t>
            </a:r>
            <a:endParaRPr lang="ru-RU" dirty="0"/>
          </a:p>
          <a:p>
            <a:r>
              <a:rPr lang="ru-RU" dirty="0" smtClean="0"/>
              <a:t>Присвоить можно операторами</a:t>
            </a:r>
            <a:br>
              <a:rPr lang="ru-RU" dirty="0" smtClean="0"/>
            </a:br>
            <a:r>
              <a:rPr lang="en-US" dirty="0" smtClean="0">
                <a:latin typeface="Lucida Console" panose="020B0609040504020204" pitchFamily="49" charset="0"/>
              </a:rPr>
              <a:t>&lt;-</a:t>
            </a:r>
            <a:r>
              <a:rPr lang="en-US" dirty="0" smtClean="0"/>
              <a:t>, </a:t>
            </a:r>
            <a:r>
              <a:rPr lang="en-US" dirty="0" smtClean="0">
                <a:latin typeface="Lucida Console" panose="020B0609040504020204" pitchFamily="49" charset="0"/>
              </a:rPr>
              <a:t>-&gt;</a:t>
            </a:r>
            <a:r>
              <a:rPr lang="en-US" dirty="0" smtClean="0"/>
              <a:t>, </a:t>
            </a:r>
            <a:r>
              <a:rPr lang="en-US" dirty="0" smtClean="0">
                <a:latin typeface="Lucida Console" panose="020B0609040504020204" pitchFamily="49" charset="0"/>
              </a:rPr>
              <a:t>=</a:t>
            </a:r>
            <a:endParaRPr lang="en-US" dirty="0" smtClean="0"/>
          </a:p>
          <a:p>
            <a:r>
              <a:rPr lang="ru-RU" dirty="0" smtClean="0"/>
              <a:t>Присвоение с модификацией объекта: </a:t>
            </a:r>
            <a:r>
              <a:rPr lang="en-US" dirty="0" smtClean="0">
                <a:latin typeface="Lucida Console" panose="020B0609040504020204" pitchFamily="49" charset="0"/>
              </a:rPr>
              <a:t>f(x,…)&lt;-</a:t>
            </a:r>
          </a:p>
          <a:p>
            <a:r>
              <a:rPr lang="ru-RU" dirty="0" smtClean="0"/>
              <a:t>Возможно переопределение присвоения:</a:t>
            </a:r>
          </a:p>
          <a:p>
            <a:pPr lvl="1"/>
            <a:r>
              <a:rPr lang="en-US" dirty="0" smtClean="0">
                <a:latin typeface="Lucida Console" panose="020B0609040504020204" pitchFamily="49" charset="0"/>
              </a:rPr>
              <a:t>`</a:t>
            </a:r>
            <a:r>
              <a:rPr lang="en-US" sz="2000" dirty="0" smtClean="0">
                <a:latin typeface="Lucida Console" panose="020B0609040504020204" pitchFamily="49" charset="0"/>
              </a:rPr>
              <a:t>&lt;-`</a:t>
            </a:r>
          </a:p>
          <a:p>
            <a:pPr lvl="1"/>
            <a:r>
              <a:rPr lang="en-US" sz="2000" dirty="0" smtClean="0">
                <a:latin typeface="Lucida Console" panose="020B0609040504020204" pitchFamily="49" charset="0"/>
              </a:rPr>
              <a:t>`f&lt;-`</a:t>
            </a:r>
            <a:r>
              <a:rPr lang="ru-RU" sz="2000" dirty="0"/>
              <a:t> - тоже, что и </a:t>
            </a:r>
            <a:r>
              <a:rPr lang="en-US" sz="2000" dirty="0" smtClean="0">
                <a:latin typeface="Lucida Console" panose="020B0609040504020204" pitchFamily="49" charset="0"/>
              </a:rPr>
              <a:t>x &lt;- f(</a:t>
            </a:r>
            <a:r>
              <a:rPr lang="en-US" sz="2000" dirty="0" err="1" smtClean="0">
                <a:latin typeface="Lucida Console" panose="020B0609040504020204" pitchFamily="49" charset="0"/>
              </a:rPr>
              <a:t>x,y</a:t>
            </a:r>
            <a:r>
              <a:rPr lang="en-US" sz="2000" dirty="0" smtClean="0">
                <a:latin typeface="Lucida Console" panose="020B0609040504020204" pitchFamily="49" charset="0"/>
              </a:rPr>
              <a:t>)</a:t>
            </a:r>
            <a:endParaRPr lang="ru-RU" dirty="0">
              <a:latin typeface="Lucida Console" panose="020B0609040504020204" pitchFamily="49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283200" y="1409700"/>
            <a:ext cx="6680201" cy="436816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 &lt;-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"Учиться"</a:t>
            </a:r>
          </a:p>
          <a:p>
            <a:pPr>
              <a:buFont typeface="Calibri Light" panose="020F0302020204030204" pitchFamily="34" charset="0"/>
              <a:buChar char="&gt;"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"Учиться" -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&gt;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y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z =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"Учиться"</a:t>
            </a:r>
            <a:endParaRPr lang="en-US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s&lt;-c(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x,y,z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); s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"Учиться" "Учиться" "Учиться"</a:t>
            </a:r>
            <a:endParaRPr lang="ru-RU" sz="1800" dirty="0" smtClean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s[2]&lt;-"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Работать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"; s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1]</a:t>
            </a: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 "Учиться"  "Работать" "Учиться"</a:t>
            </a:r>
            <a:endParaRPr lang="en-US" sz="1800" dirty="0" smtClean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length(s)&lt;-6; s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[1] </a:t>
            </a: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"Учиться" 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</a:t>
            </a: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Работать" "Учиться" 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NA </a:t>
            </a:r>
            <a:r>
              <a:rPr lang="ru-RU" sz="1800" dirty="0" err="1" smtClean="0">
                <a:solidFill>
                  <a:schemeClr val="tx1"/>
                </a:solidFill>
                <a:latin typeface="Lucida Console" panose="020B0609040504020204" pitchFamily="49" charset="0"/>
              </a:rPr>
              <a:t>NA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Lucida Console" panose="020B0609040504020204" pitchFamily="49" charset="0"/>
              </a:rPr>
              <a:t>NA</a:t>
            </a: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f&lt;-function (x) { x-1 }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`f&lt;-` &lt;- function (x, value) { x-value }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f(length(s)); f(length(s))&lt;-3; s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[1] 5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1] </a:t>
            </a: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"Учиться" "Работать" "Учиться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</a:t>
            </a: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endParaRPr lang="en-US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14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Группировка выражений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5190744" cy="3766185"/>
          </a:xfrm>
        </p:spPr>
        <p:txBody>
          <a:bodyPr/>
          <a:lstStyle/>
          <a:p>
            <a:r>
              <a:rPr lang="ru-RU" dirty="0" smtClean="0"/>
              <a:t>Перевод строки</a:t>
            </a:r>
          </a:p>
          <a:p>
            <a:r>
              <a:rPr lang="en-US" dirty="0" smtClean="0">
                <a:latin typeface="Lucida Console" panose="020B0609040504020204" pitchFamily="49" charset="0"/>
              </a:rPr>
              <a:t>;</a:t>
            </a:r>
            <a:r>
              <a:rPr lang="en-US" dirty="0" smtClean="0"/>
              <a:t> - </a:t>
            </a:r>
            <a:r>
              <a:rPr lang="ru-RU" dirty="0" smtClean="0"/>
              <a:t>разделитель выражений</a:t>
            </a:r>
          </a:p>
          <a:p>
            <a:r>
              <a:rPr lang="ru-RU" dirty="0" smtClean="0"/>
              <a:t>Скобки:</a:t>
            </a:r>
          </a:p>
          <a:p>
            <a:pPr lvl="1"/>
            <a:r>
              <a:rPr lang="ru-RU" dirty="0" smtClean="0"/>
              <a:t>Круглые </a:t>
            </a:r>
            <a:r>
              <a:rPr lang="ru-RU" dirty="0" smtClean="0">
                <a:latin typeface="Lucida Console" panose="020B0609040504020204" pitchFamily="49" charset="0"/>
              </a:rPr>
              <a:t>(</a:t>
            </a:r>
            <a:r>
              <a:rPr lang="en-US" i="1" dirty="0" smtClean="0"/>
              <a:t>expr</a:t>
            </a:r>
            <a:r>
              <a:rPr lang="ru-RU" dirty="0" smtClean="0">
                <a:latin typeface="Lucida Console" panose="020B0609040504020204" pitchFamily="49" charset="0"/>
              </a:rPr>
              <a:t>)</a:t>
            </a:r>
          </a:p>
          <a:p>
            <a:pPr lvl="1"/>
            <a:r>
              <a:rPr lang="ru-RU" dirty="0" smtClean="0"/>
              <a:t>Фигурные </a:t>
            </a:r>
            <a:r>
              <a:rPr lang="en-US" dirty="0" smtClean="0">
                <a:latin typeface="Lucida Console" panose="020B0609040504020204" pitchFamily="49" charset="0"/>
              </a:rPr>
              <a:t>{</a:t>
            </a:r>
            <a:r>
              <a:rPr lang="en-US" dirty="0" smtClean="0"/>
              <a:t> </a:t>
            </a:r>
            <a:r>
              <a:rPr lang="en-US" i="1" dirty="0" err="1" smtClean="0"/>
              <a:t>e_first</a:t>
            </a:r>
            <a:r>
              <a:rPr lang="en-US" dirty="0" smtClean="0">
                <a:latin typeface="Lucida Console" panose="020B0609040504020204" pitchFamily="49" charset="0"/>
              </a:rPr>
              <a:t>;</a:t>
            </a:r>
            <a:r>
              <a:rPr lang="en-US" dirty="0" smtClean="0"/>
              <a:t> …</a:t>
            </a:r>
            <a:r>
              <a:rPr lang="en-US" dirty="0" smtClean="0">
                <a:latin typeface="Lucida Console" panose="020B0609040504020204" pitchFamily="49" charset="0"/>
              </a:rPr>
              <a:t>;</a:t>
            </a:r>
            <a:r>
              <a:rPr lang="en-US" dirty="0" smtClean="0"/>
              <a:t> </a:t>
            </a:r>
            <a:r>
              <a:rPr lang="en-US" i="1" dirty="0" err="1" smtClean="0"/>
              <a:t>e_last</a:t>
            </a:r>
            <a:r>
              <a:rPr lang="en-US" dirty="0" smtClean="0"/>
              <a:t> </a:t>
            </a:r>
            <a:r>
              <a:rPr lang="en-US" dirty="0" smtClean="0">
                <a:latin typeface="Lucida Console" panose="020B0609040504020204" pitchFamily="49" charset="0"/>
              </a:rPr>
              <a:t>}</a:t>
            </a:r>
          </a:p>
          <a:p>
            <a:pPr lvl="2"/>
            <a:r>
              <a:rPr lang="ru-RU" i="0" dirty="0" smtClean="0"/>
              <a:t>Как функция </a:t>
            </a:r>
            <a:r>
              <a:rPr lang="en-US" i="0" dirty="0" smtClean="0">
                <a:latin typeface="Lucida Console" panose="020B0609040504020204" pitchFamily="49" charset="0"/>
              </a:rPr>
              <a:t>`{`</a:t>
            </a:r>
          </a:p>
          <a:p>
            <a:pPr lvl="2"/>
            <a:r>
              <a:rPr lang="ru-RU" i="0" dirty="0" smtClean="0"/>
              <a:t>Возвращает только </a:t>
            </a:r>
            <a:r>
              <a:rPr lang="en-US" i="0" dirty="0" err="1" smtClean="0">
                <a:latin typeface="Lucida Console" panose="020B0609040504020204" pitchFamily="49" charset="0"/>
              </a:rPr>
              <a:t>elast</a:t>
            </a:r>
            <a:endParaRPr lang="ru-RU" i="0" dirty="0" smtClean="0">
              <a:latin typeface="Lucida Console" panose="020B0609040504020204" pitchFamily="49" charset="0"/>
            </a:endParaRPr>
          </a:p>
          <a:p>
            <a:pPr lvl="2"/>
            <a:r>
              <a:rPr lang="ru-RU" i="0" dirty="0" smtClean="0"/>
              <a:t>Вне функций не создаёт новый контекст</a:t>
            </a:r>
            <a:endParaRPr lang="ru-RU" dirty="0">
              <a:latin typeface="Lucida Console" panose="020B0609040504020204" pitchFamily="49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197600" y="2011680"/>
            <a:ext cx="5753101" cy="3695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 &lt;- 1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y &lt;- 2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z &lt;- 3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 &lt;- y; z &lt;- x;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f&lt;-function (x) { x }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(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43)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== f(43)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1]</a:t>
            </a: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TRUE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{x; y; z}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[1] 2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endParaRPr lang="en-US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35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лекций Интуит</Template>
  <TotalTime>1391</TotalTime>
  <Words>1067</Words>
  <Application>Microsoft Office PowerPoint</Application>
  <PresentationFormat>Произвольный</PresentationFormat>
  <Paragraphs>226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Метрополия</vt:lpstr>
      <vt:lpstr>Основы языка R</vt:lpstr>
      <vt:lpstr>Синтаксис</vt:lpstr>
      <vt:lpstr>Векторы: числовые (numeric)</vt:lpstr>
      <vt:lpstr>Векторы: буквенные (character)</vt:lpstr>
      <vt:lpstr>Символы</vt:lpstr>
      <vt:lpstr>Операторы</vt:lpstr>
      <vt:lpstr>Приоритет операций</vt:lpstr>
      <vt:lpstr>Присвоение</vt:lpstr>
      <vt:lpstr>Группировка выражений</vt:lpstr>
      <vt:lpstr>Специальные операторы: условный</vt:lpstr>
      <vt:lpstr>Специальные операторы: выбор</vt:lpstr>
      <vt:lpstr>Специальные операторы: циклы</vt:lpstr>
      <vt:lpstr>Доступ к структурам данных</vt:lpstr>
      <vt:lpstr>Ссылки и литература</vt:lpstr>
    </vt:vector>
  </TitlesOfParts>
  <Company>Exploratory Systems, LLC.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языка R</dc:title>
  <dc:creator>Евгений Н. Павловский</dc:creator>
  <cp:lastModifiedBy>rana</cp:lastModifiedBy>
  <cp:revision>88</cp:revision>
  <dcterms:created xsi:type="dcterms:W3CDTF">2014-02-04T04:23:43Z</dcterms:created>
  <dcterms:modified xsi:type="dcterms:W3CDTF">2014-03-03T12:21:45Z</dcterms:modified>
</cp:coreProperties>
</file>