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71" r:id="rId4"/>
    <p:sldId id="270" r:id="rId5"/>
    <p:sldId id="272" r:id="rId6"/>
    <p:sldId id="273" r:id="rId7"/>
    <p:sldId id="274" r:id="rId8"/>
    <p:sldId id="275" r:id="rId9"/>
    <p:sldId id="277" r:id="rId10"/>
    <p:sldId id="276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1" autoAdjust="0"/>
    <p:restoredTop sz="84414" autoAdjust="0"/>
  </p:normalViewPr>
  <p:slideViewPr>
    <p:cSldViewPr snapToGrid="0">
      <p:cViewPr>
        <p:scale>
          <a:sx n="75" d="100"/>
          <a:sy n="75" d="100"/>
        </p:scale>
        <p:origin x="-31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этой лекции вы узнаете об общих сведениях</a:t>
            </a:r>
            <a:r>
              <a:rPr lang="ru-RU" baseline="0" dirty="0" smtClean="0"/>
              <a:t> о языке, о с</a:t>
            </a:r>
            <a:r>
              <a:rPr lang="ru-RU" dirty="0" smtClean="0"/>
              <a:t>труктуре языка </a:t>
            </a:r>
            <a:r>
              <a:rPr lang="en-US" dirty="0" smtClean="0"/>
              <a:t>R</a:t>
            </a:r>
            <a:r>
              <a:rPr lang="ru-RU" dirty="0" smtClean="0"/>
              <a:t>, его основных конструкциях.</a:t>
            </a:r>
          </a:p>
          <a:p>
            <a:r>
              <a:rPr lang="ru-RU" dirty="0" smtClean="0"/>
              <a:t>Мы</a:t>
            </a:r>
            <a:r>
              <a:rPr lang="ru-RU" baseline="0" dirty="0" smtClean="0"/>
              <a:t> также разберём базовый синтаксис и несколько основных функций. Всё изложение сопровождается примерами и вы можете, скорее вам следует параллельно проверять все приводимые пример.</a:t>
            </a:r>
            <a:endParaRPr lang="ru-RU" dirty="0" smtClean="0"/>
          </a:p>
          <a:p>
            <a:pPr marL="0" indent="0">
              <a:buFont typeface="+mj-lt"/>
              <a:buNone/>
            </a:pPr>
            <a:r>
              <a:rPr lang="ru-RU" dirty="0" smtClean="0"/>
              <a:t>Наконец</a:t>
            </a:r>
            <a:r>
              <a:rPr lang="ru-RU" baseline="0" dirty="0" smtClean="0"/>
              <a:t>, </a:t>
            </a:r>
            <a:r>
              <a:rPr lang="ru-RU" baseline="0" smtClean="0"/>
              <a:t>мы р</a:t>
            </a:r>
            <a:r>
              <a:rPr lang="ru-RU" smtClean="0"/>
              <a:t>азберём </a:t>
            </a:r>
            <a:r>
              <a:rPr lang="ru-RU" dirty="0" smtClean="0"/>
              <a:t>несколько примеров программ</a:t>
            </a:r>
          </a:p>
          <a:p>
            <a:endParaRPr lang="ru-RU" baseline="0" dirty="0" smtClean="0"/>
          </a:p>
          <a:p>
            <a:endParaRPr lang="ru-RU" baseline="0" dirty="0" smtClean="0"/>
          </a:p>
          <a:p>
            <a:r>
              <a:rPr lang="ru-RU" baseline="0" dirty="0" smtClean="0"/>
              <a:t>Начнём.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41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В принципе Вы могли бы взять книгу </a:t>
            </a:r>
            <a:r>
              <a:rPr lang="en-US" baseline="0" dirty="0" smtClean="0"/>
              <a:t>R in a Nutshell</a:t>
            </a:r>
            <a:r>
              <a:rPr lang="ru-RU" baseline="0" dirty="0" smtClean="0"/>
              <a:t>, там всё достаточно ясно написано и изложение в этой лекции в целом укладывается в изложение книги.</a:t>
            </a:r>
          </a:p>
          <a:p>
            <a:r>
              <a:rPr lang="ru-RU" baseline="0" dirty="0" smtClean="0"/>
              <a:t>Однако в режиме </a:t>
            </a:r>
            <a:r>
              <a:rPr lang="ru-RU" baseline="0" dirty="0" err="1" smtClean="0"/>
              <a:t>видеолекции</a:t>
            </a:r>
            <a:r>
              <a:rPr lang="ru-RU" baseline="0" dirty="0" smtClean="0"/>
              <a:t> вы можете лучше понять назначение языка и способы его использования. Это не отменяет необходимость практики программирования и я рекомендую Вам после прослушивания каждого фрагмента лекции, а также по ходу прослушивания проверять весь написанный в слайдах код, исполняя, модифицируя его и тестируя свои гипотезы в какой-нибудь подходящей среде исполнения. Мы будем использовать </a:t>
            </a:r>
            <a:r>
              <a:rPr lang="en-US" baseline="0" dirty="0" err="1" smtClean="0"/>
              <a:t>Rstudio</a:t>
            </a:r>
            <a:r>
              <a:rPr lang="en-US" baseline="0" dirty="0" smtClean="0"/>
              <a:t> – </a:t>
            </a:r>
            <a:r>
              <a:rPr lang="ru-RU" baseline="0" dirty="0" smtClean="0"/>
              <a:t>бесплатная </a:t>
            </a:r>
            <a:r>
              <a:rPr lang="en-US" baseline="0" dirty="0" smtClean="0"/>
              <a:t>IDE</a:t>
            </a:r>
            <a:r>
              <a:rPr lang="ru-RU" baseline="0" dirty="0" smtClean="0"/>
              <a:t> для написания программ на языке </a:t>
            </a:r>
            <a:r>
              <a:rPr lang="en-US" baseline="0" dirty="0" smtClean="0"/>
              <a:t>R.</a:t>
            </a:r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17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Язык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это язык программирования с динамической типизацией, разработанный на основе языка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предназначенный для статистической обработки данных и работы с графикой.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Название его происходит от первых букв имён создателей: Росс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Айхэк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Роберт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Джентлмен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 Оклендского университета.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Область распространения его велика. В 2013 году по результатам опроса, как и в 2012 года он был наиболее популярным языком для решения задач анализа данных (посмотрите опросы на сайте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kdnuggets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http://www.kdnuggets.com/polls/2013/languages-analytics-data-mining-data-science.html).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976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Когда вы присваиваете переменной объект, вы на самом деле присваиваете</a:t>
            </a:r>
            <a:r>
              <a:rPr lang="ru-RU" baseline="0" dirty="0" smtClean="0"/>
              <a:t> объект этому символу в рамках текущей среды (контекста)</a:t>
            </a: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77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47" y="150898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dnuggets.com/polls/2013/languages-analytics-data-mining-data-science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языка </a:t>
            </a:r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</a:t>
            </a:r>
            <a:r>
              <a:rPr lang="ru-RU" smtClean="0"/>
              <a:t>№3.1</a:t>
            </a:r>
            <a:endParaRPr lang="ru-RU" dirty="0" smtClean="0"/>
          </a:p>
          <a:p>
            <a:r>
              <a:rPr lang="ru-RU" dirty="0" smtClean="0"/>
              <a:t>к.ф.-м.н. Павловский Евгений Николаевич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функции: 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682743" cy="3766185"/>
          </a:xfrm>
        </p:spPr>
        <p:txBody>
          <a:bodyPr/>
          <a:lstStyle/>
          <a:p>
            <a:r>
              <a:rPr lang="ru-RU" dirty="0" smtClean="0"/>
              <a:t>с (</a:t>
            </a:r>
            <a:r>
              <a:rPr lang="en-US" dirty="0" smtClean="0"/>
              <a:t>combine</a:t>
            </a:r>
            <a:r>
              <a:rPr lang="ru-RU" dirty="0" smtClean="0"/>
              <a:t>)</a:t>
            </a:r>
            <a:r>
              <a:rPr lang="en-US" dirty="0" smtClean="0"/>
              <a:t> – </a:t>
            </a:r>
            <a:r>
              <a:rPr lang="ru-RU" dirty="0" smtClean="0"/>
              <a:t>позволяет создать вектор объектов</a:t>
            </a:r>
            <a:endParaRPr lang="en-US" dirty="0" smtClean="0"/>
          </a:p>
          <a:p>
            <a:r>
              <a:rPr lang="ru-RU" dirty="0" smtClean="0"/>
              <a:t>Доступ к элементам вектора через </a:t>
            </a:r>
            <a:r>
              <a:rPr lang="en-US" dirty="0" smtClean="0"/>
              <a:t>[] (`[` - </a:t>
            </a:r>
            <a:r>
              <a:rPr lang="ru-RU" dirty="0" smtClean="0"/>
              <a:t>2рный оператор</a:t>
            </a:r>
            <a:r>
              <a:rPr lang="en-US" dirty="0" smtClean="0"/>
              <a:t>)</a:t>
            </a:r>
          </a:p>
          <a:p>
            <a:r>
              <a:rPr lang="ru-RU" dirty="0" smtClean="0"/>
              <a:t>Изменение вектора через </a:t>
            </a:r>
            <a:r>
              <a:rPr lang="en-US" dirty="0" smtClean="0"/>
              <a:t>[]&lt;- (`[&lt;-` - 3</a:t>
            </a:r>
            <a:r>
              <a:rPr lang="ru-RU" dirty="0" err="1" smtClean="0"/>
              <a:t>ный</a:t>
            </a:r>
            <a:r>
              <a:rPr lang="ru-RU" dirty="0" smtClean="0"/>
              <a:t> оператор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048500" y="1741714"/>
            <a:ext cx="5016500" cy="40361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(1,2,3,5)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1 2 3 5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x&lt;-c(c(1,2,3),c(5,7)); x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1 2 3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5 7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x[2]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] 2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x(2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Ошибка: не могу найти функцию "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x“</a:t>
            </a:r>
            <a:endParaRPr lang="en-US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lnSpc>
                <a:spcPct val="100000"/>
              </a:lnSpc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rgbClr val="F03B5E">
                    <a:lumMod val="75000"/>
                  </a:srgbClr>
                </a:solidFill>
                <a:latin typeface="Lucida Console" panose="020B0609040504020204" pitchFamily="49" charset="0"/>
              </a:rPr>
              <a:t>`[`(x,2</a:t>
            </a:r>
            <a:r>
              <a:rPr lang="en-US" sz="1800" b="1" dirty="0">
                <a:solidFill>
                  <a:srgbClr val="F03B5E">
                    <a:lumMod val="75000"/>
                  </a:srgbClr>
                </a:solidFill>
                <a:latin typeface="Lucida Console" panose="020B0609040504020204" pitchFamily="49" charset="0"/>
              </a:rPr>
              <a:t>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2</a:t>
            </a:r>
            <a:endParaRPr lang="ru-RU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lnSpc>
                <a:spcPct val="100000"/>
              </a:lnSpc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rgbClr val="F03B5E">
                    <a:lumMod val="75000"/>
                  </a:srgbClr>
                </a:solidFill>
                <a:latin typeface="Lucida Console" panose="020B0609040504020204" pitchFamily="49" charset="0"/>
              </a:rPr>
              <a:t>x[2]&lt;-1</a:t>
            </a:r>
            <a:r>
              <a:rPr lang="en-US" sz="1800" b="1" dirty="0">
                <a:solidFill>
                  <a:srgbClr val="F03B5E">
                    <a:lumMod val="75000"/>
                  </a:srgbClr>
                </a:solidFill>
                <a:latin typeface="Lucida Console" panose="020B0609040504020204" pitchFamily="49" charset="0"/>
              </a:rPr>
              <a:t>; </a:t>
            </a:r>
            <a:r>
              <a:rPr lang="en-US" sz="1800" b="1" dirty="0" smtClean="0">
                <a:solidFill>
                  <a:srgbClr val="F03B5E">
                    <a:lumMod val="75000"/>
                  </a:srgbClr>
                </a:solidFill>
                <a:latin typeface="Lucida Console" panose="020B0609040504020204" pitchFamily="49" charset="0"/>
              </a:rPr>
              <a:t>x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1 1 3 5 7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lnSpc>
                <a:spcPct val="100000"/>
              </a:lnSpc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>
              <a:solidFill>
                <a:srgbClr val="F03B5E">
                  <a:lumMod val="75000"/>
                </a:srgb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pt-B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07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значения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593843" cy="376618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Lucida Console" panose="020B0609040504020204" pitchFamily="49" charset="0"/>
              </a:rPr>
              <a:t>NA</a:t>
            </a:r>
            <a:r>
              <a:rPr lang="en-US" dirty="0" smtClean="0"/>
              <a:t> – </a:t>
            </a:r>
            <a:r>
              <a:rPr lang="ru-RU" dirty="0" smtClean="0"/>
              <a:t>пробелы (</a:t>
            </a:r>
            <a:r>
              <a:rPr lang="en-US" dirty="0" smtClean="0"/>
              <a:t>“Not available”)</a:t>
            </a:r>
          </a:p>
          <a:p>
            <a:pPr lvl="1"/>
            <a:r>
              <a:rPr lang="ru-RU" dirty="0" smtClean="0"/>
              <a:t>Когда выходим за пределы массивов</a:t>
            </a:r>
            <a:endParaRPr lang="en-US" dirty="0" smtClean="0"/>
          </a:p>
          <a:p>
            <a:pPr lvl="1"/>
            <a:r>
              <a:rPr lang="ru-RU" dirty="0" smtClean="0"/>
              <a:t>При расширении массивов промежут</a:t>
            </a:r>
            <a:r>
              <a:rPr lang="ru-RU" dirty="0"/>
              <a:t>к</a:t>
            </a:r>
            <a:r>
              <a:rPr lang="ru-RU" dirty="0" smtClean="0"/>
              <a:t>и заполняются </a:t>
            </a:r>
            <a:r>
              <a:rPr lang="en-US" dirty="0" smtClean="0">
                <a:latin typeface="Lucida Console" panose="020B0609040504020204" pitchFamily="49" charset="0"/>
              </a:rPr>
              <a:t>NA</a:t>
            </a:r>
          </a:p>
          <a:p>
            <a:r>
              <a:rPr lang="en-US" dirty="0" err="1">
                <a:latin typeface="Lucida Console" panose="020B0609040504020204" pitchFamily="49" charset="0"/>
              </a:rPr>
              <a:t>Inf</a:t>
            </a:r>
            <a:r>
              <a:rPr lang="en-US" dirty="0"/>
              <a:t>, -</a:t>
            </a:r>
            <a:r>
              <a:rPr lang="en-US" dirty="0" err="1">
                <a:latin typeface="Lucida Console" panose="020B0609040504020204" pitchFamily="49" charset="0"/>
              </a:rPr>
              <a:t>Inf</a:t>
            </a:r>
            <a:r>
              <a:rPr lang="en-US" dirty="0"/>
              <a:t> – </a:t>
            </a:r>
            <a:r>
              <a:rPr lang="ru-RU" dirty="0"/>
              <a:t>числа за пределами</a:t>
            </a:r>
            <a:endParaRPr lang="en-US" dirty="0"/>
          </a:p>
          <a:p>
            <a:r>
              <a:rPr lang="en-US" dirty="0" err="1" smtClean="0">
                <a:latin typeface="Lucida Console" panose="020B0609040504020204" pitchFamily="49" charset="0"/>
              </a:rPr>
              <a:t>NaN</a:t>
            </a:r>
            <a:r>
              <a:rPr lang="en-US" dirty="0" smtClean="0"/>
              <a:t> – </a:t>
            </a:r>
            <a:r>
              <a:rPr lang="ru-RU" dirty="0" smtClean="0"/>
              <a:t>не число (</a:t>
            </a:r>
            <a:r>
              <a:rPr lang="en-US" dirty="0" smtClean="0"/>
              <a:t>“Not a number”)</a:t>
            </a:r>
          </a:p>
          <a:p>
            <a:pPr lvl="1"/>
            <a:r>
              <a:rPr lang="ru-RU" dirty="0" smtClean="0"/>
              <a:t>Неопределённость, деление </a:t>
            </a:r>
            <a:r>
              <a:rPr lang="ru-RU" dirty="0" smtClean="0">
                <a:latin typeface="Lucida Console" panose="020B0609040504020204" pitchFamily="49" charset="0"/>
              </a:rPr>
              <a:t>0</a:t>
            </a:r>
            <a:r>
              <a:rPr lang="ru-RU" dirty="0" smtClean="0"/>
              <a:t> на </a:t>
            </a:r>
            <a:r>
              <a:rPr lang="ru-RU" dirty="0" smtClean="0">
                <a:latin typeface="Lucida Console" panose="020B0609040504020204" pitchFamily="49" charset="0"/>
              </a:rPr>
              <a:t>0</a:t>
            </a:r>
          </a:p>
          <a:p>
            <a:r>
              <a:rPr lang="en-US" dirty="0" smtClean="0">
                <a:latin typeface="Lucida Console" panose="020B0609040504020204" pitchFamily="49" charset="0"/>
              </a:rPr>
              <a:t>NULL</a:t>
            </a:r>
            <a:r>
              <a:rPr lang="en-US" dirty="0" smtClean="0"/>
              <a:t> – </a:t>
            </a:r>
            <a:r>
              <a:rPr lang="ru-RU" dirty="0" smtClean="0"/>
              <a:t>объект, показывающий отсутствующий аргумент</a:t>
            </a:r>
            <a:endParaRPr lang="en-US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99101" y="1741714"/>
            <a:ext cx="6464300" cy="40361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x&lt;-c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М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и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р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; x[4]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NA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length(x)&lt;-7; x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pl-PL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"М</a:t>
            </a:r>
            <a:r>
              <a:rPr lang="pl-PL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" "и" "р" NA  NA  NA  NA</a:t>
            </a:r>
            <a:endParaRPr lang="en-US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factorial(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10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0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0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ru-RU" sz="18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Inf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ru-RU" sz="1700" dirty="0">
                <a:solidFill>
                  <a:schemeClr val="tx1"/>
                </a:solidFill>
                <a:latin typeface="Lucida Console" panose="020B0609040504020204" pitchFamily="49" charset="0"/>
              </a:rPr>
              <a:t>Предупреждение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7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In</a:t>
            </a:r>
            <a:r>
              <a:rPr lang="ru-RU" sz="17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ru-RU" sz="17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factorial</a:t>
            </a:r>
            <a:r>
              <a:rPr lang="ru-RU" sz="1700" dirty="0">
                <a:solidFill>
                  <a:schemeClr val="tx1"/>
                </a:solidFill>
                <a:latin typeface="Lucida Console" panose="020B0609040504020204" pitchFamily="49" charset="0"/>
              </a:rPr>
              <a:t>(1000) : значение в '</a:t>
            </a:r>
            <a:r>
              <a:rPr lang="ru-RU" sz="17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gammafn</a:t>
            </a:r>
            <a:r>
              <a:rPr lang="ru-RU" sz="1700" dirty="0">
                <a:solidFill>
                  <a:schemeClr val="tx1"/>
                </a:solidFill>
                <a:latin typeface="Lucida Console" panose="020B0609040504020204" pitchFamily="49" charset="0"/>
              </a:rPr>
              <a:t>' -- за </a:t>
            </a:r>
            <a:r>
              <a:rPr lang="ru-RU" sz="17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пределами</a:t>
            </a:r>
            <a:endParaRPr lang="en-US" sz="17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0/0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;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Inf-Inf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err="1" smtClean="0">
                <a:solidFill>
                  <a:schemeClr val="tx1"/>
                </a:solidFill>
                <a:latin typeface="Lucida Console" panose="020B0609040504020204" pitchFamily="49" charset="0"/>
              </a:rPr>
              <a:t>NaN</a:t>
            </a:r>
            <a:endParaRPr lang="en-US" sz="1800" dirty="0" smtClean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NaN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lnSpc>
                <a:spcPct val="100000"/>
              </a:lnSpc>
              <a:spcBef>
                <a:spcPts val="1300"/>
              </a:spcBef>
              <a:buNone/>
            </a:pPr>
            <a:endParaRPr lang="en-US" sz="1800" b="1" dirty="0">
              <a:solidFill>
                <a:srgbClr val="F03B5E">
                  <a:lumMod val="75000"/>
                </a:srgb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pt-B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3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Приведение типов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670043" cy="3766185"/>
          </a:xfrm>
        </p:spPr>
        <p:txBody>
          <a:bodyPr/>
          <a:lstStyle/>
          <a:p>
            <a:r>
              <a:rPr lang="ru-RU" dirty="0" smtClean="0"/>
              <a:t>Всегда пытается привести:</a:t>
            </a:r>
          </a:p>
          <a:p>
            <a:pPr lvl="1"/>
            <a:r>
              <a:rPr lang="ru-RU" dirty="0" smtClean="0"/>
              <a:t>к той </a:t>
            </a:r>
            <a:r>
              <a:rPr lang="ru-RU" i="1" dirty="0" smtClean="0"/>
              <a:t>функции</a:t>
            </a:r>
            <a:r>
              <a:rPr lang="ru-RU" dirty="0" smtClean="0"/>
              <a:t>, которая соответствует типам аргументов</a:t>
            </a:r>
          </a:p>
          <a:p>
            <a:pPr lvl="1"/>
            <a:r>
              <a:rPr lang="ru-RU" i="1" dirty="0" smtClean="0"/>
              <a:t>объект</a:t>
            </a:r>
            <a:r>
              <a:rPr lang="ru-RU" dirty="0" smtClean="0"/>
              <a:t> к более общему типу</a:t>
            </a:r>
            <a:endParaRPr lang="en-US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99101" y="1741714"/>
            <a:ext cx="2603499" cy="403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&lt;-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c(1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: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5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1 2 3 4 5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typeof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(x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"integer"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class(x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"numeric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102601" y="1741714"/>
            <a:ext cx="3810000" cy="403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x[2] &lt;-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Нуль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de-DE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"1" </a:t>
            </a:r>
            <a:r>
              <a:rPr lang="de-DE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Нуль</a:t>
            </a:r>
            <a:r>
              <a:rPr lang="de-DE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 </a:t>
            </a:r>
            <a:r>
              <a:rPr lang="de-DE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"3" "4" "5"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typeof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(x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"character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class(x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"character"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Приведение типов: 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Логические значения приводятся к числам</a:t>
            </a:r>
            <a:r>
              <a:rPr lang="en-US" dirty="0" smtClean="0"/>
              <a:t>: </a:t>
            </a:r>
            <a:r>
              <a:rPr lang="en-US" dirty="0" smtClean="0">
                <a:latin typeface="Lucida Console" panose="020B0609040504020204" pitchFamily="49" charset="0"/>
              </a:rPr>
              <a:t>TRUE</a:t>
            </a:r>
            <a:r>
              <a:rPr lang="en-US" dirty="0" smtClean="0"/>
              <a:t> </a:t>
            </a:r>
            <a:r>
              <a:rPr lang="ru-RU" dirty="0" smtClean="0"/>
              <a:t>в</a:t>
            </a:r>
            <a:r>
              <a:rPr lang="en-US" dirty="0" smtClean="0"/>
              <a:t> </a:t>
            </a:r>
            <a:r>
              <a:rPr lang="en-US" dirty="0" smtClean="0">
                <a:latin typeface="Lucida Console" panose="020B0609040504020204" pitchFamily="49" charset="0"/>
              </a:rPr>
              <a:t>1</a:t>
            </a:r>
            <a:r>
              <a:rPr lang="ru-RU" dirty="0" smtClean="0"/>
              <a:t>, </a:t>
            </a:r>
            <a:r>
              <a:rPr lang="en-US" dirty="0" smtClean="0">
                <a:latin typeface="Lucida Console" panose="020B0609040504020204" pitchFamily="49" charset="0"/>
              </a:rPr>
              <a:t>FALSE</a:t>
            </a:r>
            <a:r>
              <a:rPr lang="ru-RU" dirty="0" smtClean="0"/>
              <a:t> в</a:t>
            </a:r>
            <a:r>
              <a:rPr lang="en-US" dirty="0" smtClean="0"/>
              <a:t> </a:t>
            </a:r>
            <a:r>
              <a:rPr lang="en-US" dirty="0">
                <a:latin typeface="Lucida Console" panose="020B0609040504020204" pitchFamily="49" charset="0"/>
              </a:rPr>
              <a:t>0</a:t>
            </a:r>
            <a:r>
              <a:rPr lang="en-US" dirty="0"/>
              <a:t>.</a:t>
            </a:r>
          </a:p>
          <a:p>
            <a:r>
              <a:rPr lang="ru-RU" dirty="0" smtClean="0"/>
              <a:t>Значения приводятся к наиболее простому типу, необходимому для представления всей информации</a:t>
            </a:r>
            <a:r>
              <a:rPr lang="en-US" dirty="0" smtClean="0"/>
              <a:t>.</a:t>
            </a:r>
            <a:endParaRPr lang="en-US" dirty="0"/>
          </a:p>
          <a:p>
            <a:r>
              <a:rPr lang="ru-RU" dirty="0" smtClean="0"/>
              <a:t>Порядок приведения: </a:t>
            </a:r>
            <a:r>
              <a:rPr lang="en-US" sz="1800" dirty="0" smtClean="0">
                <a:latin typeface="Lucida Console" panose="020B0609040504020204" pitchFamily="49" charset="0"/>
              </a:rPr>
              <a:t>logical</a:t>
            </a:r>
            <a:r>
              <a:rPr lang="en-US" sz="1800" dirty="0" smtClean="0"/>
              <a:t> </a:t>
            </a:r>
            <a:r>
              <a:rPr lang="en-US" dirty="0"/>
              <a:t>&lt; </a:t>
            </a:r>
            <a:r>
              <a:rPr lang="en-US" sz="1800" dirty="0">
                <a:latin typeface="Lucida Console" panose="020B0609040504020204" pitchFamily="49" charset="0"/>
              </a:rPr>
              <a:t>integer</a:t>
            </a:r>
            <a:r>
              <a:rPr lang="en-US" sz="1800" dirty="0"/>
              <a:t> </a:t>
            </a:r>
            <a:r>
              <a:rPr lang="en-US" dirty="0"/>
              <a:t>&lt; </a:t>
            </a:r>
            <a:r>
              <a:rPr lang="en-US" sz="1800" dirty="0">
                <a:latin typeface="Lucida Console" panose="020B0609040504020204" pitchFamily="49" charset="0"/>
              </a:rPr>
              <a:t>numeric</a:t>
            </a:r>
            <a:r>
              <a:rPr lang="en-US" sz="1800" dirty="0"/>
              <a:t> </a:t>
            </a:r>
            <a:r>
              <a:rPr lang="en-US" dirty="0"/>
              <a:t>&lt; </a:t>
            </a:r>
            <a:r>
              <a:rPr lang="en-US" sz="1800" dirty="0">
                <a:latin typeface="Lucida Console" panose="020B0609040504020204" pitchFamily="49" charset="0"/>
              </a:rPr>
              <a:t>complex</a:t>
            </a:r>
            <a:r>
              <a:rPr lang="en-US" sz="1800" dirty="0"/>
              <a:t> </a:t>
            </a:r>
            <a:r>
              <a:rPr lang="en-US" dirty="0"/>
              <a:t>&lt; </a:t>
            </a:r>
            <a:r>
              <a:rPr lang="en-US" sz="1800" dirty="0">
                <a:latin typeface="Lucida Console" panose="020B0609040504020204" pitchFamily="49" charset="0"/>
              </a:rPr>
              <a:t>character</a:t>
            </a:r>
            <a:r>
              <a:rPr lang="en-US" sz="1800" dirty="0"/>
              <a:t> </a:t>
            </a:r>
            <a:r>
              <a:rPr lang="en-US" dirty="0"/>
              <a:t>&lt; </a:t>
            </a:r>
            <a:r>
              <a:rPr lang="en-US" sz="1800" dirty="0">
                <a:latin typeface="Lucida Console" panose="020B0609040504020204" pitchFamily="49" charset="0"/>
              </a:rPr>
              <a:t>list</a:t>
            </a:r>
            <a:r>
              <a:rPr lang="en-US" dirty="0"/>
              <a:t>.</a:t>
            </a:r>
          </a:p>
          <a:p>
            <a:r>
              <a:rPr lang="ru-RU" dirty="0" smtClean="0"/>
              <a:t>Объекты </a:t>
            </a:r>
            <a:r>
              <a:rPr lang="en-US" sz="2000" dirty="0" smtClean="0">
                <a:latin typeface="Lucida Console" panose="020B0609040504020204" pitchFamily="49" charset="0"/>
              </a:rPr>
              <a:t>raw</a:t>
            </a:r>
            <a:r>
              <a:rPr lang="en-US" sz="2000" dirty="0" smtClean="0"/>
              <a:t> </a:t>
            </a:r>
            <a:r>
              <a:rPr lang="ru-RU" dirty="0" smtClean="0"/>
              <a:t>не приводятся в другим типам</a:t>
            </a:r>
            <a:r>
              <a:rPr lang="en-US" dirty="0" smtClean="0"/>
              <a:t>.</a:t>
            </a:r>
            <a:endParaRPr lang="en-US" dirty="0"/>
          </a:p>
          <a:p>
            <a:r>
              <a:rPr lang="ru-RU" dirty="0" smtClean="0"/>
              <a:t>Свойства объектов теряются при приведении от одного типа к другому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80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Общие сведения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Структура языка </a:t>
            </a:r>
            <a:r>
              <a:rPr lang="en-US" dirty="0" smtClean="0"/>
              <a:t>R</a:t>
            </a:r>
            <a:r>
              <a:rPr lang="ru-RU" dirty="0" smtClean="0"/>
              <a:t>, основные конструкции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Синтаксис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8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Нам понадобится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Книга «</a:t>
            </a:r>
            <a:r>
              <a:rPr lang="en-US" smtClean="0"/>
              <a:t>R </a:t>
            </a:r>
            <a:r>
              <a:rPr lang="en-US" dirty="0" smtClean="0"/>
              <a:t>in </a:t>
            </a:r>
            <a:r>
              <a:rPr lang="en-US" smtClean="0"/>
              <a:t>a Nutshell</a:t>
            </a:r>
            <a:r>
              <a:rPr lang="ru-RU" smtClean="0"/>
              <a:t>»</a:t>
            </a:r>
            <a:r>
              <a:rPr lang="en-US" smtClean="0"/>
              <a:t> </a:t>
            </a:r>
            <a:r>
              <a:rPr lang="ru-RU" dirty="0" smtClean="0"/>
              <a:t>Джозефа Адлера</a:t>
            </a:r>
          </a:p>
          <a:p>
            <a:r>
              <a:rPr lang="en-US" dirty="0" smtClean="0"/>
              <a:t>R </a:t>
            </a:r>
            <a:r>
              <a:rPr lang="ru-RU" dirty="0"/>
              <a:t>версии </a:t>
            </a:r>
            <a:r>
              <a:rPr lang="en-US" dirty="0" smtClean="0"/>
              <a:t>2.15.3</a:t>
            </a:r>
          </a:p>
          <a:p>
            <a:r>
              <a:rPr lang="ru-RU" dirty="0" smtClean="0"/>
              <a:t>Среда исполнения </a:t>
            </a:r>
            <a:r>
              <a:rPr lang="en-US" dirty="0" err="1" smtClean="0"/>
              <a:t>RStudio</a:t>
            </a:r>
            <a:r>
              <a:rPr lang="en-US" dirty="0" smtClean="0"/>
              <a:t> </a:t>
            </a:r>
            <a:r>
              <a:rPr lang="ru-RU" dirty="0"/>
              <a:t>версии </a:t>
            </a:r>
            <a:r>
              <a:rPr lang="ru-RU" dirty="0" smtClean="0"/>
              <a:t>0.9</a:t>
            </a:r>
            <a:r>
              <a:rPr lang="en-US" dirty="0" smtClean="0"/>
              <a:t>7.336</a:t>
            </a:r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687" y="952500"/>
            <a:ext cx="3452014" cy="5183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Вырезка экрана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825" y="4065520"/>
            <a:ext cx="971686" cy="962159"/>
          </a:xfrm>
          <a:prstGeom prst="rect">
            <a:avLst/>
          </a:prstGeom>
        </p:spPr>
      </p:pic>
      <p:pic>
        <p:nvPicPr>
          <p:cNvPr id="8" name="Рисунок 7" descr="Вырезка экрана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121" y="4117914"/>
            <a:ext cx="1095528" cy="85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ru-RU" dirty="0" smtClean="0"/>
              <a:t>: 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584444" cy="376618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Язык </a:t>
            </a:r>
            <a:r>
              <a:rPr lang="ru-RU" dirty="0">
                <a:solidFill>
                  <a:schemeClr val="tx1"/>
                </a:solidFill>
              </a:rPr>
              <a:t>программирования с динамической типизацией, разработанный на основе языка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ru-RU" dirty="0">
                <a:solidFill>
                  <a:schemeClr val="tx1"/>
                </a:solidFill>
              </a:rPr>
              <a:t>, предназначенный для статистической обработки данных и работы с </a:t>
            </a:r>
            <a:r>
              <a:rPr lang="ru-RU" dirty="0" smtClean="0">
                <a:solidFill>
                  <a:schemeClr val="tx1"/>
                </a:solidFill>
              </a:rPr>
              <a:t>графикой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Создатели: </a:t>
            </a:r>
            <a:r>
              <a:rPr lang="ru-RU" b="1" dirty="0">
                <a:solidFill>
                  <a:schemeClr val="tx1"/>
                </a:solidFill>
              </a:rPr>
              <a:t>Р</a:t>
            </a:r>
            <a:r>
              <a:rPr lang="ru-RU" dirty="0">
                <a:solidFill>
                  <a:schemeClr val="tx1"/>
                </a:solidFill>
              </a:rPr>
              <a:t>осс </a:t>
            </a:r>
            <a:r>
              <a:rPr lang="ru-RU" dirty="0" err="1">
                <a:solidFill>
                  <a:schemeClr val="tx1"/>
                </a:solidFill>
              </a:rPr>
              <a:t>Айхэк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b="1" dirty="0">
                <a:solidFill>
                  <a:schemeClr val="tx1"/>
                </a:solidFill>
              </a:rPr>
              <a:t>Р</a:t>
            </a:r>
            <a:r>
              <a:rPr lang="ru-RU" dirty="0">
                <a:solidFill>
                  <a:schemeClr val="tx1"/>
                </a:solidFill>
              </a:rPr>
              <a:t>оберт </a:t>
            </a:r>
            <a:r>
              <a:rPr lang="ru-RU" dirty="0" err="1">
                <a:solidFill>
                  <a:schemeClr val="tx1"/>
                </a:solidFill>
              </a:rPr>
              <a:t>Джентлмен</a:t>
            </a:r>
            <a:r>
              <a:rPr lang="ru-RU" dirty="0">
                <a:solidFill>
                  <a:schemeClr val="tx1"/>
                </a:solidFill>
              </a:rPr>
              <a:t> из Оклендского </a:t>
            </a:r>
            <a:r>
              <a:rPr lang="ru-RU" dirty="0" smtClean="0">
                <a:solidFill>
                  <a:schemeClr val="tx1"/>
                </a:solidFill>
              </a:rPr>
              <a:t>университета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1993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На язык оказали влияние: </a:t>
            </a:r>
            <a:r>
              <a:rPr lang="en-US" i="1" dirty="0" smtClean="0">
                <a:solidFill>
                  <a:schemeClr val="tx1"/>
                </a:solidFill>
              </a:rPr>
              <a:t>Scheme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i="1" dirty="0" smtClean="0">
                <a:solidFill>
                  <a:schemeClr val="tx1"/>
                </a:solidFill>
              </a:rPr>
              <a:t>S</a:t>
            </a:r>
            <a:endParaRPr lang="ru-RU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38"/>
          <a:stretch/>
        </p:blipFill>
        <p:spPr>
          <a:xfrm>
            <a:off x="7020422" y="1070672"/>
            <a:ext cx="3998360" cy="40093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020422" y="5553246"/>
            <a:ext cx="50318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* </a:t>
            </a:r>
            <a:r>
              <a:rPr lang="ru-RU" dirty="0" smtClean="0">
                <a:hlinkClick r:id="rId4"/>
              </a:rPr>
              <a:t>http</a:t>
            </a:r>
            <a:r>
              <a:rPr lang="ru-RU" dirty="0">
                <a:hlinkClick r:id="rId4"/>
              </a:rPr>
              <a:t>://</a:t>
            </a:r>
            <a:r>
              <a:rPr lang="ru-RU" dirty="0" smtClean="0">
                <a:hlinkClick r:id="rId4"/>
              </a:rPr>
              <a:t>www.kdnuggets.com/polls/2013/languages-analytics-data-mining-data-science.html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0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6257544" cy="376618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Программы на </a:t>
            </a:r>
            <a:r>
              <a:rPr lang="en-US" dirty="0" smtClean="0"/>
              <a:t>R </a:t>
            </a:r>
            <a:r>
              <a:rPr lang="ru-RU" dirty="0" smtClean="0"/>
              <a:t>состоят из </a:t>
            </a:r>
            <a:r>
              <a:rPr lang="ru-RU" i="1" dirty="0" smtClean="0"/>
              <a:t>выражений</a:t>
            </a:r>
          </a:p>
          <a:p>
            <a:r>
              <a:rPr lang="ru-RU" i="1" dirty="0" smtClean="0"/>
              <a:t>Выражения </a:t>
            </a:r>
            <a:r>
              <a:rPr lang="ru-RU" dirty="0" smtClean="0"/>
              <a:t>состоят из </a:t>
            </a:r>
            <a:r>
              <a:rPr lang="ru-RU" i="1" dirty="0" smtClean="0"/>
              <a:t>объектов</a:t>
            </a:r>
            <a:r>
              <a:rPr lang="ru-RU" dirty="0" smtClean="0"/>
              <a:t> и </a:t>
            </a:r>
            <a:r>
              <a:rPr lang="ru-RU" i="1" dirty="0" smtClean="0"/>
              <a:t>функций</a:t>
            </a:r>
            <a:endParaRPr lang="en-US" i="1" dirty="0" smtClean="0"/>
          </a:p>
          <a:p>
            <a:r>
              <a:rPr lang="ru-RU" i="1" dirty="0" smtClean="0"/>
              <a:t>Объекты</a:t>
            </a:r>
            <a:r>
              <a:rPr lang="ru-RU" dirty="0" smtClean="0"/>
              <a:t> (векторы, списки, функции)</a:t>
            </a:r>
            <a:endParaRPr lang="en-US" dirty="0" smtClean="0"/>
          </a:p>
          <a:p>
            <a:r>
              <a:rPr lang="ru-RU" dirty="0" smtClean="0"/>
              <a:t>Имена переменных называются </a:t>
            </a:r>
            <a:r>
              <a:rPr lang="ru-RU" i="1" dirty="0" smtClean="0"/>
              <a:t>символами</a:t>
            </a:r>
          </a:p>
          <a:p>
            <a:r>
              <a:rPr lang="ru-RU" i="1" dirty="0" smtClean="0"/>
              <a:t>Среда – </a:t>
            </a:r>
            <a:r>
              <a:rPr lang="ru-RU" dirty="0" smtClean="0"/>
              <a:t>это набор символов</a:t>
            </a:r>
          </a:p>
          <a:p>
            <a:r>
              <a:rPr lang="ru-RU" i="1" dirty="0" smtClean="0"/>
              <a:t>Функции</a:t>
            </a:r>
            <a:r>
              <a:rPr lang="ru-RU" dirty="0" smtClean="0"/>
              <a:t> – это объекты, которые принимают на вход объекты (</a:t>
            </a:r>
            <a:r>
              <a:rPr lang="ru-RU" i="1" dirty="0" smtClean="0"/>
              <a:t>аргументы</a:t>
            </a:r>
            <a:r>
              <a:rPr lang="ru-RU" dirty="0" smtClean="0"/>
              <a:t>) и выдают объекты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781800" y="2011679"/>
            <a:ext cx="5283199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x&lt;-1; if (2&lt;x)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go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else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stop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</a:p>
          <a:p>
            <a:pPr marL="187325" lvl="1" indent="0">
              <a:buNone/>
            </a:pPr>
            <a:r>
              <a:rPr lang="ru-RU" sz="180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[</a:t>
            </a:r>
            <a:r>
              <a:rPr lang="ru-RU" sz="1800" dirty="0">
                <a:solidFill>
                  <a:srgbClr val="000000"/>
                </a:solidFill>
                <a:latin typeface="Lucida Console" panose="020B0609040504020204" pitchFamily="49" charset="0"/>
              </a:rPr>
              <a:t>1] </a:t>
            </a:r>
            <a:r>
              <a:rPr lang="ru-RU" sz="180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"</a:t>
            </a:r>
            <a:r>
              <a:rPr lang="ru-RU" sz="1800" dirty="0" err="1" smtClean="0">
                <a:solidFill>
                  <a:srgbClr val="000000"/>
                </a:solidFill>
                <a:latin typeface="Lucida Console" panose="020B0609040504020204" pitchFamily="49" charset="0"/>
              </a:rPr>
              <a:t>stop</a:t>
            </a:r>
            <a:r>
              <a:rPr lang="ru-RU" sz="180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"</a:t>
            </a:r>
            <a:endParaRPr lang="en-US" sz="1800" dirty="0" smtClean="0">
              <a:solidFill>
                <a:schemeClr val="accent3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c('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e','x','p','a','s','o','f','t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')</a:t>
            </a:r>
          </a:p>
          <a:p>
            <a:pPr marL="187325" lvl="1" indent="0">
              <a:buNone/>
            </a:pP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[</a:t>
            </a: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1] 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"e" "x" "p" "a" "s" "o" "f" "t"</a:t>
            </a:r>
            <a:endParaRPr lang="pt-B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function (x) { x+1 }</a:t>
            </a:r>
          </a:p>
          <a:p>
            <a:pPr marL="187325" lvl="1" indent="0">
              <a:buNone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function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(x) 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{ </a:t>
            </a:r>
            <a:r>
              <a:rPr lang="en-US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x+1 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endParaRPr lang="ru-RU" sz="1800" dirty="0">
              <a:solidFill>
                <a:schemeClr val="accent3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9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4824258" cy="3766185"/>
          </a:xfrm>
        </p:spPr>
        <p:txBody>
          <a:bodyPr/>
          <a:lstStyle/>
          <a:p>
            <a:r>
              <a:rPr lang="ru-RU" dirty="0" smtClean="0"/>
              <a:t>Каждый оператор может быть записан в виде </a:t>
            </a:r>
            <a:r>
              <a:rPr lang="ru-RU" i="1" dirty="0" smtClean="0"/>
              <a:t>функции</a:t>
            </a:r>
          </a:p>
          <a:p>
            <a:r>
              <a:rPr lang="ru-RU" dirty="0" smtClean="0"/>
              <a:t>Функциональная запись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500914" y="1349829"/>
            <a:ext cx="6564086" cy="4428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x&lt;-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c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Аз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Буки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Веди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Глаголь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x[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2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]&lt;-"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Есмь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`[&lt;-`(x,2,"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Есмь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")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ru-RU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sign&lt;-"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Ъ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`&lt;-`(sign,"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Ъ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")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`+`(1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799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20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1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4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)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87325" lvl="1" indent="0">
              <a:buNone/>
            </a:pP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3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715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`if`(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zlato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 &gt;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bulat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,"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Всё куплю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","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Всё возьму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")</a:t>
            </a:r>
          </a:p>
          <a:p>
            <a:pPr>
              <a:buFont typeface="Calibri Light" panose="020F0302020204030204" pitchFamily="34" charset="0"/>
              <a:buChar char="&gt;"/>
            </a:pPr>
            <a:endParaRPr lang="ru-RU" sz="1800" dirty="0">
              <a:solidFill>
                <a:schemeClr val="accent3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Поведение </a:t>
            </a:r>
            <a:r>
              <a:rPr lang="ru-RU" dirty="0" smtClean="0"/>
              <a:t>объектов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2011680"/>
            <a:ext cx="4679115" cy="3766185"/>
          </a:xfrm>
        </p:spPr>
        <p:txBody>
          <a:bodyPr/>
          <a:lstStyle/>
          <a:p>
            <a:r>
              <a:rPr lang="ru-RU" dirty="0" smtClean="0"/>
              <a:t>Объекты </a:t>
            </a:r>
            <a:r>
              <a:rPr lang="ru-RU" u="sng" dirty="0" smtClean="0"/>
              <a:t>в основном </a:t>
            </a:r>
            <a:r>
              <a:rPr lang="ru-RU" dirty="0" smtClean="0"/>
              <a:t>неизменяемые</a:t>
            </a:r>
          </a:p>
          <a:p>
            <a:r>
              <a:rPr lang="ru-RU" dirty="0" smtClean="0"/>
              <a:t>Объекты копируются в операторах присвоения</a:t>
            </a:r>
            <a:endParaRPr lang="en-US" dirty="0" smtClean="0"/>
          </a:p>
          <a:p>
            <a:r>
              <a:rPr lang="ru-RU" dirty="0" smtClean="0"/>
              <a:t>Функции имеют свой контекст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500914" y="1741714"/>
            <a:ext cx="6564086" cy="403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x&lt;-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3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; y&lt;-x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x&lt;-2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y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3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s&lt;-"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Трактиръ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 &lt;- function (x) { x = "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Баня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" }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f(s)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[1] "</a:t>
            </a:r>
            <a:r>
              <a:rPr lang="ru-RU" sz="1800" dirty="0" err="1" smtClean="0">
                <a:solidFill>
                  <a:schemeClr val="tx1"/>
                </a:solidFill>
                <a:latin typeface="Lucida Console" panose="020B0609040504020204" pitchFamily="49" charset="0"/>
              </a:rPr>
              <a:t>Трактиръ</a:t>
            </a:r>
            <a:r>
              <a:rPr lang="ru-RU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"</a:t>
            </a: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41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038344" cy="3766185"/>
          </a:xfrm>
        </p:spPr>
        <p:txBody>
          <a:bodyPr/>
          <a:lstStyle/>
          <a:p>
            <a:r>
              <a:rPr lang="ru-RU" dirty="0" smtClean="0"/>
              <a:t>Всё – объекты</a:t>
            </a:r>
          </a:p>
          <a:p>
            <a:pPr lvl="1"/>
            <a:r>
              <a:rPr lang="ru-RU" dirty="0" smtClean="0"/>
              <a:t>Символы</a:t>
            </a:r>
            <a:endParaRPr lang="en-US" dirty="0" smtClean="0"/>
          </a:p>
          <a:p>
            <a:pPr lvl="1"/>
            <a:r>
              <a:rPr lang="ru-RU" dirty="0" smtClean="0"/>
              <a:t>Имена функций (символы)</a:t>
            </a:r>
          </a:p>
          <a:p>
            <a:pPr lvl="1"/>
            <a:r>
              <a:rPr lang="ru-RU" dirty="0" smtClean="0"/>
              <a:t>Функции</a:t>
            </a:r>
          </a:p>
          <a:p>
            <a:pPr lvl="1"/>
            <a:endParaRPr lang="ru-RU" dirty="0"/>
          </a:p>
          <a:p>
            <a:r>
              <a:rPr lang="ru-RU" dirty="0" smtClean="0"/>
              <a:t>Символы не привязаны к типам</a:t>
            </a:r>
            <a:endParaRPr lang="en-US" dirty="0" smtClean="0"/>
          </a:p>
          <a:p>
            <a:r>
              <a:rPr lang="ru-RU" dirty="0" smtClean="0"/>
              <a:t>Связка символ-объект сохраняется в объекте «среда» </a:t>
            </a:r>
            <a:r>
              <a:rPr lang="en-US" dirty="0" smtClean="0"/>
              <a:t>(environment)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500914" y="1741714"/>
            <a:ext cx="6564086" cy="403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&lt;-2</a:t>
            </a:r>
          </a:p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f(2)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Ошибка: не могу найти функцию "f"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 &lt;- function (x) { x+1 }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function </a:t>
            </a: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(x) { 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x+1 }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(2)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] 3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038344" cy="3766185"/>
          </a:xfrm>
        </p:spPr>
        <p:txBody>
          <a:bodyPr/>
          <a:lstStyle/>
          <a:p>
            <a:r>
              <a:rPr lang="ru-RU" dirty="0" smtClean="0"/>
              <a:t>Выражение – это запись вида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Lucida Console" pitchFamily="49" charset="0"/>
                <a:cs typeface="Lucida Sans Unicode" pitchFamily="34" charset="0"/>
              </a:rPr>
              <a:t>{ exp1; exp2; </a:t>
            </a:r>
            <a:r>
              <a:rPr lang="en-US" b="1" dirty="0" smtClean="0">
                <a:latin typeface="Lucida Console" pitchFamily="49" charset="0"/>
                <a:cs typeface="Lucida Sans Unicode" pitchFamily="34" charset="0"/>
              </a:rPr>
              <a:t>exp3</a:t>
            </a:r>
            <a:r>
              <a:rPr lang="en-US" dirty="0" smtClean="0">
                <a:latin typeface="Lucida Console" pitchFamily="49" charset="0"/>
                <a:cs typeface="Lucida Sans Unicode" pitchFamily="34" charset="0"/>
              </a:rPr>
              <a:t> }</a:t>
            </a:r>
            <a:endParaRPr lang="ru-RU" dirty="0">
              <a:latin typeface="Lucida Console" pitchFamily="49" charset="0"/>
              <a:cs typeface="Lucida Sans Unicode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500914" y="1741714"/>
            <a:ext cx="6564086" cy="403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3400" marR="0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3900" marR="0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325" marR="0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6963" marR="0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{ f&lt;-2; x&lt;-c(1,2); f(2) }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Ошибка: не могу найти функцию "f"</a:t>
            </a: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 &lt;- function (x) { x=x+1; x+1 }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77800" lvl="1" indent="-177800">
              <a:spcBef>
                <a:spcPts val="1300"/>
              </a:spcBef>
              <a:buFont typeface="Calibri Light" panose="020F0302020204030204" pitchFamily="34" charset="0"/>
              <a:buChar char="&gt;"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f(2)</a:t>
            </a:r>
          </a:p>
          <a:p>
            <a:pPr marL="0" lvl="1" indent="0">
              <a:spcBef>
                <a:spcPts val="1300"/>
              </a:spcBef>
              <a:buNone/>
            </a:pPr>
            <a:r>
              <a:rPr lang="pt-B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[1</a:t>
            </a:r>
            <a:r>
              <a:rPr lang="pt-BR" sz="1800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] 4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0" lvl="1" indent="0">
              <a:spcBef>
                <a:spcPts val="1300"/>
              </a:spcBef>
              <a:buNone/>
            </a:pPr>
            <a:endParaRPr lang="ru-RU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0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1391</TotalTime>
  <Words>1049</Words>
  <Application>Microsoft Office PowerPoint</Application>
  <PresentationFormat>Произвольный</PresentationFormat>
  <Paragraphs>170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Метрополия</vt:lpstr>
      <vt:lpstr>Основы языка R</vt:lpstr>
      <vt:lpstr>Обзор лекции</vt:lpstr>
      <vt:lpstr>Нам понадобится</vt:lpstr>
      <vt:lpstr>R: общие сведения</vt:lpstr>
      <vt:lpstr>Структура языка</vt:lpstr>
      <vt:lpstr>Функции</vt:lpstr>
      <vt:lpstr>Поведение объектов</vt:lpstr>
      <vt:lpstr>Объекты</vt:lpstr>
      <vt:lpstr>Выражения</vt:lpstr>
      <vt:lpstr>Основные функции: с</vt:lpstr>
      <vt:lpstr>Специальные значения</vt:lpstr>
      <vt:lpstr>Приведение типов</vt:lpstr>
      <vt:lpstr>Приведение типов: правила</vt:lpstr>
    </vt:vector>
  </TitlesOfParts>
  <Company>Exploratory Systems, LLC.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языка R</dc:title>
  <dc:creator>Евгений Н. Павловский</dc:creator>
  <cp:lastModifiedBy>rana</cp:lastModifiedBy>
  <cp:revision>88</cp:revision>
  <dcterms:created xsi:type="dcterms:W3CDTF">2014-02-04T04:23:43Z</dcterms:created>
  <dcterms:modified xsi:type="dcterms:W3CDTF">2014-03-03T12:20:52Z</dcterms:modified>
</cp:coreProperties>
</file>