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25"/>
  </p:notes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5728"/>
            <a:ext cx="8915400" cy="2374900"/>
          </a:xfrm>
        </p:spPr>
        <p:txBody>
          <a:bodyPr/>
          <a:lstStyle/>
          <a:p>
            <a:r>
              <a:rPr lang="en-US" sz="4000" b="1" dirty="0" smtClean="0"/>
              <a:t>         </a:t>
            </a:r>
            <a:r>
              <a:rPr lang="ru-RU" sz="4000" b="1" dirty="0" smtClean="0"/>
              <a:t>Основы современных        </a:t>
            </a:r>
            <a:br>
              <a:rPr lang="ru-RU" sz="4000" b="1" dirty="0" smtClean="0"/>
            </a:br>
            <a:r>
              <a:rPr lang="en-US" sz="4000" b="1" dirty="0" smtClean="0"/>
              <a:t>         </a:t>
            </a:r>
            <a:r>
              <a:rPr lang="ru-RU" sz="4000" b="1" dirty="0" smtClean="0"/>
              <a:t>операционных систем</a:t>
            </a:r>
            <a:br>
              <a:rPr lang="ru-RU" sz="4000" b="1" dirty="0" smtClean="0"/>
            </a:br>
            <a:r>
              <a:rPr lang="en-US" sz="4000" b="1" dirty="0" smtClean="0"/>
              <a:t>                          </a:t>
            </a:r>
            <a:r>
              <a:rPr lang="ru-RU" sz="3200" i="1" dirty="0" smtClean="0"/>
              <a:t>Лекция </a:t>
            </a:r>
            <a:r>
              <a:rPr lang="en-US" sz="3200" i="1" dirty="0" smtClean="0"/>
              <a:t>9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/>
              <a:t>Прямая связь </a:t>
            </a:r>
            <a:r>
              <a:rPr lang="en-US" sz="3600" b="1"/>
              <a:t/>
            </a:r>
            <a:br>
              <a:rPr lang="en-US" sz="3600" b="1"/>
            </a:br>
            <a:r>
              <a:rPr lang="en-US" sz="3600" b="1"/>
              <a:t>(direct communication)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b="1" dirty="0"/>
              <a:t>Процессы именуют друг друга явно</a:t>
            </a:r>
            <a:r>
              <a:rPr lang="en-US" sz="2400" b="1" dirty="0"/>
              <a:t>:</a:t>
            </a:r>
          </a:p>
          <a:p>
            <a:pPr lvl="1"/>
            <a:r>
              <a:rPr lang="en-US" sz="2000" b="1" dirty="0"/>
              <a:t>send</a:t>
            </a:r>
            <a:r>
              <a:rPr lang="en-US" sz="2000" dirty="0"/>
              <a:t> (</a:t>
            </a:r>
            <a:r>
              <a:rPr lang="en-US" sz="2000" b="1" i="1" dirty="0"/>
              <a:t>P, message</a:t>
            </a:r>
            <a:r>
              <a:rPr lang="en-US" sz="2000" dirty="0"/>
              <a:t>) – </a:t>
            </a:r>
            <a:r>
              <a:rPr lang="ru-RU" sz="2000" dirty="0"/>
              <a:t>послать сообщение процессу </a:t>
            </a:r>
            <a:r>
              <a:rPr lang="en-US" sz="2000" dirty="0"/>
              <a:t>P</a:t>
            </a:r>
          </a:p>
          <a:p>
            <a:pPr lvl="1"/>
            <a:r>
              <a:rPr lang="en-US" sz="2000" b="1" dirty="0"/>
              <a:t>receive</a:t>
            </a:r>
            <a:r>
              <a:rPr lang="en-US" sz="2000" dirty="0"/>
              <a:t>(</a:t>
            </a:r>
            <a:r>
              <a:rPr lang="en-US" sz="2000" b="1" i="1" dirty="0"/>
              <a:t>Q, message</a:t>
            </a:r>
            <a:r>
              <a:rPr lang="en-US" sz="2000" dirty="0"/>
              <a:t>) – </a:t>
            </a:r>
            <a:r>
              <a:rPr lang="ru-RU" sz="2000" dirty="0"/>
              <a:t>получить сообщение от процесса </a:t>
            </a:r>
            <a:r>
              <a:rPr lang="en-US" sz="2000" dirty="0"/>
              <a:t>Q</a:t>
            </a:r>
          </a:p>
          <a:p>
            <a:r>
              <a:rPr lang="ru-RU" sz="2400" b="1" dirty="0"/>
              <a:t>Свойства линии связи</a:t>
            </a:r>
            <a:endParaRPr lang="en-US" sz="2400" b="1" dirty="0"/>
          </a:p>
          <a:p>
            <a:pPr lvl="1"/>
            <a:r>
              <a:rPr lang="ru-RU" sz="2000" b="1" dirty="0"/>
              <a:t>Связь устанавливается автоматически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Связь ассоциируется только с одной парой взаимодействующих процессов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Между каждой парой процессов всегда только одна связь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Связь может быть ненаправленной, но, как правило, она двунаправленная</a:t>
            </a:r>
            <a:r>
              <a:rPr lang="en-US" sz="2000" b="1" dirty="0"/>
              <a:t>.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990600"/>
          </a:xfrm>
        </p:spPr>
        <p:txBody>
          <a:bodyPr/>
          <a:lstStyle/>
          <a:p>
            <a:r>
              <a:rPr lang="ru-RU" sz="3200" b="1"/>
              <a:t>Косвенная связь </a:t>
            </a:r>
            <a:r>
              <a:rPr lang="en-US" sz="3200" b="1"/>
              <a:t>(indirect communication)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29604" cy="484348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dirty="0"/>
              <a:t>Сообщения направляются и получаются через почтовые ящики (порты) – </a:t>
            </a:r>
            <a:r>
              <a:rPr lang="en-US" sz="2000" b="1" dirty="0"/>
              <a:t>mailboxes; ports</a:t>
            </a:r>
          </a:p>
          <a:p>
            <a:pPr lvl="1">
              <a:lnSpc>
                <a:spcPct val="80000"/>
              </a:lnSpc>
            </a:pPr>
            <a:r>
              <a:rPr lang="ru-RU" sz="2000" b="1" dirty="0"/>
              <a:t>Каждый почтовый ящик имеет уникальный идентификатор</a:t>
            </a:r>
            <a:r>
              <a:rPr lang="en-US" sz="2000" b="1" dirty="0"/>
              <a:t>.</a:t>
            </a:r>
          </a:p>
          <a:p>
            <a:pPr lvl="1">
              <a:lnSpc>
                <a:spcPct val="80000"/>
              </a:lnSpc>
            </a:pPr>
            <a:r>
              <a:rPr lang="ru-RU" sz="2000" b="1" dirty="0"/>
              <a:t>Процессы могут взаимодействовать, только если они имеют общий почтовый ящик</a:t>
            </a:r>
            <a:r>
              <a:rPr lang="en-US" sz="2000" b="1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Свойства линии связи</a:t>
            </a:r>
            <a:endParaRPr lang="en-US" sz="2000" b="1" dirty="0"/>
          </a:p>
          <a:p>
            <a:pPr lvl="1">
              <a:lnSpc>
                <a:spcPct val="80000"/>
              </a:lnSpc>
            </a:pPr>
            <a:r>
              <a:rPr lang="ru-RU" sz="2000" b="1" dirty="0"/>
              <a:t>Связь устанавливается, только если процессы имеют общий почтовый ящик</a:t>
            </a:r>
            <a:endParaRPr lang="en-US" sz="2000" b="1" dirty="0"/>
          </a:p>
          <a:p>
            <a:pPr lvl="1">
              <a:lnSpc>
                <a:spcPct val="80000"/>
              </a:lnSpc>
            </a:pPr>
            <a:r>
              <a:rPr lang="ru-RU" sz="2000" b="1" dirty="0"/>
              <a:t>Связь может быть установлена со многими процессами</a:t>
            </a:r>
            <a:r>
              <a:rPr lang="en-US" sz="2000" b="1" dirty="0"/>
              <a:t>.</a:t>
            </a:r>
          </a:p>
          <a:p>
            <a:pPr lvl="1">
              <a:lnSpc>
                <a:spcPct val="80000"/>
              </a:lnSpc>
            </a:pPr>
            <a:r>
              <a:rPr lang="ru-RU" sz="2000" b="1" dirty="0"/>
              <a:t>Каждая пара процессов может иметь несколько линий связи</a:t>
            </a:r>
            <a:r>
              <a:rPr lang="en-US" sz="2000" b="1" dirty="0"/>
              <a:t>.</a:t>
            </a:r>
          </a:p>
          <a:p>
            <a:pPr lvl="1">
              <a:lnSpc>
                <a:spcPct val="80000"/>
              </a:lnSpc>
            </a:pPr>
            <a:r>
              <a:rPr lang="ru-RU" sz="2000" b="1" dirty="0"/>
              <a:t>Связь может быть ненаправленной или двунаправленной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sz="3600" b="1"/>
              <a:t>Косвенная связь</a:t>
            </a:r>
            <a:endParaRPr lang="en-US" sz="3600" b="1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Операции</a:t>
            </a:r>
            <a:endParaRPr lang="en-US" sz="2800" b="1" dirty="0"/>
          </a:p>
          <a:p>
            <a:pPr lvl="1"/>
            <a:r>
              <a:rPr lang="ru-RU" sz="2400" b="1" dirty="0"/>
              <a:t>Создать новый почтовый ящик</a:t>
            </a:r>
            <a:endParaRPr lang="en-US" sz="2400" b="1" dirty="0"/>
          </a:p>
          <a:p>
            <a:pPr lvl="1"/>
            <a:r>
              <a:rPr lang="ru-RU" sz="2400" b="1" dirty="0"/>
              <a:t>Отправить (принять) сообщение через почтовый ящик</a:t>
            </a:r>
            <a:endParaRPr lang="en-US" sz="2400" b="1" dirty="0"/>
          </a:p>
          <a:p>
            <a:pPr lvl="1"/>
            <a:r>
              <a:rPr lang="ru-RU" sz="2400" b="1" dirty="0"/>
              <a:t>Удалить почтовый ящик</a:t>
            </a:r>
            <a:endParaRPr lang="en-US" sz="2400" b="1" dirty="0"/>
          </a:p>
          <a:p>
            <a:r>
              <a:rPr lang="ru-RU" sz="2800" b="1" dirty="0"/>
              <a:t>Основные операции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400" b="1" i="1" dirty="0"/>
              <a:t>send</a:t>
            </a:r>
            <a:r>
              <a:rPr lang="ru-RU" sz="2400" b="1" i="1" dirty="0"/>
              <a:t> </a:t>
            </a:r>
            <a:r>
              <a:rPr lang="en-US" sz="2400" b="1" i="1" dirty="0"/>
              <a:t>(A, message</a:t>
            </a:r>
            <a:r>
              <a:rPr lang="en-US" sz="2400" b="1" dirty="0"/>
              <a:t>) – </a:t>
            </a:r>
            <a:r>
              <a:rPr lang="ru-RU" sz="2400" b="1" dirty="0"/>
              <a:t>послать сообщение в почтовый ящик</a:t>
            </a:r>
            <a:r>
              <a:rPr lang="en-US" sz="2400" b="1" dirty="0"/>
              <a:t> A</a:t>
            </a:r>
          </a:p>
          <a:p>
            <a:pPr>
              <a:buFont typeface="Wingdings" pitchFamily="2" charset="2"/>
              <a:buNone/>
            </a:pPr>
            <a:r>
              <a:rPr lang="en-US" sz="2400" b="1" dirty="0"/>
              <a:t>	</a:t>
            </a:r>
            <a:r>
              <a:rPr lang="en-US" sz="2400" b="1" i="1" dirty="0"/>
              <a:t>receive</a:t>
            </a:r>
            <a:r>
              <a:rPr lang="ru-RU" sz="2400" b="1" i="1" dirty="0"/>
              <a:t> </a:t>
            </a:r>
            <a:r>
              <a:rPr lang="en-US" sz="2400" b="1" i="1" dirty="0"/>
              <a:t>(A, message</a:t>
            </a:r>
            <a:r>
              <a:rPr lang="en-US" sz="2400" b="1" dirty="0"/>
              <a:t>) – </a:t>
            </a:r>
            <a:r>
              <a:rPr lang="ru-RU" sz="2400" b="1" dirty="0"/>
              <a:t>получить сообщение из почтового ящика</a:t>
            </a:r>
            <a:r>
              <a:rPr lang="en-US" sz="2400" b="1" dirty="0"/>
              <a:t> A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Косвенная связь</a:t>
            </a:r>
            <a:endParaRPr lang="en-US" sz="3600" b="1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8600" cy="441960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/>
              <a:t>Использование общего почтового ящика</a:t>
            </a:r>
            <a:endParaRPr lang="en-US" sz="2400" b="1" dirty="0"/>
          </a:p>
          <a:p>
            <a:pPr lvl="1"/>
            <a:r>
              <a:rPr lang="en-US" sz="2000" b="1" i="1" dirty="0"/>
              <a:t>P</a:t>
            </a:r>
            <a:r>
              <a:rPr lang="en-US" sz="2000" b="1" i="1" baseline="-25000" dirty="0"/>
              <a:t>1</a:t>
            </a:r>
            <a:r>
              <a:rPr lang="en-US" sz="2000" b="1" i="1" dirty="0"/>
              <a:t>, P</a:t>
            </a:r>
            <a:r>
              <a:rPr lang="en-US" sz="2000" b="1" i="1" baseline="-25000" dirty="0"/>
              <a:t>2</a:t>
            </a:r>
            <a:r>
              <a:rPr lang="en-US" sz="2000" b="1" i="1" dirty="0"/>
              <a:t>,</a:t>
            </a:r>
            <a:r>
              <a:rPr lang="en-US" sz="2000" b="1" dirty="0"/>
              <a:t> </a:t>
            </a:r>
            <a:r>
              <a:rPr lang="ru-RU" sz="2000" b="1" dirty="0"/>
              <a:t>и </a:t>
            </a:r>
            <a:r>
              <a:rPr lang="en-US" sz="2000" b="1" i="1" dirty="0"/>
              <a:t>P</a:t>
            </a:r>
            <a:r>
              <a:rPr lang="en-US" sz="2000" b="1" i="1" baseline="-25000" dirty="0"/>
              <a:t>3</a:t>
            </a:r>
            <a:r>
              <a:rPr lang="en-US" sz="2000" b="1" dirty="0"/>
              <a:t> </a:t>
            </a:r>
            <a:r>
              <a:rPr lang="ru-RU" sz="2000" b="1" dirty="0"/>
              <a:t>используют почтовый ящик</a:t>
            </a:r>
            <a:r>
              <a:rPr lang="en-US" sz="2000" b="1" dirty="0"/>
              <a:t> A.</a:t>
            </a:r>
          </a:p>
          <a:p>
            <a:pPr lvl="1"/>
            <a:r>
              <a:rPr lang="en-US" sz="2000" b="1" i="1" dirty="0"/>
              <a:t>P</a:t>
            </a:r>
            <a:r>
              <a:rPr lang="en-US" sz="2000" b="1" i="1" baseline="-25000" dirty="0"/>
              <a:t>1</a:t>
            </a:r>
            <a:r>
              <a:rPr lang="en-US" sz="2000" b="1" dirty="0"/>
              <a:t>, </a:t>
            </a:r>
            <a:r>
              <a:rPr lang="ru-RU" sz="2000" b="1" dirty="0"/>
              <a:t>посылает сообщение</a:t>
            </a:r>
            <a:r>
              <a:rPr lang="en-US" sz="2000" b="1" dirty="0"/>
              <a:t>; </a:t>
            </a:r>
            <a:r>
              <a:rPr lang="en-US" sz="2000" b="1" i="1" dirty="0"/>
              <a:t>P</a:t>
            </a:r>
            <a:r>
              <a:rPr lang="en-US" sz="2000" b="1" i="1" baseline="-25000" dirty="0"/>
              <a:t>2</a:t>
            </a:r>
            <a:r>
              <a:rPr lang="en-US" sz="2000" b="1" i="1" dirty="0"/>
              <a:t> </a:t>
            </a:r>
            <a:r>
              <a:rPr lang="ru-RU" sz="2000" b="1" dirty="0"/>
              <a:t>и</a:t>
            </a:r>
            <a:r>
              <a:rPr lang="en-US" sz="2000" b="1" i="1" dirty="0"/>
              <a:t> P</a:t>
            </a:r>
            <a:r>
              <a:rPr lang="en-US" sz="2000" b="1" i="1" baseline="-25000" dirty="0"/>
              <a:t>3</a:t>
            </a:r>
            <a:r>
              <a:rPr lang="en-US" sz="2000" b="1" dirty="0"/>
              <a:t> </a:t>
            </a:r>
            <a:r>
              <a:rPr lang="ru-RU" sz="2000" b="1" dirty="0"/>
              <a:t>принимают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Кто получает сообщение</a:t>
            </a:r>
            <a:r>
              <a:rPr lang="en-US" sz="2000" b="1" dirty="0"/>
              <a:t>?</a:t>
            </a:r>
          </a:p>
          <a:p>
            <a:r>
              <a:rPr lang="ru-RU" sz="2400" b="1" dirty="0"/>
              <a:t>Решения</a:t>
            </a:r>
            <a:endParaRPr lang="en-US" sz="2400" b="1" dirty="0"/>
          </a:p>
          <a:p>
            <a:pPr lvl="1"/>
            <a:r>
              <a:rPr lang="ru-RU" sz="2000" b="1" dirty="0"/>
              <a:t>Ограничить связь только двумя процессами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Разрешить только одному процессу в каждый момент исполнять операцию получения</a:t>
            </a:r>
            <a:endParaRPr lang="en-US" sz="2000" b="1" dirty="0"/>
          </a:p>
          <a:p>
            <a:pPr lvl="1"/>
            <a:r>
              <a:rPr lang="ru-RU" sz="2000" b="1" dirty="0"/>
              <a:t>Разрешить системе произвольным образом определить получателя</a:t>
            </a:r>
          </a:p>
          <a:p>
            <a:pPr lvl="1"/>
            <a:r>
              <a:rPr lang="ru-RU" sz="2000" b="1" dirty="0"/>
              <a:t>Отправитель нотифицируется, кто является получателем</a:t>
            </a:r>
            <a:r>
              <a:rPr lang="en-US" sz="2000" b="1" dirty="0"/>
              <a:t>.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68325"/>
            <a:ext cx="8002587" cy="788988"/>
          </a:xfrm>
        </p:spPr>
        <p:txBody>
          <a:bodyPr/>
          <a:lstStyle/>
          <a:p>
            <a:r>
              <a:rPr lang="ru-RU" sz="3600" b="1"/>
              <a:t>Синхронизация при косвенной связи</a:t>
            </a:r>
            <a:endParaRPr lang="en-US" sz="3600" b="1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153400" cy="4419600"/>
          </a:xfrm>
        </p:spPr>
        <p:txBody>
          <a:bodyPr/>
          <a:lstStyle/>
          <a:p>
            <a:r>
              <a:rPr lang="ru-RU" sz="2400" b="1" dirty="0"/>
              <a:t>Передача сообщений может выполняться с блокировкой или без блокировки</a:t>
            </a:r>
            <a:endParaRPr lang="en-US" sz="2400" b="1" dirty="0"/>
          </a:p>
          <a:p>
            <a:r>
              <a:rPr lang="ru-RU" sz="2400" b="1" dirty="0"/>
              <a:t>Передача с блокировкой - синхронная</a:t>
            </a:r>
            <a:endParaRPr lang="en-US" sz="2400" b="1" dirty="0"/>
          </a:p>
          <a:p>
            <a:r>
              <a:rPr lang="ru-RU" sz="2400" b="1" dirty="0"/>
              <a:t>Передача без блокировки - асинхронная</a:t>
            </a:r>
            <a:endParaRPr lang="en-US" sz="2400" b="1" dirty="0"/>
          </a:p>
          <a:p>
            <a:r>
              <a:rPr lang="ru-RU" sz="2400" b="1" dirty="0"/>
              <a:t>Основные операции </a:t>
            </a:r>
            <a:r>
              <a:rPr lang="en-US" sz="2400" b="1" dirty="0"/>
              <a:t>send </a:t>
            </a:r>
            <a:r>
              <a:rPr lang="ru-RU" sz="2400" b="1" dirty="0"/>
              <a:t>и</a:t>
            </a:r>
            <a:r>
              <a:rPr lang="en-US" sz="2400" b="1" dirty="0"/>
              <a:t> receive </a:t>
            </a:r>
            <a:r>
              <a:rPr lang="ru-RU" sz="2400" b="1" dirty="0"/>
              <a:t>могут быть с блокировкой или без блокировки</a:t>
            </a:r>
            <a:endParaRPr lang="en-US" sz="2400" b="1" dirty="0"/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Буферизация</a:t>
            </a:r>
            <a:endParaRPr lang="en-US" sz="3600" b="1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991475" cy="4392612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2400" b="1" dirty="0"/>
              <a:t>С коммуникационной линией связывается </a:t>
            </a:r>
            <a:r>
              <a:rPr lang="ru-RU" sz="2400" b="1" i="1" dirty="0"/>
              <a:t>очередь сообщений</a:t>
            </a:r>
            <a:r>
              <a:rPr lang="ru-RU" sz="2400" b="1" dirty="0"/>
              <a:t>, реализованная одним из трех способов</a:t>
            </a:r>
            <a:r>
              <a:rPr lang="en-US" sz="2400" b="1" dirty="0"/>
              <a:t>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1.</a:t>
            </a:r>
            <a:r>
              <a:rPr lang="en-US" sz="2000" b="1" dirty="0"/>
              <a:t>	</a:t>
            </a:r>
            <a:r>
              <a:rPr lang="ru-RU" sz="2000" b="1" dirty="0"/>
              <a:t>Нулевая емкость</a:t>
            </a:r>
            <a:r>
              <a:rPr lang="en-US" sz="2000" b="1" dirty="0"/>
              <a:t> – 0 </a:t>
            </a:r>
            <a:r>
              <a:rPr lang="ru-RU" sz="2000" b="1" dirty="0"/>
              <a:t>сообщений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>Отправитель должен ждать получателя</a:t>
            </a:r>
            <a:r>
              <a:rPr lang="en-US" sz="2000" b="1" dirty="0"/>
              <a:t> (</a:t>
            </a:r>
            <a:r>
              <a:rPr lang="ru-RU" sz="2000" b="1" dirty="0"/>
              <a:t>рандеву - </a:t>
            </a:r>
            <a:r>
              <a:rPr lang="en-US" sz="2000" b="1" dirty="0"/>
              <a:t>rendezvous).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 startAt="2"/>
            </a:pPr>
            <a:r>
              <a:rPr lang="ru-RU" sz="2000" b="1" dirty="0"/>
              <a:t>Ограниченная емкость </a:t>
            </a:r>
            <a:r>
              <a:rPr lang="en-US" sz="2000" b="1" dirty="0"/>
              <a:t> – </a:t>
            </a:r>
            <a:r>
              <a:rPr lang="ru-RU" sz="2000" b="1" dirty="0"/>
              <a:t>конечная длина очереди</a:t>
            </a:r>
            <a:r>
              <a:rPr lang="en-US" sz="2000" b="1" dirty="0"/>
              <a:t>: </a:t>
            </a:r>
            <a:r>
              <a:rPr lang="en-US" sz="2000" b="1" i="1" dirty="0"/>
              <a:t>n</a:t>
            </a:r>
            <a:r>
              <a:rPr lang="en-US" sz="2000" b="1" dirty="0"/>
              <a:t> </a:t>
            </a:r>
            <a:r>
              <a:rPr lang="ru-RU" sz="2000" b="1" dirty="0"/>
              <a:t>сообщений</a:t>
            </a:r>
            <a:r>
              <a:rPr lang="en-US" sz="2000" b="1" dirty="0"/>
              <a:t> (</a:t>
            </a:r>
            <a:r>
              <a:rPr lang="ru-RU" sz="2000" b="1" dirty="0"/>
              <a:t>предотвратить опасность атаки </a:t>
            </a:r>
            <a:r>
              <a:rPr lang="en-US" sz="2000" b="1" dirty="0"/>
              <a:t>“buffer overruns”!</a:t>
            </a:r>
            <a:r>
              <a:rPr lang="ru-RU" sz="2000" b="1" dirty="0"/>
              <a:t>)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ru-RU" sz="2000" b="1" dirty="0"/>
              <a:t>        Отправитель должен ждать, если очередь заполнена</a:t>
            </a:r>
            <a:r>
              <a:rPr lang="en-US" sz="2000" b="1" dirty="0"/>
              <a:t>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3.	</a:t>
            </a:r>
            <a:r>
              <a:rPr lang="ru-RU" sz="2000" b="1" dirty="0"/>
              <a:t>Неограниченная емкость – бесконечная длина.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ru-RU" sz="2000" b="1" dirty="0"/>
              <a:t>Получатель никогда не ждет</a:t>
            </a:r>
            <a:r>
              <a:rPr lang="en-US" sz="2000" b="1" dirty="0"/>
              <a:t>.</a:t>
            </a:r>
          </a:p>
          <a:p>
            <a:pPr marL="609600" indent="-609600">
              <a:lnSpc>
                <a:spcPct val="90000"/>
              </a:lnSpc>
            </a:pPr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Клиент-серверная взаимосвязь</a:t>
            </a:r>
            <a:endParaRPr lang="en-US" sz="3600" b="1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/>
              <a:t>Сокеты (</a:t>
            </a:r>
            <a:r>
              <a:rPr lang="en-US" sz="2800" b="1" dirty="0"/>
              <a:t>Sockets</a:t>
            </a:r>
            <a:r>
              <a:rPr lang="ru-RU" sz="2800" b="1" dirty="0"/>
              <a:t>)</a:t>
            </a:r>
            <a:endParaRPr lang="en-US" sz="2800" b="1" dirty="0"/>
          </a:p>
          <a:p>
            <a:r>
              <a:rPr lang="ru-RU" sz="2800" b="1" dirty="0"/>
              <a:t>Удаленные вызовы процедур (</a:t>
            </a:r>
            <a:r>
              <a:rPr lang="en-US" sz="2800" b="1" dirty="0"/>
              <a:t>Remote Procedure Calls</a:t>
            </a:r>
            <a:r>
              <a:rPr lang="ru-RU" sz="2800" b="1" dirty="0"/>
              <a:t> – </a:t>
            </a:r>
            <a:r>
              <a:rPr lang="en-US" sz="2800" b="1" dirty="0"/>
              <a:t>RPC)</a:t>
            </a:r>
          </a:p>
          <a:p>
            <a:r>
              <a:rPr lang="ru-RU" sz="2800" b="1" dirty="0"/>
              <a:t>Удаленные вызовы методов (</a:t>
            </a:r>
            <a:r>
              <a:rPr lang="en-US" sz="2800" b="1" dirty="0"/>
              <a:t>Remote Method Invocation</a:t>
            </a:r>
            <a:r>
              <a:rPr lang="ru-RU" sz="2800" b="1" dirty="0"/>
              <a:t> – </a:t>
            </a:r>
            <a:r>
              <a:rPr lang="en-US" sz="2800" b="1" dirty="0"/>
              <a:t>RMI) : Java</a:t>
            </a:r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Сокеты </a:t>
            </a:r>
            <a:r>
              <a:rPr lang="en-US" sz="3600" b="1"/>
              <a:t>(Sockets)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/>
              <a:t>Впервые были реализованы в </a:t>
            </a:r>
            <a:r>
              <a:rPr lang="en-US" sz="2400" b="1" dirty="0"/>
              <a:t>UNIX</a:t>
            </a:r>
            <a:r>
              <a:rPr lang="ru-RU" sz="2400" b="1" dirty="0"/>
              <a:t> </a:t>
            </a:r>
            <a:r>
              <a:rPr lang="en-US" sz="2400" b="1" dirty="0"/>
              <a:t>BSD 4.2</a:t>
            </a:r>
          </a:p>
          <a:p>
            <a:r>
              <a:rPr lang="ru-RU" sz="2400" b="1" dirty="0"/>
              <a:t>Сокет можно определить как отправную (конечную) точку для коммуникации -</a:t>
            </a:r>
            <a:r>
              <a:rPr lang="en-US" sz="2400" b="1" dirty="0"/>
              <a:t> </a:t>
            </a:r>
            <a:r>
              <a:rPr lang="en-US" sz="2400" b="1" i="1" dirty="0"/>
              <a:t>endpoint for communication</a:t>
            </a:r>
            <a:r>
              <a:rPr lang="en-US" sz="2400" b="1" dirty="0"/>
              <a:t>.</a:t>
            </a:r>
          </a:p>
          <a:p>
            <a:r>
              <a:rPr lang="ru-RU" sz="2400" b="1" dirty="0"/>
              <a:t>Конкатенация </a:t>
            </a:r>
            <a:r>
              <a:rPr lang="en-US" sz="2400" b="1" dirty="0"/>
              <a:t>IP-</a:t>
            </a:r>
            <a:r>
              <a:rPr lang="ru-RU" sz="2400" b="1" dirty="0"/>
              <a:t>адреса и порта</a:t>
            </a:r>
            <a:endParaRPr lang="en-US" sz="2400" b="1" dirty="0"/>
          </a:p>
          <a:p>
            <a:r>
              <a:rPr lang="ru-RU" sz="2400" b="1" dirty="0"/>
              <a:t>Сокет</a:t>
            </a:r>
            <a:r>
              <a:rPr lang="en-US" sz="2400" b="1" dirty="0"/>
              <a:t> 161.25.19.8:1625 </a:t>
            </a:r>
            <a:r>
              <a:rPr lang="ru-RU" sz="2400" b="1" dirty="0"/>
              <a:t>ссылается на порт</a:t>
            </a:r>
            <a:r>
              <a:rPr lang="en-US" sz="2400" b="1" dirty="0"/>
              <a:t> 1625 </a:t>
            </a:r>
            <a:r>
              <a:rPr lang="ru-RU" sz="2400" b="1" dirty="0"/>
              <a:t>на машине (хосте) </a:t>
            </a:r>
            <a:r>
              <a:rPr lang="en-US" sz="2400" b="1" dirty="0"/>
              <a:t>161.25.19.8</a:t>
            </a:r>
          </a:p>
          <a:p>
            <a:r>
              <a:rPr lang="ru-RU" sz="2400" b="1" dirty="0"/>
              <a:t>Коммуникация осуществляется между парой сокетов</a:t>
            </a:r>
            <a:endParaRPr lang="en-US" sz="2400" b="1" dirty="0"/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Взаимодействие с помощью сокетов</a:t>
            </a:r>
            <a:endParaRPr lang="en-US" sz="3600" b="1"/>
          </a:p>
        </p:txBody>
      </p:sp>
      <p:pic>
        <p:nvPicPr>
          <p:cNvPr id="7" name="Content Placeholder 6" descr="Fig_9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010" y="1571612"/>
            <a:ext cx="6036872" cy="45545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814387"/>
          </a:xfrm>
        </p:spPr>
        <p:txBody>
          <a:bodyPr/>
          <a:lstStyle/>
          <a:p>
            <a:r>
              <a:rPr lang="ru-RU" sz="3200" b="1"/>
              <a:t>Удаленные вызовы процедур</a:t>
            </a:r>
            <a:r>
              <a:rPr lang="en-US" sz="3200" b="1"/>
              <a:t> (RPC)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318530" cy="494508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RPC </a:t>
            </a:r>
            <a:r>
              <a:rPr lang="ru-RU" sz="2400" b="1" dirty="0"/>
              <a:t>впервые предложен фирмой </a:t>
            </a:r>
            <a:r>
              <a:rPr lang="en-US" sz="2400" b="1" dirty="0"/>
              <a:t>Sun </a:t>
            </a:r>
            <a:r>
              <a:rPr lang="ru-RU" sz="2400" b="1" dirty="0"/>
              <a:t>и реализован в ОС </a:t>
            </a:r>
            <a:r>
              <a:rPr lang="en-US" sz="2400" b="1" dirty="0"/>
              <a:t>Solaris</a:t>
            </a:r>
            <a:endParaRPr lang="ru-RU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Удаленный вызов процедуры</a:t>
            </a:r>
            <a:r>
              <a:rPr lang="en-US" sz="2400" b="1" dirty="0"/>
              <a:t> (RPC) </a:t>
            </a:r>
            <a:r>
              <a:rPr lang="ru-RU" sz="2400" b="1" dirty="0"/>
              <a:t>– абстракция вызова процедуры между процессами в сетевых системах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Заглушки (</a:t>
            </a:r>
            <a:r>
              <a:rPr lang="en-US" sz="2400" b="1" dirty="0"/>
              <a:t>Stubs</a:t>
            </a:r>
            <a:r>
              <a:rPr lang="ru-RU" sz="2400" b="1" dirty="0"/>
              <a:t>)</a:t>
            </a:r>
            <a:r>
              <a:rPr lang="en-US" sz="2400" b="1" dirty="0"/>
              <a:t> –</a:t>
            </a:r>
            <a:r>
              <a:rPr lang="ru-RU" sz="2400" b="1" dirty="0"/>
              <a:t> </a:t>
            </a:r>
            <a:r>
              <a:rPr lang="en-US" sz="2400" b="1" dirty="0"/>
              <a:t>proxy </a:t>
            </a:r>
            <a:r>
              <a:rPr lang="ru-RU" sz="2400" b="1" dirty="0"/>
              <a:t>в клиентской части для фактической процедуры, находящейся на сервере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Заглушка в клиентской части находит сервер и выстраивает</a:t>
            </a:r>
            <a:r>
              <a:rPr lang="en-US" sz="2400" b="1" dirty="0"/>
              <a:t> </a:t>
            </a:r>
            <a:r>
              <a:rPr lang="ru-RU" sz="2400" b="1" dirty="0"/>
              <a:t>(</a:t>
            </a:r>
            <a:r>
              <a:rPr lang="en-US" sz="2400" b="1" i="1" dirty="0"/>
              <a:t>marshals</a:t>
            </a:r>
            <a:r>
              <a:rPr lang="ru-RU" sz="2400" b="1" dirty="0"/>
              <a:t>)</a:t>
            </a:r>
            <a:r>
              <a:rPr lang="en-US" sz="2400" b="1" dirty="0"/>
              <a:t> </a:t>
            </a:r>
            <a:r>
              <a:rPr lang="ru-RU" sz="2400" b="1" dirty="0"/>
              <a:t>параметры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Заглушка в серверной части принимает это сообщение</a:t>
            </a:r>
            <a:r>
              <a:rPr lang="en-US" sz="2400" b="1" dirty="0"/>
              <a:t>, </a:t>
            </a:r>
            <a:r>
              <a:rPr lang="ru-RU" sz="2400" b="1" dirty="0"/>
              <a:t>распаковывает параметры, преобразует их к нормальному виду и выполняет процедуру на сервере</a:t>
            </a:r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Взаимодействующие (</a:t>
            </a:r>
            <a:r>
              <a:rPr lang="en-US" sz="3600" b="1"/>
              <a:t>cooperating) </a:t>
            </a:r>
            <a:r>
              <a:rPr lang="ru-RU" sz="3600" b="1"/>
              <a:t>процессы</a:t>
            </a:r>
            <a:endParaRPr lang="en-US" sz="3600" b="1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i="1" dirty="0"/>
              <a:t>Независимый</a:t>
            </a:r>
            <a:r>
              <a:rPr lang="ru-RU" sz="2400" b="1" dirty="0"/>
              <a:t> процесс – не может влиять на исполнение других процессов и испытывать их влияние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i="1" dirty="0"/>
              <a:t>Взаимодействующий (совместный)</a:t>
            </a:r>
            <a:r>
              <a:rPr lang="en-US" sz="2400" b="1" dirty="0"/>
              <a:t> </a:t>
            </a:r>
            <a:r>
              <a:rPr lang="ru-RU" sz="2400" b="1" dirty="0"/>
              <a:t>процесс – может влиять на исполнение других процессов или испытывать их влияние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Преимущества взаимодействующих процессов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Совместное использование данных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Ускорение вычислений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Модульность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Удобство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457200"/>
          </a:xfrm>
        </p:spPr>
        <p:txBody>
          <a:bodyPr/>
          <a:lstStyle/>
          <a:p>
            <a:r>
              <a:rPr lang="ru-RU" sz="3600" b="1"/>
              <a:t>Исполнение </a:t>
            </a:r>
            <a:r>
              <a:rPr lang="en-US" sz="3600" b="1"/>
              <a:t>RPC</a:t>
            </a:r>
          </a:p>
        </p:txBody>
      </p:sp>
      <p:pic>
        <p:nvPicPr>
          <p:cNvPr id="7" name="Content Placeholder 6" descr="Fig_9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000108"/>
            <a:ext cx="4967497" cy="52336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325438"/>
            <a:ext cx="7627937" cy="668337"/>
          </a:xfrm>
        </p:spPr>
        <p:txBody>
          <a:bodyPr/>
          <a:lstStyle/>
          <a:p>
            <a:r>
              <a:rPr lang="ru-RU" sz="3600" b="1"/>
              <a:t>Удаленный вызов метода </a:t>
            </a:r>
            <a:r>
              <a:rPr lang="en-US" sz="3600" b="1"/>
              <a:t>(RMI) - Java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5105400"/>
          </a:xfrm>
        </p:spPr>
        <p:txBody>
          <a:bodyPr/>
          <a:lstStyle/>
          <a:p>
            <a:r>
              <a:rPr lang="en-US" sz="2400" b="1" dirty="0"/>
              <a:t>Remote Method Invocation (RMI) – </a:t>
            </a:r>
            <a:r>
              <a:rPr lang="ru-RU" sz="2400" b="1" dirty="0"/>
              <a:t>механизм в </a:t>
            </a:r>
            <a:r>
              <a:rPr lang="en-US" sz="2400" b="1" dirty="0"/>
              <a:t>Java-</a:t>
            </a:r>
            <a:r>
              <a:rPr lang="ru-RU" sz="2400" b="1" dirty="0"/>
              <a:t>технологии, аналогичный </a:t>
            </a:r>
            <a:r>
              <a:rPr lang="en-US" sz="2400" b="1" dirty="0"/>
              <a:t>RPC  </a:t>
            </a:r>
          </a:p>
          <a:p>
            <a:r>
              <a:rPr lang="en-US" sz="2400" b="1" dirty="0"/>
              <a:t>RMI </a:t>
            </a:r>
            <a:r>
              <a:rPr lang="ru-RU" sz="2400" b="1" dirty="0"/>
              <a:t>позволяет </a:t>
            </a:r>
            <a:r>
              <a:rPr lang="en-US" sz="2400" b="1" dirty="0"/>
              <a:t>Java-</a:t>
            </a:r>
            <a:r>
              <a:rPr lang="ru-RU" sz="2400" b="1" dirty="0"/>
              <a:t>приложению на одной машине вызвать метод удаленного объекта</a:t>
            </a:r>
            <a:r>
              <a:rPr lang="en-US" sz="2400" b="1" dirty="0"/>
              <a:t>.</a:t>
            </a:r>
          </a:p>
          <a:p>
            <a:endParaRPr lang="en-US" sz="2400" b="1" dirty="0"/>
          </a:p>
        </p:txBody>
      </p:sp>
      <p:pic>
        <p:nvPicPr>
          <p:cNvPr id="7" name="Picture 6" descr="Fig_9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314402"/>
            <a:ext cx="7929618" cy="31388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Выстраивание параметров </a:t>
            </a:r>
            <a:r>
              <a:rPr lang="en-US" sz="3600" b="1"/>
              <a:t>(marshaling)</a:t>
            </a:r>
          </a:p>
        </p:txBody>
      </p:sp>
      <p:pic>
        <p:nvPicPr>
          <p:cNvPr id="7" name="Content Placeholder 6" descr="Fig_9.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014" y="1981200"/>
            <a:ext cx="6355972" cy="4144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37525" cy="814387"/>
          </a:xfrm>
        </p:spPr>
        <p:txBody>
          <a:bodyPr/>
          <a:lstStyle/>
          <a:p>
            <a:r>
              <a:rPr lang="ru-RU" sz="3200"/>
              <a:t>Виды процессов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351837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i="1" dirty="0"/>
              <a:t>Подчиненный</a:t>
            </a:r>
            <a:r>
              <a:rPr lang="ru-RU" sz="2400" dirty="0"/>
              <a:t> – зависит от процесса-родителя</a:t>
            </a:r>
            <a:r>
              <a:rPr lang="en-US" sz="2400" dirty="0"/>
              <a:t>; </a:t>
            </a:r>
            <a:r>
              <a:rPr lang="ru-RU" sz="2400" dirty="0"/>
              <a:t>уничтожается при его уничтожении</a:t>
            </a:r>
            <a:r>
              <a:rPr lang="en-US" sz="2400" dirty="0"/>
              <a:t>; </a:t>
            </a:r>
            <a:r>
              <a:rPr lang="ru-RU" sz="2400" dirty="0"/>
              <a:t>процесс-родитель должен ожидать завершения всех подчиненных процессов</a:t>
            </a:r>
          </a:p>
          <a:p>
            <a:pPr>
              <a:lnSpc>
                <a:spcPct val="90000"/>
              </a:lnSpc>
            </a:pPr>
            <a:r>
              <a:rPr lang="ru-RU" sz="2400" i="1" dirty="0"/>
              <a:t>Независимый</a:t>
            </a:r>
            <a:r>
              <a:rPr lang="ru-RU" sz="2400" dirty="0"/>
              <a:t> – не зависит от процесса-родителя</a:t>
            </a:r>
            <a:r>
              <a:rPr lang="en-US" sz="2400" dirty="0"/>
              <a:t>; </a:t>
            </a:r>
            <a:r>
              <a:rPr lang="ru-RU" sz="2400" dirty="0"/>
              <a:t>исполняется независимо от него (например, </a:t>
            </a:r>
            <a:r>
              <a:rPr lang="ru-RU" sz="2400" i="1" dirty="0"/>
              <a:t>процесс-демон</a:t>
            </a:r>
            <a:r>
              <a:rPr lang="en-US" sz="2400" i="1" dirty="0"/>
              <a:t>: </a:t>
            </a:r>
            <a:r>
              <a:rPr lang="en-US" sz="2400" i="1" dirty="0" err="1"/>
              <a:t>cron</a:t>
            </a:r>
            <a:r>
              <a:rPr lang="en-US" sz="2400" i="1" dirty="0"/>
              <a:t>, </a:t>
            </a:r>
            <a:r>
              <a:rPr lang="en-US" sz="2400" i="1" dirty="0" err="1"/>
              <a:t>smbd</a:t>
            </a:r>
            <a:r>
              <a:rPr lang="en-US" sz="2400" i="1" dirty="0"/>
              <a:t> </a:t>
            </a:r>
            <a:r>
              <a:rPr lang="ru-RU" sz="2400" dirty="0"/>
              <a:t>и др.)</a:t>
            </a:r>
          </a:p>
          <a:p>
            <a:pPr>
              <a:lnSpc>
                <a:spcPct val="90000"/>
              </a:lnSpc>
            </a:pPr>
            <a:r>
              <a:rPr lang="ru-RU" sz="2400" i="1" dirty="0"/>
              <a:t>Сопроцесс </a:t>
            </a:r>
            <a:r>
              <a:rPr lang="en-US" sz="2400" i="1" dirty="0"/>
              <a:t>(co-process, co-routine)</a:t>
            </a:r>
            <a:r>
              <a:rPr lang="en-US" sz="2400" dirty="0"/>
              <a:t> – </a:t>
            </a:r>
            <a:r>
              <a:rPr lang="ru-RU" sz="2400" dirty="0"/>
              <a:t>хранит свое текущее </a:t>
            </a:r>
            <a:r>
              <a:rPr lang="ru-RU" sz="2400" i="1" dirty="0"/>
              <a:t>локальное управление </a:t>
            </a:r>
            <a:r>
              <a:rPr lang="ru-RU" sz="2400" dirty="0"/>
              <a:t>(</a:t>
            </a:r>
            <a:r>
              <a:rPr lang="en-US" sz="2400" dirty="0"/>
              <a:t>program counter); </a:t>
            </a:r>
            <a:r>
              <a:rPr lang="ru-RU" sz="2400" dirty="0"/>
              <a:t>взаимодействует с другим сопроцессом </a:t>
            </a:r>
            <a:r>
              <a:rPr lang="en-US" sz="2400" i="1" dirty="0"/>
              <a:t>Q</a:t>
            </a:r>
            <a:r>
              <a:rPr lang="ru-RU" sz="2400" dirty="0"/>
              <a:t> с помощью операций </a:t>
            </a:r>
            <a:r>
              <a:rPr lang="en-US" sz="2400" i="1" dirty="0"/>
              <a:t>resume (Q). </a:t>
            </a:r>
            <a:r>
              <a:rPr lang="ru-RU" sz="2400" dirty="0"/>
              <a:t>Операция </a:t>
            </a:r>
            <a:r>
              <a:rPr lang="en-US" sz="2400" i="1" dirty="0"/>
              <a:t>detach </a:t>
            </a:r>
            <a:r>
              <a:rPr lang="ru-RU" sz="2400" dirty="0"/>
              <a:t>переводит сопроцесс в пассивное состояние </a:t>
            </a:r>
            <a:r>
              <a:rPr lang="en-US" sz="2400" dirty="0"/>
              <a:t>(SIMULA-67). </a:t>
            </a:r>
            <a:r>
              <a:rPr lang="ru-RU" sz="2400" i="1" dirty="0"/>
              <a:t>Пример</a:t>
            </a:r>
            <a:r>
              <a:rPr lang="en-US" sz="2400" dirty="0"/>
              <a:t>: </a:t>
            </a:r>
            <a:r>
              <a:rPr lang="ru-RU" sz="2400" dirty="0"/>
              <a:t>взаимодействие </a:t>
            </a:r>
            <a:r>
              <a:rPr lang="ru-RU" sz="2400" i="1" dirty="0"/>
              <a:t>итератора </a:t>
            </a:r>
            <a:r>
              <a:rPr lang="ru-RU" sz="2400" dirty="0"/>
              <a:t>с циклом</a:t>
            </a:r>
            <a:endParaRPr lang="ru-RU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34400" cy="1143000"/>
          </a:xfrm>
        </p:spPr>
        <p:txBody>
          <a:bodyPr/>
          <a:lstStyle/>
          <a:p>
            <a:r>
              <a:rPr lang="ru-RU" sz="3200" b="1"/>
              <a:t>Проблема </a:t>
            </a:r>
            <a:r>
              <a:rPr lang="en-US" sz="3200" b="1"/>
              <a:t>“</a:t>
            </a:r>
            <a:r>
              <a:rPr lang="ru-RU" sz="3200" b="1"/>
              <a:t>производитель-потребитель</a:t>
            </a:r>
            <a:r>
              <a:rPr lang="en-US" sz="3200" b="1"/>
              <a:t>” (producer – consumer)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002588" cy="4535487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Одна из парадигм взаимодействия процессов</a:t>
            </a:r>
            <a:r>
              <a:rPr lang="en-US" sz="2400" b="1" dirty="0"/>
              <a:t>:  </a:t>
            </a:r>
            <a:r>
              <a:rPr lang="ru-RU" sz="2400" b="1" dirty="0"/>
              <a:t>процесс-производитель </a:t>
            </a:r>
            <a:r>
              <a:rPr lang="en-US" sz="2400" b="1" dirty="0"/>
              <a:t>(</a:t>
            </a:r>
            <a:r>
              <a:rPr lang="en-US" sz="2400" b="1" i="1" dirty="0"/>
              <a:t>producer</a:t>
            </a:r>
            <a:r>
              <a:rPr lang="en-US" sz="2400" b="1" dirty="0"/>
              <a:t>) </a:t>
            </a:r>
            <a:r>
              <a:rPr lang="ru-RU" sz="2400" b="1" dirty="0"/>
              <a:t>генерирует информацию, </a:t>
            </a:r>
            <a:r>
              <a:rPr lang="en-US" sz="2400" b="1" dirty="0"/>
              <a:t> </a:t>
            </a:r>
            <a:r>
              <a:rPr lang="ru-RU" sz="2400" b="1" dirty="0"/>
              <a:t>которая используется процессом-потребителем (</a:t>
            </a:r>
            <a:r>
              <a:rPr lang="en-US" sz="2400" b="1" i="1" dirty="0"/>
              <a:t>consumer</a:t>
            </a:r>
            <a:r>
              <a:rPr lang="ru-RU" sz="2400" b="1" dirty="0"/>
              <a:t>)</a:t>
            </a:r>
            <a:endParaRPr lang="en-US" dirty="0"/>
          </a:p>
          <a:p>
            <a:pPr lvl="1"/>
            <a:r>
              <a:rPr lang="ru-RU" sz="2000" b="1" i="1" dirty="0"/>
              <a:t>Неограниченный буфер (</a:t>
            </a:r>
            <a:r>
              <a:rPr lang="en-US" sz="2000" b="1" i="1" dirty="0"/>
              <a:t>unbounded-buffer</a:t>
            </a:r>
            <a:r>
              <a:rPr lang="ru-RU" sz="2000" b="1" i="1" dirty="0"/>
              <a:t>)</a:t>
            </a:r>
            <a:r>
              <a:rPr lang="en-US" sz="2000" b="1" dirty="0"/>
              <a:t> </a:t>
            </a:r>
            <a:r>
              <a:rPr lang="ru-RU" sz="2000" b="1" dirty="0"/>
              <a:t>– на размер используемого буфера практически нет ограничений</a:t>
            </a:r>
            <a:endParaRPr lang="en-US" sz="2000" b="1" dirty="0"/>
          </a:p>
          <a:p>
            <a:pPr lvl="1"/>
            <a:r>
              <a:rPr lang="ru-RU" sz="2000" b="1" i="1" dirty="0"/>
              <a:t>Ограниченный буфер (</a:t>
            </a:r>
            <a:r>
              <a:rPr lang="en-US" sz="2000" b="1" i="1" dirty="0"/>
              <a:t>bounded-buffer</a:t>
            </a:r>
            <a:r>
              <a:rPr lang="ru-RU" sz="2000" b="1" i="1" dirty="0"/>
              <a:t>)</a:t>
            </a:r>
            <a:r>
              <a:rPr lang="en-US" sz="2000" b="1" dirty="0"/>
              <a:t> </a:t>
            </a:r>
            <a:r>
              <a:rPr lang="ru-RU" sz="2000" b="1" dirty="0"/>
              <a:t>– предполагается определенное ограничение размера буфера</a:t>
            </a:r>
            <a:endParaRPr lang="en-US" sz="2000" b="1" dirty="0"/>
          </a:p>
          <a:p>
            <a:pPr lvl="1"/>
            <a:r>
              <a:rPr lang="ru-RU" sz="2000" b="1" dirty="0"/>
              <a:t>Схема с ограниченным буфером, с точки зрения </a:t>
            </a:r>
            <a:r>
              <a:rPr lang="en-US" sz="2000" b="1" dirty="0"/>
              <a:t>security, </a:t>
            </a:r>
            <a:r>
              <a:rPr lang="ru-RU" sz="2000" b="1" dirty="0"/>
              <a:t>представляет опасность </a:t>
            </a:r>
            <a:r>
              <a:rPr lang="ru-RU" sz="2000" b="1" i="1" dirty="0"/>
              <a:t>атаки </a:t>
            </a:r>
            <a:r>
              <a:rPr lang="en-US" sz="2000" b="1" i="1" dirty="0"/>
              <a:t>“buffer overruns”. </a:t>
            </a:r>
            <a:r>
              <a:rPr lang="ru-RU" sz="2000" b="1" dirty="0"/>
              <a:t>При заполнении буфера необходимо проверять его </a:t>
            </a:r>
            <a:r>
              <a:rPr lang="ru-RU" sz="2000" b="1" i="1" dirty="0"/>
              <a:t>размер</a:t>
            </a:r>
            <a:r>
              <a:rPr lang="ru-RU" sz="2000" b="1" dirty="0"/>
              <a:t>.</a:t>
            </a:r>
            <a:endParaRPr lang="en-US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/>
              <a:t>Ограниченный буфер – реализация с помощью общей памяти</a:t>
            </a:r>
            <a:endParaRPr lang="en-US" sz="3600" b="1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Общие данные</a:t>
            </a:r>
            <a:endParaRPr lang="en-US" sz="2800" b="1" dirty="0"/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#define BUFFER_SIZE 10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/>
              <a:t>typedef</a:t>
            </a:r>
            <a:r>
              <a:rPr lang="en-US" sz="2400" b="1" dirty="0"/>
              <a:t> </a:t>
            </a:r>
            <a:r>
              <a:rPr lang="en-US" sz="2400" b="1" dirty="0" err="1"/>
              <a:t>struct</a:t>
            </a:r>
            <a:r>
              <a:rPr lang="en-US" sz="2400" b="1" dirty="0"/>
              <a:t> {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	. . .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} item;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item buffer[BUFFER_SIZE];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/>
              <a:t>int</a:t>
            </a:r>
            <a:r>
              <a:rPr lang="en-US" sz="2400" b="1" dirty="0"/>
              <a:t> in = 0;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/>
              <a:t>int</a:t>
            </a:r>
            <a:r>
              <a:rPr lang="en-US" sz="2400" b="1" dirty="0"/>
              <a:t> out = 0;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Решение</a:t>
            </a:r>
            <a:r>
              <a:rPr lang="en-US" sz="2400" b="1" dirty="0"/>
              <a:t> </a:t>
            </a:r>
            <a:r>
              <a:rPr lang="ru-RU" sz="2400" b="1" dirty="0"/>
              <a:t>правильно, но могут использоваться только (</a:t>
            </a:r>
            <a:r>
              <a:rPr lang="en-US" sz="2400" b="1" dirty="0"/>
              <a:t>BUFFER_SIZE-1</a:t>
            </a:r>
            <a:r>
              <a:rPr lang="ru-RU" sz="2400" b="1" dirty="0"/>
              <a:t>)</a:t>
            </a:r>
            <a:r>
              <a:rPr lang="en-US" sz="2400" b="1" dirty="0"/>
              <a:t> </a:t>
            </a:r>
            <a:r>
              <a:rPr lang="ru-RU" sz="2400" b="1" dirty="0"/>
              <a:t>элементов</a:t>
            </a:r>
            <a:endParaRPr lang="en-US" sz="2400" b="1" dirty="0"/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/>
              <a:t>Ограниченный буфер</a:t>
            </a:r>
            <a:r>
              <a:rPr lang="en-US" sz="3600" b="1"/>
              <a:t>: </a:t>
            </a:r>
            <a:r>
              <a:rPr lang="ru-RU" sz="3600" b="1"/>
              <a:t>процесс-производитель</a:t>
            </a:r>
            <a:endParaRPr lang="en-US" sz="3600" b="1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/>
              <a:t>item </a:t>
            </a:r>
            <a:r>
              <a:rPr lang="en-US" sz="2000" b="1" dirty="0" err="1"/>
              <a:t>nextProduced</a:t>
            </a:r>
            <a:r>
              <a:rPr lang="en-US" sz="2000" b="1" dirty="0"/>
              <a:t>;</a:t>
            </a:r>
            <a:br>
              <a:rPr lang="en-US" sz="2000" b="1" dirty="0"/>
            </a:br>
            <a:endParaRPr lang="en-US" sz="2000" b="1" dirty="0"/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while </a:t>
            </a:r>
            <a:r>
              <a:rPr lang="en-US" sz="2000" b="1" dirty="0"/>
              <a:t>(1) {</a:t>
            </a:r>
          </a:p>
          <a:p>
            <a:pPr>
              <a:buFont typeface="Wingdings" pitchFamily="2" charset="2"/>
              <a:buNone/>
            </a:pPr>
            <a:r>
              <a:rPr lang="en-US" sz="2000" b="1" dirty="0"/>
              <a:t>		while (((in + 1) % BUFFER_SIZE) == out)</a:t>
            </a:r>
          </a:p>
          <a:p>
            <a:pPr>
              <a:buFont typeface="Wingdings" pitchFamily="2" charset="2"/>
              <a:buNone/>
            </a:pPr>
            <a:r>
              <a:rPr lang="en-US" sz="2000" b="1" dirty="0"/>
              <a:t>			; /* do nothing */</a:t>
            </a:r>
          </a:p>
          <a:p>
            <a:pPr>
              <a:buFont typeface="Wingdings" pitchFamily="2" charset="2"/>
              <a:buNone/>
            </a:pPr>
            <a:r>
              <a:rPr lang="en-US" sz="2000" b="1" dirty="0"/>
              <a:t>		buffer[in] = </a:t>
            </a:r>
            <a:r>
              <a:rPr lang="en-US" sz="2000" b="1" dirty="0" err="1"/>
              <a:t>nextProduced</a:t>
            </a:r>
            <a:r>
              <a:rPr lang="en-US" sz="2000" b="1" dirty="0"/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 b="1" dirty="0"/>
              <a:t>		in = (in + 1) % BUFFER_SIZE;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}</a:t>
            </a:r>
            <a:endParaRPr lang="en-US" sz="2000" b="1" dirty="0"/>
          </a:p>
          <a:p>
            <a:pPr>
              <a:buFont typeface="Wingdings" pitchFamily="2" charset="2"/>
              <a:buNone/>
            </a:pPr>
            <a:endParaRPr lang="en-US" sz="2000" b="1" dirty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/>
              <a:t>Ограниченный буфер</a:t>
            </a:r>
            <a:r>
              <a:rPr lang="en-US" sz="3600" b="1"/>
              <a:t>: </a:t>
            </a:r>
            <a:r>
              <a:rPr lang="ru-RU" sz="3600" b="1"/>
              <a:t>процесс-потребитель</a:t>
            </a:r>
            <a:endParaRPr lang="en-US" sz="3600" b="1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000" b="1" dirty="0"/>
              <a:t>item </a:t>
            </a:r>
            <a:r>
              <a:rPr lang="en-US" sz="2000" b="1" dirty="0" err="1"/>
              <a:t>nextConsumed</a:t>
            </a:r>
            <a:r>
              <a:rPr lang="en-US" sz="2000" b="1" dirty="0"/>
              <a:t>;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while (1)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while (in == out)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	; /* do nothing */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</a:t>
            </a:r>
            <a:r>
              <a:rPr lang="en-US" sz="2000" b="1" dirty="0" err="1"/>
              <a:t>nextConsumed</a:t>
            </a:r>
            <a:r>
              <a:rPr lang="en-US" sz="2000" b="1" dirty="0"/>
              <a:t> = buffer[out];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out = (out + 1) % BUFFER_SIZE;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dirty="0"/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762000"/>
          </a:xfrm>
        </p:spPr>
        <p:txBody>
          <a:bodyPr/>
          <a:lstStyle/>
          <a:p>
            <a:r>
              <a:rPr lang="ru-RU" sz="3600" b="1" dirty="0" smtClean="0"/>
              <a:t>Коммуникация процессов</a:t>
            </a:r>
            <a:endParaRPr lang="en-US" sz="3600" b="1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439150" cy="50990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Механизм для коммуникации процессов и синхронизации их действий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i="1" dirty="0"/>
              <a:t>Система сообщений </a:t>
            </a:r>
            <a:r>
              <a:rPr lang="ru-RU" sz="2000" b="1" dirty="0"/>
              <a:t>– процессы взаимодействуют между собой без обращений к общим переменным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Средства </a:t>
            </a:r>
            <a:r>
              <a:rPr lang="ru-RU" sz="2000" b="1" dirty="0"/>
              <a:t>взаимодействия между </a:t>
            </a:r>
            <a:r>
              <a:rPr lang="ru-RU" sz="2000" b="1" dirty="0" smtClean="0"/>
              <a:t>процессами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обеспечива</a:t>
            </a:r>
            <a:r>
              <a:rPr lang="ru-RU" sz="2000" b="1" dirty="0" smtClean="0"/>
              <a:t>ю</a:t>
            </a:r>
            <a:r>
              <a:rPr lang="ru-RU" sz="2000" b="1" dirty="0" smtClean="0"/>
              <a:t>т </a:t>
            </a:r>
            <a:r>
              <a:rPr lang="ru-RU" sz="2000" b="1" dirty="0"/>
              <a:t>две </a:t>
            </a:r>
            <a:r>
              <a:rPr lang="ru-RU" sz="2000" b="1" dirty="0" smtClean="0"/>
              <a:t>операции вида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i="1" dirty="0"/>
              <a:t>send</a:t>
            </a:r>
            <a:r>
              <a:rPr lang="ru-RU" sz="2000" b="1" i="1" dirty="0"/>
              <a:t> </a:t>
            </a:r>
            <a:r>
              <a:rPr lang="en-US" sz="2000" b="1" i="1" dirty="0"/>
              <a:t>(message</a:t>
            </a:r>
            <a:r>
              <a:rPr lang="en-US" sz="2000" b="1" dirty="0"/>
              <a:t>) – </a:t>
            </a:r>
            <a:r>
              <a:rPr lang="ru-RU" sz="2000" b="1" dirty="0"/>
              <a:t>размер сообщения постоянный или переменный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/>
              <a:t>receive</a:t>
            </a:r>
            <a:r>
              <a:rPr lang="ru-RU" sz="2000" b="1" i="1" dirty="0"/>
              <a:t> </a:t>
            </a:r>
            <a:r>
              <a:rPr lang="en-US" sz="2000" b="1" i="1" dirty="0"/>
              <a:t>(message</a:t>
            </a:r>
            <a:r>
              <a:rPr lang="en-US" sz="2000" b="1" dirty="0"/>
              <a:t>)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Если </a:t>
            </a:r>
            <a:r>
              <a:rPr lang="en-US" sz="2000" b="1" i="1" dirty="0"/>
              <a:t>P</a:t>
            </a:r>
            <a:r>
              <a:rPr lang="en-US" sz="2000" b="1" dirty="0"/>
              <a:t> </a:t>
            </a:r>
            <a:r>
              <a:rPr lang="ru-RU" sz="2000" b="1" dirty="0"/>
              <a:t>и </a:t>
            </a:r>
            <a:r>
              <a:rPr lang="en-US" sz="2000" b="1" i="1" dirty="0"/>
              <a:t>Q</a:t>
            </a:r>
            <a:r>
              <a:rPr lang="en-US" sz="2000" b="1" dirty="0"/>
              <a:t> </a:t>
            </a:r>
            <a:r>
              <a:rPr lang="ru-RU" sz="2000" b="1" dirty="0"/>
              <a:t>требуется взаимодействовать между собой, им необходимо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Установить связь </a:t>
            </a:r>
            <a:r>
              <a:rPr lang="en-US" sz="2000" b="1" dirty="0"/>
              <a:t>(communication link) </a:t>
            </a:r>
            <a:r>
              <a:rPr lang="ru-RU" sz="2000" b="1" dirty="0"/>
              <a:t>друг с другом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Обменяться сообщениями вида</a:t>
            </a:r>
            <a:r>
              <a:rPr lang="en-US" sz="2000" b="1" dirty="0"/>
              <a:t> send/receive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Реализация связи 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Физическая (общая память, аппаратная шина)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Логическая (например, логические свойства)</a:t>
            </a:r>
            <a:endParaRPr lang="en-US" sz="1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Реализация </a:t>
            </a:r>
            <a:r>
              <a:rPr lang="ru-RU" sz="3600" b="1" dirty="0" smtClean="0"/>
              <a:t>коммуникации процессов</a:t>
            </a:r>
            <a:endParaRPr lang="en-US" sz="3600" b="1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2672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Как устанавливается связь</a:t>
            </a:r>
            <a:r>
              <a:rPr lang="en-US" sz="2400" b="1" dirty="0"/>
              <a:t>?</a:t>
            </a:r>
          </a:p>
          <a:p>
            <a:r>
              <a:rPr lang="ru-RU" sz="2400" b="1" dirty="0"/>
              <a:t>Можно ли установить связь более чем двух процессов</a:t>
            </a:r>
            <a:r>
              <a:rPr lang="en-US" sz="2400" b="1" dirty="0"/>
              <a:t>?</a:t>
            </a:r>
          </a:p>
          <a:p>
            <a:r>
              <a:rPr lang="ru-RU" sz="2400" b="1" dirty="0"/>
              <a:t>Сколько связей может быть установлено между двумя заданными процессами</a:t>
            </a:r>
            <a:r>
              <a:rPr lang="en-US" sz="2400" b="1" dirty="0"/>
              <a:t>?</a:t>
            </a:r>
          </a:p>
          <a:p>
            <a:r>
              <a:rPr lang="ru-RU" sz="2400" b="1" dirty="0"/>
              <a:t>Какова пропускная способность линии связи</a:t>
            </a:r>
            <a:r>
              <a:rPr lang="en-US" sz="2400" b="1" dirty="0"/>
              <a:t>?</a:t>
            </a:r>
          </a:p>
          <a:p>
            <a:r>
              <a:rPr lang="ru-RU" sz="2400" b="1" dirty="0"/>
              <a:t>Является ли длина сообщения по линии связи постоянной или переменной</a:t>
            </a:r>
            <a:r>
              <a:rPr lang="en-US" sz="2400" b="1" dirty="0"/>
              <a:t>?</a:t>
            </a:r>
          </a:p>
          <a:p>
            <a:r>
              <a:rPr lang="ru-RU" sz="2400" b="1" dirty="0"/>
              <a:t>Является ли связь ненаправленной или двунаправленной (дуплексной)</a:t>
            </a:r>
            <a:r>
              <a:rPr lang="en-US" sz="2400" b="1" dirty="0"/>
              <a:t>?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908</TotalTime>
  <Words>1074</Words>
  <Application>Microsoft PowerPoint</Application>
  <PresentationFormat>On-screen Show (4:3)</PresentationFormat>
  <Paragraphs>163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1_Wildflowers</vt:lpstr>
      <vt:lpstr>         Основы современных                  операционных систем                           Лекция 9</vt:lpstr>
      <vt:lpstr>Взаимодействующие (cooperating) процессы</vt:lpstr>
      <vt:lpstr>Виды процессов</vt:lpstr>
      <vt:lpstr>Проблема “производитель-потребитель” (producer – consumer)</vt:lpstr>
      <vt:lpstr>Ограниченный буфер – реализация с помощью общей памяти</vt:lpstr>
      <vt:lpstr>Ограниченный буфер: процесс-производитель</vt:lpstr>
      <vt:lpstr>Ограниченный буфер: процесс-потребитель</vt:lpstr>
      <vt:lpstr>Коммуникация процессов</vt:lpstr>
      <vt:lpstr>Реализация коммуникации процессов</vt:lpstr>
      <vt:lpstr>Прямая связь  (direct communication)</vt:lpstr>
      <vt:lpstr>Косвенная связь (indirect communication)</vt:lpstr>
      <vt:lpstr>Косвенная связь</vt:lpstr>
      <vt:lpstr>Косвенная связь</vt:lpstr>
      <vt:lpstr>Синхронизация при косвенной связи</vt:lpstr>
      <vt:lpstr>Буферизация</vt:lpstr>
      <vt:lpstr>Клиент-серверная взаимосвязь</vt:lpstr>
      <vt:lpstr>Сокеты (Sockets)</vt:lpstr>
      <vt:lpstr>Взаимодействие с помощью сокетов</vt:lpstr>
      <vt:lpstr>Удаленные вызовы процедур (RPC)</vt:lpstr>
      <vt:lpstr>Исполнение RPC</vt:lpstr>
      <vt:lpstr>Удаленный вызов метода (RMI) - Java</vt:lpstr>
      <vt:lpstr>Выстраивание параметров (marshaling)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79</cp:revision>
  <dcterms:created xsi:type="dcterms:W3CDTF">2001-09-03T03:38:43Z</dcterms:created>
  <dcterms:modified xsi:type="dcterms:W3CDTF">2010-07-19T17:38:09Z</dcterms:modified>
</cp:coreProperties>
</file>