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9D62896-697E-4737-9AB5-08C0428B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C2AF4-BF06-43FD-BD52-C9B71A3C949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C1EF-9586-4C9D-BB2C-4BAC24C52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4C36-61B4-46D7-B14F-907976D92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9FB1-C937-4258-BE2F-A352E5A12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BE55-8B39-4E15-A39D-5039AB5B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4B368F63-F58D-4C2B-A25C-DA560F9F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6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6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6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6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6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/>
              <a:t>   </a:t>
            </a:r>
            <a:r>
              <a:rPr lang="ru-RU" sz="4000" b="1" dirty="0" smtClean="0"/>
              <a:t>Основы современных        </a:t>
            </a:r>
            <a:br>
              <a:rPr lang="ru-RU" sz="4000" b="1" dirty="0" smtClean="0"/>
            </a:br>
            <a:r>
              <a:rPr lang="en-US" sz="4000" b="1" dirty="0" smtClean="0"/>
              <a:t>   </a:t>
            </a:r>
            <a:r>
              <a:rPr lang="ru-RU" sz="4000" b="1" dirty="0" smtClean="0"/>
              <a:t>операционных систем</a:t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666666"/>
                </a:solidFill>
                <a:latin typeface="Constantia" pitchFamily="18" charset="0"/>
              </a:rPr>
              <a:t/>
            </a:r>
            <a:br>
              <a:rPr lang="ru-RU" sz="4000" b="1" dirty="0" smtClean="0">
                <a:solidFill>
                  <a:srgbClr val="666666"/>
                </a:solidFill>
                <a:latin typeface="Constantia" pitchFamily="18" charset="0"/>
              </a:rPr>
            </a:br>
            <a:r>
              <a:rPr lang="en-US" sz="4000" b="1" dirty="0" smtClean="0">
                <a:solidFill>
                  <a:srgbClr val="666666"/>
                </a:solidFill>
                <a:latin typeface="Constantia" pitchFamily="18" charset="0"/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  <a:latin typeface="Constantia" pitchFamily="18" charset="0"/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  <a:latin typeface="Constantia" pitchFamily="18" charset="0"/>
              </a:rPr>
              <a:t>6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891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81A06FB6-319A-43CD-A913-65FC2E99DD42}" type="slidenum">
              <a:rPr lang="en-US" sz="1100"/>
              <a:pPr algn="r" eaLnBrk="0" hangingPunct="0"/>
              <a:t>10</a:t>
            </a:fld>
            <a:endParaRPr lang="en-US" sz="110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Дополнительные функции ОС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03350" y="1700213"/>
            <a:ext cx="6413500" cy="4144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Реализованы не непосредственно для удобства пользователя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а для обеспечения выполнения операций системы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buClr>
                <a:schemeClr val="tx1"/>
              </a:buClr>
              <a:buSzPct val="150000"/>
              <a:buFontTx/>
              <a:buChar char="•"/>
            </a:pP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Распределение ресурсов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между пользователями, программами и процессами, работающими одновременно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buClr>
                <a:schemeClr val="tx1"/>
              </a:buClr>
              <a:buSzPct val="150000"/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Ведение 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статистики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использования ресурсов, с целью выставления пользователям счетов (например, за сетевой трафик) или для анализа эффективности работы системы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buClr>
                <a:schemeClr val="tx1"/>
              </a:buClr>
              <a:buSzPct val="150000"/>
              <a:buFontTx/>
              <a:buChar char="•"/>
            </a:pP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Защита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– обеспечение того, чтобы доступ к любым ресурсам был контролируемым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en-US" sz="16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150559E9-FF31-4FA4-BC70-944343A073E2}" type="slidenum">
              <a:rPr lang="en-US" sz="1100"/>
              <a:pPr algn="r" eaLnBrk="0" hangingPunct="0"/>
              <a:t>11</a:t>
            </a:fld>
            <a:endParaRPr lang="en-US" sz="110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07375" cy="814387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Системные вызовы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341438"/>
            <a:ext cx="6337300" cy="4751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Системные вызовы являются интерфейсом между выполняемой программой и ОС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Обычно доступны как специальные ассемблерные команды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Некоторые языки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 (C, C++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 и др.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 позволяют выполнять системные вызовы непосредственно</a:t>
            </a:r>
            <a:endParaRPr lang="en-US" sz="16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Используются три основных способа передачи параметров исполняемой программой операционной системе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Передача параметров в регистрах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Запись параметров в таблицу, расположенную в памяти, и передача адреса этой таблицы в регистре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Запись (проталкивание) параметров в стек программой и чтение (выталкивание) их из стека ОС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0963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46BC6A08-06FD-478A-85FC-049C2D3BB13F}" type="slidenum">
              <a:rPr lang="en-US" sz="1100"/>
              <a:pPr algn="r" eaLnBrk="0" hangingPunct="0"/>
              <a:t>12</a:t>
            </a:fld>
            <a:endParaRPr lang="en-US" sz="110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smtClean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     </a:t>
            </a:r>
            <a:r>
              <a:rPr lang="ru-RU" sz="3600" b="1" smtClean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Передача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параметров </a:t>
            </a: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в </a:t>
            </a:r>
            <a:r>
              <a:rPr lang="ru-RU" sz="3600" b="1" smtClean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таблице</a:t>
            </a:r>
            <a:endParaRPr lang="en-US" sz="3600" b="1" dirty="0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pic>
        <p:nvPicPr>
          <p:cNvPr id="6" name="Picture 5" descr="Fig_6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7821471" cy="51585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198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E25E37BF-D89A-4DB0-8AB5-01FF9DBE4BF8}" type="slidenum">
              <a:rPr lang="en-US" sz="1100"/>
              <a:pPr algn="r" eaLnBrk="0" hangingPunct="0"/>
              <a:t>13</a:t>
            </a:fld>
            <a:endParaRPr lang="en-US" sz="110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Виды системных вызовов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Управление процессами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Управление файлами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Управление устройствами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Сопровождающая информация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Коммуникации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301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14DD6B22-73A0-4CBB-8578-21399CCFCBAC}" type="slidenum">
              <a:rPr lang="en-US" sz="1100"/>
              <a:pPr algn="r" eaLnBrk="0" hangingPunct="0"/>
              <a:t>14</a:t>
            </a:fld>
            <a:endParaRPr lang="en-US" sz="110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58204" cy="65403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Исполнение программ в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MS-DOS</a:t>
            </a:r>
          </a:p>
        </p:txBody>
      </p:sp>
      <p:pic>
        <p:nvPicPr>
          <p:cNvPr id="6" name="Picture 5" descr="Fig_6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5" y="1032489"/>
            <a:ext cx="5286412" cy="53930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403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39889B12-FD59-4008-9631-11ABF148E0EF}" type="slidenum">
              <a:rPr lang="en-US" sz="1100"/>
              <a:pPr algn="r" eaLnBrk="0" hangingPunct="0"/>
              <a:t>15</a:t>
            </a:fld>
            <a:endParaRPr lang="en-US" sz="110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750" y="214290"/>
            <a:ext cx="8731250" cy="731838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Исполнение нескольких программ в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UNIX</a:t>
            </a:r>
          </a:p>
        </p:txBody>
      </p:sp>
      <p:pic>
        <p:nvPicPr>
          <p:cNvPr id="6" name="Picture 5" descr="Fig_6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071546"/>
            <a:ext cx="2238381" cy="5195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505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EBAEF30E-C577-438B-A3FD-35A6D78A3C3E}" type="slidenum">
              <a:rPr lang="en-US" sz="1100"/>
              <a:pPr algn="r" eaLnBrk="0" hangingPunct="0"/>
              <a:t>16</a:t>
            </a:fld>
            <a:endParaRPr lang="en-US" sz="110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Коммуникационные модели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650" y="1484313"/>
            <a:ext cx="8064500" cy="45370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smtClean="0">
                <a:solidFill>
                  <a:schemeClr val="tx1"/>
                </a:solidFill>
                <a:latin typeface="Candara" pitchFamily="34" charset="0"/>
              </a:rPr>
              <a:t>Могут реализовываться с помощью общей памяти или передачи сообщений</a:t>
            </a:r>
          </a:p>
          <a:p>
            <a:pPr>
              <a:buFontTx/>
              <a:buNone/>
            </a:pPr>
            <a:endParaRPr lang="en-US" sz="2000" b="1" smtClean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/>
          <a:srcRect l="1248" t="7372" r="1248" b="13397"/>
          <a:stretch>
            <a:fillRect/>
          </a:stretch>
        </p:blipFill>
        <p:spPr bwMode="auto">
          <a:xfrm>
            <a:off x="1692275" y="2492375"/>
            <a:ext cx="5702300" cy="34766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6083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1F1F0857-30EF-4CFD-BC0E-17A168CA4033}" type="slidenum">
              <a:rPr lang="en-US" sz="1100"/>
              <a:pPr algn="r" eaLnBrk="0" hangingPunct="0"/>
              <a:t>17</a:t>
            </a:fld>
            <a:endParaRPr lang="en-US" sz="110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290513"/>
            <a:ext cx="7704138" cy="66675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Системные программы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4213" y="1268413"/>
            <a:ext cx="7920037" cy="4824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  <a:latin typeface="Candara" pitchFamily="34" charset="0"/>
              </a:rPr>
              <a:t>Системные программы обеспечивают удобное окружение</a:t>
            </a:r>
            <a:r>
              <a:rPr lang="en-US" b="1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b="1" smtClean="0">
                <a:solidFill>
                  <a:schemeClr val="tx1"/>
                </a:solidFill>
                <a:latin typeface="Candara" pitchFamily="34" charset="0"/>
              </a:rPr>
              <a:t>для разработки и исполнения программ</a:t>
            </a:r>
            <a:r>
              <a:rPr lang="en-US" b="1" smtClean="0">
                <a:solidFill>
                  <a:schemeClr val="tx1"/>
                </a:solidFill>
                <a:latin typeface="Candara" pitchFamily="34" charset="0"/>
              </a:rPr>
              <a:t>.  </a:t>
            </a:r>
            <a:r>
              <a:rPr lang="ru-RU" b="1" smtClean="0">
                <a:solidFill>
                  <a:schemeClr val="tx1"/>
                </a:solidFill>
                <a:latin typeface="Candara" pitchFamily="34" charset="0"/>
              </a:rPr>
              <a:t>Они подразделяются на программы</a:t>
            </a:r>
            <a:r>
              <a:rPr lang="en-US" b="1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ru-RU" sz="1800" b="1" smtClean="0">
                <a:solidFill>
                  <a:schemeClr val="tx1"/>
                </a:solidFill>
                <a:latin typeface="Candara" pitchFamily="34" charset="0"/>
              </a:rPr>
              <a:t>Управления файлами</a:t>
            </a:r>
            <a:r>
              <a:rPr lang="en-US" sz="1800" b="1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ru-RU" sz="1800" b="1" smtClean="0">
                <a:solidFill>
                  <a:schemeClr val="tx1"/>
                </a:solidFill>
                <a:latin typeface="Candara" pitchFamily="34" charset="0"/>
              </a:rPr>
              <a:t>Получения информации о состоянии</a:t>
            </a:r>
            <a:endParaRPr lang="en-US" sz="1800" b="1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800" b="1" smtClean="0">
                <a:solidFill>
                  <a:schemeClr val="tx1"/>
                </a:solidFill>
                <a:latin typeface="Candara" pitchFamily="34" charset="0"/>
              </a:rPr>
              <a:t>Изменения файлов</a:t>
            </a:r>
            <a:endParaRPr lang="en-US" sz="1800" b="1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800" b="1" smtClean="0">
                <a:solidFill>
                  <a:schemeClr val="tx1"/>
                </a:solidFill>
                <a:latin typeface="Candara" pitchFamily="34" charset="0"/>
              </a:rPr>
              <a:t>Поддержки языков программирования</a:t>
            </a:r>
            <a:endParaRPr lang="en-US" sz="1800" b="1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800" b="1" smtClean="0">
                <a:solidFill>
                  <a:schemeClr val="tx1"/>
                </a:solidFill>
                <a:latin typeface="Candara" pitchFamily="34" charset="0"/>
              </a:rPr>
              <a:t>Загрузки и исполнения программ</a:t>
            </a:r>
            <a:endParaRPr lang="en-US" sz="1800" b="1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800" b="1" smtClean="0">
                <a:solidFill>
                  <a:schemeClr val="tx1"/>
                </a:solidFill>
                <a:latin typeface="Candara" pitchFamily="34" charset="0"/>
              </a:rPr>
              <a:t>Коммуникации</a:t>
            </a:r>
            <a:endParaRPr lang="en-US" sz="1800" b="1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  <a:latin typeface="Candara" pitchFamily="34" charset="0"/>
              </a:rPr>
              <a:t>Использование ОС большинством пользователей основано на использовании системных программ, а не системных вызовов</a:t>
            </a:r>
            <a:r>
              <a:rPr lang="en-US" b="1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710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5CE6E249-A2B5-42D8-97ED-BC5D471D0466}" type="slidenum">
              <a:rPr lang="en-US" sz="1100"/>
              <a:pPr algn="r" eaLnBrk="0" hangingPunct="0"/>
              <a:t>18</a:t>
            </a:fld>
            <a:endParaRPr lang="en-US" sz="110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Структура системы </a:t>
            </a:r>
            <a:r>
              <a:rPr lang="en-US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MS-DOS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MS-DOS –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разработана по принципу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обеспечить максимум функциональности, используя минимум памяти (640 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K –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ограничение на объем памяти для программы в 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MS-DOS)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Нет явного разделения на модули</a:t>
            </a:r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Хотя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 MS-DOS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и имеет некоторую архитектуру, но уровни функциональности и интерфейсы в ней не отделены четко друг от друга</a:t>
            </a:r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813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8F227855-AD99-4D30-89B5-978CC78C5685}" type="slidenum">
              <a:rPr lang="en-US" sz="1100"/>
              <a:pPr algn="r" eaLnBrk="0" hangingPunct="0"/>
              <a:t>19</a:t>
            </a:fld>
            <a:endParaRPr lang="en-US" sz="110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0"/>
            <a:ext cx="8605868" cy="66832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Уровни</a:t>
            </a:r>
            <a:r>
              <a:rPr lang="en-US" sz="32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абстракции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модулей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MS-DOS</a:t>
            </a:r>
          </a:p>
        </p:txBody>
      </p:sp>
      <p:pic>
        <p:nvPicPr>
          <p:cNvPr id="6" name="Picture 5" descr="Fig_6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642918"/>
            <a:ext cx="4934287" cy="57082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E3D41CEB-1694-4208-A094-52266A404CF2}" type="slidenum">
              <a:rPr lang="en-US" sz="1100"/>
              <a:pPr algn="r" eaLnBrk="0" hangingPunct="0"/>
              <a:t>2</a:t>
            </a:fld>
            <a:endParaRPr lang="en-US" sz="110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325438"/>
            <a:ext cx="7778750" cy="606425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Управление основной памятью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371600"/>
            <a:ext cx="7773988" cy="48656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Память – большой массив слов или байтов 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    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big 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endian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 / little 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endian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),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каждый из которых имеет свой адрес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 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Это хранилище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(repository)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данных с быстрым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доступом, разделяемое процессором и устройствами ввода-вывода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Основная память – это неустойчивое 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volatile)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устройство памяти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 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Ее содержимое теряется при сбое системы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ОС отвечает за следующие действия,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связанные с управлением памятью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Отслеживание того, какие части памяти в данный момент используются и какими процессами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Стратегия загрузки процессов в основную память, по мере ее освобождения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Выделение и освобождение памяти по мере необходимости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4915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F5FEDCCC-A0C4-4AAF-84C3-400911868C7D}" type="slidenum">
              <a:rPr lang="en-US" sz="1100"/>
              <a:pPr algn="r" eaLnBrk="0" hangingPunct="0"/>
              <a:t>20</a:t>
            </a:fld>
            <a:endParaRPr lang="en-US" sz="1100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4525" y="385763"/>
            <a:ext cx="7702550" cy="608012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Структура системы </a:t>
            </a:r>
            <a:r>
              <a:rPr lang="en-US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UNIX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24000"/>
            <a:ext cx="8153400" cy="4724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UNIX –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ограничена функциональностью аппаратуры. Первоначальные версии 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UNIX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имели ограниченное структурирование.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Система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UNIX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состоит из двух частей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Системные программы</a:t>
            </a:r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Ядро</a:t>
            </a:r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2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Содержит все модули, уровень абстракции которых ниже системных вызовов, но выше непосредственно аппаратных модулей</a:t>
            </a:r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2"/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Поддержка файловой системы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диспетчеризация процессора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управление памятью и другие функции ОС</a:t>
            </a:r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5017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97FCD27C-AC3A-4F29-9E75-ABEED77E1540}" type="slidenum">
              <a:rPr lang="en-US" sz="1100"/>
              <a:pPr algn="r" eaLnBrk="0" hangingPunct="0"/>
              <a:t>21</a:t>
            </a:fld>
            <a:endParaRPr lang="en-US" sz="110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58204" cy="72547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     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Структура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системы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UNIX</a:t>
            </a:r>
          </a:p>
        </p:txBody>
      </p:sp>
      <p:pic>
        <p:nvPicPr>
          <p:cNvPr id="6" name="Picture 5" descr="Fig_6.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643733" cy="53880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51203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F4CDCF22-7880-4324-90B2-0546B0523B7E}" type="slidenum">
              <a:rPr lang="en-US" sz="1100"/>
              <a:pPr algn="r" eaLnBrk="0" hangingPunct="0"/>
              <a:t>22</a:t>
            </a:fld>
            <a:endParaRPr lang="en-US" sz="110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325438"/>
            <a:ext cx="8077200" cy="909637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Подход к созданию ОС на основе уровней абстракции </a:t>
            </a:r>
            <a:r>
              <a:rPr lang="en-US" sz="28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(</a:t>
            </a:r>
            <a:r>
              <a:rPr lang="ru-RU" sz="28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Э. Дейкстра, операционная система </a:t>
            </a:r>
            <a:r>
              <a:rPr lang="en-US" sz="28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THE, 1968)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435975" cy="4565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ОС реализуется в виде набора (иерархии) </a:t>
            </a:r>
            <a:r>
              <a:rPr lang="ru-RU" sz="2000" b="1" i="1" dirty="0" smtClean="0">
                <a:solidFill>
                  <a:schemeClr val="tx1"/>
                </a:solidFill>
                <a:latin typeface="Candara" pitchFamily="34" charset="0"/>
              </a:rPr>
              <a:t>уровней абстракции (</a:t>
            </a:r>
            <a:r>
              <a:rPr lang="en-US" sz="2000" b="1" i="1" dirty="0" smtClean="0">
                <a:solidFill>
                  <a:schemeClr val="tx1"/>
                </a:solidFill>
                <a:latin typeface="Candara" pitchFamily="34" charset="0"/>
              </a:rPr>
              <a:t>abstraction layers),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каждый из которых реализован на основе предыдущего уровня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. 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Уровень 0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(layer 0)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 - аппаратура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hardware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;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самый высокий уровень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(layer N)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 - пользовательский интерфейс с ОС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ru-RU" sz="2000" b="1" smtClean="0">
                <a:solidFill>
                  <a:schemeClr val="tx1"/>
                </a:solidFill>
                <a:latin typeface="Candara" pitchFamily="34" charset="0"/>
              </a:rPr>
              <a:t>Согласно принципам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модульного программирования, при реализации каждого уровня используются только модули предшествующего уровня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“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Перескакивание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”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через уровень не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рекомендуется (нарушение технологии, которое может привести к ошибкам)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Уровни абстракции – движущая сила и принцип развития всего программного обеспечения. Каждая новая программа разрабатывается не с нуля, а на некотором достаточно высоком уровне абстракции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5222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F681AE58-B1BF-48E5-8D38-F42E45ADFCA4}" type="slidenum">
              <a:rPr lang="en-US" sz="1100"/>
              <a:pPr algn="r" eaLnBrk="0" hangingPunct="0"/>
              <a:t>23</a:t>
            </a:fld>
            <a:endParaRPr lang="en-US" sz="110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Q &amp; A</a:t>
            </a:r>
            <a:endParaRPr lang="ru-RU" sz="44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solidFill>
                  <a:schemeClr val="tx1"/>
                </a:solidFill>
                <a:latin typeface="Candara" pitchFamily="34" charset="0"/>
              </a:rPr>
              <a:t>Вопросы и ответы</a:t>
            </a:r>
            <a:r>
              <a:rPr lang="ru-RU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E40A1EBD-DB16-43E4-A697-3B25ED9108AE}" type="slidenum">
              <a:rPr lang="en-US" sz="1100"/>
              <a:pPr algn="r" eaLnBrk="0" hangingPunct="0"/>
              <a:t>3</a:t>
            </a:fld>
            <a:endParaRPr lang="en-US" sz="110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1038" y="325438"/>
            <a:ext cx="7842250" cy="366712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Управление файлами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4213" y="908050"/>
            <a:ext cx="8064500" cy="5257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Файл (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file)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– совокупность взаимосвязанной информации, задаваемой его создателем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 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Как правило, файлы представляют программы (в виде исходного текста или в двоичной форме) или данные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Другой термин для файла – 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набор данных 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(data set) –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IBM 360/370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ОС отвечает за следующие действия, связанные с управлением файлами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Создание и удаление файлов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Создание и удаление директорий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Поддержка примитивов (пользовательских команд, 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APIs) 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для управления файлами и директориями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Отображение файлов на внешнюю память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Сброс (</a:t>
            </a:r>
            <a:r>
              <a:rPr lang="en-US" sz="1600" b="1" i="1" dirty="0" smtClean="0">
                <a:solidFill>
                  <a:schemeClr val="tx1"/>
                </a:solidFill>
                <a:latin typeface="Candara" pitchFamily="34" charset="0"/>
              </a:rPr>
              <a:t>backup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) 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файлов на устойчивые носители (стример, 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flash 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и др.)</a:t>
            </a:r>
            <a:endParaRPr lang="en-US" sz="16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В некоторых ОС реализованы файловые системы с </a:t>
            </a:r>
            <a:r>
              <a:rPr lang="ru-RU" sz="1600" b="1" i="1" dirty="0" smtClean="0">
                <a:solidFill>
                  <a:schemeClr val="tx1"/>
                </a:solidFill>
                <a:latin typeface="Candara" pitchFamily="34" charset="0"/>
              </a:rPr>
              <a:t>криптованием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 данных при записи в файл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 (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например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, ZFS 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в 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Solaris)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277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1ADE5157-E678-46A7-B1B6-5192755109BA}" type="slidenum">
              <a:rPr lang="en-US" sz="1100"/>
              <a:pPr algn="r" eaLnBrk="0" hangingPunct="0"/>
              <a:t>4</a:t>
            </a:fld>
            <a:endParaRPr lang="en-US" sz="110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Управление вторичной памятью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76375" y="1484313"/>
            <a:ext cx="6264275" cy="46815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Поскольку размер основной памяти недостаточен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для постоянного хранения всех программ и данных, в компьютерной системе должна быть предусмотрена вторичная (внешняя) память для сброса, откачки 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back up, swapping)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части содержимого основной памяти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В большинстве компьютерных систем в качестве главной вторичной памяти для хранения программ и данных используются диски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ОС отвечает за выполнение следующих действий, связанных с управлением дисками</a:t>
            </a:r>
            <a:r>
              <a:rPr lang="en-US" sz="1800" dirty="0" smtClean="0">
                <a:solidFill>
                  <a:schemeClr val="tx1"/>
                </a:solidFill>
                <a:latin typeface="Candara" pitchFamily="34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Управление свободной дисковой памятью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Выделение дисковой памяти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Диспетчеризация дисков 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disk scheduling)</a:t>
            </a:r>
          </a:p>
          <a:p>
            <a:pPr>
              <a:lnSpc>
                <a:spcPct val="90000"/>
              </a:lnSpc>
            </a:pP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379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D14A4C13-6DAD-4D47-8F5D-5BF21F50CC18}" type="slidenum">
              <a:rPr lang="en-US" sz="1100"/>
              <a:pPr algn="r" eaLnBrk="0" hangingPunct="0"/>
              <a:t>5</a:t>
            </a:fld>
            <a:endParaRPr lang="en-US" sz="110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28600"/>
            <a:ext cx="8153400" cy="6096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Сети (распределенные системы)</a:t>
            </a:r>
            <a:endParaRPr lang="en-US" sz="28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914400"/>
            <a:ext cx="8964613" cy="5106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Распределенная система – это совокупность процессоров, которые не используют общую память или часы (такты процессора)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Каждый процессор имеет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собственную локальную память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Процессоры в системе соединены в сеть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Сетевое взаимодействие выполняется по определенному 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протоколу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(интерфейсу, набору операций)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Наиболее распространенный сетевой протокол –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TCP/IP,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основанный на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IP-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адресах машин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(hosts);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например, 190.100.125.1</a:t>
            </a:r>
            <a:endParaRPr lang="en-US" sz="1800" b="1" i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Распределенная система обеспечивает доступ пользователей к различным общим сетевым 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ресурсам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(файлам, принтерам и т.д.) и удаленный запуск программ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en-US" sz="1800" b="1" dirty="0" err="1" smtClean="0">
                <a:solidFill>
                  <a:schemeClr val="tx1"/>
                </a:solidFill>
                <a:latin typeface="Candara" pitchFamily="34" charset="0"/>
              </a:rPr>
              <a:t>rsh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, RPC, RMI, etc.)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Доступ к общему ресурсу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(shared resource)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позволяет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Candara" pitchFamily="34" charset="0"/>
              </a:rPr>
              <a:t>Ускорить вычисления</a:t>
            </a:r>
            <a:r>
              <a:rPr lang="en-US" sz="1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Candara" pitchFamily="34" charset="0"/>
              </a:rPr>
              <a:t>Расширить границы доступа к данным</a:t>
            </a:r>
            <a:endParaRPr lang="en-US" sz="1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Candara" pitchFamily="34" charset="0"/>
              </a:rPr>
              <a:t>Обеспечить более высокую надежность</a:t>
            </a:r>
            <a:endParaRPr lang="en-US" sz="1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48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06AAB9BF-D6F3-4B09-908D-FE4F119ECD11}" type="slidenum">
              <a:rPr lang="en-US" sz="1100"/>
              <a:pPr algn="r" eaLnBrk="0" hangingPunct="0"/>
              <a:t>6</a:t>
            </a:fld>
            <a:endParaRPr lang="en-US" sz="110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137525" cy="814387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Система защиты </a:t>
            </a:r>
            <a:r>
              <a:rPr lang="en-US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(protection)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412875"/>
            <a:ext cx="7910513" cy="46831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Термин </a:t>
            </a:r>
            <a:r>
              <a:rPr lang="ru-RU" sz="2000" b="1" i="1" dirty="0" smtClean="0">
                <a:solidFill>
                  <a:schemeClr val="tx1"/>
                </a:solidFill>
                <a:latin typeface="Candara" pitchFamily="34" charset="0"/>
              </a:rPr>
              <a:t>защита (</a:t>
            </a:r>
            <a:r>
              <a:rPr lang="en-US" sz="2000" b="1" i="1" dirty="0" smtClean="0">
                <a:solidFill>
                  <a:schemeClr val="tx1"/>
                </a:solidFill>
                <a:latin typeface="Candara" pitchFamily="34" charset="0"/>
              </a:rPr>
              <a:t>protection</a:t>
            </a:r>
            <a:r>
              <a:rPr lang="ru-RU" sz="2000" b="1" i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 используется для механизма управления доступом программ, процессов и пользователей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к системным и пользовательским ресурсам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Механизм защиты должен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Различать авторизованный (санкционированный -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authorized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и несанкционированный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unauthorized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доступ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Описывать предназначенные для защиты элементы управления (конфигурации)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Обеспечивать средства выполнения необходимых для защиты действий (сигналы, исключения, блокировка и др.)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32BD2F3B-1CDA-4B59-A89D-5748E3039160}" type="slidenum">
              <a:rPr lang="en-US" sz="1100"/>
              <a:pPr algn="r" eaLnBrk="0" hangingPunct="0"/>
              <a:t>7</a:t>
            </a:fld>
            <a:endParaRPr lang="en-US" sz="110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Система поддержки командного интерпретатора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188" y="1557338"/>
            <a:ext cx="8137525" cy="46799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Большинство команд для ОС задаются с помощью специальных управляющих операторов, 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предназначенных для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/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создания процессов и управления процессами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 </a:t>
            </a:r>
            <a:endParaRPr lang="ru-RU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   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(UNIX:  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ps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 –a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выполнения ввода-вывода    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DOS:  type  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file_name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/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управления вторичной памятью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 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(UNIX:  share  /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mydir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/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управления основной памятью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/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доступа к файловой системе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защиты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(UNIX:  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chmod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  700 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my_home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_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dir)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/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управления сетью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telnet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 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host_name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; rlogin </a:t>
            </a:r>
            <a:r>
              <a:rPr lang="en-US" sz="1800" b="1" i="1" dirty="0" err="1" smtClean="0">
                <a:solidFill>
                  <a:schemeClr val="tx1"/>
                </a:solidFill>
                <a:latin typeface="Candara" pitchFamily="34" charset="0"/>
              </a:rPr>
              <a:t>host_name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endParaRPr lang="en-US" sz="16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053BEA2A-4818-4AEE-983C-C9D60ADA2EDB}" type="slidenum">
              <a:rPr lang="en-US" sz="1100"/>
              <a:pPr algn="r" eaLnBrk="0" hangingPunct="0"/>
              <a:t>8</a:t>
            </a:fld>
            <a:endParaRPr lang="en-US" sz="110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Командные  интерпретаторы</a:t>
            </a:r>
            <a:endParaRPr lang="en-US" sz="3600" b="1" dirty="0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Программа, которая читает и интерпретирует операторы управления, называется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Candara" pitchFamily="34" charset="0"/>
              </a:rPr>
              <a:t>     -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командным интерпретатором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(Windows / MS-DOS prompt;  command.com)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shell (UNIX, Linux;  Start/System tools/Terminal)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	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Ее функция состоит в том, чтобы прочесть и исполнить очередной управляющий оператор (команду)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C85EA129-B168-4FE1-807F-3878DBC9A332}" type="slidenum">
              <a:rPr lang="en-US" sz="1100"/>
              <a:pPr algn="r" eaLnBrk="0" hangingPunct="0"/>
              <a:t>9</a:t>
            </a:fld>
            <a:endParaRPr lang="en-US" sz="110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9913" y="325438"/>
            <a:ext cx="7851775" cy="606425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Сервисы (службы) ОС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295400"/>
            <a:ext cx="8515350" cy="4438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Исполнение программ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–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загрузка программы в память и ее выполнение 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Windows – execution stub; .NET – execution stub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для вызова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CLR).</a:t>
            </a:r>
          </a:p>
          <a:p>
            <a:pPr>
              <a:lnSpc>
                <a:spcPct val="9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Поддержка ввода-вывода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– обеспечение интерфейса для работы программ с устройствами ввода-вывода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Работа с файловой системой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– предоставление программам интерфейса для создания, именования, удаления файлов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Коммуникация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– обмен информацией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между процессами, выполняемыми на одном компьютере или на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других системах, связанных в сеть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 Реализуется с помощью общей памяти (</a:t>
            </a:r>
            <a:r>
              <a:rPr lang="en-US" sz="1800" b="1" i="1" dirty="0" smtClean="0">
                <a:solidFill>
                  <a:schemeClr val="tx1"/>
                </a:solidFill>
                <a:latin typeface="Candara" pitchFamily="34" charset="0"/>
              </a:rPr>
              <a:t>shared memory</a:t>
            </a: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или передачи сообщений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Candara" pitchFamily="34" charset="0"/>
              </a:rPr>
              <a:t>Обнаружение ошибок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в работе процессора, памяти, устройств ввода-вывода и программах пользователей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969</TotalTime>
  <Words>1432</Words>
  <Application>Microsoft PowerPoint</Application>
  <PresentationFormat>On-screen Show (4:3)</PresentationFormat>
  <Paragraphs>167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1_Wildflowers</vt:lpstr>
      <vt:lpstr>   Основы современных            операционных систем                            Лекция 6</vt:lpstr>
      <vt:lpstr>Управление основной памятью</vt:lpstr>
      <vt:lpstr>Управление файлами</vt:lpstr>
      <vt:lpstr>Управление вторичной памятью</vt:lpstr>
      <vt:lpstr>Сети (распределенные системы)</vt:lpstr>
      <vt:lpstr>Система защиты (protection)</vt:lpstr>
      <vt:lpstr>Система поддержки командного интерпретатора</vt:lpstr>
      <vt:lpstr>Командные  интерпретаторы</vt:lpstr>
      <vt:lpstr>Сервисы (службы) ОС</vt:lpstr>
      <vt:lpstr>Дополнительные функции ОС</vt:lpstr>
      <vt:lpstr>Системные вызовы</vt:lpstr>
      <vt:lpstr>     Передача параметров в таблице</vt:lpstr>
      <vt:lpstr>Виды системных вызовов</vt:lpstr>
      <vt:lpstr>Исполнение программ в MS-DOS</vt:lpstr>
      <vt:lpstr>Исполнение нескольких программ в UNIX</vt:lpstr>
      <vt:lpstr>Коммуникационные модели</vt:lpstr>
      <vt:lpstr>Системные программы</vt:lpstr>
      <vt:lpstr>Структура системы MS-DOS</vt:lpstr>
      <vt:lpstr>Уровни абстракции модулей MS-DOS</vt:lpstr>
      <vt:lpstr>Структура системы UNIX</vt:lpstr>
      <vt:lpstr>      Структура системы UNIX</vt:lpstr>
      <vt:lpstr>Подход к созданию ОС на основе уровней абстракции (Э. Дейкстра, операционная система THE, 1968)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78</cp:revision>
  <dcterms:created xsi:type="dcterms:W3CDTF">2001-09-03T03:38:43Z</dcterms:created>
  <dcterms:modified xsi:type="dcterms:W3CDTF">2010-07-16T14:39:40Z</dcterms:modified>
</cp:coreProperties>
</file>