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89" r:id="rId1"/>
  </p:sldMasterIdLst>
  <p:notesMasterIdLst>
    <p:notesMasterId r:id="rId32"/>
  </p:notesMasterIdLst>
  <p:sldIdLst>
    <p:sldId id="256" r:id="rId2"/>
    <p:sldId id="279" r:id="rId3"/>
    <p:sldId id="280" r:id="rId4"/>
    <p:sldId id="281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82" r:id="rId27"/>
    <p:sldId id="283" r:id="rId28"/>
    <p:sldId id="284" r:id="rId29"/>
    <p:sldId id="285" r:id="rId30"/>
    <p:sldId id="277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664" autoAdjust="0"/>
  </p:normalViewPr>
  <p:slideViewPr>
    <p:cSldViewPr>
      <p:cViewPr varScale="1">
        <p:scale>
          <a:sx n="70" d="100"/>
          <a:sy n="70" d="100"/>
        </p:scale>
        <p:origin x="-13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AC86B2F3-A23A-4CBD-AD91-80E0A22D55F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566705-26C9-45B5-96CE-1C7EA77C9191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 descr="title - 2.png"/>
          <p:cNvPicPr>
            <a:picLocks noChangeAspect="1"/>
          </p:cNvPicPr>
          <p:nvPr/>
        </p:nvPicPr>
        <p:blipFill>
          <a:blip r:embed="rId2"/>
          <a:srcRect l="13043" t="17903" r="2805" b="264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900" y="954741"/>
            <a:ext cx="7315200" cy="1676400"/>
          </a:xfrm>
        </p:spPr>
        <p:txBody>
          <a:bodyPr>
            <a:noAutofit/>
          </a:bodyPr>
          <a:lstStyle>
            <a:lvl1pPr algn="l">
              <a:defRPr sz="4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2895600"/>
            <a:ext cx="4559300" cy="2590800"/>
          </a:xfrm>
        </p:spPr>
        <p:txBody>
          <a:bodyPr>
            <a:normAutofit/>
          </a:bodyPr>
          <a:lstStyle>
            <a:lvl1pPr marL="0" indent="0" algn="l">
              <a:lnSpc>
                <a:spcPct val="125000"/>
              </a:lnSpc>
              <a:buNone/>
              <a:defRPr sz="18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62FCA-E62A-4F57-A93A-0F2C66D02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DE50-7BBE-446F-93F2-9978F4DBA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295835"/>
            <a:ext cx="1676400" cy="5830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9900" y="1653988"/>
            <a:ext cx="6007100" cy="4472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B22D4-6335-4C49-9E35-C5A3D6C7B4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577788"/>
          </a:xfrm>
        </p:spPr>
        <p:txBody>
          <a:bodyPr>
            <a:normAutofit/>
          </a:bodyPr>
          <a:lstStyle>
            <a:lvl1pPr algn="l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28FD1-3348-4528-8878-BB097B4E0D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ummer1.png"/>
          <p:cNvPicPr>
            <a:picLocks noChangeAspect="1"/>
          </p:cNvPicPr>
          <p:nvPr/>
        </p:nvPicPr>
        <p:blipFill>
          <a:blip r:embed="rId2"/>
          <a:srcRect l="4545" r="4545"/>
          <a:stretch>
            <a:fillRect/>
          </a:stretch>
        </p:blipFill>
        <p:spPr>
          <a:xfrm>
            <a:off x="0" y="1618637"/>
            <a:ext cx="9144000" cy="39911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887" y="1295400"/>
            <a:ext cx="6399213" cy="15906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887" y="3657600"/>
            <a:ext cx="6399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800"/>
              </a:spcBef>
              <a:buFontTx/>
              <a:buNone/>
              <a:defRPr sz="1800" kern="12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41B32-45FF-449F-93AC-9B90CA2F69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976718"/>
            <a:ext cx="3017520" cy="41494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976718"/>
            <a:ext cx="3017520" cy="415137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7189-806D-4E69-9847-35D6D901BF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5186" y="1828800"/>
            <a:ext cx="3017520" cy="7159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5186" y="2743200"/>
            <a:ext cx="3017520" cy="338296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601" y="1828800"/>
            <a:ext cx="3017520" cy="7159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601" y="2743200"/>
            <a:ext cx="3017520" cy="338296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B8F69-946C-44AB-8CD3-592460796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0960-5E6F-4DE7-9F81-208B593850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 - 2.png"/>
          <p:cNvPicPr>
            <a:picLocks noChangeAspect="1"/>
          </p:cNvPicPr>
          <p:nvPr/>
        </p:nvPicPr>
        <p:blipFill>
          <a:blip r:embed="rId2"/>
          <a:srcRect l="13043" t="17903" r="10455" b="987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3775-34A0-4112-8569-E813C3A14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lowers content.png"/>
          <p:cNvPicPr>
            <a:picLocks noChangeAspect="1"/>
          </p:cNvPicPr>
          <p:nvPr/>
        </p:nvPicPr>
        <p:blipFill>
          <a:blip r:embed="rId2"/>
          <a:srcRect l="4545" t="8217" r="4545" b="131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860550"/>
          </a:xfrm>
        </p:spPr>
        <p:txBody>
          <a:bodyPr anchor="ctr" anchorCtr="0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914400"/>
            <a:ext cx="4114800" cy="50292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1544" y="2286000"/>
            <a:ext cx="2079625" cy="386079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9BA6-4BB8-4B7A-AFF6-DFDD5B0EA5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2" cy="186055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62400" y="914400"/>
            <a:ext cx="4114800" cy="5029200"/>
          </a:xfrm>
          <a:prstGeom prst="ellipse">
            <a:avLst/>
          </a:prstGeom>
          <a:ln w="63500">
            <a:gradFill>
              <a:gsLst>
                <a:gs pos="0">
                  <a:schemeClr val="accent1"/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0"/>
            </a:gradFill>
          </a:ln>
          <a:effectLst>
            <a:innerShdw blurRad="381000">
              <a:schemeClr val="bg1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1544" y="2286000"/>
            <a:ext cx="2079625" cy="386079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EFCB1-FDC0-4F81-B554-14AB058BD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Master - 1.png"/>
          <p:cNvPicPr>
            <a:picLocks noChangeAspect="1"/>
          </p:cNvPicPr>
          <p:nvPr/>
        </p:nvPicPr>
        <p:blipFill>
          <a:blip r:embed="rId13"/>
          <a:srcRect b="501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1532"/>
            <a:ext cx="8229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997" y="1981200"/>
            <a:ext cx="6412006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F96A96C7-FEA2-451B-ACD1-C8751A4C1B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1800"/>
        </a:spcBef>
        <a:buFontTx/>
        <a:buBlip>
          <a:blip r:embed="rId14"/>
        </a:buBlip>
        <a:defRPr sz="22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1pPr>
      <a:lvl2pPr marL="577850" indent="-349250" algn="l" defTabSz="914400" rtl="0" eaLnBrk="1" latinLnBrk="0" hangingPunct="1">
        <a:spcBef>
          <a:spcPts val="1800"/>
        </a:spcBef>
        <a:buFontTx/>
        <a:buBlip>
          <a:blip r:embed="rId15"/>
        </a:buBlip>
        <a:defRPr sz="20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2pPr>
      <a:lvl3pPr marL="806450" indent="-349250" algn="l" defTabSz="914400" rtl="0" eaLnBrk="1" latinLnBrk="0" hangingPunct="1">
        <a:spcBef>
          <a:spcPts val="1800"/>
        </a:spcBef>
        <a:buFontTx/>
        <a:buBlip>
          <a:blip r:embed="rId14"/>
        </a:buBlip>
        <a:defRPr sz="18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3pPr>
      <a:lvl4pPr marL="1035050" indent="-349250" algn="l" defTabSz="914400" rtl="0" eaLnBrk="1" latinLnBrk="0" hangingPunct="1">
        <a:spcBef>
          <a:spcPts val="1800"/>
        </a:spcBef>
        <a:buFontTx/>
        <a:buBlip>
          <a:blip r:embed="rId15"/>
        </a:buBlip>
        <a:defRPr sz="18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4pPr>
      <a:lvl5pPr marL="1263650" indent="-349250" algn="l" defTabSz="914400" rtl="0" eaLnBrk="1" latinLnBrk="0" hangingPunct="1">
        <a:spcBef>
          <a:spcPts val="1800"/>
        </a:spcBef>
        <a:buFontTx/>
        <a:buBlip>
          <a:blip r:embed="rId14"/>
        </a:buBlip>
        <a:defRPr sz="18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5pPr>
      <a:lvl6pPr marL="1492250" indent="-349250" algn="l" defTabSz="914400" rtl="0" eaLnBrk="1" latinLnBrk="0" hangingPunct="1">
        <a:spcBef>
          <a:spcPts val="1800"/>
        </a:spcBef>
        <a:buFontTx/>
        <a:buBlip>
          <a:blip r:embed="rId15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6pPr>
      <a:lvl7pPr marL="1720850" indent="-349250" algn="l" defTabSz="914400" rtl="0" eaLnBrk="1" latinLnBrk="0" hangingPunct="1">
        <a:spcBef>
          <a:spcPts val="1800"/>
        </a:spcBef>
        <a:buFontTx/>
        <a:buBlip>
          <a:blip r:embed="rId14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7pPr>
      <a:lvl8pPr marL="1949450" indent="-349250" algn="l" defTabSz="914400" rtl="0" eaLnBrk="1" latinLnBrk="0" hangingPunct="1">
        <a:spcBef>
          <a:spcPts val="1800"/>
        </a:spcBef>
        <a:buFontTx/>
        <a:buBlip>
          <a:blip r:embed="rId15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8pPr>
      <a:lvl9pPr marL="2178050" indent="-349250" algn="l" defTabSz="914400" rtl="0" eaLnBrk="1" latinLnBrk="0" hangingPunct="1">
        <a:spcBef>
          <a:spcPts val="1800"/>
        </a:spcBef>
        <a:buFontTx/>
        <a:buBlip>
          <a:blip r:embed="rId14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osafonov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olyhimnie.math.spbu.ru/jt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33375"/>
            <a:ext cx="8915400" cy="237490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       Основы современных        </a:t>
            </a:r>
            <a:br>
              <a:rPr lang="ru-RU" sz="4000" b="1" dirty="0" smtClean="0"/>
            </a:br>
            <a:r>
              <a:rPr lang="ru-RU" sz="4000" b="1" dirty="0" smtClean="0"/>
              <a:t>       операционных систем</a:t>
            </a:r>
            <a:br>
              <a:rPr lang="ru-RU" sz="4000" b="1" dirty="0" smtClean="0"/>
            </a:br>
            <a:r>
              <a:rPr lang="en-US" sz="4000" b="1" dirty="0" smtClean="0"/>
              <a:t>                          </a:t>
            </a:r>
            <a:r>
              <a:rPr lang="ru-RU" sz="3200" i="1" dirty="0" smtClean="0"/>
              <a:t>Лекция 4</a:t>
            </a:r>
            <a:endParaRPr lang="en-US" sz="32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7224" y="3071810"/>
            <a:ext cx="7834312" cy="2984500"/>
          </a:xfrm>
        </p:spPr>
        <p:txBody>
          <a:bodyPr>
            <a:normAutofit fontScale="32500" lnSpcReduction="20000"/>
          </a:bodyPr>
          <a:lstStyle/>
          <a:p>
            <a:r>
              <a:rPr lang="en-US" sz="7000" dirty="0" smtClean="0"/>
              <a:t>                            </a:t>
            </a:r>
            <a:r>
              <a:rPr lang="ru-RU" sz="7000" b="1" i="1" dirty="0" smtClean="0"/>
              <a:t>Сафонов Владимир Олегович </a:t>
            </a:r>
            <a:r>
              <a:rPr lang="en-US" sz="7000" b="1" i="1" smtClean="0"/>
              <a:t> </a:t>
            </a:r>
            <a:endParaRPr lang="en-US" sz="7000" b="1" i="1" dirty="0" smtClean="0"/>
          </a:p>
          <a:p>
            <a:r>
              <a:rPr lang="en-US" sz="4200" dirty="0" smtClean="0"/>
              <a:t>                                               </a:t>
            </a:r>
            <a:r>
              <a:rPr lang="ru-RU" sz="4200" dirty="0" smtClean="0"/>
              <a:t>Профессор кафедры информатики</a:t>
            </a:r>
            <a:r>
              <a:rPr lang="en-US" sz="4200" dirty="0" smtClean="0"/>
              <a:t>,</a:t>
            </a:r>
            <a:r>
              <a:rPr lang="en-US" sz="4400" b="1" i="1" dirty="0" smtClean="0"/>
              <a:t> </a:t>
            </a:r>
            <a:endParaRPr lang="ru-RU" sz="4200" dirty="0" smtClean="0"/>
          </a:p>
          <a:p>
            <a:r>
              <a:rPr lang="en-US" sz="4200" dirty="0" smtClean="0"/>
              <a:t>                                               </a:t>
            </a:r>
            <a:r>
              <a:rPr lang="ru-RU" sz="4200" dirty="0" smtClean="0"/>
              <a:t>Заведующий лабораторией </a:t>
            </a:r>
            <a:r>
              <a:rPr lang="en-US" sz="4200" dirty="0" smtClean="0"/>
              <a:t>Java-</a:t>
            </a:r>
            <a:r>
              <a:rPr lang="ru-RU" sz="4200" dirty="0"/>
              <a:t>технологии</a:t>
            </a:r>
          </a:p>
          <a:p>
            <a:r>
              <a:rPr lang="en-US" sz="4200" dirty="0" smtClean="0"/>
              <a:t>                                               </a:t>
            </a:r>
            <a:r>
              <a:rPr lang="ru-RU" sz="4200" dirty="0" smtClean="0"/>
              <a:t>мат-мех</a:t>
            </a:r>
            <a:r>
              <a:rPr lang="en-US" sz="4200" dirty="0" smtClean="0"/>
              <a:t>. </a:t>
            </a:r>
            <a:r>
              <a:rPr lang="ru-RU" sz="4200" dirty="0" smtClean="0"/>
              <a:t>факультета </a:t>
            </a:r>
            <a:r>
              <a:rPr lang="ru-RU" sz="4200" dirty="0"/>
              <a:t>СПбГУ</a:t>
            </a:r>
          </a:p>
          <a:p>
            <a:r>
              <a:rPr lang="en-US" sz="4200" dirty="0" smtClean="0"/>
              <a:t>                                               Email</a:t>
            </a:r>
            <a:r>
              <a:rPr lang="en-US" sz="4200" dirty="0"/>
              <a:t>:  </a:t>
            </a:r>
            <a:r>
              <a:rPr lang="en-US" sz="4200" b="1" dirty="0" smtClean="0">
                <a:latin typeface="Courier New" pitchFamily="49" charset="0"/>
                <a:hlinkClick r:id="rId3"/>
              </a:rPr>
              <a:t>vosafonov@gmail.com</a:t>
            </a:r>
            <a:r>
              <a:rPr lang="en-US" sz="4200" b="1" dirty="0" smtClean="0">
                <a:latin typeface="Courier New" pitchFamily="49" charset="0"/>
              </a:rPr>
              <a:t> </a:t>
            </a:r>
            <a:endParaRPr lang="ru-RU" sz="4200" b="1" dirty="0" smtClean="0">
              <a:latin typeface="Courier New" pitchFamily="49" charset="0"/>
            </a:endParaRPr>
          </a:p>
          <a:p>
            <a:r>
              <a:rPr lang="en-US" sz="4500" dirty="0" smtClean="0">
                <a:latin typeface="Arial" pitchFamily="34" charset="0"/>
              </a:rPr>
              <a:t>                                  </a:t>
            </a:r>
            <a:r>
              <a:rPr lang="ru-RU" sz="4500" dirty="0" smtClean="0">
                <a:latin typeface="Arial" pitchFamily="34" charset="0"/>
              </a:rPr>
              <a:t>Сайт лаборатории</a:t>
            </a:r>
            <a:r>
              <a:rPr lang="en-US" sz="4500" dirty="0" smtClean="0">
                <a:latin typeface="Arial" pitchFamily="34" charset="0"/>
              </a:rPr>
              <a:t>: </a:t>
            </a:r>
            <a:r>
              <a:rPr lang="en-US" sz="4500" b="1" dirty="0" smtClean="0">
                <a:latin typeface="Arial" pitchFamily="34" charset="0"/>
                <a:hlinkClick r:id="rId4"/>
              </a:rPr>
              <a:t>http://polyhimnie.math.spbu.ru/jtl</a:t>
            </a:r>
            <a:r>
              <a:rPr lang="en-US" sz="4500" b="1" dirty="0" smtClean="0">
                <a:latin typeface="Arial" pitchFamily="34" charset="0"/>
              </a:rPr>
              <a:t>  </a:t>
            </a:r>
            <a:endParaRPr lang="en-US" sz="45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BB87A-6DE1-448B-8BBD-C8B811EE796E}" type="slidenum">
              <a:rPr lang="en-US"/>
              <a:pPr/>
              <a:t>10</a:t>
            </a:fld>
            <a:endParaRPr lang="en-US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/>
              <a:t>Два метода ввода-вывода</a:t>
            </a:r>
            <a:r>
              <a:rPr lang="en-US" sz="3600" b="1"/>
              <a:t>:</a:t>
            </a:r>
            <a:br>
              <a:rPr lang="en-US" sz="3600" b="1"/>
            </a:br>
            <a:r>
              <a:rPr lang="ru-RU" sz="3600" b="1"/>
              <a:t>синхронный и асинхронный</a:t>
            </a:r>
            <a:endParaRPr lang="en-US" sz="3600" b="1"/>
          </a:p>
        </p:txBody>
      </p:sp>
      <p:pic>
        <p:nvPicPr>
          <p:cNvPr id="8" name="Content Placeholder 7" descr="Fig_4.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643" y="1571612"/>
            <a:ext cx="8966357" cy="421484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46538-48E7-4610-A2EE-CF9E8459BF60}" type="slidenum">
              <a:rPr lang="en-US"/>
              <a:pPr/>
              <a:t>11</a:t>
            </a:fld>
            <a:endParaRPr lang="en-US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/>
              <a:t>Таблица состояния устройств</a:t>
            </a:r>
            <a:endParaRPr lang="en-US" sz="3600" b="1"/>
          </a:p>
        </p:txBody>
      </p:sp>
      <p:pic>
        <p:nvPicPr>
          <p:cNvPr id="8" name="Content Placeholder 7" descr="Fig_4.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428736"/>
            <a:ext cx="8125512" cy="478634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871C8-8FCB-4DB9-A0B4-1EA3ED96E66F}" type="slidenum">
              <a:rPr lang="en-US"/>
              <a:pPr/>
              <a:t>12</a:t>
            </a:fld>
            <a:endParaRPr lang="en-US"/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sz="3600" b="1"/>
              <a:t>Архитектура прямого доступа к памяти </a:t>
            </a:r>
            <a:r>
              <a:rPr lang="en-US" sz="3600" b="1"/>
              <a:t/>
            </a:r>
            <a:br>
              <a:rPr lang="en-US" sz="3600" b="1"/>
            </a:br>
            <a:r>
              <a:rPr lang="en-US" sz="3600" b="1"/>
              <a:t>(DMA – Direct Memory Access)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060575"/>
            <a:ext cx="8007350" cy="4191000"/>
          </a:xfrm>
        </p:spPr>
        <p:txBody>
          <a:bodyPr/>
          <a:lstStyle/>
          <a:p>
            <a:r>
              <a:rPr lang="ru-RU" sz="2400" b="1"/>
              <a:t>Используется для высокоскоростных устройств ввода-вывода, способных передавать информацию со скоростью, близкой к скорости работы памяти</a:t>
            </a:r>
            <a:r>
              <a:rPr lang="en-US" sz="2400" b="1"/>
              <a:t>.</a:t>
            </a:r>
          </a:p>
          <a:p>
            <a:r>
              <a:rPr lang="ru-RU" sz="2400" b="1"/>
              <a:t>Контроллер устройства передает блок данных</a:t>
            </a:r>
            <a:r>
              <a:rPr lang="en-US" sz="2400" b="1"/>
              <a:t> </a:t>
            </a:r>
            <a:r>
              <a:rPr lang="ru-RU" sz="2400" b="1"/>
              <a:t>из буферной памяти непосредственно в основную память</a:t>
            </a:r>
            <a:r>
              <a:rPr lang="en-US" sz="2400" b="1"/>
              <a:t> </a:t>
            </a:r>
            <a:r>
              <a:rPr lang="ru-RU" sz="2400" b="1"/>
              <a:t>без участия процессора</a:t>
            </a:r>
            <a:r>
              <a:rPr lang="en-US" sz="2400" b="1"/>
              <a:t>.</a:t>
            </a:r>
          </a:p>
          <a:p>
            <a:r>
              <a:rPr lang="ru-RU" sz="2400" b="1"/>
              <a:t>Генерируется только одно прерывание на каждый блок, но не на каждый байт</a:t>
            </a:r>
            <a:r>
              <a:rPr lang="en-US"/>
              <a:t>.</a:t>
            </a:r>
          </a:p>
          <a:p>
            <a:endParaRPr lang="en-US" sz="2400"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41A75-652A-4469-9DCE-D5BBEA686490}" type="slidenum">
              <a:rPr lang="en-US"/>
              <a:pPr/>
              <a:t>13</a:t>
            </a:fld>
            <a:endParaRPr lang="en-US"/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924800" cy="685800"/>
          </a:xfrm>
        </p:spPr>
        <p:txBody>
          <a:bodyPr/>
          <a:lstStyle/>
          <a:p>
            <a:r>
              <a:rPr lang="ru-RU" sz="3600" b="1"/>
              <a:t>Структура памяти</a:t>
            </a:r>
            <a:endParaRPr lang="en-US" sz="3600" b="1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2296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b="1"/>
              <a:t>Основная память</a:t>
            </a:r>
            <a:r>
              <a:rPr lang="en-US" sz="2000" b="1"/>
              <a:t> – </a:t>
            </a:r>
            <a:r>
              <a:rPr lang="ru-RU" sz="2000" b="1"/>
              <a:t>единственная большая часть памяти, к которой процессор имеет непосредственный доступ</a:t>
            </a:r>
            <a:r>
              <a:rPr lang="en-US" sz="2000" b="1"/>
              <a:t>.</a:t>
            </a:r>
          </a:p>
          <a:p>
            <a:pPr>
              <a:lnSpc>
                <a:spcPct val="90000"/>
              </a:lnSpc>
            </a:pPr>
            <a:r>
              <a:rPr lang="ru-RU" sz="2000" b="1"/>
              <a:t>Внешняя (вторичная) память – расширение основной памяти</a:t>
            </a:r>
            <a:r>
              <a:rPr lang="en-US" sz="2000" b="1"/>
              <a:t> </a:t>
            </a:r>
            <a:r>
              <a:rPr lang="ru-RU" sz="2000" b="1"/>
              <a:t>, обеспечивающее функциональность устойчивой памяти большого объема</a:t>
            </a:r>
            <a:endParaRPr lang="en-US" sz="2000" b="1"/>
          </a:p>
          <a:p>
            <a:pPr>
              <a:lnSpc>
                <a:spcPct val="90000"/>
              </a:lnSpc>
            </a:pPr>
            <a:r>
              <a:rPr lang="ru-RU" sz="2000" b="1"/>
              <a:t>(Магнитные) диски</a:t>
            </a:r>
            <a:r>
              <a:rPr lang="en-US" sz="2000" b="1"/>
              <a:t> – </a:t>
            </a:r>
            <a:r>
              <a:rPr lang="ru-RU" sz="2000" b="1"/>
              <a:t>твердые пластины из металла или стекла, </a:t>
            </a:r>
            <a:r>
              <a:rPr lang="en-US" sz="2000" b="1"/>
              <a:t> </a:t>
            </a:r>
            <a:r>
              <a:rPr lang="ru-RU" sz="2000" b="1"/>
              <a:t>покрытые магнитным слоем </a:t>
            </a:r>
            <a:r>
              <a:rPr lang="en-US" sz="2000" b="1"/>
              <a:t> </a:t>
            </a:r>
            <a:r>
              <a:rPr lang="ru-RU" sz="2000" b="1"/>
              <a:t>для записи</a:t>
            </a:r>
            <a:endParaRPr lang="en-US" sz="2000" b="1"/>
          </a:p>
          <a:p>
            <a:pPr lvl="1">
              <a:lnSpc>
                <a:spcPct val="90000"/>
              </a:lnSpc>
            </a:pPr>
            <a:r>
              <a:rPr lang="ru-RU" sz="2000" b="1"/>
              <a:t>Поверхность диска логически делится на дорожки </a:t>
            </a:r>
            <a:r>
              <a:rPr lang="en-US" sz="2000" b="1"/>
              <a:t>(tracks), </a:t>
            </a:r>
            <a:r>
              <a:rPr lang="ru-RU" sz="2000" b="1"/>
              <a:t>которые, в свою очередь, делятся на секторы</a:t>
            </a:r>
            <a:r>
              <a:rPr lang="en-US" sz="2000" b="1"/>
              <a:t>.</a:t>
            </a:r>
          </a:p>
          <a:p>
            <a:pPr lvl="1">
              <a:lnSpc>
                <a:spcPct val="90000"/>
              </a:lnSpc>
            </a:pPr>
            <a:r>
              <a:rPr lang="ru-RU" sz="2000" b="1"/>
              <a:t>Контроллер диска определяет логику взаимодействия </a:t>
            </a:r>
            <a:r>
              <a:rPr lang="en-US" sz="2000" b="1"/>
              <a:t> </a:t>
            </a:r>
            <a:r>
              <a:rPr lang="ru-RU" sz="2000" b="1"/>
              <a:t>между устройством и компьютером</a:t>
            </a:r>
            <a:r>
              <a:rPr lang="en-US" sz="2000" b="1"/>
              <a:t>. </a:t>
            </a:r>
          </a:p>
          <a:p>
            <a:pPr>
              <a:lnSpc>
                <a:spcPct val="90000"/>
              </a:lnSpc>
            </a:pPr>
            <a:endParaRPr lang="en-US" sz="2000" b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852B-A81A-4860-AFF5-2DC1E85ECEEE}" type="slidenum">
              <a:rPr lang="en-US"/>
              <a:pPr/>
              <a:t>14</a:t>
            </a:fld>
            <a:endParaRPr lang="en-US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58204" cy="923908"/>
          </a:xfrm>
        </p:spPr>
        <p:txBody>
          <a:bodyPr/>
          <a:lstStyle/>
          <a:p>
            <a:r>
              <a:rPr lang="ru-RU" sz="3600" b="1" dirty="0"/>
              <a:t>Устройство </a:t>
            </a:r>
            <a:r>
              <a:rPr lang="ru-RU" sz="3600" b="1" dirty="0" smtClean="0"/>
              <a:t>жесткого диска</a:t>
            </a:r>
            <a:endParaRPr lang="en-US" sz="3600" b="1" dirty="0"/>
          </a:p>
        </p:txBody>
      </p:sp>
      <p:pic>
        <p:nvPicPr>
          <p:cNvPr id="8" name="Content Placeholder 7" descr="Fig_4.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285860"/>
            <a:ext cx="6261586" cy="4983179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8EC7A-DA4C-4B4F-9BC9-94E730238F98}" type="slidenum">
              <a:rPr lang="en-US"/>
              <a:pPr/>
              <a:t>15</a:t>
            </a:fld>
            <a:endParaRPr lang="en-US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/>
              <a:t>Иерархия памяти</a:t>
            </a:r>
            <a:endParaRPr lang="en-US" sz="3600" b="1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400" b="1"/>
              <a:t>Системы памяти организованы в иерархию по следующим критериям</a:t>
            </a:r>
            <a:r>
              <a:rPr lang="en-US" sz="2400" b="1"/>
              <a:t>:</a:t>
            </a:r>
          </a:p>
          <a:p>
            <a:pPr lvl="1"/>
            <a:r>
              <a:rPr lang="ru-RU" sz="2400" b="1"/>
              <a:t>скорость</a:t>
            </a:r>
            <a:endParaRPr lang="en-US" sz="2400" b="1"/>
          </a:p>
          <a:p>
            <a:pPr lvl="1"/>
            <a:r>
              <a:rPr lang="ru-RU" sz="2400" b="1"/>
              <a:t>цена</a:t>
            </a:r>
            <a:endParaRPr lang="en-US" sz="2400" b="1"/>
          </a:p>
          <a:p>
            <a:pPr lvl="1"/>
            <a:r>
              <a:rPr lang="en-US" sz="2400" b="1"/>
              <a:t>(</a:t>
            </a:r>
            <a:r>
              <a:rPr lang="ru-RU" sz="2400" b="1"/>
              <a:t>не)устойчивость (</a:t>
            </a:r>
            <a:r>
              <a:rPr lang="en-US" sz="2400" b="1"/>
              <a:t>volatility</a:t>
            </a:r>
            <a:r>
              <a:rPr lang="ru-RU" sz="2400" b="1"/>
              <a:t>)</a:t>
            </a:r>
            <a:endParaRPr lang="en-US" sz="2400" b="1"/>
          </a:p>
          <a:p>
            <a:r>
              <a:rPr lang="ru-RU" sz="2400" b="1" i="1"/>
              <a:t>Кеширование (</a:t>
            </a:r>
            <a:r>
              <a:rPr lang="en-US" sz="2400" b="1" i="1"/>
              <a:t>Caching</a:t>
            </a:r>
            <a:r>
              <a:rPr lang="ru-RU" sz="2400" b="1" i="1"/>
              <a:t>)</a:t>
            </a:r>
            <a:r>
              <a:rPr lang="en-US" sz="2400" b="1"/>
              <a:t> – </a:t>
            </a:r>
            <a:r>
              <a:rPr lang="ru-RU" sz="2400" b="1"/>
              <a:t>копирование информации </a:t>
            </a:r>
            <a:r>
              <a:rPr lang="en-US" sz="2400" b="1"/>
              <a:t> </a:t>
            </a:r>
            <a:r>
              <a:rPr lang="ru-RU" sz="2400" b="1"/>
              <a:t>в более быструю систему памяти</a:t>
            </a:r>
            <a:r>
              <a:rPr lang="en-US" sz="2400" b="1"/>
              <a:t>;  </a:t>
            </a:r>
            <a:r>
              <a:rPr lang="ru-RU" sz="2400" b="1"/>
              <a:t>основная память может рассматриваться как </a:t>
            </a:r>
            <a:r>
              <a:rPr lang="en-US" sz="2400" b="1" i="1"/>
              <a:t>cache</a:t>
            </a:r>
            <a:r>
              <a:rPr lang="en-US" sz="2400" b="1"/>
              <a:t> </a:t>
            </a:r>
            <a:r>
              <a:rPr lang="ru-RU" sz="2400" b="1"/>
              <a:t>для внешней памяти</a:t>
            </a:r>
            <a:endParaRPr lang="en-US" sz="2400" b="1"/>
          </a:p>
          <a:p>
            <a:r>
              <a:rPr lang="ru-RU" sz="2400" b="1"/>
              <a:t> </a:t>
            </a:r>
            <a:r>
              <a:rPr lang="en-US" sz="2400" b="1" i="1"/>
              <a:t>Cache – </a:t>
            </a:r>
            <a:r>
              <a:rPr lang="ru-RU" sz="2400" b="1"/>
              <a:t>сверхбыстрая ассоциативная память, совокупность пар </a:t>
            </a:r>
            <a:r>
              <a:rPr lang="en-US" sz="2400" b="1"/>
              <a:t>(</a:t>
            </a:r>
            <a:r>
              <a:rPr lang="en-US" sz="2400" b="1" i="1"/>
              <a:t>Address, Value</a:t>
            </a:r>
            <a:r>
              <a:rPr lang="en-US" sz="2400" b="1"/>
              <a:t>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36CC5-3F3C-4A4A-8371-D8E4309A26C1}" type="slidenum">
              <a:rPr lang="en-US"/>
              <a:pPr/>
              <a:t>16</a:t>
            </a:fld>
            <a:endParaRPr lang="en-US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329642" cy="995346"/>
          </a:xfrm>
        </p:spPr>
        <p:txBody>
          <a:bodyPr/>
          <a:lstStyle/>
          <a:p>
            <a:r>
              <a:rPr lang="ru-RU" sz="3600" b="1" dirty="0" smtClean="0"/>
              <a:t>    Иерархия </a:t>
            </a:r>
            <a:r>
              <a:rPr lang="ru-RU" sz="3600" b="1" dirty="0"/>
              <a:t>устройств памяти</a:t>
            </a:r>
            <a:endParaRPr lang="en-US" sz="3600" b="1" dirty="0"/>
          </a:p>
        </p:txBody>
      </p:sp>
      <p:pic>
        <p:nvPicPr>
          <p:cNvPr id="8" name="Content Placeholder 7" descr="Fig_4.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000108"/>
            <a:ext cx="5920989" cy="512883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Некоторые виды внешней памяти</a:t>
            </a:r>
            <a:endParaRPr lang="ru-R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981200"/>
            <a:ext cx="6920779" cy="4233882"/>
          </a:xfrm>
        </p:spPr>
        <p:txBody>
          <a:bodyPr/>
          <a:lstStyle/>
          <a:p>
            <a:r>
              <a:rPr lang="en-US" dirty="0" smtClean="0"/>
              <a:t>Flash – </a:t>
            </a:r>
            <a:r>
              <a:rPr lang="ru-RU" dirty="0" smtClean="0"/>
              <a:t>память – 32 </a:t>
            </a:r>
            <a:r>
              <a:rPr lang="en-US" dirty="0" smtClean="0"/>
              <a:t>GB </a:t>
            </a:r>
            <a:r>
              <a:rPr lang="ru-RU" dirty="0" smtClean="0"/>
              <a:t>и более</a:t>
            </a:r>
            <a:r>
              <a:rPr lang="en-US" dirty="0" smtClean="0"/>
              <a:t>; USB 2.0; </a:t>
            </a:r>
            <a:r>
              <a:rPr lang="ru-RU" dirty="0" smtClean="0"/>
              <a:t>скорость обмена – 240-260 </a:t>
            </a:r>
            <a:r>
              <a:rPr lang="en-US" dirty="0" err="1" smtClean="0"/>
              <a:t>MBit</a:t>
            </a:r>
            <a:r>
              <a:rPr lang="en-US" dirty="0" smtClean="0"/>
              <a:t>/s</a:t>
            </a:r>
          </a:p>
          <a:p>
            <a:r>
              <a:rPr lang="ru-RU" dirty="0" smtClean="0"/>
              <a:t>Внешний жесткий диск </a:t>
            </a:r>
            <a:r>
              <a:rPr lang="en-US" dirty="0" smtClean="0"/>
              <a:t>(ZIV drive) – </a:t>
            </a:r>
            <a:r>
              <a:rPr lang="ru-RU" dirty="0" smtClean="0"/>
              <a:t>до 1 </a:t>
            </a:r>
            <a:r>
              <a:rPr lang="en-US" dirty="0" smtClean="0"/>
              <a:t>TB </a:t>
            </a:r>
            <a:r>
              <a:rPr lang="ru-RU" dirty="0" smtClean="0"/>
              <a:t>и более</a:t>
            </a:r>
            <a:r>
              <a:rPr lang="en-US" dirty="0" smtClean="0"/>
              <a:t>; </a:t>
            </a:r>
            <a:r>
              <a:rPr lang="ru-RU" dirty="0" smtClean="0"/>
              <a:t>работает через порт </a:t>
            </a:r>
            <a:r>
              <a:rPr lang="en-US" dirty="0" smtClean="0"/>
              <a:t>USB</a:t>
            </a:r>
            <a:endParaRPr lang="ru-RU" dirty="0" smtClean="0"/>
          </a:p>
          <a:p>
            <a:r>
              <a:rPr lang="en-US" dirty="0" smtClean="0"/>
              <a:t>Blue-Ray </a:t>
            </a:r>
            <a:r>
              <a:rPr lang="ru-RU" dirty="0" smtClean="0"/>
              <a:t>диски – 25 </a:t>
            </a:r>
            <a:r>
              <a:rPr lang="en-US" dirty="0" smtClean="0"/>
              <a:t>GB (</a:t>
            </a:r>
            <a:r>
              <a:rPr lang="ru-RU" dirty="0" smtClean="0"/>
              <a:t>односторонние) или 50 </a:t>
            </a:r>
            <a:r>
              <a:rPr lang="en-US" dirty="0" smtClean="0"/>
              <a:t>GB </a:t>
            </a:r>
            <a:r>
              <a:rPr lang="ru-RU" dirty="0" smtClean="0"/>
              <a:t>(двухсторонние)</a:t>
            </a:r>
          </a:p>
          <a:p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28FD1-3348-4528-8878-BB097B4E0D4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3C13-88AE-4D9C-BBA1-9C7EFBBA1C95}" type="slidenum">
              <a:rPr lang="en-US"/>
              <a:pPr/>
              <a:t>18</a:t>
            </a:fld>
            <a:endParaRPr lang="en-US"/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/>
              <a:t>Кэширование</a:t>
            </a:r>
            <a:endParaRPr lang="en-US" sz="3600" b="1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 b="1"/>
              <a:t>Использование высокоскоростной памяти</a:t>
            </a:r>
            <a:r>
              <a:rPr lang="en-US" sz="2400" b="1"/>
              <a:t> </a:t>
            </a:r>
            <a:r>
              <a:rPr lang="ru-RU" sz="2400" b="1"/>
              <a:t>для хранения часто используемых (недавно использованных) данных</a:t>
            </a:r>
            <a:endParaRPr lang="en-US" sz="2400" b="1"/>
          </a:p>
          <a:p>
            <a:r>
              <a:rPr lang="ru-RU" sz="2400" b="1"/>
              <a:t>Требует реализации политики управления кэш-памятью (</a:t>
            </a:r>
            <a:r>
              <a:rPr lang="en-US" sz="2400" b="1" i="1"/>
              <a:t>cache management</a:t>
            </a:r>
            <a:r>
              <a:rPr lang="ru-RU" sz="2400" b="1"/>
              <a:t>)</a:t>
            </a:r>
            <a:endParaRPr lang="en-US" sz="2400" b="1"/>
          </a:p>
          <a:p>
            <a:r>
              <a:rPr lang="ru-RU" sz="2400" b="1"/>
              <a:t>Кэширование вводит дополнительный уровень в иерархии памяти. Оно требует согласованности данных, хранимых одновременно на разных уровнях памяти</a:t>
            </a:r>
            <a:endParaRPr lang="en-US" sz="2400" b="1"/>
          </a:p>
          <a:p>
            <a:endParaRPr lang="en-US" sz="2400" b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368F8-DDF8-476B-B80E-2356DE9F47BE}" type="slidenum">
              <a:rPr lang="en-US"/>
              <a:pPr/>
              <a:t>19</a:t>
            </a:fld>
            <a:endParaRPr lang="en-US"/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/>
              <a:t>Аппаратная защита </a:t>
            </a:r>
            <a:r>
              <a:rPr lang="en-US" sz="3600" b="1"/>
              <a:t/>
            </a:r>
            <a:br>
              <a:rPr lang="en-US" sz="3600" b="1"/>
            </a:br>
            <a:r>
              <a:rPr lang="en-US" sz="3600" b="1"/>
              <a:t>(hardware protection)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b="1"/>
              <a:t>Два режима исполнения (</a:t>
            </a:r>
            <a:r>
              <a:rPr lang="en-US" sz="2800" b="1"/>
              <a:t>Dual-Mode Operation</a:t>
            </a:r>
            <a:r>
              <a:rPr lang="ru-RU" sz="2800" b="1"/>
              <a:t>)</a:t>
            </a:r>
            <a:endParaRPr lang="en-US" sz="2800" b="1"/>
          </a:p>
          <a:p>
            <a:r>
              <a:rPr lang="ru-RU" sz="2800" b="1"/>
              <a:t>Защита ввода-вывода</a:t>
            </a:r>
            <a:endParaRPr lang="en-US" sz="2800" b="1"/>
          </a:p>
          <a:p>
            <a:r>
              <a:rPr lang="ru-RU" sz="2800" b="1"/>
              <a:t>Защита памяти</a:t>
            </a:r>
            <a:endParaRPr lang="en-US" sz="2800" b="1"/>
          </a:p>
          <a:p>
            <a:r>
              <a:rPr lang="ru-RU" sz="2800" b="1"/>
              <a:t>Защита процессора</a:t>
            </a:r>
            <a:endParaRPr lang="en-US" sz="2800" b="1"/>
          </a:p>
          <a:p>
            <a:endParaRPr lang="en-US" sz="28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534400" cy="1143000"/>
          </a:xfrm>
        </p:spPr>
        <p:txBody>
          <a:bodyPr/>
          <a:lstStyle/>
          <a:p>
            <a:r>
              <a:rPr lang="ru-RU" sz="3200" b="1" dirty="0"/>
              <a:t>Архитектура компьютерных </a:t>
            </a:r>
            <a:r>
              <a:rPr lang="ru-RU" sz="3200" b="1" dirty="0" smtClean="0"/>
              <a:t>систем</a:t>
            </a:r>
            <a:endParaRPr lang="en-US" sz="3200" b="1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 b="1"/>
              <a:t>Функционирование (</a:t>
            </a:r>
            <a:r>
              <a:rPr lang="en-US" sz="2400" b="1"/>
              <a:t>Operation</a:t>
            </a:r>
            <a:r>
              <a:rPr lang="ru-RU" sz="2400" b="1"/>
              <a:t>)</a:t>
            </a:r>
            <a:endParaRPr lang="en-US" sz="2400" b="1"/>
          </a:p>
          <a:p>
            <a:r>
              <a:rPr lang="ru-RU" sz="2400" b="1"/>
              <a:t>Структура ввода</a:t>
            </a:r>
            <a:r>
              <a:rPr lang="en-US" sz="2400" b="1"/>
              <a:t>/</a:t>
            </a:r>
            <a:r>
              <a:rPr lang="ru-RU" sz="2400" b="1"/>
              <a:t>вывода (</a:t>
            </a:r>
            <a:r>
              <a:rPr lang="en-US" sz="2400" b="1"/>
              <a:t>I/O</a:t>
            </a:r>
            <a:r>
              <a:rPr lang="ru-RU" sz="2400" b="1"/>
              <a:t>)</a:t>
            </a:r>
            <a:endParaRPr lang="en-US" sz="2400" b="1"/>
          </a:p>
          <a:p>
            <a:r>
              <a:rPr lang="ru-RU" sz="2400" b="1"/>
              <a:t>Структура памяти (</a:t>
            </a:r>
            <a:r>
              <a:rPr lang="en-US" sz="2400" b="1"/>
              <a:t>Storage, Memory)</a:t>
            </a:r>
          </a:p>
          <a:p>
            <a:r>
              <a:rPr lang="ru-RU" sz="2400" b="1"/>
              <a:t>Иерархия памяти</a:t>
            </a:r>
            <a:endParaRPr lang="en-US" sz="2400" b="1"/>
          </a:p>
          <a:p>
            <a:r>
              <a:rPr lang="ru-RU" sz="2400" b="1"/>
              <a:t>Аппаратная защита (</a:t>
            </a:r>
            <a:r>
              <a:rPr lang="en-US" sz="2400" b="1"/>
              <a:t>Hardware Protection</a:t>
            </a:r>
            <a:r>
              <a:rPr lang="ru-RU" sz="2400" b="1"/>
              <a:t>)</a:t>
            </a:r>
            <a:endParaRPr lang="en-US" sz="2400" b="1"/>
          </a:p>
          <a:p>
            <a:r>
              <a:rPr lang="ru-RU" sz="2400" b="1"/>
              <a:t>Общая архитектура системы</a:t>
            </a:r>
            <a:endParaRPr lang="en-US" sz="2400" b="1"/>
          </a:p>
          <a:p>
            <a:endParaRPr lang="en-US" sz="2400"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BBF52-6600-4E01-9D9E-A0DF8C06139B}" type="slidenum">
              <a:rPr lang="en-US"/>
              <a:pPr/>
              <a:t>20</a:t>
            </a:fld>
            <a:endParaRPr lang="en-US"/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/>
              <a:t>Два режима исполнения</a:t>
            </a:r>
            <a:endParaRPr lang="en-US" sz="3600" b="1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b="1"/>
              <a:t>Разделение системных ресурсов требует, чтобы ОС </a:t>
            </a:r>
            <a:r>
              <a:rPr lang="en-US" sz="2400" b="1"/>
              <a:t> </a:t>
            </a:r>
            <a:r>
              <a:rPr lang="ru-RU" sz="2400" b="1"/>
              <a:t>обеспечила невозможность </a:t>
            </a:r>
            <a:r>
              <a:rPr lang="en-US" sz="2400" b="1"/>
              <a:t> </a:t>
            </a:r>
            <a:r>
              <a:rPr lang="ru-RU" sz="2400" b="1"/>
              <a:t>влияния некорректно исполняемой программы на другие программы</a:t>
            </a:r>
            <a:endParaRPr lang="en-US" sz="2400" b="1"/>
          </a:p>
          <a:p>
            <a:r>
              <a:rPr lang="ru-RU" sz="2400" b="1"/>
              <a:t>Обеспечение аппаратной поддержки, по крайней мере, для двух режимов исполнения</a:t>
            </a:r>
            <a:r>
              <a:rPr lang="en-US" sz="2400" b="1"/>
              <a:t>:</a:t>
            </a:r>
          </a:p>
          <a:p>
            <a:pPr lvl="1">
              <a:buClr>
                <a:schemeClr val="tx1"/>
              </a:buClr>
              <a:buFontTx/>
              <a:buNone/>
            </a:pPr>
            <a:r>
              <a:rPr lang="en-US" sz="2400" b="1"/>
              <a:t>1.	</a:t>
            </a:r>
            <a:r>
              <a:rPr lang="ru-RU" sz="2400" b="1"/>
              <a:t>Пользовательский режим (</a:t>
            </a:r>
            <a:r>
              <a:rPr lang="en-US" sz="2400" b="1" i="1"/>
              <a:t>User mode</a:t>
            </a:r>
            <a:r>
              <a:rPr lang="ru-RU" sz="2400" b="1" i="1"/>
              <a:t>)</a:t>
            </a:r>
            <a:r>
              <a:rPr lang="en-US" sz="2400" b="1" i="1"/>
              <a:t> – </a:t>
            </a:r>
            <a:r>
              <a:rPr lang="ru-RU" sz="2400" b="1"/>
              <a:t>для исполнения пользовательских программ</a:t>
            </a:r>
            <a:endParaRPr lang="en-US" sz="2400" b="1"/>
          </a:p>
          <a:p>
            <a:pPr lvl="1">
              <a:buClr>
                <a:schemeClr val="tx1"/>
              </a:buClr>
              <a:buFontTx/>
              <a:buNone/>
            </a:pPr>
            <a:r>
              <a:rPr lang="en-US" sz="2400" b="1"/>
              <a:t>2.</a:t>
            </a:r>
            <a:r>
              <a:rPr lang="en-US" sz="2400" b="1" i="1"/>
              <a:t>	 </a:t>
            </a:r>
            <a:r>
              <a:rPr lang="ru-RU" sz="2400" b="1" i="1"/>
              <a:t>Системный режим </a:t>
            </a:r>
            <a:r>
              <a:rPr lang="en-US" sz="2400" b="1" i="1"/>
              <a:t>(Monitor mode, kernel mode, system mode</a:t>
            </a:r>
            <a:r>
              <a:rPr lang="en-US" sz="2400" b="1"/>
              <a:t>) – </a:t>
            </a:r>
            <a:r>
              <a:rPr lang="ru-RU" sz="2400" b="1"/>
              <a:t>для исполнения модулей ОС</a:t>
            </a:r>
            <a:r>
              <a:rPr lang="en-US" sz="2400" b="1"/>
              <a:t> </a:t>
            </a:r>
          </a:p>
          <a:p>
            <a:endParaRPr lang="en-US" sz="2400" b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0359-76C5-4BAD-B164-9BD3E8F826E4}" type="slidenum">
              <a:rPr lang="en-US"/>
              <a:pPr/>
              <a:t>21</a:t>
            </a:fld>
            <a:endParaRPr 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/>
              <a:t>Два режима исполнения (продолжение)</a:t>
            </a:r>
            <a:endParaRPr lang="en-US" sz="3600" b="1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 b="1" i="1"/>
              <a:t>Бит режима (</a:t>
            </a:r>
            <a:r>
              <a:rPr lang="en-US" sz="2400" b="1" i="1"/>
              <a:t>Mode bit</a:t>
            </a:r>
            <a:r>
              <a:rPr lang="ru-RU" sz="2400" b="1" i="1"/>
              <a:t>)</a:t>
            </a:r>
            <a:r>
              <a:rPr lang="en-US" sz="2400" b="1"/>
              <a:t> </a:t>
            </a:r>
            <a:r>
              <a:rPr lang="ru-RU" sz="2400" b="1"/>
              <a:t>– индикатор режима исполнения</a:t>
            </a:r>
            <a:r>
              <a:rPr lang="en-US" sz="2400" b="1"/>
              <a:t>:  monitor (0); user (1).</a:t>
            </a:r>
          </a:p>
          <a:p>
            <a:r>
              <a:rPr lang="ru-RU" sz="2400" b="1"/>
              <a:t>При прерывании или сбое аппаратура переключается</a:t>
            </a:r>
            <a:r>
              <a:rPr lang="en-US" sz="2400" b="1"/>
              <a:t> </a:t>
            </a:r>
            <a:r>
              <a:rPr lang="ru-RU" sz="2400" b="1"/>
              <a:t>в системный режим</a:t>
            </a:r>
          </a:p>
          <a:p>
            <a:r>
              <a:rPr lang="ru-RU" sz="2400" b="1"/>
              <a:t>Привилегированные команды могут исполняться только в системном режиме</a:t>
            </a:r>
          </a:p>
          <a:p>
            <a:pPr>
              <a:buFont typeface="Wingdings" pitchFamily="2" charset="2"/>
              <a:buNone/>
            </a:pPr>
            <a:endParaRPr lang="en-US" sz="2400" b="1"/>
          </a:p>
          <a:p>
            <a:endParaRPr lang="en-US" sz="2400" b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778C2-42F5-47F2-B25F-6265004B3AEC}" type="slidenum">
              <a:rPr lang="en-US"/>
              <a:pPr/>
              <a:t>22</a:t>
            </a:fld>
            <a:endParaRPr lang="en-US"/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/>
              <a:t>Защита ввода-вывода</a:t>
            </a:r>
            <a:endParaRPr lang="en-US" sz="3600" b="1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 b="1"/>
              <a:t>Все команды ввода-вывода - привилегированные</a:t>
            </a:r>
            <a:r>
              <a:rPr lang="en-US" sz="2400" b="1"/>
              <a:t>.</a:t>
            </a:r>
          </a:p>
          <a:p>
            <a:r>
              <a:rPr lang="ru-RU" sz="2400" b="1"/>
              <a:t>Необходимо гарантировать, чтобы пользовательская программа никогда не получила управление в системном режиме</a:t>
            </a:r>
            <a:r>
              <a:rPr lang="en-US" sz="2400" b="1"/>
              <a:t> </a:t>
            </a:r>
            <a:r>
              <a:rPr lang="ru-RU" sz="2400" b="1"/>
              <a:t>(то есть никогда не могла бы записать новый адрес в вектор прерываний)</a:t>
            </a:r>
            <a:endParaRPr lang="en-US" sz="2400" b="1"/>
          </a:p>
          <a:p>
            <a:endParaRPr lang="en-US" sz="2400" b="1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6B94C-2649-4B97-967E-AF2EB5B9916B}" type="slidenum">
              <a:rPr lang="en-US"/>
              <a:pPr/>
              <a:t>23</a:t>
            </a:fld>
            <a:endParaRPr lang="en-US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8013" y="290513"/>
            <a:ext cx="7627937" cy="909637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Использование системного вызова для выполнения </a:t>
            </a:r>
            <a:r>
              <a:rPr lang="en-US" sz="3200" b="1" dirty="0" smtClean="0"/>
              <a:t> </a:t>
            </a:r>
            <a:r>
              <a:rPr lang="ru-RU" sz="3200" b="1" dirty="0" smtClean="0"/>
              <a:t>ввода-вывода</a:t>
            </a:r>
            <a:endParaRPr lang="en-US" sz="3200" b="1" dirty="0"/>
          </a:p>
        </p:txBody>
      </p:sp>
      <p:pic>
        <p:nvPicPr>
          <p:cNvPr id="8" name="Content Placeholder 7" descr="Fig_4.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1451512"/>
            <a:ext cx="3929090" cy="4888966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4811-EB10-44F0-B4CA-259E98D38E4E}" type="slidenum">
              <a:rPr lang="en-US"/>
              <a:pPr/>
              <a:t>24</a:t>
            </a:fld>
            <a:endParaRPr lang="en-US"/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84212"/>
          </a:xfrm>
        </p:spPr>
        <p:txBody>
          <a:bodyPr/>
          <a:lstStyle/>
          <a:p>
            <a:r>
              <a:rPr lang="ru-RU" sz="3600" b="1"/>
              <a:t>Защита памяти</a:t>
            </a:r>
            <a:endParaRPr lang="en-US" sz="3600" b="1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96975"/>
            <a:ext cx="7848600" cy="482441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2400" b="1"/>
              <a:t>Необходимо обеспечить защиту памяти</a:t>
            </a:r>
            <a:r>
              <a:rPr lang="en-US" sz="2400" b="1"/>
              <a:t>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/>
              <a:t>    </a:t>
            </a:r>
            <a:r>
              <a:rPr lang="ru-RU" sz="2400" b="1"/>
              <a:t>по крайней мере для вектора прерываний и </a:t>
            </a:r>
            <a:r>
              <a:rPr lang="en-US" sz="2400" b="1"/>
              <a:t> </a:t>
            </a:r>
            <a:r>
              <a:rPr lang="ru-RU" sz="2400" b="1"/>
              <a:t>подпрограмм обслуживания прерываний</a:t>
            </a:r>
            <a:endParaRPr lang="en-US" sz="2400" b="1"/>
          </a:p>
          <a:p>
            <a:pPr>
              <a:lnSpc>
                <a:spcPct val="90000"/>
              </a:lnSpc>
            </a:pPr>
            <a:r>
              <a:rPr lang="ru-RU" sz="2400" b="1"/>
              <a:t>Для обеспечения защиты памяти вводятся два регистра</a:t>
            </a:r>
            <a:r>
              <a:rPr lang="en-US" sz="2400" b="1"/>
              <a:t>, </a:t>
            </a:r>
            <a:r>
              <a:rPr lang="ru-RU" sz="2400" b="1"/>
              <a:t>которые отмечают границы допустимой области памяти,  выделенной для использования программе</a:t>
            </a:r>
          </a:p>
          <a:p>
            <a:pPr>
              <a:lnSpc>
                <a:spcPct val="90000"/>
              </a:lnSpc>
            </a:pPr>
            <a:r>
              <a:rPr lang="ru-RU" sz="2400" b="1"/>
              <a:t>Базовый регистр (</a:t>
            </a:r>
            <a:r>
              <a:rPr lang="en-US" sz="2400" b="1"/>
              <a:t>Base register</a:t>
            </a:r>
            <a:r>
              <a:rPr lang="ru-RU" sz="2400" b="1"/>
              <a:t>)</a:t>
            </a:r>
            <a:r>
              <a:rPr lang="en-US" sz="2400" b="1"/>
              <a:t> – </a:t>
            </a:r>
            <a:r>
              <a:rPr lang="ru-RU" sz="2400" b="1"/>
              <a:t>хранит самый маленький допустимый адрес</a:t>
            </a:r>
          </a:p>
          <a:p>
            <a:pPr>
              <a:lnSpc>
                <a:spcPct val="90000"/>
              </a:lnSpc>
            </a:pPr>
            <a:r>
              <a:rPr lang="ru-RU" sz="2400" b="1"/>
              <a:t>Регистр границы (</a:t>
            </a:r>
            <a:r>
              <a:rPr lang="en-US" sz="2400" b="1"/>
              <a:t>Limit register</a:t>
            </a:r>
            <a:r>
              <a:rPr lang="ru-RU" sz="2400" b="1"/>
              <a:t>)</a:t>
            </a:r>
            <a:r>
              <a:rPr lang="en-US" sz="2400" b="1"/>
              <a:t> – </a:t>
            </a:r>
            <a:r>
              <a:rPr lang="ru-RU" sz="2400" b="1"/>
              <a:t>содержит размер диапазона (области)</a:t>
            </a:r>
            <a:endParaRPr lang="en-US" sz="2800" b="1"/>
          </a:p>
          <a:p>
            <a:pPr>
              <a:lnSpc>
                <a:spcPct val="90000"/>
              </a:lnSpc>
            </a:pPr>
            <a:r>
              <a:rPr lang="ru-RU" sz="2400" b="1"/>
              <a:t>Память вне отмеченного диапазона защищена</a:t>
            </a:r>
            <a:endParaRPr lang="en-US" sz="2400" b="1"/>
          </a:p>
          <a:p>
            <a:pPr>
              <a:lnSpc>
                <a:spcPct val="90000"/>
              </a:lnSpc>
            </a:pPr>
            <a:endParaRPr lang="en-US" sz="2400" b="1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8D12-BDED-4C7A-9C82-5876FB6C681F}" type="slidenum">
              <a:rPr lang="en-US"/>
              <a:pPr/>
              <a:t>25</a:t>
            </a:fld>
            <a:endParaRPr lang="en-US"/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958166" cy="1195374"/>
          </a:xfrm>
        </p:spPr>
        <p:txBody>
          <a:bodyPr/>
          <a:lstStyle/>
          <a:p>
            <a:r>
              <a:rPr lang="ru-RU" sz="3200" b="1" dirty="0"/>
              <a:t>Использование базового регистра и регистра границы</a:t>
            </a:r>
            <a:endParaRPr lang="en-US" sz="3200" b="1" dirty="0"/>
          </a:p>
        </p:txBody>
      </p:sp>
      <p:pic>
        <p:nvPicPr>
          <p:cNvPr id="8" name="Content Placeholder 7" descr="Fig_4.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1571612"/>
            <a:ext cx="4084308" cy="464347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/>
              <a:t>Аппаратная защита адресов памяти</a:t>
            </a:r>
            <a:endParaRPr lang="en-US" sz="3600" b="1"/>
          </a:p>
        </p:txBody>
      </p:sp>
      <p:pic>
        <p:nvPicPr>
          <p:cNvPr id="7" name="Content Placeholder 6" descr="Fig_4.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732" y="1643050"/>
            <a:ext cx="8951268" cy="4000528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153400" cy="1524000"/>
          </a:xfrm>
        </p:spPr>
        <p:txBody>
          <a:bodyPr>
            <a:normAutofit fontScale="90000"/>
          </a:bodyPr>
          <a:lstStyle/>
          <a:p>
            <a:r>
              <a:rPr lang="ru-RU" sz="3200" b="1"/>
              <a:t>Аппаратная защита памяти в системах с теговой архитектурой </a:t>
            </a:r>
            <a:r>
              <a:rPr lang="en-US" sz="3200" b="1"/>
              <a:t>(tagged architecture)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515350" cy="3968750"/>
          </a:xfrm>
        </p:spPr>
        <p:txBody>
          <a:bodyPr/>
          <a:lstStyle/>
          <a:p>
            <a:r>
              <a:rPr lang="ru-RU" sz="2000" b="1" dirty="0"/>
              <a:t>МВК </a:t>
            </a:r>
            <a:r>
              <a:rPr lang="en-US" sz="2000" b="1" dirty="0"/>
              <a:t>“</a:t>
            </a:r>
            <a:r>
              <a:rPr lang="ru-RU" sz="2000" b="1" dirty="0"/>
              <a:t>Эльбрус</a:t>
            </a:r>
            <a:r>
              <a:rPr lang="en-US" sz="2000" b="1" dirty="0"/>
              <a:t>”, Burroughs 5000/6700/7700</a:t>
            </a:r>
          </a:p>
          <a:p>
            <a:r>
              <a:rPr lang="ru-RU" sz="2000" b="1" dirty="0"/>
              <a:t>Каждое слово памяти имеет </a:t>
            </a:r>
            <a:r>
              <a:rPr lang="ru-RU" sz="2000" b="1" i="1" dirty="0"/>
              <a:t>тег</a:t>
            </a:r>
            <a:r>
              <a:rPr lang="en-US" sz="2000" b="1" dirty="0"/>
              <a:t> – </a:t>
            </a:r>
            <a:r>
              <a:rPr lang="ru-RU" sz="2000" b="1" dirty="0"/>
              <a:t>информацию о типе данных, хранящемся в данном слове</a:t>
            </a:r>
          </a:p>
          <a:p>
            <a:r>
              <a:rPr lang="ru-RU" sz="2000" b="1" dirty="0"/>
              <a:t>Структура адресного слова (дескриптора – </a:t>
            </a:r>
            <a:r>
              <a:rPr lang="en-US" sz="2000" b="1" dirty="0"/>
              <a:t>descriptor): </a:t>
            </a:r>
            <a:r>
              <a:rPr lang="ru-RU" sz="2000" b="1" dirty="0"/>
              <a:t>тег (</a:t>
            </a:r>
            <a:r>
              <a:rPr lang="en-US" sz="2000" b="1" dirty="0"/>
              <a:t>“</a:t>
            </a:r>
            <a:r>
              <a:rPr lang="ru-RU" sz="2000" b="1" dirty="0"/>
              <a:t>адресная информация</a:t>
            </a:r>
            <a:r>
              <a:rPr lang="en-US" sz="2000" b="1" dirty="0"/>
              <a:t>”); </a:t>
            </a:r>
            <a:r>
              <a:rPr lang="ru-RU" sz="2000" b="1" dirty="0"/>
              <a:t>адрес начала массива</a:t>
            </a:r>
            <a:r>
              <a:rPr lang="en-US" sz="2000" b="1" dirty="0"/>
              <a:t>; </a:t>
            </a:r>
            <a:r>
              <a:rPr lang="ru-RU" sz="2000" b="1" dirty="0"/>
              <a:t>длина массива</a:t>
            </a:r>
            <a:r>
              <a:rPr lang="en-US" sz="2000" b="1" dirty="0"/>
              <a:t>; </a:t>
            </a:r>
            <a:r>
              <a:rPr lang="ru-RU" sz="2000" b="1" dirty="0"/>
              <a:t>биты зашиты</a:t>
            </a:r>
          </a:p>
          <a:p>
            <a:r>
              <a:rPr lang="ru-RU" sz="2000" b="1" dirty="0"/>
              <a:t>Формирование и изменение дескриптора возможно только средствами ОС в привилегированном режиме</a:t>
            </a:r>
          </a:p>
          <a:p>
            <a:r>
              <a:rPr lang="ru-RU" sz="2000" b="1" dirty="0"/>
              <a:t>В операции  </a:t>
            </a:r>
            <a:r>
              <a:rPr lang="en-US" sz="2000" b="1" i="1" dirty="0"/>
              <a:t>a[</a:t>
            </a:r>
            <a:r>
              <a:rPr lang="en-US" sz="2000" b="1" i="1" dirty="0" err="1"/>
              <a:t>i</a:t>
            </a:r>
            <a:r>
              <a:rPr lang="en-US" sz="2000" b="1" i="1" dirty="0"/>
              <a:t>]</a:t>
            </a:r>
            <a:r>
              <a:rPr lang="en-US" sz="2000" b="1" dirty="0"/>
              <a:t> </a:t>
            </a:r>
            <a:r>
              <a:rPr lang="ru-RU" sz="2000" b="1" dirty="0"/>
              <a:t>аппаратно проверяется, что индекс </a:t>
            </a:r>
            <a:r>
              <a:rPr lang="en-US" sz="2000" b="1" i="1" dirty="0" err="1"/>
              <a:t>i</a:t>
            </a:r>
            <a:r>
              <a:rPr lang="en-US" sz="2000" b="1" i="1" dirty="0"/>
              <a:t> </a:t>
            </a:r>
            <a:r>
              <a:rPr lang="ru-RU" sz="2000" b="1" dirty="0"/>
              <a:t>не выходит за границы массива </a:t>
            </a:r>
            <a:r>
              <a:rPr lang="en-US" sz="2000" b="1" i="1" dirty="0"/>
              <a:t>a</a:t>
            </a:r>
          </a:p>
          <a:p>
            <a:pPr>
              <a:buFont typeface="Wingdings" pitchFamily="2" charset="2"/>
              <a:buNone/>
            </a:pPr>
            <a:endParaRPr lang="en-US" sz="20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/>
              <a:t>Аппаратная защита</a:t>
            </a:r>
            <a:endParaRPr lang="en-US" sz="4000" b="1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12875"/>
            <a:ext cx="7766050" cy="4683125"/>
          </a:xfrm>
        </p:spPr>
        <p:txBody>
          <a:bodyPr/>
          <a:lstStyle/>
          <a:p>
            <a:r>
              <a:rPr lang="ru-RU" sz="2400" b="1" dirty="0"/>
              <a:t>При исполнении в привилегированном режиме ОС имеет неограниченный доступ как к памяти монитора, так и к памяти пользователя </a:t>
            </a:r>
          </a:p>
          <a:p>
            <a:r>
              <a:rPr lang="ru-RU" sz="2400" b="1" dirty="0"/>
              <a:t>Команды записи значений в регистры </a:t>
            </a:r>
            <a:r>
              <a:rPr lang="en-US" sz="2400" b="1" i="1" dirty="0"/>
              <a:t>base</a:t>
            </a:r>
            <a:r>
              <a:rPr lang="en-US" sz="2400" b="1" dirty="0"/>
              <a:t> </a:t>
            </a:r>
            <a:r>
              <a:rPr lang="ru-RU" sz="2400" b="1" dirty="0"/>
              <a:t>и</a:t>
            </a:r>
            <a:r>
              <a:rPr lang="en-US" sz="2400" b="1" dirty="0"/>
              <a:t> </a:t>
            </a:r>
            <a:r>
              <a:rPr lang="en-US" sz="2400" b="1" i="1" dirty="0"/>
              <a:t>limit</a:t>
            </a:r>
            <a:r>
              <a:rPr lang="ru-RU" sz="2400" b="1" i="1" dirty="0"/>
              <a:t> –</a:t>
            </a:r>
            <a:r>
              <a:rPr lang="en-US" sz="2400" b="1" dirty="0"/>
              <a:t> </a:t>
            </a:r>
            <a:r>
              <a:rPr lang="ru-RU" sz="2400" b="1" dirty="0"/>
              <a:t>привилегированные</a:t>
            </a:r>
          </a:p>
          <a:p>
            <a:r>
              <a:rPr lang="ru-RU" sz="2400" b="1" dirty="0"/>
              <a:t>В системах с теговой архитектурой – только привилегированная команда может сформировать новый дескриптор на область памяти, либо изменить поле в дескрипторе (например, адрес начала или длину)</a:t>
            </a:r>
            <a:endParaRPr lang="en-US" sz="2400" dirty="0"/>
          </a:p>
          <a:p>
            <a:endParaRPr lang="en-US" sz="24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07375" cy="758825"/>
          </a:xfrm>
        </p:spPr>
        <p:txBody>
          <a:bodyPr/>
          <a:lstStyle/>
          <a:p>
            <a:r>
              <a:rPr lang="ru-RU" sz="3600" b="1"/>
              <a:t>Защита процессора</a:t>
            </a:r>
            <a:endParaRPr lang="en-US" sz="3600" b="1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96975"/>
            <a:ext cx="8134350" cy="4968875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ru-RU" sz="2400" b="1" i="1" dirty="0"/>
              <a:t>Таймер </a:t>
            </a:r>
            <a:r>
              <a:rPr lang="ru-RU" sz="2400" b="1" dirty="0"/>
              <a:t>прерывает процессор через указанный период времени, чтобы убедиться, что ОС сохраняет управление</a:t>
            </a:r>
            <a:endParaRPr lang="en-US" sz="2400" b="1" dirty="0"/>
          </a:p>
          <a:p>
            <a:pPr lvl="1">
              <a:lnSpc>
                <a:spcPct val="90000"/>
              </a:lnSpc>
            </a:pPr>
            <a:r>
              <a:rPr lang="ru-RU" sz="2400" b="1" dirty="0"/>
              <a:t>Значение таймера уменьшается через каждый квант</a:t>
            </a:r>
            <a:r>
              <a:rPr lang="en-US" sz="2400" b="1" dirty="0"/>
              <a:t> </a:t>
            </a:r>
            <a:r>
              <a:rPr lang="ru-RU" sz="2400" b="1" dirty="0"/>
              <a:t>процессорного времени (</a:t>
            </a:r>
            <a:r>
              <a:rPr lang="en-US" sz="2400" b="1" dirty="0"/>
              <a:t>clock tick</a:t>
            </a:r>
            <a:r>
              <a:rPr lang="ru-RU" sz="2400" b="1" dirty="0"/>
              <a:t>)</a:t>
            </a:r>
            <a:r>
              <a:rPr lang="en-US" sz="2400" b="1" dirty="0"/>
              <a:t>.</a:t>
            </a:r>
          </a:p>
          <a:p>
            <a:pPr lvl="1">
              <a:lnSpc>
                <a:spcPct val="90000"/>
              </a:lnSpc>
            </a:pPr>
            <a:r>
              <a:rPr lang="ru-RU" sz="2400" b="1" dirty="0"/>
              <a:t>Когда значение таймера становится равным нулю, происходит прерывание</a:t>
            </a:r>
            <a:r>
              <a:rPr lang="en-US" sz="2400" b="1" dirty="0"/>
              <a:t>.</a:t>
            </a:r>
          </a:p>
          <a:p>
            <a:pPr>
              <a:lnSpc>
                <a:spcPct val="90000"/>
              </a:lnSpc>
            </a:pPr>
            <a:r>
              <a:rPr lang="ru-RU" sz="2400" b="1" dirty="0"/>
              <a:t>Таймер обычно используется для реализации режима разделения времени (</a:t>
            </a:r>
            <a:r>
              <a:rPr lang="en-US" sz="2400" b="1" dirty="0"/>
              <a:t>time sharing</a:t>
            </a:r>
            <a:r>
              <a:rPr lang="ru-RU" sz="2400" b="1" dirty="0"/>
              <a:t>)</a:t>
            </a:r>
            <a:r>
              <a:rPr lang="en-US" sz="2400" b="1" dirty="0"/>
              <a:t>.</a:t>
            </a:r>
          </a:p>
          <a:p>
            <a:pPr>
              <a:lnSpc>
                <a:spcPct val="90000"/>
              </a:lnSpc>
            </a:pPr>
            <a:r>
              <a:rPr lang="ru-RU" sz="2400" b="1" dirty="0"/>
              <a:t>Таймер используется также для вычисления текущего времени</a:t>
            </a:r>
            <a:r>
              <a:rPr lang="en-US" sz="2400" b="1" dirty="0"/>
              <a:t>.</a:t>
            </a:r>
          </a:p>
          <a:p>
            <a:pPr>
              <a:lnSpc>
                <a:spcPct val="90000"/>
              </a:lnSpc>
            </a:pPr>
            <a:r>
              <a:rPr lang="ru-RU" sz="2400" b="1" dirty="0"/>
              <a:t>Команда записи значения в таймер - привилегированная</a:t>
            </a:r>
            <a:r>
              <a:rPr lang="en-US" sz="2400" b="1" dirty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610600" cy="1143000"/>
          </a:xfrm>
        </p:spPr>
        <p:txBody>
          <a:bodyPr/>
          <a:lstStyle/>
          <a:p>
            <a:r>
              <a:rPr lang="en-US" sz="3200" b="1" dirty="0" smtClean="0"/>
              <a:t>     </a:t>
            </a:r>
            <a:r>
              <a:rPr lang="ru-RU" sz="3200" b="1" dirty="0" smtClean="0"/>
              <a:t>Архитектура компьютерной системы</a:t>
            </a:r>
            <a:endParaRPr lang="en-US" sz="3200" b="1" dirty="0"/>
          </a:p>
        </p:txBody>
      </p:sp>
      <p:pic>
        <p:nvPicPr>
          <p:cNvPr id="7" name="Content Placeholder 6" descr="Fig_4.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285860"/>
            <a:ext cx="7209815" cy="5072098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2E5E-E68E-4251-BB27-7B979910E474}" type="slidenum">
              <a:rPr lang="en-US"/>
              <a:pPr/>
              <a:t>30</a:t>
            </a:fld>
            <a:endParaRPr lang="en-US"/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Q &amp; A</a:t>
            </a:r>
            <a:endParaRPr lang="ru-RU" b="1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/>
              <a:t>Вопросы и ответы</a:t>
            </a:r>
            <a:r>
              <a:rPr lang="ru-RU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76200"/>
            <a:ext cx="8786874" cy="135253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Архитектура компьютерной системы</a:t>
            </a:r>
            <a:endParaRPr lang="ru-R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285860"/>
            <a:ext cx="8001056" cy="5143536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 smtClean="0"/>
              <a:t>Процессор </a:t>
            </a:r>
            <a:r>
              <a:rPr lang="en-US" sz="1800" dirty="0" smtClean="0"/>
              <a:t>(CPU) – </a:t>
            </a:r>
            <a:r>
              <a:rPr lang="ru-RU" sz="1800" dirty="0" smtClean="0"/>
              <a:t>многоядерный </a:t>
            </a:r>
            <a:r>
              <a:rPr lang="en-US" sz="1800" dirty="0" smtClean="0"/>
              <a:t>(multi-core)</a:t>
            </a:r>
            <a:r>
              <a:rPr lang="ru-RU" sz="1800" dirty="0" smtClean="0"/>
              <a:t> -</a:t>
            </a:r>
            <a:r>
              <a:rPr lang="en-US" sz="1800" dirty="0" smtClean="0"/>
              <a:t> </a:t>
            </a:r>
            <a:r>
              <a:rPr lang="ru-RU" sz="1800" dirty="0" smtClean="0"/>
              <a:t>от 2 до 32 ядер</a:t>
            </a:r>
            <a:r>
              <a:rPr lang="en-US" sz="1800" dirty="0" smtClean="0"/>
              <a:t>; </a:t>
            </a:r>
            <a:r>
              <a:rPr lang="ru-RU" sz="1800" dirty="0" smtClean="0"/>
              <a:t>либо гибридный </a:t>
            </a:r>
            <a:r>
              <a:rPr lang="en-US" sz="1800" dirty="0" smtClean="0"/>
              <a:t>(hybrid) – CPU + GPU; </a:t>
            </a:r>
            <a:r>
              <a:rPr lang="ru-RU" sz="1800" dirty="0" smtClean="0"/>
              <a:t>быстродействие каждого ядра – 3 – 3.2 </a:t>
            </a:r>
            <a:r>
              <a:rPr lang="en-US" sz="1800" dirty="0" smtClean="0"/>
              <a:t>GHz</a:t>
            </a:r>
          </a:p>
          <a:p>
            <a:r>
              <a:rPr lang="ru-RU" sz="1800" dirty="0" smtClean="0"/>
              <a:t>Память </a:t>
            </a:r>
            <a:r>
              <a:rPr lang="en-US" sz="1800" dirty="0" smtClean="0"/>
              <a:t>(RAM) – </a:t>
            </a:r>
            <a:r>
              <a:rPr lang="ru-RU" sz="1800" dirty="0" smtClean="0"/>
              <a:t>1 – 16 </a:t>
            </a:r>
            <a:r>
              <a:rPr lang="en-US" sz="1800" dirty="0" smtClean="0"/>
              <a:t>GB; </a:t>
            </a:r>
            <a:r>
              <a:rPr lang="ru-RU" sz="1800" dirty="0" smtClean="0"/>
              <a:t>быстродействие – 800 </a:t>
            </a:r>
            <a:r>
              <a:rPr lang="en-US" sz="1800" dirty="0" smtClean="0"/>
              <a:t>MHz – 1 GHz</a:t>
            </a:r>
          </a:p>
          <a:p>
            <a:r>
              <a:rPr lang="ru-RU" sz="1800" dirty="0" smtClean="0"/>
              <a:t>Общая шина </a:t>
            </a:r>
            <a:r>
              <a:rPr lang="en-US" sz="1800" dirty="0" smtClean="0"/>
              <a:t>(PCI) – </a:t>
            </a:r>
            <a:r>
              <a:rPr lang="ru-RU" sz="1800" dirty="0" smtClean="0"/>
              <a:t>быстродействие 1 – 1.5 </a:t>
            </a:r>
            <a:r>
              <a:rPr lang="en-US" sz="1800" dirty="0" smtClean="0"/>
              <a:t>GHz</a:t>
            </a:r>
            <a:endParaRPr lang="ru-RU" sz="1800" dirty="0" smtClean="0"/>
          </a:p>
          <a:p>
            <a:r>
              <a:rPr lang="ru-RU" sz="1800" dirty="0" smtClean="0"/>
              <a:t>Порты – </a:t>
            </a:r>
            <a:r>
              <a:rPr lang="en-US" sz="1800" dirty="0" smtClean="0"/>
              <a:t>COM, LPT (</a:t>
            </a:r>
            <a:r>
              <a:rPr lang="ru-RU" sz="1800" dirty="0" smtClean="0"/>
              <a:t>устаревшие</a:t>
            </a:r>
            <a:r>
              <a:rPr lang="en-US" sz="1800" dirty="0" smtClean="0"/>
              <a:t>; </a:t>
            </a:r>
            <a:r>
              <a:rPr lang="ru-RU" sz="1800" dirty="0" smtClean="0"/>
              <a:t>виртуальные </a:t>
            </a:r>
            <a:r>
              <a:rPr lang="en-US" sz="1800" dirty="0" smtClean="0"/>
              <a:t>COM-</a:t>
            </a:r>
            <a:r>
              <a:rPr lang="ru-RU" sz="1800" dirty="0" smtClean="0"/>
              <a:t>порты)</a:t>
            </a:r>
            <a:r>
              <a:rPr lang="en-US" sz="1800" dirty="0" smtClean="0"/>
              <a:t>;</a:t>
            </a:r>
          </a:p>
          <a:p>
            <a:r>
              <a:rPr lang="en-US" sz="1800" dirty="0" smtClean="0"/>
              <a:t>USB 2.0 (260 </a:t>
            </a:r>
            <a:r>
              <a:rPr lang="en-US" sz="1800" dirty="0" err="1" smtClean="0"/>
              <a:t>MBit</a:t>
            </a:r>
            <a:r>
              <a:rPr lang="en-US" sz="1800" dirty="0" smtClean="0"/>
              <a:t>/s) – </a:t>
            </a:r>
            <a:r>
              <a:rPr lang="ru-RU" sz="1800" dirty="0" smtClean="0"/>
              <a:t>внешние диски, принтеры, сканеры и др.</a:t>
            </a:r>
          </a:p>
          <a:p>
            <a:r>
              <a:rPr lang="en-US" sz="1800" dirty="0" smtClean="0"/>
              <a:t>SCSI (Small Computer System Interface) – </a:t>
            </a:r>
            <a:r>
              <a:rPr lang="ru-RU" sz="1800" dirty="0" smtClean="0"/>
              <a:t>цепочка устройств с различными </a:t>
            </a:r>
            <a:r>
              <a:rPr lang="en-US" sz="1800" dirty="0" smtClean="0"/>
              <a:t>SCSI IDs </a:t>
            </a:r>
            <a:r>
              <a:rPr lang="ru-RU" sz="1800" dirty="0" smtClean="0"/>
              <a:t>к каждому порту</a:t>
            </a:r>
            <a:r>
              <a:rPr lang="en-US" sz="1800" dirty="0" smtClean="0"/>
              <a:t>; </a:t>
            </a:r>
            <a:r>
              <a:rPr lang="ru-RU" sz="1800" dirty="0" smtClean="0"/>
              <a:t>внешние диски, сканеры и др.</a:t>
            </a:r>
          </a:p>
          <a:p>
            <a:r>
              <a:rPr lang="en-US" sz="1800" dirty="0" smtClean="0"/>
              <a:t>IEEE 1394 (FireWire) – </a:t>
            </a:r>
            <a:r>
              <a:rPr lang="ru-RU" sz="1800" dirty="0" smtClean="0"/>
              <a:t>порты для цифровых камер</a:t>
            </a:r>
          </a:p>
          <a:p>
            <a:r>
              <a:rPr lang="en-US" sz="1800" dirty="0" smtClean="0"/>
              <a:t>HDMI (High-Definition Multimedia Interface) – </a:t>
            </a:r>
            <a:r>
              <a:rPr lang="ru-RU" sz="1800" dirty="0" smtClean="0"/>
              <a:t>для мультимедийного оборудования высокой четкости</a:t>
            </a:r>
          </a:p>
          <a:p>
            <a:r>
              <a:rPr lang="ru-RU" sz="1800" dirty="0" smtClean="0"/>
              <a:t>Инфракрасные порты </a:t>
            </a:r>
            <a:r>
              <a:rPr lang="en-US" sz="1800" dirty="0" smtClean="0"/>
              <a:t>(IrDA) – </a:t>
            </a:r>
            <a:r>
              <a:rPr lang="ru-RU" sz="1800" dirty="0" smtClean="0"/>
              <a:t>устарели</a:t>
            </a:r>
            <a:r>
              <a:rPr lang="en-US" sz="1800" dirty="0" smtClean="0"/>
              <a:t>; </a:t>
            </a:r>
            <a:r>
              <a:rPr lang="ru-RU" sz="1800" dirty="0" smtClean="0"/>
              <a:t>неудобны в использовании</a:t>
            </a:r>
          </a:p>
          <a:p>
            <a:r>
              <a:rPr lang="en-US" sz="1800" dirty="0" err="1" smtClean="0"/>
              <a:t>BlueTooth</a:t>
            </a:r>
            <a:r>
              <a:rPr lang="en-US" sz="1800" dirty="0" smtClean="0"/>
              <a:t> – </a:t>
            </a:r>
            <a:r>
              <a:rPr lang="ru-RU" sz="1800" dirty="0" smtClean="0"/>
              <a:t>беспроводная связь до 10-20 м (</a:t>
            </a:r>
            <a:r>
              <a:rPr lang="en-US" sz="1800" dirty="0" smtClean="0"/>
              <a:t>BT 2.x); BT 3.0 – </a:t>
            </a:r>
            <a:r>
              <a:rPr lang="ru-RU" sz="1800" dirty="0" smtClean="0"/>
              <a:t>до 1 км</a:t>
            </a:r>
            <a:r>
              <a:rPr lang="en-US" sz="1800" dirty="0" smtClean="0"/>
              <a:t>; </a:t>
            </a:r>
            <a:r>
              <a:rPr lang="ru-RU" sz="1800" dirty="0" smtClean="0"/>
              <a:t>мобильные устройства</a:t>
            </a:r>
            <a:r>
              <a:rPr lang="en-US" sz="1800" dirty="0" smtClean="0"/>
              <a:t>; </a:t>
            </a:r>
            <a:r>
              <a:rPr lang="ru-RU" sz="1800" dirty="0" smtClean="0"/>
              <a:t>наушники</a:t>
            </a:r>
            <a:r>
              <a:rPr lang="en-US" sz="1800" dirty="0" smtClean="0"/>
              <a:t>; </a:t>
            </a:r>
            <a:r>
              <a:rPr lang="ru-RU" sz="1800" dirty="0" smtClean="0"/>
              <a:t>клавиатуры и др.</a:t>
            </a:r>
          </a:p>
          <a:p>
            <a:endParaRPr lang="ru-RU" sz="1800" dirty="0" smtClean="0"/>
          </a:p>
          <a:p>
            <a:endParaRPr lang="en-US" sz="2000" dirty="0" smtClean="0"/>
          </a:p>
          <a:p>
            <a:endParaRPr lang="ru-RU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E3FE-08BC-42EB-9C0D-4E38040A6D1E}" type="slidenum">
              <a:rPr lang="en-US"/>
              <a:pPr/>
              <a:t>5</a:t>
            </a:fld>
            <a:endParaRPr lang="en-US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/>
              <a:t>Функционирование компьютерных систем</a:t>
            </a:r>
            <a:endParaRPr lang="en-US" sz="3600" b="1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62913" cy="375285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2000" b="1"/>
              <a:t>Устройства ввода</a:t>
            </a:r>
            <a:r>
              <a:rPr lang="en-US" sz="2000" b="1"/>
              <a:t>/</a:t>
            </a:r>
            <a:r>
              <a:rPr lang="ru-RU" sz="2000" b="1"/>
              <a:t>вывода и процессор могут функционировать параллельно</a:t>
            </a:r>
            <a:endParaRPr lang="en-US" sz="2000" b="1"/>
          </a:p>
          <a:p>
            <a:pPr>
              <a:lnSpc>
                <a:spcPct val="90000"/>
              </a:lnSpc>
            </a:pPr>
            <a:r>
              <a:rPr lang="ru-RU" sz="2000" b="1"/>
              <a:t>Работой каждого устройства управляет специальный контроллер</a:t>
            </a:r>
            <a:endParaRPr lang="en-US" sz="2000" b="1"/>
          </a:p>
          <a:p>
            <a:pPr>
              <a:lnSpc>
                <a:spcPct val="90000"/>
              </a:lnSpc>
            </a:pPr>
            <a:r>
              <a:rPr lang="ru-RU" sz="2000" b="1"/>
              <a:t>Каждый контроллер устройства имеет локальный буфер</a:t>
            </a:r>
            <a:endParaRPr lang="en-US" sz="2000" b="1"/>
          </a:p>
          <a:p>
            <a:pPr>
              <a:lnSpc>
                <a:spcPct val="90000"/>
              </a:lnSpc>
            </a:pPr>
            <a:r>
              <a:rPr lang="ru-RU" sz="2000" b="1"/>
              <a:t>Процессор перемещает данные из основной памяти в буфера устройства и обратно</a:t>
            </a:r>
            <a:endParaRPr lang="en-US" sz="2000" b="1"/>
          </a:p>
          <a:p>
            <a:pPr>
              <a:lnSpc>
                <a:spcPct val="90000"/>
              </a:lnSpc>
            </a:pPr>
            <a:r>
              <a:rPr lang="ru-RU" sz="2000" b="1"/>
              <a:t>Ввод-вывод – перемещение данных из устройства в локальный буфер и обратно</a:t>
            </a:r>
            <a:r>
              <a:rPr lang="en-US" sz="2000" b="1"/>
              <a:t>.</a:t>
            </a:r>
          </a:p>
          <a:p>
            <a:pPr>
              <a:lnSpc>
                <a:spcPct val="90000"/>
              </a:lnSpc>
            </a:pPr>
            <a:r>
              <a:rPr lang="ru-RU" sz="2000" b="1"/>
              <a:t>Контроллер устройства информирует процессор об окончании операции через </a:t>
            </a:r>
            <a:r>
              <a:rPr lang="ru-RU" sz="2000" b="1" i="1"/>
              <a:t>прерывание (</a:t>
            </a:r>
            <a:r>
              <a:rPr lang="en-US" sz="2000" b="1" i="1"/>
              <a:t>interrupt</a:t>
            </a:r>
            <a:r>
              <a:rPr lang="ru-RU" sz="2000" b="1"/>
              <a:t>)</a:t>
            </a:r>
            <a:endParaRPr lang="en-US" sz="2000" b="1"/>
          </a:p>
          <a:p>
            <a:pPr>
              <a:lnSpc>
                <a:spcPct val="90000"/>
              </a:lnSpc>
            </a:pPr>
            <a:endParaRPr lang="en-US" sz="2000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A1421-CC7F-48DE-843A-DCD97E34F96B}" type="slidenum">
              <a:rPr lang="en-US"/>
              <a:pPr/>
              <a:t>6</a:t>
            </a:fld>
            <a:endParaRPr lang="en-US"/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228600"/>
            <a:ext cx="7848600" cy="990600"/>
          </a:xfrm>
        </p:spPr>
        <p:txBody>
          <a:bodyPr/>
          <a:lstStyle/>
          <a:p>
            <a:r>
              <a:rPr lang="ru-RU" sz="3600" b="1"/>
              <a:t>Основные функции прерываний</a:t>
            </a:r>
            <a:endParaRPr lang="en-US" sz="3600" b="1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557338"/>
            <a:ext cx="7989887" cy="444182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2000" b="1"/>
              <a:t>Прерывание передает управление подпрограмме обработке прерываний, как правило, через </a:t>
            </a:r>
            <a:r>
              <a:rPr lang="ru-RU" sz="2000" b="1" i="1"/>
              <a:t>вектор прерываний (</a:t>
            </a:r>
            <a:r>
              <a:rPr lang="en-US" sz="2000" b="1" i="1"/>
              <a:t>interrupt vector</a:t>
            </a:r>
            <a:r>
              <a:rPr lang="ru-RU" sz="2000" b="1" i="1"/>
              <a:t>)</a:t>
            </a:r>
            <a:r>
              <a:rPr lang="en-US" sz="2000" b="1"/>
              <a:t>, </a:t>
            </a:r>
            <a:r>
              <a:rPr lang="ru-RU" sz="2000" b="1"/>
              <a:t>который содержит адреса всех программ обработки прерываний</a:t>
            </a:r>
            <a:r>
              <a:rPr lang="en-US" sz="2000" b="1"/>
              <a:t>.</a:t>
            </a:r>
          </a:p>
          <a:p>
            <a:pPr>
              <a:lnSpc>
                <a:spcPct val="90000"/>
              </a:lnSpc>
            </a:pPr>
            <a:r>
              <a:rPr lang="ru-RU" sz="2000" b="1"/>
              <a:t>В архитектуре обработки прерываний должно быть предусмотрено сохранение адреса прерванной команды </a:t>
            </a:r>
            <a:r>
              <a:rPr lang="en-US" sz="2000" b="1" i="1"/>
              <a:t>(instruction).</a:t>
            </a:r>
          </a:p>
          <a:p>
            <a:pPr>
              <a:lnSpc>
                <a:spcPct val="90000"/>
              </a:lnSpc>
            </a:pPr>
            <a:r>
              <a:rPr lang="ru-RU" sz="2000" b="1"/>
              <a:t>Входящие прерывания задерживаются </a:t>
            </a:r>
            <a:r>
              <a:rPr lang="ru-RU" sz="2000" b="1" i="1"/>
              <a:t>(</a:t>
            </a:r>
            <a:r>
              <a:rPr lang="en-US" sz="2000" b="1" i="1"/>
              <a:t>disabled</a:t>
            </a:r>
            <a:r>
              <a:rPr lang="ru-RU" sz="2000" b="1" i="1"/>
              <a:t>), </a:t>
            </a:r>
            <a:r>
              <a:rPr lang="ru-RU" sz="2000" b="1"/>
              <a:t>если в данный момент обрабатывается другое прерывание, для предотвращения </a:t>
            </a:r>
            <a:r>
              <a:rPr lang="ru-RU" sz="2000" b="1" i="1"/>
              <a:t>потери прерываний (</a:t>
            </a:r>
            <a:r>
              <a:rPr lang="en-US" sz="2000" b="1" i="1"/>
              <a:t>lost interrupt</a:t>
            </a:r>
            <a:r>
              <a:rPr lang="ru-RU" sz="2000" b="1" i="1"/>
              <a:t>)</a:t>
            </a:r>
            <a:r>
              <a:rPr lang="en-US" sz="2000" b="1"/>
              <a:t>.</a:t>
            </a:r>
          </a:p>
          <a:p>
            <a:pPr>
              <a:lnSpc>
                <a:spcPct val="90000"/>
              </a:lnSpc>
            </a:pPr>
            <a:r>
              <a:rPr lang="ru-RU" sz="2000" b="1" i="1"/>
              <a:t>Ловушка (</a:t>
            </a:r>
            <a:r>
              <a:rPr lang="en-US" sz="2000" b="1" i="1"/>
              <a:t>trap</a:t>
            </a:r>
            <a:r>
              <a:rPr lang="ru-RU" sz="2000" b="1" i="1"/>
              <a:t>) </a:t>
            </a:r>
            <a:r>
              <a:rPr lang="ru-RU" sz="2000" b="1"/>
              <a:t>- </a:t>
            </a:r>
            <a:r>
              <a:rPr lang="en-US" sz="2000" b="1"/>
              <a:t> </a:t>
            </a:r>
            <a:r>
              <a:rPr lang="ru-RU" sz="2000" b="1"/>
              <a:t>программно сгенерированное прерывание, либо вызванное ошибкой, либо по запросу пользователя</a:t>
            </a:r>
            <a:endParaRPr lang="en-US" sz="2000" b="1"/>
          </a:p>
          <a:p>
            <a:pPr>
              <a:lnSpc>
                <a:spcPct val="90000"/>
              </a:lnSpc>
            </a:pPr>
            <a:r>
              <a:rPr lang="ru-RU" sz="2000" b="1"/>
              <a:t>ОС </a:t>
            </a:r>
            <a:r>
              <a:rPr lang="ru-RU" sz="2000" b="1" i="1"/>
              <a:t>управляется прерываниями</a:t>
            </a:r>
            <a:r>
              <a:rPr lang="en-US" sz="2000" b="1"/>
              <a:t> </a:t>
            </a:r>
            <a:r>
              <a:rPr lang="ru-RU" sz="2000" b="1"/>
              <a:t>(</a:t>
            </a:r>
            <a:r>
              <a:rPr lang="en-US" sz="2000" b="1" i="1"/>
              <a:t>interrupt</a:t>
            </a:r>
            <a:r>
              <a:rPr lang="ru-RU" sz="2000" b="1" i="1"/>
              <a:t>-</a:t>
            </a:r>
            <a:r>
              <a:rPr lang="en-US" sz="2000" b="1" i="1"/>
              <a:t>driven</a:t>
            </a:r>
            <a:r>
              <a:rPr lang="ru-RU" sz="2000" b="1"/>
              <a:t>)</a:t>
            </a:r>
            <a:r>
              <a:rPr lang="en-US" sz="2000" b="1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F2286-F511-4F02-B6B1-907B196E73F5}" type="slidenum">
              <a:rPr lang="en-US"/>
              <a:pPr/>
              <a:t>7</a:t>
            </a:fld>
            <a:endParaRPr lang="en-US"/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07375" cy="930275"/>
          </a:xfrm>
        </p:spPr>
        <p:txBody>
          <a:bodyPr/>
          <a:lstStyle/>
          <a:p>
            <a:r>
              <a:rPr lang="ru-RU" b="1"/>
              <a:t>Обработка прерываний</a:t>
            </a:r>
            <a:endParaRPr lang="en-US" b="1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8382000" cy="4419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2800" b="1"/>
              <a:t>ОС сохраняет состояние процессора </a:t>
            </a:r>
            <a:r>
              <a:rPr lang="en-US" sz="2800" b="1"/>
              <a:t>(CPU) </a:t>
            </a:r>
            <a:r>
              <a:rPr lang="ru-RU" sz="2800" b="1"/>
              <a:t>–</a:t>
            </a:r>
            <a:r>
              <a:rPr lang="en-US" sz="2800" b="1"/>
              <a:t> </a:t>
            </a:r>
            <a:r>
              <a:rPr lang="ru-RU" sz="2800" b="1"/>
              <a:t>регистры и счетчик команд (</a:t>
            </a:r>
            <a:r>
              <a:rPr lang="en-US" sz="2800" b="1"/>
              <a:t>program counter</a:t>
            </a:r>
            <a:r>
              <a:rPr lang="ru-RU" sz="2800" b="1"/>
              <a:t> </a:t>
            </a:r>
            <a:r>
              <a:rPr lang="en-US" sz="2800" b="1"/>
              <a:t>– PC)</a:t>
            </a:r>
          </a:p>
          <a:p>
            <a:pPr>
              <a:lnSpc>
                <a:spcPct val="90000"/>
              </a:lnSpc>
            </a:pPr>
            <a:r>
              <a:rPr lang="ru-RU" sz="2800" b="1"/>
              <a:t>ОС определяет, какого типа прерывание произошло</a:t>
            </a:r>
            <a:r>
              <a:rPr lang="en-US" sz="2800" b="1"/>
              <a:t>:</a:t>
            </a:r>
          </a:p>
          <a:p>
            <a:pPr lvl="1">
              <a:lnSpc>
                <a:spcPct val="90000"/>
              </a:lnSpc>
            </a:pPr>
            <a:r>
              <a:rPr lang="ru-RU" sz="2400" b="1" i="1"/>
              <a:t>Опрос устройств  - </a:t>
            </a:r>
            <a:r>
              <a:rPr lang="en-US" sz="2400" b="1" i="1"/>
              <a:t>polling</a:t>
            </a:r>
            <a:endParaRPr lang="en-US" sz="2400" b="1"/>
          </a:p>
          <a:p>
            <a:pPr lvl="1">
              <a:lnSpc>
                <a:spcPct val="90000"/>
              </a:lnSpc>
            </a:pPr>
            <a:r>
              <a:rPr lang="ru-RU" sz="2400" b="1" i="1"/>
              <a:t>Векторная система прерываний</a:t>
            </a:r>
            <a:endParaRPr lang="en-US" sz="2400" b="1"/>
          </a:p>
          <a:p>
            <a:pPr>
              <a:lnSpc>
                <a:spcPct val="90000"/>
              </a:lnSpc>
            </a:pPr>
            <a:r>
              <a:rPr lang="ru-RU" sz="2800" b="1"/>
              <a:t>По содержимому сегмента кода ОС определяет, какого </a:t>
            </a:r>
            <a:r>
              <a:rPr lang="en-US" sz="2800" b="1"/>
              <a:t> </a:t>
            </a:r>
            <a:r>
              <a:rPr lang="ru-RU" sz="2800" b="1"/>
              <a:t>рода действия следует предпринять для соответствующего типа </a:t>
            </a:r>
            <a:r>
              <a:rPr lang="en-US" sz="2800" b="1"/>
              <a:t> </a:t>
            </a:r>
            <a:r>
              <a:rPr lang="ru-RU" sz="2800" b="1"/>
              <a:t>прерывания</a:t>
            </a:r>
            <a:endParaRPr lang="en-US" sz="2800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EB57-BF44-4406-AE39-ED632B287613}" type="slidenum">
              <a:rPr lang="en-US"/>
              <a:pPr/>
              <a:t>8</a:t>
            </a:fld>
            <a:endParaRPr lang="en-US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357166"/>
            <a:ext cx="8610600" cy="914400"/>
          </a:xfrm>
        </p:spPr>
        <p:txBody>
          <a:bodyPr>
            <a:normAutofit fontScale="90000"/>
          </a:bodyPr>
          <a:lstStyle/>
          <a:p>
            <a:r>
              <a:rPr lang="ru-RU" sz="2800" b="1"/>
              <a:t>Временной график прерываний процесса, выполняющего ввод</a:t>
            </a:r>
            <a:r>
              <a:rPr lang="en-US" sz="2800" b="1"/>
              <a:t>/</a:t>
            </a:r>
            <a:r>
              <a:rPr lang="ru-RU" sz="2800" b="1"/>
              <a:t>вывод</a:t>
            </a:r>
            <a:endParaRPr lang="en-US" sz="2800" b="1"/>
          </a:p>
        </p:txBody>
      </p:sp>
      <p:pic>
        <p:nvPicPr>
          <p:cNvPr id="8" name="Content Placeholder 7" descr="Fig_4.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06" y="1571612"/>
            <a:ext cx="9089094" cy="400052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C548-10E7-4AFB-9E8B-FBF06BF9439B}" type="slidenum">
              <a:rPr lang="en-US"/>
              <a:pPr/>
              <a:t>9</a:t>
            </a:fld>
            <a:endParaRPr lang="en-US"/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ru-RU" sz="3200" b="1"/>
              <a:t>Архитектура ввода</a:t>
            </a:r>
            <a:r>
              <a:rPr lang="en-US" sz="3200" b="1"/>
              <a:t>/</a:t>
            </a:r>
            <a:r>
              <a:rPr lang="ru-RU" sz="3200" b="1"/>
              <a:t>вывода </a:t>
            </a:r>
            <a:r>
              <a:rPr lang="en-US" sz="3200" b="1"/>
              <a:t>(I/O)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153400" cy="5486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ru-RU" sz="1800" i="1"/>
              <a:t>Синхронный: </a:t>
            </a:r>
            <a:r>
              <a:rPr lang="ru-RU" sz="1800"/>
              <a:t>После того, как начинается ввод-вывод, управление возвращается</a:t>
            </a:r>
            <a:r>
              <a:rPr lang="en-US" sz="1800"/>
              <a:t> </a:t>
            </a:r>
            <a:r>
              <a:rPr lang="ru-RU" sz="1800"/>
              <a:t>пользовательской программе только </a:t>
            </a:r>
            <a:r>
              <a:rPr lang="en-US" sz="1800"/>
              <a:t> </a:t>
            </a:r>
            <a:r>
              <a:rPr lang="ru-RU" sz="1800"/>
              <a:t>после завершения ввода-вывода</a:t>
            </a:r>
            <a:r>
              <a:rPr lang="en-US" sz="1800"/>
              <a:t>.</a:t>
            </a:r>
          </a:p>
          <a:p>
            <a:pPr lvl="1">
              <a:lnSpc>
                <a:spcPct val="90000"/>
              </a:lnSpc>
            </a:pPr>
            <a:r>
              <a:rPr lang="ru-RU" sz="1800"/>
              <a:t>Команда ожидания </a:t>
            </a:r>
            <a:r>
              <a:rPr lang="en-US" sz="1800"/>
              <a:t> </a:t>
            </a:r>
            <a:r>
              <a:rPr lang="ru-RU" sz="1800"/>
              <a:t>переводит процессор в незагруженный (</a:t>
            </a:r>
            <a:r>
              <a:rPr lang="en-US" sz="1800"/>
              <a:t>idle) </a:t>
            </a:r>
            <a:r>
              <a:rPr lang="ru-RU" sz="1800"/>
              <a:t>режим до следующего прерывания</a:t>
            </a:r>
            <a:endParaRPr lang="en-US" sz="1800"/>
          </a:p>
          <a:p>
            <a:pPr lvl="1">
              <a:lnSpc>
                <a:spcPct val="90000"/>
              </a:lnSpc>
            </a:pPr>
            <a:r>
              <a:rPr lang="ru-RU" sz="1800"/>
              <a:t>Цикл ожидания</a:t>
            </a:r>
            <a:endParaRPr lang="en-US" sz="1800"/>
          </a:p>
          <a:p>
            <a:pPr lvl="1">
              <a:lnSpc>
                <a:spcPct val="90000"/>
              </a:lnSpc>
            </a:pPr>
            <a:r>
              <a:rPr lang="ru-RU" sz="1800"/>
              <a:t>За один раз обрабатывается не более одного запроса на ввод-вывод</a:t>
            </a:r>
            <a:r>
              <a:rPr lang="en-US" sz="1800"/>
              <a:t>;  </a:t>
            </a:r>
            <a:r>
              <a:rPr lang="ru-RU" sz="1800"/>
              <a:t>одновременный ввод-вывод отсутствует</a:t>
            </a:r>
            <a:r>
              <a:rPr lang="en-US" sz="1800"/>
              <a:t>.</a:t>
            </a:r>
          </a:p>
          <a:p>
            <a:pPr>
              <a:lnSpc>
                <a:spcPct val="90000"/>
              </a:lnSpc>
            </a:pPr>
            <a:r>
              <a:rPr lang="ru-RU" sz="1800" i="1"/>
              <a:t>Асинхронный: </a:t>
            </a:r>
            <a:r>
              <a:rPr lang="ru-RU" sz="1800"/>
              <a:t>После того, как начинается ввод-вывод, управление возвращается программе пользователя </a:t>
            </a:r>
            <a:r>
              <a:rPr lang="en-US" sz="1800"/>
              <a:t> </a:t>
            </a:r>
            <a:r>
              <a:rPr lang="ru-RU" sz="1800"/>
              <a:t>без ожидания завершения ввода-вывода</a:t>
            </a:r>
            <a:r>
              <a:rPr lang="en-US" sz="1800"/>
              <a:t>.</a:t>
            </a:r>
          </a:p>
          <a:p>
            <a:pPr lvl="1">
              <a:lnSpc>
                <a:spcPct val="90000"/>
              </a:lnSpc>
            </a:pPr>
            <a:r>
              <a:rPr lang="ru-RU" sz="1800" i="1"/>
              <a:t>Системный вызов (</a:t>
            </a:r>
            <a:r>
              <a:rPr lang="en-US" sz="1800" i="1"/>
              <a:t>System call</a:t>
            </a:r>
            <a:r>
              <a:rPr lang="ru-RU" sz="1800" i="1"/>
              <a:t>)</a:t>
            </a:r>
            <a:r>
              <a:rPr lang="en-US" sz="1800"/>
              <a:t> – </a:t>
            </a:r>
            <a:r>
              <a:rPr lang="ru-RU" sz="1800"/>
              <a:t>запрос к ОС с целью позволить пользователю</a:t>
            </a:r>
            <a:r>
              <a:rPr lang="en-US" sz="1800"/>
              <a:t> </a:t>
            </a:r>
            <a:r>
              <a:rPr lang="ru-RU" sz="1800"/>
              <a:t>ожидать завершения ввода-вывода</a:t>
            </a:r>
            <a:r>
              <a:rPr lang="en-US" sz="1800"/>
              <a:t>.</a:t>
            </a:r>
          </a:p>
          <a:p>
            <a:pPr lvl="1">
              <a:lnSpc>
                <a:spcPct val="90000"/>
              </a:lnSpc>
            </a:pPr>
            <a:r>
              <a:rPr lang="ru-RU" sz="1800" i="1"/>
              <a:t>Таблица состояния устройств (</a:t>
            </a:r>
            <a:r>
              <a:rPr lang="en-US" sz="1800" i="1"/>
              <a:t>Device-status table</a:t>
            </a:r>
            <a:r>
              <a:rPr lang="ru-RU" sz="1800" i="1"/>
              <a:t>)</a:t>
            </a:r>
            <a:r>
              <a:rPr lang="en-US" sz="1800"/>
              <a:t> </a:t>
            </a:r>
            <a:r>
              <a:rPr lang="ru-RU" sz="1800"/>
              <a:t>содержит элемент для</a:t>
            </a:r>
            <a:r>
              <a:rPr lang="en-US" sz="1800"/>
              <a:t> </a:t>
            </a:r>
            <a:r>
              <a:rPr lang="ru-RU" sz="1800"/>
              <a:t>каждого устройства ввода-вывода, </a:t>
            </a:r>
            <a:r>
              <a:rPr lang="en-US" sz="1800"/>
              <a:t> </a:t>
            </a:r>
            <a:r>
              <a:rPr lang="ru-RU" sz="1800"/>
              <a:t>в котором указывается его тип, адрес и состояние</a:t>
            </a:r>
            <a:r>
              <a:rPr lang="en-US" sz="1800"/>
              <a:t>.</a:t>
            </a:r>
          </a:p>
          <a:p>
            <a:pPr lvl="1">
              <a:lnSpc>
                <a:spcPct val="90000"/>
              </a:lnSpc>
            </a:pPr>
            <a:r>
              <a:rPr lang="ru-RU" sz="1800"/>
              <a:t>ОС индексирует</a:t>
            </a:r>
            <a:r>
              <a:rPr lang="en-US" sz="1800"/>
              <a:t> </a:t>
            </a:r>
            <a:r>
              <a:rPr lang="ru-RU" sz="1800"/>
              <a:t>таблицу устройств</a:t>
            </a:r>
            <a:r>
              <a:rPr lang="en-US" sz="1800"/>
              <a:t> </a:t>
            </a:r>
            <a:r>
              <a:rPr lang="ru-RU" sz="1800"/>
              <a:t>с целью определения состояния устройства</a:t>
            </a:r>
            <a:r>
              <a:rPr lang="en-US" sz="1800"/>
              <a:t> </a:t>
            </a:r>
            <a:r>
              <a:rPr lang="ru-RU" sz="1800"/>
              <a:t>и модификации элемента таблицы для включения в него информации о прерывании</a:t>
            </a:r>
            <a:r>
              <a:rPr lang="en-US" sz="1800"/>
              <a:t>.</a:t>
            </a:r>
          </a:p>
          <a:p>
            <a:pPr>
              <a:lnSpc>
                <a:spcPct val="90000"/>
              </a:lnSpc>
            </a:pPr>
            <a:endParaRPr lang="en-US" sz="18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ildflow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ildflowers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ildflowers">
      <a:fillStyleLst>
        <a:solidFill>
          <a:schemeClr val="phClr">
            <a:shade val="85000"/>
            <a:satMod val="110000"/>
          </a:schemeClr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35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0800000" scaled="1"/>
        </a:gradFill>
        <a:gradFill rotWithShape="1">
          <a:gsLst>
            <a:gs pos="0">
              <a:schemeClr val="phClr">
                <a:shade val="70000"/>
                <a:satMod val="135000"/>
              </a:schemeClr>
            </a:gs>
            <a:gs pos="80000">
              <a:schemeClr val="phClr">
                <a:shade val="90000"/>
                <a:satMod val="135000"/>
              </a:schemeClr>
            </a:gs>
            <a:gs pos="100000">
              <a:schemeClr val="phClr">
                <a:shade val="95000"/>
                <a:satMod val="135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38100" cap="flat" cmpd="sng" algn="ctr">
          <a:gradFill>
            <a:gsLst>
              <a:gs pos="0">
                <a:schemeClr val="phClr"/>
              </a:gs>
              <a:gs pos="50000">
                <a:schemeClr val="phClr">
                  <a:lumMod val="60000"/>
                  <a:lumOff val="40000"/>
                </a:schemeClr>
              </a:gs>
              <a:gs pos="100000">
                <a:schemeClr val="phClr">
                  <a:lumMod val="20000"/>
                  <a:lumOff val="80000"/>
                </a:schemeClr>
              </a:gs>
            </a:gsLst>
            <a:lin ang="5400000" scaled="0"/>
          </a:gradFill>
          <a:prstDash val="solid"/>
        </a:ln>
        <a:ln w="63500" cap="flat" cmpd="sng" algn="ctr">
          <a:gradFill>
            <a:gsLst>
              <a:gs pos="0">
                <a:schemeClr val="phClr"/>
              </a:gs>
              <a:gs pos="50000">
                <a:schemeClr val="phClr">
                  <a:lumMod val="60000"/>
                  <a:lumOff val="40000"/>
                </a:schemeClr>
              </a:gs>
              <a:gs pos="100000">
                <a:schemeClr val="phClr">
                  <a:lumMod val="20000"/>
                  <a:lumOff val="80000"/>
                </a:schemeClr>
              </a:gs>
            </a:gsLst>
            <a:lin ang="54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63500">
              <a:srgbClr val="FFFFFF">
                <a:alpha val="50000"/>
              </a:srgbClr>
            </a:innerShdw>
          </a:effectLst>
        </a:effectStyle>
        <a:effectStyle>
          <a:effectLst>
            <a:innerShdw blurRad="190500">
              <a:srgbClr val="FFFFFF">
                <a:alpha val="0"/>
              </a:srgbClr>
            </a:innerShdw>
          </a:effectLst>
          <a:scene3d>
            <a:camera prst="orthographicFront">
              <a:rot lat="0" lon="0" rev="0"/>
            </a:camera>
            <a:lightRig rig="balanced" dir="tl">
              <a:rot lat="0" lon="0" rev="4200000"/>
            </a:lightRig>
          </a:scene3d>
          <a:sp3d>
            <a:bevelT w="25400" h="25400" prst="relaxedInset"/>
          </a:sp3d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/>
            </a:gs>
            <a:gs pos="50000">
              <a:schemeClr val="phClr">
                <a:lumMod val="90000"/>
                <a:alpha val="70000"/>
              </a:schemeClr>
            </a:gs>
            <a:gs pos="100000">
              <a:schemeClr val="phClr"/>
            </a:gs>
          </a:gsLst>
          <a:path path="circle">
            <a:fillToRect l="50000" t="50000" r="50000" b="50000"/>
          </a:path>
          <a:tileRect/>
        </a:gradFill>
        <a:gradFill flip="none" rotWithShape="1">
          <a:gsLst>
            <a:gs pos="0">
              <a:schemeClr val="phClr"/>
            </a:gs>
            <a:gs pos="50000">
              <a:schemeClr val="phClr">
                <a:lumMod val="90000"/>
              </a:schemeClr>
            </a:gs>
            <a:gs pos="100000">
              <a:schemeClr val="phClr"/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Wildflowers</Template>
  <TotalTime>756</TotalTime>
  <Words>1572</Words>
  <Application>Microsoft PowerPoint</Application>
  <PresentationFormat>On-screen Show (4:3)</PresentationFormat>
  <Paragraphs>183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Wildflowers</vt:lpstr>
      <vt:lpstr>       Основы современных                операционных систем                           Лекция 4</vt:lpstr>
      <vt:lpstr>Архитектура компьютерных систем</vt:lpstr>
      <vt:lpstr>     Архитектура компьютерной системы</vt:lpstr>
      <vt:lpstr>Архитектура компьютерной системы</vt:lpstr>
      <vt:lpstr>Функционирование компьютерных систем</vt:lpstr>
      <vt:lpstr>Основные функции прерываний</vt:lpstr>
      <vt:lpstr>Обработка прерываний</vt:lpstr>
      <vt:lpstr>Временной график прерываний процесса, выполняющего ввод/вывод</vt:lpstr>
      <vt:lpstr>Архитектура ввода/вывода (I/O)</vt:lpstr>
      <vt:lpstr>Два метода ввода-вывода: синхронный и асинхронный</vt:lpstr>
      <vt:lpstr>Таблица состояния устройств</vt:lpstr>
      <vt:lpstr>Архитектура прямого доступа к памяти  (DMA – Direct Memory Access)</vt:lpstr>
      <vt:lpstr>Структура памяти</vt:lpstr>
      <vt:lpstr>Устройство жесткого диска</vt:lpstr>
      <vt:lpstr>Иерархия памяти</vt:lpstr>
      <vt:lpstr>    Иерархия устройств памяти</vt:lpstr>
      <vt:lpstr>Некоторые виды внешней памяти</vt:lpstr>
      <vt:lpstr>Кэширование</vt:lpstr>
      <vt:lpstr>Аппаратная защита  (hardware protection)</vt:lpstr>
      <vt:lpstr>Два режима исполнения</vt:lpstr>
      <vt:lpstr>Два режима исполнения (продолжение)</vt:lpstr>
      <vt:lpstr>Защита ввода-вывода</vt:lpstr>
      <vt:lpstr>Использование системного вызова для выполнения  ввода-вывода</vt:lpstr>
      <vt:lpstr>Защита памяти</vt:lpstr>
      <vt:lpstr>Использование базового регистра и регистра границы</vt:lpstr>
      <vt:lpstr>Аппаратная защита адресов памяти</vt:lpstr>
      <vt:lpstr>Аппаратная защита памяти в системах с теговой архитектурой (tagged architecture)</vt:lpstr>
      <vt:lpstr>Аппаратная защита</vt:lpstr>
      <vt:lpstr>Защита процессора</vt:lpstr>
      <vt:lpstr>Q &amp; A</vt:lpstr>
    </vt:vector>
  </TitlesOfParts>
  <Company>St.Petersburg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Язык программирования Java</dc:title>
  <dc:creator>Vladimir O. Safonov</dc:creator>
  <cp:lastModifiedBy>Vladimir O. Safonov</cp:lastModifiedBy>
  <cp:revision>72</cp:revision>
  <dcterms:created xsi:type="dcterms:W3CDTF">2001-09-03T03:38:43Z</dcterms:created>
  <dcterms:modified xsi:type="dcterms:W3CDTF">2010-07-15T05:14:28Z</dcterms:modified>
</cp:coreProperties>
</file>