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5"/>
  </p:notesMasterIdLst>
  <p:sldIdLst>
    <p:sldId id="256" r:id="rId2"/>
    <p:sldId id="330" r:id="rId3"/>
    <p:sldId id="331" r:id="rId4"/>
    <p:sldId id="332" r:id="rId5"/>
    <p:sldId id="333" r:id="rId6"/>
    <p:sldId id="334" r:id="rId7"/>
    <p:sldId id="339" r:id="rId8"/>
    <p:sldId id="340" r:id="rId9"/>
    <p:sldId id="335" r:id="rId10"/>
    <p:sldId id="336" r:id="rId11"/>
    <p:sldId id="337" r:id="rId12"/>
    <p:sldId id="338" r:id="rId13"/>
    <p:sldId id="32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32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01080" cy="1127111"/>
          </a:xfrm>
        </p:spPr>
        <p:txBody>
          <a:bodyPr/>
          <a:lstStyle/>
          <a:p>
            <a:r>
              <a:rPr lang="ru-RU" dirty="0" smtClean="0"/>
              <a:t>Поддержка параллельных вычислений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7929618" cy="45545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Библиотеки для разработки параллельных алгоритмов с использованием возможностей аппаратуры</a:t>
            </a:r>
          </a:p>
          <a:p>
            <a:r>
              <a:rPr lang="ru-RU" dirty="0" smtClean="0"/>
              <a:t>Виды (стандарты, инструменты) параллелизма</a:t>
            </a:r>
            <a:r>
              <a:rPr lang="en-US" dirty="0" smtClean="0"/>
              <a:t>: 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ru-RU" dirty="0" smtClean="0"/>
              <a:t> - прагматы для распараллеливания программ для компиляторов с различных языков</a:t>
            </a:r>
          </a:p>
          <a:p>
            <a:pPr>
              <a:buFontTx/>
              <a:buChar char="-"/>
            </a:pPr>
            <a:r>
              <a:rPr lang="en-US" dirty="0" smtClean="0"/>
              <a:t>MPI (Message Passing Interface) – </a:t>
            </a:r>
            <a:r>
              <a:rPr lang="ru-RU" dirty="0" smtClean="0"/>
              <a:t>параллельное выполнение программ, взаимодействующих с помощью передачи сообщений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Microsoft: </a:t>
            </a:r>
            <a:r>
              <a:rPr lang="ru-RU" dirty="0" smtClean="0"/>
              <a:t>Поддержка </a:t>
            </a:r>
            <a:r>
              <a:rPr lang="en-US" dirty="0" err="1" smtClean="0"/>
              <a:t>OpenMP</a:t>
            </a:r>
            <a:r>
              <a:rPr lang="en-US" dirty="0" smtClean="0"/>
              <a:t>; </a:t>
            </a:r>
            <a:r>
              <a:rPr lang="ru-RU" dirty="0" smtClean="0"/>
              <a:t>библиотеки </a:t>
            </a:r>
            <a:r>
              <a:rPr lang="en-US" dirty="0" smtClean="0"/>
              <a:t>MPI.NET; </a:t>
            </a:r>
            <a:r>
              <a:rPr lang="en-US" dirty="0" err="1" smtClean="0"/>
              <a:t>ParallelFx</a:t>
            </a:r>
            <a:r>
              <a:rPr lang="en-US" dirty="0" smtClean="0"/>
              <a:t>; </a:t>
            </a:r>
            <a:r>
              <a:rPr lang="ru-RU" dirty="0" smtClean="0"/>
              <a:t>операционная система </a:t>
            </a:r>
            <a:r>
              <a:rPr lang="en-US" dirty="0" smtClean="0"/>
              <a:t>Windows High Performance Computing (HPC) 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912797"/>
          </a:xfrm>
        </p:spPr>
        <p:txBody>
          <a:bodyPr/>
          <a:lstStyle/>
          <a:p>
            <a:r>
              <a:rPr lang="ru-RU" dirty="0" smtClean="0"/>
              <a:t>Развитие беспроводных сетей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28736"/>
            <a:ext cx="7643866" cy="500066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WiMAX</a:t>
            </a:r>
            <a:r>
              <a:rPr lang="en-US" dirty="0" smtClean="0"/>
              <a:t> – </a:t>
            </a:r>
            <a:r>
              <a:rPr lang="ru-RU" dirty="0" smtClean="0"/>
              <a:t>региональные беспроводные сети на основе технологии </a:t>
            </a:r>
            <a:r>
              <a:rPr lang="en-US" dirty="0" smtClean="0"/>
              <a:t>Wi-Fi (</a:t>
            </a:r>
            <a:r>
              <a:rPr lang="ru-RU" dirty="0" smtClean="0"/>
              <a:t>беспроводной радиосвязи по стандартам </a:t>
            </a:r>
            <a:r>
              <a:rPr lang="en-US" dirty="0" smtClean="0"/>
              <a:t>IEEE.802.11) </a:t>
            </a:r>
            <a:r>
              <a:rPr lang="ru-RU" dirty="0" smtClean="0"/>
              <a:t>производительностью до 1 Гбит </a:t>
            </a:r>
            <a:r>
              <a:rPr lang="en-US" dirty="0" smtClean="0"/>
              <a:t>/ </a:t>
            </a:r>
            <a:r>
              <a:rPr lang="ru-RU" dirty="0" smtClean="0"/>
              <a:t>с</a:t>
            </a:r>
          </a:p>
          <a:p>
            <a:r>
              <a:rPr lang="ru-RU" dirty="0" smtClean="0"/>
              <a:t>3</a:t>
            </a:r>
            <a:r>
              <a:rPr lang="en-US" dirty="0" smtClean="0"/>
              <a:t>G – </a:t>
            </a:r>
            <a:r>
              <a:rPr lang="ru-RU" dirty="0" smtClean="0"/>
              <a:t>мобильная связь третьего поколения на основе стандартов </a:t>
            </a:r>
            <a:r>
              <a:rPr lang="en-US" dirty="0" smtClean="0"/>
              <a:t>CDMA </a:t>
            </a:r>
            <a:r>
              <a:rPr lang="ru-RU" dirty="0" smtClean="0"/>
              <a:t>и </a:t>
            </a:r>
            <a:r>
              <a:rPr lang="en-US" dirty="0" smtClean="0"/>
              <a:t>UMTS (</a:t>
            </a:r>
            <a:r>
              <a:rPr lang="ru-RU" dirty="0" smtClean="0"/>
              <a:t>быстродействие – до 14 МБит </a:t>
            </a:r>
            <a:r>
              <a:rPr lang="en-US" dirty="0" smtClean="0"/>
              <a:t>/ </a:t>
            </a:r>
            <a:r>
              <a:rPr lang="ru-RU" dirty="0" smtClean="0"/>
              <a:t>с)</a:t>
            </a:r>
            <a:r>
              <a:rPr lang="en-US" dirty="0" smtClean="0"/>
              <a:t>; </a:t>
            </a:r>
            <a:r>
              <a:rPr lang="ru-RU" dirty="0" smtClean="0"/>
              <a:t>в России </a:t>
            </a:r>
            <a:r>
              <a:rPr lang="en-US" dirty="0" smtClean="0"/>
              <a:t>“</a:t>
            </a:r>
            <a:r>
              <a:rPr lang="ru-RU" dirty="0" smtClean="0"/>
              <a:t>первопроходцем</a:t>
            </a:r>
            <a:r>
              <a:rPr lang="en-US" dirty="0" smtClean="0"/>
              <a:t>” 3G</a:t>
            </a:r>
            <a:r>
              <a:rPr lang="ru-RU" dirty="0" smtClean="0"/>
              <a:t> является компания СкайЛинк</a:t>
            </a:r>
            <a:r>
              <a:rPr lang="en-US" dirty="0" smtClean="0"/>
              <a:t>; </a:t>
            </a:r>
            <a:r>
              <a:rPr lang="ru-RU" dirty="0" smtClean="0"/>
              <a:t>сейчас все провайдерыо мобильной связи переходят на 3</a:t>
            </a:r>
            <a:r>
              <a:rPr lang="en-US" dirty="0" smtClean="0"/>
              <a:t>G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en-US" dirty="0" smtClean="0"/>
              <a:t>G – </a:t>
            </a:r>
            <a:r>
              <a:rPr lang="ru-RU" dirty="0" smtClean="0"/>
              <a:t>новое поколение мобильных сетей связи со скоростью передачи до 1 ГБит </a:t>
            </a:r>
            <a:r>
              <a:rPr lang="en-US" dirty="0" smtClean="0"/>
              <a:t>/ </a:t>
            </a:r>
            <a:r>
              <a:rPr lang="ru-RU" dirty="0" smtClean="0"/>
              <a:t>с</a:t>
            </a:r>
            <a:r>
              <a:rPr lang="en-US" dirty="0" smtClean="0"/>
              <a:t>; </a:t>
            </a:r>
            <a:r>
              <a:rPr lang="ru-RU" dirty="0" smtClean="0"/>
              <a:t>повышенное качество голосовой связи</a:t>
            </a:r>
          </a:p>
          <a:p>
            <a:r>
              <a:rPr lang="ru-RU" dirty="0" smtClean="0"/>
              <a:t>Использование цифровых телевизионных каналов для выхода в Интернет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841359"/>
          </a:xfrm>
        </p:spPr>
        <p:txBody>
          <a:bodyPr/>
          <a:lstStyle/>
          <a:p>
            <a:r>
              <a:rPr lang="ru-RU" dirty="0" smtClean="0"/>
              <a:t>Перспективы развития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57298"/>
            <a:ext cx="7143800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Тенденция к интеграции ОС (не только на уровне графических оболочек, но и на уровне общего ядра)</a:t>
            </a:r>
            <a:r>
              <a:rPr lang="en-US" dirty="0" smtClean="0"/>
              <a:t>; </a:t>
            </a:r>
            <a:r>
              <a:rPr lang="ru-RU" dirty="0" smtClean="0"/>
              <a:t>развитие семейств ОС на основе модулей общего кода</a:t>
            </a:r>
          </a:p>
          <a:p>
            <a:r>
              <a:rPr lang="ru-RU" dirty="0" smtClean="0"/>
              <a:t>Значительное повышение надежности, безопасности и отказоустойчивости ОС</a:t>
            </a:r>
            <a:r>
              <a:rPr lang="en-US" dirty="0" smtClean="0"/>
              <a:t>; </a:t>
            </a:r>
            <a:r>
              <a:rPr lang="ru-RU" dirty="0" smtClean="0"/>
              <a:t>разработка ОС на управляемом коде или его аналогах</a:t>
            </a:r>
          </a:p>
          <a:p>
            <a:r>
              <a:rPr lang="ru-RU" dirty="0" smtClean="0"/>
              <a:t>Дальнейшая тенденция к проектам по ОС с открытым кодом (необходимы новые идеи – отличная возможность для молодых программистов)</a:t>
            </a:r>
          </a:p>
          <a:p>
            <a:r>
              <a:rPr lang="ru-RU" dirty="0" smtClean="0"/>
              <a:t>Развитие виртуализации: Необходимо обеспечить возможность выполнить или эмулировать любое приложение в среде любой современной ОС</a:t>
            </a:r>
          </a:p>
          <a:p>
            <a:r>
              <a:rPr lang="ru-RU" dirty="0" smtClean="0"/>
              <a:t>Дальнейшее сближение по возможностям ОС для настольных компьютеров и ОС для мобильных устройств</a:t>
            </a:r>
          </a:p>
          <a:p>
            <a:r>
              <a:rPr lang="ru-RU" dirty="0" smtClean="0"/>
              <a:t>Дальнейшая интеграция ОС и сетей</a:t>
            </a:r>
          </a:p>
          <a:p>
            <a:r>
              <a:rPr lang="ru-RU" dirty="0" smtClean="0"/>
              <a:t>Перенос ОС и базовых инструментов в среды для облачных вычислений</a:t>
            </a:r>
          </a:p>
          <a:p>
            <a:r>
              <a:rPr lang="ru-RU" dirty="0" smtClean="0"/>
              <a:t>ОС остаются активно развивающимся направлением, одним из наиболее интересных в области системного программирования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01080" cy="769921"/>
          </a:xfrm>
        </p:spPr>
        <p:txBody>
          <a:bodyPr/>
          <a:lstStyle/>
          <a:p>
            <a:r>
              <a:rPr lang="ru-RU" sz="3600" dirty="0" smtClean="0"/>
              <a:t>Обзор и перспективы развития ОС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2910" y="1285860"/>
            <a:ext cx="7929618" cy="4929222"/>
          </a:xfrm>
        </p:spPr>
        <p:txBody>
          <a:bodyPr/>
          <a:lstStyle/>
          <a:p>
            <a:r>
              <a:rPr lang="ru-RU" dirty="0" smtClean="0"/>
              <a:t>В курсе рассмотрены ОС </a:t>
            </a:r>
            <a:r>
              <a:rPr lang="en-US" dirty="0" smtClean="0"/>
              <a:t>Windows, Linux, </a:t>
            </a:r>
            <a:r>
              <a:rPr lang="ru-RU" dirty="0" smtClean="0"/>
              <a:t>ОС для мобильных устройств, ОС для облачных вычислений</a:t>
            </a:r>
          </a:p>
          <a:p>
            <a:r>
              <a:rPr lang="ru-RU" dirty="0" smtClean="0"/>
              <a:t>Операционные системы других крупных фирм: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en-US" dirty="0" smtClean="0"/>
              <a:t>- </a:t>
            </a:r>
            <a:r>
              <a:rPr lang="ru-RU" dirty="0" smtClean="0"/>
              <a:t>  </a:t>
            </a:r>
            <a:r>
              <a:rPr lang="en-US" dirty="0" smtClean="0"/>
              <a:t>IBM</a:t>
            </a:r>
            <a:r>
              <a:rPr lang="ru-RU" dirty="0" smtClean="0"/>
              <a:t> – </a:t>
            </a:r>
            <a:r>
              <a:rPr lang="en-US" dirty="0" smtClean="0"/>
              <a:t>z/OS, z/VM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Apple – </a:t>
            </a:r>
            <a:r>
              <a:rPr lang="en-US" dirty="0" err="1" smtClean="0"/>
              <a:t>MacOS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</a:t>
            </a:r>
            <a:r>
              <a:rPr lang="en-US" dirty="0" smtClean="0"/>
              <a:t>O</a:t>
            </a:r>
            <a:r>
              <a:rPr lang="en-US" dirty="0" smtClean="0"/>
              <a:t>racle / Sun – Solaris (</a:t>
            </a:r>
            <a:r>
              <a:rPr lang="ru-RU" dirty="0" smtClean="0"/>
              <a:t>развитие </a:t>
            </a:r>
            <a:r>
              <a:rPr lang="en-US" dirty="0" smtClean="0"/>
              <a:t>UNIX)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Hewlett-Packard – HP/UX (</a:t>
            </a:r>
            <a:r>
              <a:rPr lang="ru-RU" dirty="0" smtClean="0"/>
              <a:t>развитие </a:t>
            </a:r>
            <a:r>
              <a:rPr lang="en-US" dirty="0" smtClean="0"/>
              <a:t>UNIX)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Novell – NetWare (</a:t>
            </a:r>
            <a:r>
              <a:rPr lang="ru-RU" dirty="0" smtClean="0"/>
              <a:t>сетевая ОС)</a:t>
            </a:r>
            <a:r>
              <a:rPr lang="en-US" dirty="0" smtClean="0"/>
              <a:t>; Open Enterprise Server (</a:t>
            </a:r>
            <a:r>
              <a:rPr lang="ru-RU" dirty="0" smtClean="0"/>
              <a:t>сетевая ОС: </a:t>
            </a:r>
            <a:r>
              <a:rPr lang="en-US" dirty="0" smtClean="0"/>
              <a:t>NetWare + </a:t>
            </a:r>
            <a:r>
              <a:rPr lang="en-US" dirty="0" err="1" smtClean="0"/>
              <a:t>openSUSE</a:t>
            </a:r>
            <a:r>
              <a:rPr lang="en-US" dirty="0" smtClean="0"/>
              <a:t> – </a:t>
            </a:r>
            <a:r>
              <a:rPr lang="ru-RU" dirty="0" smtClean="0"/>
              <a:t>диалект </a:t>
            </a:r>
            <a:r>
              <a:rPr lang="en-US" dirty="0" smtClean="0"/>
              <a:t>Linux)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52A8-285D-4DAD-B138-945EF1DCED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55607"/>
          </a:xfrm>
        </p:spPr>
        <p:txBody>
          <a:bodyPr/>
          <a:lstStyle/>
          <a:p>
            <a:r>
              <a:rPr lang="en-US" sz="3200" dirty="0" smtClean="0"/>
              <a:t>Solaris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714356"/>
            <a:ext cx="8001056" cy="53578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Разработчик: </a:t>
            </a:r>
            <a:r>
              <a:rPr lang="en-US" dirty="0" smtClean="0"/>
              <a:t>Oracle / Sun</a:t>
            </a:r>
          </a:p>
          <a:p>
            <a:r>
              <a:rPr lang="ru-RU" dirty="0" smtClean="0"/>
              <a:t>Развитие </a:t>
            </a:r>
            <a:r>
              <a:rPr lang="en-US" dirty="0" smtClean="0"/>
              <a:t>UNIX (BSD, AT&amp;T SVR4)</a:t>
            </a:r>
          </a:p>
          <a:p>
            <a:r>
              <a:rPr lang="ru-RU" dirty="0" smtClean="0"/>
              <a:t>Аппаратные платформы – </a:t>
            </a:r>
            <a:r>
              <a:rPr lang="en-US" dirty="0" smtClean="0"/>
              <a:t>SPARC, x86, IA-32, x64</a:t>
            </a:r>
            <a:endParaRPr lang="ru-RU" dirty="0" smtClean="0"/>
          </a:p>
          <a:p>
            <a:r>
              <a:rPr lang="ru-RU" dirty="0" smtClean="0"/>
              <a:t>Семейство оптимизирующих компиляторов </a:t>
            </a:r>
            <a:r>
              <a:rPr lang="en-US" dirty="0" smtClean="0"/>
              <a:t>Sun Studio (C, C++, Fortran)</a:t>
            </a:r>
          </a:p>
          <a:p>
            <a:r>
              <a:rPr lang="ru-RU" dirty="0" smtClean="0"/>
              <a:t>Отладчик распределенных приложений </a:t>
            </a:r>
            <a:r>
              <a:rPr lang="en-US" dirty="0" err="1" smtClean="0"/>
              <a:t>DTrace</a:t>
            </a:r>
            <a:endParaRPr lang="ru-RU" dirty="0" smtClean="0"/>
          </a:p>
          <a:p>
            <a:r>
              <a:rPr lang="ru-RU" dirty="0" smtClean="0"/>
              <a:t>Файловая система </a:t>
            </a:r>
            <a:r>
              <a:rPr lang="en-US" dirty="0" smtClean="0"/>
              <a:t>ZFS (</a:t>
            </a:r>
            <a:r>
              <a:rPr lang="en-US" dirty="0" err="1" smtClean="0"/>
              <a:t>Zetabyte</a:t>
            </a:r>
            <a:r>
              <a:rPr lang="en-US" dirty="0" smtClean="0"/>
              <a:t> File System) </a:t>
            </a:r>
            <a:r>
              <a:rPr lang="ru-RU" dirty="0" smtClean="0"/>
              <a:t>с большим объемом файлов и возможностью криптования информации</a:t>
            </a:r>
          </a:p>
          <a:p>
            <a:r>
              <a:rPr lang="ru-RU" dirty="0" smtClean="0"/>
              <a:t>Мощная поддержка многопоточности и синхронизации потоков</a:t>
            </a:r>
            <a:endParaRPr lang="en-US" dirty="0" smtClean="0"/>
          </a:p>
          <a:p>
            <a:r>
              <a:rPr lang="ru-RU" dirty="0" smtClean="0"/>
              <a:t>Удобная поддержка симметричного мультипроцессирования </a:t>
            </a:r>
            <a:r>
              <a:rPr lang="en-US" dirty="0" smtClean="0"/>
              <a:t>(SMP)</a:t>
            </a:r>
            <a:endParaRPr lang="ru-RU" dirty="0" smtClean="0"/>
          </a:p>
          <a:p>
            <a:r>
              <a:rPr lang="ru-RU" dirty="0" smtClean="0"/>
              <a:t>Графические оболочки: </a:t>
            </a:r>
            <a:r>
              <a:rPr lang="en-US" dirty="0" smtClean="0"/>
              <a:t>Common Desktop Environment (CDE), GNOME, Java Desktop</a:t>
            </a:r>
          </a:p>
          <a:p>
            <a:r>
              <a:rPr lang="en-US" dirty="0" err="1" smtClean="0"/>
              <a:t>OpenSolaris</a:t>
            </a:r>
            <a:r>
              <a:rPr lang="en-US" dirty="0" smtClean="0"/>
              <a:t> – </a:t>
            </a:r>
            <a:r>
              <a:rPr lang="ru-RU" dirty="0" smtClean="0"/>
              <a:t>академический исследовательский проект по ОС на основе открытых исходных кодов </a:t>
            </a:r>
            <a:r>
              <a:rPr lang="en-US" dirty="0" smtClean="0"/>
              <a:t>Solaris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841359"/>
          </a:xfrm>
        </p:spPr>
        <p:txBody>
          <a:bodyPr/>
          <a:lstStyle/>
          <a:p>
            <a:r>
              <a:rPr lang="en-US" dirty="0" err="1" smtClean="0"/>
              <a:t>MacOS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786346"/>
          </a:xfrm>
        </p:spPr>
        <p:txBody>
          <a:bodyPr/>
          <a:lstStyle/>
          <a:p>
            <a:r>
              <a:rPr lang="ru-RU" dirty="0" smtClean="0"/>
              <a:t>Разработчик: </a:t>
            </a:r>
            <a:r>
              <a:rPr lang="en-US" dirty="0" smtClean="0"/>
              <a:t>Apple</a:t>
            </a:r>
          </a:p>
          <a:p>
            <a:r>
              <a:rPr lang="ru-RU" dirty="0" smtClean="0"/>
              <a:t>Ключевая идея: ОС на основе графического пользовательского интерфейса (с начала 1980-х гг.)</a:t>
            </a:r>
            <a:r>
              <a:rPr lang="en-US" dirty="0" smtClean="0"/>
              <a:t>; “</a:t>
            </a:r>
            <a:r>
              <a:rPr lang="ru-RU" dirty="0" smtClean="0"/>
              <a:t>ОС без командной строки</a:t>
            </a:r>
            <a:r>
              <a:rPr lang="en-US" dirty="0" smtClean="0"/>
              <a:t>” – </a:t>
            </a:r>
            <a:r>
              <a:rPr lang="ru-RU" dirty="0" smtClean="0"/>
              <a:t>законодатель мод в области </a:t>
            </a:r>
            <a:r>
              <a:rPr lang="en-US" dirty="0" smtClean="0"/>
              <a:t>GUI</a:t>
            </a:r>
          </a:p>
          <a:p>
            <a:r>
              <a:rPr lang="ru-RU" dirty="0" smtClean="0"/>
              <a:t>Аппаратная платформа: </a:t>
            </a:r>
            <a:r>
              <a:rPr lang="en-US" dirty="0" smtClean="0"/>
              <a:t>Macintosh, PowerPC</a:t>
            </a:r>
          </a:p>
          <a:p>
            <a:r>
              <a:rPr lang="ru-RU" dirty="0" smtClean="0"/>
              <a:t>Диалекты (версии):</a:t>
            </a:r>
          </a:p>
          <a:p>
            <a:pPr>
              <a:buFontTx/>
              <a:buChar char="-"/>
            </a:pPr>
            <a:r>
              <a:rPr lang="en-US" dirty="0" smtClean="0"/>
              <a:t>Classic </a:t>
            </a:r>
            <a:r>
              <a:rPr lang="en-US" dirty="0" err="1" smtClean="0"/>
              <a:t>MacOS</a:t>
            </a:r>
            <a:r>
              <a:rPr lang="en-US" dirty="0" smtClean="0"/>
              <a:t> (</a:t>
            </a:r>
            <a:r>
              <a:rPr lang="ru-RU" dirty="0" smtClean="0"/>
              <a:t>оригинальная разработка </a:t>
            </a:r>
            <a:r>
              <a:rPr lang="en-US" dirty="0" smtClean="0"/>
              <a:t> Apple)</a:t>
            </a:r>
          </a:p>
          <a:p>
            <a:pPr>
              <a:buFontTx/>
              <a:buChar char="-"/>
            </a:pPr>
            <a:r>
              <a:rPr lang="en-US" dirty="0" err="1" smtClean="0"/>
              <a:t>MacOS</a:t>
            </a:r>
            <a:r>
              <a:rPr lang="en-US" dirty="0" smtClean="0"/>
              <a:t> X – </a:t>
            </a:r>
            <a:r>
              <a:rPr lang="ru-RU" dirty="0" smtClean="0"/>
              <a:t>развитие </a:t>
            </a:r>
            <a:r>
              <a:rPr lang="en-US" dirty="0" err="1" smtClean="0"/>
              <a:t>MacOS</a:t>
            </a:r>
            <a:r>
              <a:rPr lang="en-US" dirty="0" smtClean="0"/>
              <a:t> Classic </a:t>
            </a:r>
            <a:r>
              <a:rPr lang="ru-RU" dirty="0" smtClean="0"/>
              <a:t>и </a:t>
            </a:r>
            <a:r>
              <a:rPr lang="en-US" dirty="0" err="1" smtClean="0"/>
              <a:t>NeXTSTEP</a:t>
            </a:r>
            <a:r>
              <a:rPr lang="en-US" dirty="0" smtClean="0"/>
              <a:t> (UNIX-</a:t>
            </a:r>
            <a:r>
              <a:rPr lang="ru-RU" dirty="0" smtClean="0"/>
              <a:t>подобной ОС)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HP-UX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0" y="1785926"/>
            <a:ext cx="7207278" cy="4340237"/>
          </a:xfrm>
        </p:spPr>
        <p:txBody>
          <a:bodyPr/>
          <a:lstStyle/>
          <a:p>
            <a:r>
              <a:rPr lang="ru-RU" dirty="0" smtClean="0"/>
              <a:t>Разработчик: </a:t>
            </a:r>
            <a:r>
              <a:rPr lang="en-US" dirty="0" smtClean="0"/>
              <a:t>Hewlett-Packard</a:t>
            </a:r>
          </a:p>
          <a:p>
            <a:r>
              <a:rPr lang="en-US" dirty="0" smtClean="0"/>
              <a:t>UNIX-</a:t>
            </a:r>
            <a:r>
              <a:rPr lang="ru-RU" dirty="0" smtClean="0"/>
              <a:t>подобная 64-битовая ОС</a:t>
            </a:r>
          </a:p>
          <a:p>
            <a:r>
              <a:rPr lang="ru-RU" dirty="0" smtClean="0"/>
              <a:t>Аппаратная платформа: рабочие станции </a:t>
            </a:r>
            <a:r>
              <a:rPr lang="en-US" dirty="0" smtClean="0"/>
              <a:t>HP</a:t>
            </a:r>
          </a:p>
          <a:p>
            <a:r>
              <a:rPr lang="ru-RU" dirty="0" smtClean="0"/>
              <a:t>Виртуальная файловая система: </a:t>
            </a:r>
            <a:r>
              <a:rPr lang="en-US" dirty="0" err="1" smtClean="0"/>
              <a:t>Veritas</a:t>
            </a:r>
            <a:r>
              <a:rPr lang="en-US" dirty="0" smtClean="0"/>
              <a:t> File System (</a:t>
            </a:r>
            <a:r>
              <a:rPr lang="en-US" dirty="0" err="1" smtClean="0"/>
              <a:t>Vx</a:t>
            </a:r>
            <a:r>
              <a:rPr lang="en-US" dirty="0" smtClean="0"/>
              <a:t>-Fs) – </a:t>
            </a:r>
            <a:r>
              <a:rPr lang="ru-RU" dirty="0" smtClean="0"/>
              <a:t>представление файлов на основе расширений (</a:t>
            </a:r>
            <a:r>
              <a:rPr lang="en-US" dirty="0" smtClean="0"/>
              <a:t>extents), </a:t>
            </a:r>
            <a:r>
              <a:rPr lang="ru-RU" dirty="0" smtClean="0"/>
              <a:t>см. лекцию 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472518" cy="1071570"/>
          </a:xfrm>
        </p:spPr>
        <p:txBody>
          <a:bodyPr/>
          <a:lstStyle/>
          <a:p>
            <a:r>
              <a:rPr lang="ru-RU" dirty="0" smtClean="0"/>
              <a:t>Современные тенденции в развитии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7572428" cy="44831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Графические оболочки (для всех ОС примерно одинаковы по возможностям)</a:t>
            </a:r>
          </a:p>
          <a:p>
            <a:r>
              <a:rPr lang="ru-RU" dirty="0" smtClean="0"/>
              <a:t>Поддержка новых сетевых технологий и </a:t>
            </a:r>
            <a:r>
              <a:rPr lang="en-US" dirty="0" smtClean="0"/>
              <a:t>Web-</a:t>
            </a:r>
            <a:r>
              <a:rPr lang="ru-RU" dirty="0" smtClean="0"/>
              <a:t>технологий</a:t>
            </a:r>
          </a:p>
          <a:p>
            <a:r>
              <a:rPr lang="ru-RU" dirty="0" smtClean="0"/>
              <a:t>Усиленное внимание к механизмам безопасности и защиты</a:t>
            </a:r>
          </a:p>
          <a:p>
            <a:r>
              <a:rPr lang="ru-RU" dirty="0" smtClean="0"/>
              <a:t>Поддержка многопоточности</a:t>
            </a:r>
          </a:p>
          <a:p>
            <a:r>
              <a:rPr lang="ru-RU" dirty="0" smtClean="0"/>
              <a:t>Поддержка многоядерных процессоров</a:t>
            </a:r>
          </a:p>
          <a:p>
            <a:r>
              <a:rPr lang="ru-RU" dirty="0" smtClean="0"/>
              <a:t>Поддержка распределенных и параллельных вычислений</a:t>
            </a:r>
          </a:p>
          <a:p>
            <a:r>
              <a:rPr lang="ru-RU" dirty="0" smtClean="0"/>
              <a:t>Виртуализация  ресурсов и аппаратуры</a:t>
            </a:r>
          </a:p>
          <a:p>
            <a:r>
              <a:rPr lang="ru-RU" dirty="0" smtClean="0"/>
              <a:t>Развитие файловых систем с целью защиты информации и значительного увеличения размера файлов (для мультимедиа)</a:t>
            </a:r>
          </a:p>
          <a:p>
            <a:r>
              <a:rPr lang="ru-RU" dirty="0" smtClean="0"/>
              <a:t>Поддержка облачных вычислений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186766" cy="698483"/>
          </a:xfrm>
        </p:spPr>
        <p:txBody>
          <a:bodyPr/>
          <a:lstStyle/>
          <a:p>
            <a:r>
              <a:rPr lang="ru-RU" dirty="0" smtClean="0"/>
              <a:t>Новые ОС семейства </a:t>
            </a:r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42984"/>
            <a:ext cx="7643866" cy="5143536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Windows Vista</a:t>
            </a:r>
            <a:r>
              <a:rPr lang="en-US" dirty="0" smtClean="0"/>
              <a:t>: </a:t>
            </a:r>
            <a:r>
              <a:rPr lang="ru-RU" dirty="0" smtClean="0"/>
              <a:t>новый стиль </a:t>
            </a:r>
            <a:r>
              <a:rPr lang="en-US" dirty="0" smtClean="0"/>
              <a:t>GUI (Windows Aero); .NET Framework 3.0; </a:t>
            </a:r>
            <a:r>
              <a:rPr lang="ru-RU" dirty="0" smtClean="0"/>
              <a:t>единая система поиска информации </a:t>
            </a:r>
            <a:r>
              <a:rPr lang="en-US" dirty="0" err="1" smtClean="0"/>
              <a:t>WinFS</a:t>
            </a:r>
            <a:r>
              <a:rPr lang="en-US" dirty="0" smtClean="0"/>
              <a:t>; </a:t>
            </a:r>
            <a:r>
              <a:rPr lang="ru-RU" dirty="0" smtClean="0"/>
              <a:t>повышенное внимание к безопасности</a:t>
            </a:r>
            <a:r>
              <a:rPr lang="en-US" dirty="0" smtClean="0"/>
              <a:t>; Windows Presentation Foundation, Windows Communication Foundation; Windows Workflow Foundation</a:t>
            </a:r>
          </a:p>
          <a:p>
            <a:r>
              <a:rPr lang="en-US" i="1" dirty="0" smtClean="0"/>
              <a:t>Windows Server 2008: </a:t>
            </a:r>
            <a:r>
              <a:rPr lang="ru-RU" dirty="0" smtClean="0"/>
              <a:t>поддержка Интернет-протокола </a:t>
            </a:r>
            <a:r>
              <a:rPr lang="en-US" dirty="0" smtClean="0"/>
              <a:t>IPv6; </a:t>
            </a:r>
            <a:r>
              <a:rPr lang="ru-RU" dirty="0" smtClean="0"/>
              <a:t>улучшенная поддержка сетей</a:t>
            </a:r>
            <a:r>
              <a:rPr lang="en-US" dirty="0" smtClean="0"/>
              <a:t>; </a:t>
            </a:r>
            <a:r>
              <a:rPr lang="ru-RU" dirty="0" smtClean="0"/>
              <a:t>поддержка параллельного программирования</a:t>
            </a:r>
            <a:r>
              <a:rPr lang="en-US" dirty="0" smtClean="0"/>
              <a:t>; </a:t>
            </a:r>
            <a:r>
              <a:rPr lang="ru-RU" dirty="0" smtClean="0"/>
              <a:t>новый мощный командный процессор </a:t>
            </a:r>
            <a:r>
              <a:rPr lang="en-US" dirty="0" smtClean="0"/>
              <a:t>Windows </a:t>
            </a:r>
            <a:r>
              <a:rPr lang="en-US" dirty="0" err="1" smtClean="0"/>
              <a:t>PowerShell</a:t>
            </a:r>
            <a:r>
              <a:rPr lang="en-US" dirty="0" smtClean="0"/>
              <a:t>; </a:t>
            </a:r>
            <a:r>
              <a:rPr lang="ru-RU" dirty="0" smtClean="0"/>
              <a:t>виртуализация с помощью технологии </a:t>
            </a:r>
            <a:r>
              <a:rPr lang="en-US" dirty="0" smtClean="0"/>
              <a:t>Hyper-V</a:t>
            </a:r>
          </a:p>
          <a:p>
            <a:r>
              <a:rPr lang="en-US" i="1" dirty="0" smtClean="0"/>
              <a:t>Windows 7: </a:t>
            </a:r>
            <a:r>
              <a:rPr lang="ru-RU" dirty="0" smtClean="0"/>
              <a:t>поддержка </a:t>
            </a:r>
            <a:r>
              <a:rPr lang="en-US" dirty="0" smtClean="0"/>
              <a:t>multi-touch; </a:t>
            </a:r>
            <a:r>
              <a:rPr lang="ru-RU" dirty="0" smtClean="0"/>
              <a:t>кэширование Интернет-трафика (</a:t>
            </a:r>
            <a:r>
              <a:rPr lang="en-US" dirty="0" smtClean="0"/>
              <a:t>Branch cache); </a:t>
            </a:r>
            <a:r>
              <a:rPr lang="ru-RU" dirty="0" smtClean="0"/>
              <a:t>уникальный набор фоновых рисунков для каждой страны</a:t>
            </a:r>
            <a:r>
              <a:rPr lang="en-US" dirty="0" smtClean="0"/>
              <a:t>; </a:t>
            </a:r>
            <a:r>
              <a:rPr lang="ru-RU" dirty="0" smtClean="0"/>
              <a:t>улучшенная поддержка драйверов</a:t>
            </a:r>
            <a:r>
              <a:rPr lang="en-US" dirty="0" smtClean="0"/>
              <a:t>; </a:t>
            </a:r>
            <a:r>
              <a:rPr lang="ru-RU" dirty="0" smtClean="0"/>
              <a:t>более гибкие настройки безопасности</a:t>
            </a:r>
            <a:r>
              <a:rPr lang="en-US" dirty="0" smtClean="0"/>
              <a:t> </a:t>
            </a:r>
            <a:r>
              <a:rPr lang="ru-RU" dirty="0" smtClean="0"/>
              <a:t>и брандмауэра</a:t>
            </a:r>
            <a:r>
              <a:rPr lang="en-US" dirty="0" smtClean="0"/>
              <a:t>; </a:t>
            </a:r>
            <a:r>
              <a:rPr lang="ru-RU" dirty="0" smtClean="0"/>
              <a:t>развитие </a:t>
            </a:r>
            <a:r>
              <a:rPr lang="en-US" dirty="0" smtClean="0"/>
              <a:t>GUI-</a:t>
            </a:r>
            <a:r>
              <a:rPr lang="ru-RU" dirty="0" smtClean="0"/>
              <a:t>интерфейса </a:t>
            </a:r>
            <a:r>
              <a:rPr lang="en-US" dirty="0" smtClean="0"/>
              <a:t>Aero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25563"/>
          </a:xfrm>
        </p:spPr>
        <p:txBody>
          <a:bodyPr/>
          <a:lstStyle/>
          <a:p>
            <a:r>
              <a:rPr lang="ru-RU" dirty="0" smtClean="0"/>
              <a:t>Новые тенденции в развитии ОС</a:t>
            </a:r>
            <a:r>
              <a:rPr lang="en-US" dirty="0" smtClean="0"/>
              <a:t>: </a:t>
            </a:r>
            <a:r>
              <a:rPr lang="ru-RU" dirty="0" smtClean="0"/>
              <a:t>Проект </a:t>
            </a:r>
            <a:r>
              <a:rPr lang="en-US" dirty="0" smtClean="0"/>
              <a:t>Midori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45720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Microsoft Research (</a:t>
            </a:r>
            <a:r>
              <a:rPr lang="ru-RU" dirty="0" smtClean="0"/>
              <a:t>начат под названием </a:t>
            </a:r>
            <a:r>
              <a:rPr lang="en-US" dirty="0" smtClean="0"/>
              <a:t>Singularity)</a:t>
            </a:r>
            <a:endParaRPr lang="ru-RU" dirty="0" smtClean="0"/>
          </a:p>
          <a:p>
            <a:r>
              <a:rPr lang="ru-RU" dirty="0" smtClean="0"/>
              <a:t>ОС, реализованная на управляемом коде</a:t>
            </a:r>
            <a:r>
              <a:rPr lang="en-US" dirty="0" smtClean="0"/>
              <a:t> (managed code), </a:t>
            </a:r>
            <a:r>
              <a:rPr lang="ru-RU" dirty="0" smtClean="0"/>
              <a:t>являющемся основой платформы </a:t>
            </a:r>
            <a:r>
              <a:rPr lang="en-US" dirty="0" smtClean="0"/>
              <a:t>.NET (</a:t>
            </a:r>
            <a:r>
              <a:rPr lang="ru-RU" dirty="0" smtClean="0"/>
              <a:t>полный контроль типов, безопасности и др.), что значительно повышает надежность и безопасность кода. На управляемом коде реализованы в том числе и ядро ОС, и драйверы устройств</a:t>
            </a:r>
          </a:p>
          <a:p>
            <a:r>
              <a:rPr lang="ru-RU" dirty="0" smtClean="0"/>
              <a:t>Эффективная поддержка распа</a:t>
            </a:r>
            <a:r>
              <a:rPr lang="ru-RU" dirty="0" smtClean="0"/>
              <a:t>р</a:t>
            </a:r>
            <a:r>
              <a:rPr lang="ru-RU" dirty="0" smtClean="0"/>
              <a:t>аллеливания</a:t>
            </a:r>
          </a:p>
          <a:p>
            <a:r>
              <a:rPr lang="ru-RU" dirty="0" smtClean="0"/>
              <a:t>Защита на основе песочницы (</a:t>
            </a:r>
            <a:r>
              <a:rPr lang="en-US" dirty="0" smtClean="0"/>
              <a:t>sandbox) </a:t>
            </a:r>
            <a:r>
              <a:rPr lang="ru-RU" dirty="0" smtClean="0"/>
              <a:t>для каждого приложения</a:t>
            </a:r>
          </a:p>
          <a:p>
            <a:r>
              <a:rPr lang="en-US" dirty="0" smtClean="0"/>
              <a:t>Midori – </a:t>
            </a:r>
            <a:r>
              <a:rPr lang="ru-RU" dirty="0" smtClean="0"/>
              <a:t>Интернет-ориентированная ОС</a:t>
            </a:r>
          </a:p>
          <a:p>
            <a:r>
              <a:rPr lang="ru-RU" dirty="0" smtClean="0"/>
              <a:t>В будущем возможен переход с платформы </a:t>
            </a:r>
            <a:r>
              <a:rPr lang="en-US" dirty="0" smtClean="0"/>
              <a:t>Windows </a:t>
            </a:r>
            <a:r>
              <a:rPr lang="ru-RU" dirty="0" smtClean="0"/>
              <a:t>на платформу </a:t>
            </a:r>
            <a:r>
              <a:rPr lang="en-US" dirty="0" smtClean="0"/>
              <a:t>Midori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769921"/>
          </a:xfrm>
        </p:spPr>
        <p:txBody>
          <a:bodyPr/>
          <a:lstStyle/>
          <a:p>
            <a:r>
              <a:rPr lang="ru-RU" dirty="0" smtClean="0"/>
              <a:t>Графические оболочки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929618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Удобный графический пользовательский интерфейс</a:t>
            </a:r>
          </a:p>
          <a:p>
            <a:r>
              <a:rPr lang="ru-RU" dirty="0" smtClean="0"/>
              <a:t>Возможность выполнить любые системные настройки с помощью </a:t>
            </a:r>
            <a:r>
              <a:rPr lang="en-US" dirty="0" smtClean="0"/>
              <a:t>GUI </a:t>
            </a:r>
            <a:endParaRPr lang="ru-RU" dirty="0" smtClean="0"/>
          </a:p>
          <a:p>
            <a:r>
              <a:rPr lang="ru-RU" dirty="0" smtClean="0"/>
              <a:t>Поддержка новых тенденций в развитии интерфейсов – </a:t>
            </a:r>
            <a:r>
              <a:rPr lang="en-US" dirty="0" smtClean="0"/>
              <a:t>multi-touch, Tablet  PC </a:t>
            </a:r>
            <a:r>
              <a:rPr lang="ru-RU" dirty="0" smtClean="0"/>
              <a:t>и др.</a:t>
            </a:r>
          </a:p>
          <a:p>
            <a:r>
              <a:rPr lang="ru-RU" dirty="0" smtClean="0"/>
              <a:t>Унификация графических оболочек для различных ОС (</a:t>
            </a:r>
            <a:r>
              <a:rPr lang="en-US" dirty="0" smtClean="0"/>
              <a:t>CDE, KDE, GNOME)</a:t>
            </a:r>
          </a:p>
          <a:p>
            <a:r>
              <a:rPr lang="ru-RU" dirty="0" smtClean="0"/>
              <a:t>Оболочки для разных ОС практически неотличимы (кнопка </a:t>
            </a:r>
            <a:r>
              <a:rPr lang="en-US" dirty="0" smtClean="0"/>
              <a:t>Start, My Documents </a:t>
            </a:r>
            <a:r>
              <a:rPr lang="ru-RU" dirty="0" smtClean="0"/>
              <a:t>и т.д.), что удобно для конечных пользователей</a:t>
            </a:r>
          </a:p>
          <a:p>
            <a:r>
              <a:rPr lang="ru-RU" dirty="0" smtClean="0"/>
              <a:t>С нашей точки зрения, использование только графических оболочек снижает уровень подготовки системных программистов (полезные навыки специалиста по </a:t>
            </a:r>
            <a:r>
              <a:rPr lang="en-US" dirty="0" smtClean="0"/>
              <a:t>UNIX – </a:t>
            </a:r>
            <a:r>
              <a:rPr lang="ru-RU" dirty="0" smtClean="0"/>
              <a:t>знание командных языков и конфигурационных файлов)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1491</TotalTime>
  <Words>1050</Words>
  <Application>Microsoft Office PowerPoint</Application>
  <PresentationFormat>On-screen Show (4:3)</PresentationFormat>
  <Paragraphs>113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1_Wildflowers</vt:lpstr>
      <vt:lpstr>         Основы современных                  операционных систем                           Лекция 32</vt:lpstr>
      <vt:lpstr>Обзор и перспективы развития ОС</vt:lpstr>
      <vt:lpstr>Solaris</vt:lpstr>
      <vt:lpstr>MacOS</vt:lpstr>
      <vt:lpstr>HP-UX</vt:lpstr>
      <vt:lpstr>Современные тенденции в развитии ОС</vt:lpstr>
      <vt:lpstr>Новые ОС семейства Windows</vt:lpstr>
      <vt:lpstr>Новые тенденции в развитии ОС: Проект Midori</vt:lpstr>
      <vt:lpstr>Графические оболочки ОС</vt:lpstr>
      <vt:lpstr>Поддержка параллельных вычислений</vt:lpstr>
      <vt:lpstr>Развитие беспроводных сетей</vt:lpstr>
      <vt:lpstr>Перспективы развития ОС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134</cp:revision>
  <dcterms:created xsi:type="dcterms:W3CDTF">2001-09-03T03:38:43Z</dcterms:created>
  <dcterms:modified xsi:type="dcterms:W3CDTF">2010-08-24T17:17:13Z</dcterms:modified>
</cp:coreProperties>
</file>