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14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9" r:id="rId9"/>
    <p:sldId id="336" r:id="rId10"/>
    <p:sldId id="337" r:id="rId11"/>
    <p:sldId id="338" r:id="rId12"/>
    <p:sldId id="32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baseline="0" dirty="0" smtClean="0"/>
          </a:p>
          <a:p>
            <a:endParaRPr lang="ru-R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63F8B-7CB9-4D83-AED2-2DF14B53EC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43F9-EC8F-44F2-B79C-79B59D320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smtClean="0">
                <a:solidFill>
                  <a:srgbClr val="666666"/>
                </a:solidFill>
              </a:rPr>
              <a:t>31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984235"/>
          </a:xfrm>
        </p:spPr>
        <p:txBody>
          <a:bodyPr/>
          <a:lstStyle/>
          <a:p>
            <a:r>
              <a:rPr lang="ru-RU" dirty="0" smtClean="0"/>
              <a:t>Компоненты </a:t>
            </a:r>
            <a:r>
              <a:rPr lang="en-US" dirty="0" smtClean="0"/>
              <a:t>Windows Azure</a:t>
            </a:r>
            <a:endParaRPr lang="en-US" dirty="0"/>
          </a:p>
        </p:txBody>
      </p:sp>
      <p:pic>
        <p:nvPicPr>
          <p:cNvPr id="6" name="Content Placeholder 5" descr="Fig_31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249" y="1571613"/>
            <a:ext cx="7090971" cy="45312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401080" cy="984235"/>
          </a:xfrm>
        </p:spPr>
        <p:txBody>
          <a:bodyPr/>
          <a:lstStyle/>
          <a:p>
            <a:r>
              <a:rPr lang="ru-RU" sz="3200" dirty="0" smtClean="0"/>
              <a:t>Сервисы </a:t>
            </a:r>
            <a:r>
              <a:rPr lang="en-US" sz="3200" dirty="0" smtClean="0"/>
              <a:t>.NET </a:t>
            </a:r>
            <a:r>
              <a:rPr lang="ru-RU" sz="3200" dirty="0" smtClean="0"/>
              <a:t>как основа </a:t>
            </a:r>
            <a:r>
              <a:rPr lang="en-US" sz="3200" dirty="0" smtClean="0"/>
              <a:t>Windows Azure</a:t>
            </a:r>
            <a:endParaRPr lang="en-US" sz="3200" dirty="0"/>
          </a:p>
        </p:txBody>
      </p:sp>
      <p:pic>
        <p:nvPicPr>
          <p:cNvPr id="6" name="Content Placeholder 5" descr="Fig_31.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249" y="1500174"/>
            <a:ext cx="7602004" cy="485778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001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Общее </a:t>
            </a:r>
            <a:r>
              <a:rPr lang="ru-RU" sz="3200" dirty="0"/>
              <a:t>п</a:t>
            </a:r>
            <a:r>
              <a:rPr lang="ru-RU" sz="3200" dirty="0" smtClean="0"/>
              <a:t>онятие об облачных вычислениях (</a:t>
            </a:r>
            <a:r>
              <a:rPr sz="3200" smtClean="0"/>
              <a:t>cloud computing</a:t>
            </a:r>
            <a:r>
              <a:rPr lang="ru-RU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401080" cy="5054617"/>
          </a:xfrm>
        </p:spPr>
        <p:txBody>
          <a:bodyPr>
            <a:normAutofit fontScale="70000" lnSpcReduction="20000"/>
          </a:bodyPr>
          <a:lstStyle/>
          <a:p>
            <a:r>
              <a:rPr lang="en-US" sz="2000" i="1" dirty="0" smtClean="0"/>
              <a:t>Cloud computing - ”</a:t>
            </a:r>
            <a:r>
              <a:rPr lang="ru-RU" sz="2000" i="1" dirty="0" smtClean="0"/>
              <a:t>облачные</a:t>
            </a:r>
            <a:r>
              <a:rPr lang="en-US" sz="2000" i="1" dirty="0" smtClean="0"/>
              <a:t>”</a:t>
            </a:r>
            <a:r>
              <a:rPr lang="ru-RU" sz="2000" i="1" dirty="0" smtClean="0"/>
              <a:t> вычисления</a:t>
            </a:r>
          </a:p>
          <a:p>
            <a:r>
              <a:rPr lang="en-US" sz="2000" i="1" dirty="0" smtClean="0"/>
              <a:t>“</a:t>
            </a:r>
            <a:r>
              <a:rPr lang="ru-RU" sz="2000" i="1" dirty="0" smtClean="0"/>
              <a:t>Облако</a:t>
            </a:r>
            <a:r>
              <a:rPr lang="en-US" sz="2000" i="1" dirty="0" smtClean="0"/>
              <a:t>” (cloud) –</a:t>
            </a:r>
            <a:r>
              <a:rPr lang="ru-RU" sz="2000" dirty="0" smtClean="0"/>
              <a:t>давно используемая метафора для изображения сервисов, предоставляемых через Интернет или другую коммуникационную сеть (например, через </a:t>
            </a:r>
            <a:r>
              <a:rPr lang="en-US" sz="2000" dirty="0" smtClean="0"/>
              <a:t>ATM-</a:t>
            </a:r>
            <a:r>
              <a:rPr lang="ru-RU" sz="2000" dirty="0" smtClean="0"/>
              <a:t>сеть)</a:t>
            </a:r>
          </a:p>
          <a:p>
            <a:r>
              <a:rPr lang="ru-RU" sz="2000" i="1" dirty="0" smtClean="0"/>
              <a:t>Облачные вычисления </a:t>
            </a:r>
            <a:r>
              <a:rPr lang="ru-RU" sz="2000" dirty="0" smtClean="0"/>
              <a:t>– модель вычислений, основанная на </a:t>
            </a:r>
            <a:r>
              <a:rPr lang="ru-RU" sz="2000" i="1" dirty="0" smtClean="0"/>
              <a:t>динамически масштабируемых(</a:t>
            </a:r>
            <a:r>
              <a:rPr lang="en-US" sz="2000" i="1" dirty="0" smtClean="0"/>
              <a:t>scalable) </a:t>
            </a:r>
            <a:r>
              <a:rPr lang="ru-RU" sz="2000" dirty="0" smtClean="0"/>
              <a:t>и </a:t>
            </a:r>
            <a:r>
              <a:rPr lang="ru-RU" sz="2000" i="1" dirty="0" smtClean="0"/>
              <a:t>виртуализованных</a:t>
            </a:r>
            <a:r>
              <a:rPr lang="ru-RU" sz="2000" dirty="0" smtClean="0"/>
              <a:t> ресурсах (данных, приложениях, ОС и др.), которые доступны и используются как </a:t>
            </a:r>
            <a:r>
              <a:rPr lang="ru-RU" sz="2000" i="1" dirty="0" smtClean="0"/>
              <a:t>сервисы</a:t>
            </a:r>
            <a:r>
              <a:rPr lang="ru-RU" sz="2000" dirty="0" smtClean="0"/>
              <a:t> через Интернет и реализуются с помощью мощных </a:t>
            </a:r>
            <a:r>
              <a:rPr lang="ru-RU" sz="2000" i="1" dirty="0" smtClean="0"/>
              <a:t>центров обработки данных </a:t>
            </a:r>
            <a:r>
              <a:rPr lang="en-US" sz="2000" i="1" dirty="0" smtClean="0"/>
              <a:t>(data centers)</a:t>
            </a:r>
            <a:endParaRPr lang="ru-RU" sz="2000" dirty="0" smtClean="0"/>
          </a:p>
          <a:p>
            <a:r>
              <a:rPr lang="ru-RU" sz="2000" dirty="0" smtClean="0"/>
              <a:t>С точки зрения пользователей, существуют </a:t>
            </a:r>
            <a:r>
              <a:rPr lang="en-US" sz="2000" dirty="0" smtClean="0"/>
              <a:t>“</a:t>
            </a:r>
            <a:r>
              <a:rPr lang="ru-RU" sz="2000" dirty="0" smtClean="0"/>
              <a:t>облака</a:t>
            </a:r>
            <a:r>
              <a:rPr lang="en-US" sz="2000" dirty="0" smtClean="0"/>
              <a:t>”</a:t>
            </a:r>
            <a:r>
              <a:rPr lang="ru-RU" sz="2000" dirty="0" smtClean="0"/>
              <a:t> (общедоступные, частные и т.д.) , предоставляемые различными компаниями, для использования мощных вычислительных ресурсов, которых нет у индивидуального пользователя</a:t>
            </a:r>
          </a:p>
          <a:p>
            <a:r>
              <a:rPr lang="ru-RU" sz="2000" i="1" dirty="0" smtClean="0"/>
              <a:t>Недостаток</a:t>
            </a:r>
            <a:r>
              <a:rPr lang="ru-RU" sz="2000" dirty="0" smtClean="0"/>
              <a:t>: пользователь полностью зависит от </a:t>
            </a:r>
            <a:r>
              <a:rPr lang="en-US" sz="2000" dirty="0" smtClean="0"/>
              <a:t>“</a:t>
            </a:r>
            <a:r>
              <a:rPr lang="ru-RU" sz="2000" dirty="0" smtClean="0"/>
              <a:t>облака</a:t>
            </a:r>
            <a:r>
              <a:rPr lang="en-US" sz="2000" dirty="0" smtClean="0"/>
              <a:t>” </a:t>
            </a:r>
            <a:r>
              <a:rPr lang="ru-RU" sz="2000" dirty="0" smtClean="0"/>
              <a:t>и не может управлять даже резервным копированием своих данных и программ</a:t>
            </a:r>
          </a:p>
          <a:p>
            <a:r>
              <a:rPr lang="ru-RU" sz="2000" dirty="0" smtClean="0"/>
              <a:t>Наиболее популярная </a:t>
            </a:r>
            <a:r>
              <a:rPr lang="en-US" sz="2000" dirty="0" smtClean="0"/>
              <a:t>“</a:t>
            </a:r>
            <a:r>
              <a:rPr lang="ru-RU" sz="2000" dirty="0" smtClean="0"/>
              <a:t>облачная</a:t>
            </a:r>
            <a:r>
              <a:rPr lang="en-US" sz="2000" dirty="0" smtClean="0"/>
              <a:t>” </a:t>
            </a:r>
            <a:r>
              <a:rPr lang="ru-RU" sz="2000" dirty="0" smtClean="0"/>
              <a:t>платформа – </a:t>
            </a:r>
            <a:r>
              <a:rPr lang="en-US" sz="2000" dirty="0" smtClean="0"/>
              <a:t>Microsoft Windows Azure (</a:t>
            </a:r>
            <a:r>
              <a:rPr lang="ru-RU" sz="2000" dirty="0" smtClean="0"/>
              <a:t>облачная ОС) и </a:t>
            </a:r>
            <a:r>
              <a:rPr lang="en-US" sz="2000" dirty="0" smtClean="0"/>
              <a:t>Microsoft Azure Services Platform (</a:t>
            </a:r>
            <a:r>
              <a:rPr lang="ru-RU" sz="2000" dirty="0" smtClean="0"/>
              <a:t>реализованная на основе </a:t>
            </a:r>
            <a:r>
              <a:rPr lang="en-US" sz="2000" dirty="0" smtClean="0"/>
              <a:t>Microsoft.NET)</a:t>
            </a:r>
          </a:p>
          <a:p>
            <a:r>
              <a:rPr lang="ru-RU" sz="2000" dirty="0" smtClean="0"/>
              <a:t>В настоящее время все крупные компании </a:t>
            </a:r>
            <a:r>
              <a:rPr lang="en-US" sz="2000" dirty="0" smtClean="0"/>
              <a:t>(Microsoft, IBM, HP, Dell, Sun </a:t>
            </a:r>
            <a:r>
              <a:rPr lang="ru-RU" sz="2000" dirty="0" smtClean="0"/>
              <a:t>и др.) разрабатывают свои системы облачных вычислений</a:t>
            </a:r>
            <a:r>
              <a:rPr lang="en-US" sz="2000" dirty="0" smtClean="0"/>
              <a:t>; </a:t>
            </a:r>
            <a:r>
              <a:rPr lang="ru-RU" sz="2000" dirty="0" smtClean="0"/>
              <a:t>имеется тенденция к интеграции этих  корпоративных систем в единое доступное пользователю </a:t>
            </a:r>
            <a:r>
              <a:rPr lang="en-US" sz="2000" dirty="0" smtClean="0"/>
              <a:t>“</a:t>
            </a:r>
            <a:r>
              <a:rPr lang="ru-RU" sz="2000" dirty="0" smtClean="0"/>
              <a:t>облако</a:t>
            </a:r>
            <a:r>
              <a:rPr lang="en-US" sz="2000" dirty="0" smtClean="0"/>
              <a:t>”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8BE37-5998-48CB-90A5-3E47F9D8EE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Элементы концепции облачных вычислений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Инфраструктура как сервис </a:t>
            </a:r>
            <a:r>
              <a:rPr lang="en-US" i="1" dirty="0" smtClean="0"/>
              <a:t>(Infrastructure as a Service)</a:t>
            </a:r>
          </a:p>
          <a:p>
            <a:r>
              <a:rPr lang="ru-RU" i="1" dirty="0" smtClean="0"/>
              <a:t>Платформа как сервис </a:t>
            </a:r>
            <a:r>
              <a:rPr lang="en-US" i="1" dirty="0" smtClean="0"/>
              <a:t>(Platform as a Service)</a:t>
            </a:r>
          </a:p>
          <a:p>
            <a:r>
              <a:rPr lang="ru-RU" i="1" dirty="0" smtClean="0"/>
              <a:t>Программное обеспечение как сервис </a:t>
            </a:r>
            <a:r>
              <a:rPr lang="en-US" i="1" dirty="0" smtClean="0"/>
              <a:t>(Software as a Service)</a:t>
            </a:r>
          </a:p>
          <a:p>
            <a:r>
              <a:rPr lang="ru-RU" dirty="0" smtClean="0"/>
              <a:t>Другие элементы Интернет-технологий, например: </a:t>
            </a:r>
            <a:r>
              <a:rPr lang="ru-RU" i="1" dirty="0" smtClean="0"/>
              <a:t>бизнес-приложения</a:t>
            </a:r>
            <a:r>
              <a:rPr lang="ru-RU" dirty="0" smtClean="0"/>
              <a:t>, доступные через Интернет (отслеживание курсов акций и др.), данные которых расположены на серверах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43956" cy="10001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Уровни компонент облачных вычислений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i="1" dirty="0" smtClean="0"/>
              <a:t>Уровень клиента</a:t>
            </a:r>
            <a:r>
              <a:rPr lang="ru-RU" sz="2000" dirty="0" smtClean="0"/>
              <a:t> – Клиентское оборудование и ПО, использующее облачные вычисления, например, </a:t>
            </a:r>
            <a:r>
              <a:rPr lang="en-US" sz="2000" dirty="0" smtClean="0"/>
              <a:t>Android (</a:t>
            </a:r>
            <a:r>
              <a:rPr lang="ru-RU" sz="2000" dirty="0" smtClean="0"/>
              <a:t>ОС для мобильных устройств</a:t>
            </a:r>
            <a:r>
              <a:rPr lang="en-US" sz="2000" dirty="0" smtClean="0"/>
              <a:t>); </a:t>
            </a:r>
            <a:r>
              <a:rPr lang="ru-RU" sz="2000" dirty="0" smtClean="0"/>
              <a:t>полнофункциональный клиент </a:t>
            </a:r>
            <a:r>
              <a:rPr lang="en-US" sz="2000" dirty="0" smtClean="0"/>
              <a:t>(Web-</a:t>
            </a:r>
            <a:r>
              <a:rPr lang="ru-RU" sz="2000" dirty="0" smtClean="0"/>
              <a:t>браузер)</a:t>
            </a:r>
            <a:endParaRPr lang="ru-RU" sz="2000" i="1" dirty="0" smtClean="0"/>
          </a:p>
          <a:p>
            <a:r>
              <a:rPr lang="ru-RU" sz="2000" i="1" dirty="0" smtClean="0"/>
              <a:t>Уровень сервисов -  </a:t>
            </a:r>
            <a:r>
              <a:rPr lang="ru-RU" sz="2000" dirty="0" smtClean="0"/>
              <a:t>Сервисы, используемые через </a:t>
            </a:r>
            <a:r>
              <a:rPr lang="en-US" sz="2000" dirty="0" smtClean="0"/>
              <a:t>“</a:t>
            </a:r>
            <a:r>
              <a:rPr lang="ru-RU" sz="2000" dirty="0" smtClean="0"/>
              <a:t>облако</a:t>
            </a:r>
            <a:r>
              <a:rPr lang="en-US" sz="2000" dirty="0" smtClean="0"/>
              <a:t>”, </a:t>
            </a:r>
            <a:r>
              <a:rPr lang="ru-RU" sz="2000" dirty="0" smtClean="0"/>
              <a:t>например, электронные платежи, поисковые системы, видеоигры</a:t>
            </a:r>
            <a:endParaRPr lang="ru-RU" sz="2000" i="1" dirty="0" smtClean="0"/>
          </a:p>
          <a:p>
            <a:r>
              <a:rPr lang="ru-RU" sz="2000" i="1" dirty="0" smtClean="0"/>
              <a:t>Уровень приложений –</a:t>
            </a:r>
            <a:r>
              <a:rPr lang="ru-RU" sz="2000" dirty="0" smtClean="0"/>
              <a:t> </a:t>
            </a:r>
            <a:r>
              <a:rPr lang="en-US" sz="2000" dirty="0" smtClean="0"/>
              <a:t>“</a:t>
            </a:r>
            <a:r>
              <a:rPr lang="ru-RU" sz="2000" dirty="0" smtClean="0"/>
              <a:t>Облачные</a:t>
            </a:r>
            <a:r>
              <a:rPr lang="en-US" sz="2000" dirty="0" smtClean="0"/>
              <a:t>” </a:t>
            </a:r>
            <a:r>
              <a:rPr lang="ru-RU" sz="2000" dirty="0" smtClean="0"/>
              <a:t>приложения, не требующие инсталляции на компьютерах пользователей, например, </a:t>
            </a:r>
            <a:r>
              <a:rPr lang="en-US" sz="2000" dirty="0" smtClean="0"/>
              <a:t>Microsoft Online Services</a:t>
            </a:r>
            <a:endParaRPr lang="ru-RU" sz="2000" i="1" dirty="0" smtClean="0"/>
          </a:p>
          <a:p>
            <a:r>
              <a:rPr lang="ru-RU" sz="2000" i="1" dirty="0" smtClean="0"/>
              <a:t>Уровень платформы</a:t>
            </a:r>
            <a:r>
              <a:rPr lang="en-US" sz="2000" i="1" dirty="0" smtClean="0"/>
              <a:t> – </a:t>
            </a:r>
            <a:r>
              <a:rPr lang="ru-RU" sz="2000" dirty="0" smtClean="0"/>
              <a:t>Инструменты развертывания и использования приложений через </a:t>
            </a:r>
            <a:r>
              <a:rPr lang="en-US" sz="2000" dirty="0" smtClean="0"/>
              <a:t>“</a:t>
            </a:r>
            <a:r>
              <a:rPr lang="ru-RU" sz="2000" dirty="0" smtClean="0"/>
              <a:t>облако</a:t>
            </a:r>
            <a:r>
              <a:rPr lang="en-US" sz="2000" dirty="0" smtClean="0"/>
              <a:t>”, </a:t>
            </a:r>
            <a:r>
              <a:rPr lang="ru-RU" sz="2000" dirty="0" smtClean="0"/>
              <a:t>без необходимости покупки необходимой для этого аппаратуры и ПО</a:t>
            </a:r>
            <a:r>
              <a:rPr lang="en-US" sz="2000" dirty="0" smtClean="0"/>
              <a:t>; </a:t>
            </a:r>
            <a:r>
              <a:rPr lang="ru-RU" sz="2000" dirty="0" smtClean="0"/>
              <a:t>например, </a:t>
            </a:r>
            <a:r>
              <a:rPr lang="en-US" sz="2000" dirty="0" smtClean="0"/>
              <a:t>Microsoft.NET Azure Services </a:t>
            </a:r>
            <a:r>
              <a:rPr lang="en-US" sz="2000" dirty="0" err="1" smtClean="0"/>
              <a:t>Plalform</a:t>
            </a:r>
            <a:endParaRPr lang="ru-RU" sz="2000" i="1" dirty="0" smtClean="0"/>
          </a:p>
          <a:p>
            <a:r>
              <a:rPr lang="ru-RU" sz="2000" i="1" dirty="0" smtClean="0"/>
              <a:t>Уровень памяти</a:t>
            </a:r>
            <a:r>
              <a:rPr lang="en-US" sz="2000" i="1" dirty="0" smtClean="0"/>
              <a:t> – </a:t>
            </a:r>
            <a:r>
              <a:rPr lang="ru-RU" sz="2000" dirty="0" smtClean="0"/>
              <a:t>Инструменты хранения и резервного копирования данных, предоставляемые через </a:t>
            </a:r>
            <a:r>
              <a:rPr lang="en-US" sz="2000" dirty="0" smtClean="0"/>
              <a:t>“</a:t>
            </a:r>
            <a:r>
              <a:rPr lang="ru-RU" sz="2000" dirty="0" smtClean="0"/>
              <a:t>облако</a:t>
            </a:r>
            <a:r>
              <a:rPr lang="en-US" sz="2000" dirty="0" smtClean="0"/>
              <a:t>”</a:t>
            </a:r>
            <a:endParaRPr lang="ru-RU" sz="2000" i="1" dirty="0" smtClean="0"/>
          </a:p>
          <a:p>
            <a:r>
              <a:rPr lang="ru-RU" sz="2000" i="1" dirty="0" smtClean="0"/>
              <a:t>Уровень инфраструктуры</a:t>
            </a:r>
            <a:r>
              <a:rPr lang="en-US" sz="2000" dirty="0" smtClean="0"/>
              <a:t> – </a:t>
            </a:r>
            <a:r>
              <a:rPr lang="ru-RU" sz="2000" dirty="0" smtClean="0"/>
              <a:t>Предоставление через </a:t>
            </a:r>
            <a:r>
              <a:rPr lang="en-US" sz="2000" dirty="0" smtClean="0"/>
              <a:t>“</a:t>
            </a:r>
            <a:r>
              <a:rPr lang="ru-RU" sz="2000" dirty="0" smtClean="0"/>
              <a:t>облако</a:t>
            </a:r>
            <a:r>
              <a:rPr lang="en-US" sz="2000" dirty="0" smtClean="0"/>
              <a:t>” </a:t>
            </a:r>
            <a:r>
              <a:rPr lang="ru-RU" sz="2000" dirty="0" smtClean="0"/>
              <a:t>полной виртуальной платформы как сервиса, например, </a:t>
            </a:r>
            <a:r>
              <a:rPr lang="en-US" sz="2000" dirty="0" smtClean="0"/>
              <a:t>Amazon EC2</a:t>
            </a:r>
            <a:endParaRPr 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 облачных вычислений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Сервисы</a:t>
            </a:r>
          </a:p>
          <a:p>
            <a:r>
              <a:rPr lang="ru-RU" dirty="0" smtClean="0"/>
              <a:t>Инфраструктура</a:t>
            </a:r>
          </a:p>
          <a:p>
            <a:r>
              <a:rPr lang="ru-RU" dirty="0" smtClean="0"/>
              <a:t>Платформа</a:t>
            </a:r>
          </a:p>
          <a:p>
            <a:r>
              <a:rPr lang="ru-RU" dirty="0" smtClean="0"/>
              <a:t>Память</a:t>
            </a:r>
          </a:p>
          <a:p>
            <a:r>
              <a:rPr lang="ru-RU" i="1" dirty="0" smtClean="0"/>
              <a:t>Архитектор облака</a:t>
            </a:r>
            <a:r>
              <a:rPr lang="ru-RU" dirty="0" smtClean="0"/>
              <a:t> – главный разработчик архитектуры</a:t>
            </a:r>
          </a:p>
          <a:p>
            <a:r>
              <a:rPr lang="ru-RU" i="1" dirty="0" smtClean="0"/>
              <a:t>Интегратор облака</a:t>
            </a:r>
            <a:r>
              <a:rPr lang="ru-RU" dirty="0" smtClean="0"/>
              <a:t> – Ответственный за объединение компонент в облако</a:t>
            </a:r>
          </a:p>
          <a:p>
            <a:r>
              <a:rPr lang="ru-RU" i="1" dirty="0" smtClean="0"/>
              <a:t>Компоненты облака </a:t>
            </a:r>
            <a:r>
              <a:rPr lang="ru-RU" dirty="0" smtClean="0"/>
              <a:t> - как правило, </a:t>
            </a:r>
            <a:r>
              <a:rPr lang="en-US" dirty="0" smtClean="0"/>
              <a:t>Web-</a:t>
            </a:r>
            <a:r>
              <a:rPr lang="ru-RU" dirty="0" smtClean="0"/>
              <a:t>сервисы</a:t>
            </a:r>
          </a:p>
          <a:p>
            <a:r>
              <a:rPr lang="ru-RU" dirty="0" smtClean="0"/>
              <a:t>Облако может быть </a:t>
            </a:r>
            <a:r>
              <a:rPr lang="ru-RU" i="1" dirty="0" smtClean="0"/>
              <a:t>общедоступным</a:t>
            </a:r>
            <a:r>
              <a:rPr lang="ru-RU" dirty="0" smtClean="0"/>
              <a:t> или </a:t>
            </a:r>
            <a:r>
              <a:rPr lang="ru-RU" i="1" dirty="0" smtClean="0"/>
              <a:t>частным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Роли в облачных вычислениях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Поставщик облачных сервисов </a:t>
            </a:r>
            <a:r>
              <a:rPr lang="en-US" i="1" dirty="0" smtClean="0"/>
              <a:t>(</a:t>
            </a:r>
            <a:r>
              <a:rPr lang="ru-RU" dirty="0" smtClean="0"/>
              <a:t>как правило, </a:t>
            </a:r>
            <a:r>
              <a:rPr lang="ru-RU" i="1" dirty="0" smtClean="0"/>
              <a:t>центр обработки данных </a:t>
            </a:r>
            <a:r>
              <a:rPr lang="en-US" i="1" dirty="0" smtClean="0"/>
              <a:t>– data center</a:t>
            </a:r>
            <a:r>
              <a:rPr lang="en-US" dirty="0" smtClean="0"/>
              <a:t>)</a:t>
            </a:r>
            <a:endParaRPr lang="ru-RU" i="1" dirty="0" smtClean="0"/>
          </a:p>
          <a:p>
            <a:r>
              <a:rPr lang="ru-RU" i="1" dirty="0" smtClean="0"/>
              <a:t>Пользователь</a:t>
            </a:r>
          </a:p>
          <a:p>
            <a:r>
              <a:rPr lang="ru-RU" i="1" dirty="0" smtClean="0"/>
              <a:t>Производитель </a:t>
            </a:r>
            <a:r>
              <a:rPr lang="en-US" i="1" dirty="0" smtClean="0"/>
              <a:t>(vendor) </a:t>
            </a:r>
            <a:r>
              <a:rPr lang="ru-RU" dirty="0" smtClean="0"/>
              <a:t>оборудования или ПО, используемых для облачных вычислений</a:t>
            </a:r>
            <a:r>
              <a:rPr lang="en-US" dirty="0" smtClean="0"/>
              <a:t>; </a:t>
            </a:r>
            <a:r>
              <a:rPr lang="ru-RU" dirty="0" smtClean="0"/>
              <a:t>например, </a:t>
            </a:r>
            <a:r>
              <a:rPr lang="en-US" dirty="0" smtClean="0"/>
              <a:t>EMC – </a:t>
            </a:r>
            <a:r>
              <a:rPr lang="ru-RU" dirty="0" smtClean="0"/>
              <a:t>производитель систем хранения данных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72518" cy="909622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Стандарты облачных вычислений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Приложения</a:t>
            </a:r>
            <a:r>
              <a:rPr lang="ru-RU" dirty="0" smtClean="0"/>
              <a:t>: Коммуникации (</a:t>
            </a:r>
            <a:r>
              <a:rPr lang="en-US" dirty="0" smtClean="0"/>
              <a:t>HTTP, XMPP); </a:t>
            </a:r>
            <a:r>
              <a:rPr lang="ru-RU" dirty="0" smtClean="0"/>
              <a:t>безопасность </a:t>
            </a:r>
            <a:r>
              <a:rPr lang="en-US" dirty="0" smtClean="0"/>
              <a:t>(SSL)</a:t>
            </a:r>
          </a:p>
          <a:p>
            <a:r>
              <a:rPr lang="ru-RU" i="1" dirty="0" smtClean="0"/>
              <a:t>Клиенты: </a:t>
            </a:r>
            <a:r>
              <a:rPr lang="ru-RU" dirty="0" smtClean="0"/>
              <a:t>Браузеры </a:t>
            </a:r>
            <a:r>
              <a:rPr lang="en-US" dirty="0" smtClean="0"/>
              <a:t>(AJAX); offline-</a:t>
            </a:r>
            <a:r>
              <a:rPr lang="ru-RU" dirty="0" smtClean="0"/>
              <a:t>клиенты </a:t>
            </a:r>
            <a:r>
              <a:rPr lang="en-US" dirty="0" smtClean="0"/>
              <a:t>(HTML 5)</a:t>
            </a:r>
          </a:p>
          <a:p>
            <a:r>
              <a:rPr lang="ru-RU" i="1" dirty="0" smtClean="0"/>
              <a:t>Реализации: </a:t>
            </a:r>
            <a:r>
              <a:rPr lang="ru-RU" dirty="0" smtClean="0"/>
              <a:t>Виртуализация </a:t>
            </a:r>
            <a:r>
              <a:rPr lang="en-US" dirty="0" smtClean="0"/>
              <a:t>(OMF)</a:t>
            </a:r>
          </a:p>
          <a:p>
            <a:r>
              <a:rPr lang="ru-RU" i="1" dirty="0" smtClean="0"/>
              <a:t>Сервисы: </a:t>
            </a:r>
            <a:r>
              <a:rPr lang="ru-RU" dirty="0" smtClean="0"/>
              <a:t>Данные </a:t>
            </a:r>
            <a:r>
              <a:rPr lang="en-US" dirty="0" smtClean="0"/>
              <a:t>(XML)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Azure </a:t>
            </a:r>
            <a:r>
              <a:rPr lang="ru-RU" dirty="0" smtClean="0"/>
              <a:t>и центры обработки данных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0763" y="1981200"/>
            <a:ext cx="4182474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472518" cy="1198549"/>
          </a:xfrm>
        </p:spPr>
        <p:txBody>
          <a:bodyPr/>
          <a:lstStyle/>
          <a:p>
            <a:r>
              <a:rPr lang="ru-RU" sz="3200" dirty="0" smtClean="0"/>
              <a:t>Организация работы в </a:t>
            </a:r>
            <a:r>
              <a:rPr lang="en-US" sz="3200" dirty="0" smtClean="0"/>
              <a:t>Windows Azure</a:t>
            </a:r>
            <a:endParaRPr lang="en-US" sz="3200" dirty="0"/>
          </a:p>
        </p:txBody>
      </p:sp>
      <p:pic>
        <p:nvPicPr>
          <p:cNvPr id="6" name="Content Placeholder 5" descr="Fig_31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339103" cy="40275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Сафонов В.О.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1356</TotalTime>
  <Words>661</Words>
  <Application>Microsoft Office PowerPoint</Application>
  <PresentationFormat>On-screen Show (4:3)</PresentationFormat>
  <Paragraphs>82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1_Wildflowers</vt:lpstr>
      <vt:lpstr>         Основы современных                  операционных систем                           Лекция 31</vt:lpstr>
      <vt:lpstr>Общее понятие об облачных вычислениях (cloud computing)</vt:lpstr>
      <vt:lpstr>Элементы концепции облачных вычислений</vt:lpstr>
      <vt:lpstr>Уровни компонент облачных вычислений</vt:lpstr>
      <vt:lpstr>Архитектура облачных вычислений</vt:lpstr>
      <vt:lpstr>Роли в облачных вычислениях</vt:lpstr>
      <vt:lpstr>Стандарты облачных вычислений</vt:lpstr>
      <vt:lpstr>Windows Azure и центры обработки данных</vt:lpstr>
      <vt:lpstr>Организация работы в Windows Azure</vt:lpstr>
      <vt:lpstr>Компоненты Windows Azure</vt:lpstr>
      <vt:lpstr>Сервисы .NET как основа Windows Azure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131</cp:revision>
  <dcterms:created xsi:type="dcterms:W3CDTF">2001-09-03T03:38:43Z</dcterms:created>
  <dcterms:modified xsi:type="dcterms:W3CDTF">2010-08-24T04:48:04Z</dcterms:modified>
</cp:coreProperties>
</file>