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94" r:id="rId1"/>
  </p:sldMasterIdLst>
  <p:notesMasterIdLst>
    <p:notesMasterId r:id="rId21"/>
  </p:notesMasterIdLst>
  <p:sldIdLst>
    <p:sldId id="256" r:id="rId2"/>
    <p:sldId id="330" r:id="rId3"/>
    <p:sldId id="331" r:id="rId4"/>
    <p:sldId id="332" r:id="rId5"/>
    <p:sldId id="333" r:id="rId6"/>
    <p:sldId id="343" r:id="rId7"/>
    <p:sldId id="344" r:id="rId8"/>
    <p:sldId id="345" r:id="rId9"/>
    <p:sldId id="334" r:id="rId10"/>
    <p:sldId id="335" r:id="rId11"/>
    <p:sldId id="336" r:id="rId12"/>
    <p:sldId id="337" r:id="rId13"/>
    <p:sldId id="338" r:id="rId14"/>
    <p:sldId id="346" r:id="rId15"/>
    <p:sldId id="339" r:id="rId16"/>
    <p:sldId id="340" r:id="rId17"/>
    <p:sldId id="341" r:id="rId18"/>
    <p:sldId id="342" r:id="rId19"/>
    <p:sldId id="329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40" autoAdjust="0"/>
    <p:restoredTop sz="94664" autoAdjust="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C7F63F8B-7CB9-4D83-AED2-2DF14B53EC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5D2BAA-42EA-4987-8213-EDACD5BB124B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7" descr="title - 2.png"/>
          <p:cNvPicPr>
            <a:picLocks noChangeAspect="1"/>
          </p:cNvPicPr>
          <p:nvPr/>
        </p:nvPicPr>
        <p:blipFill>
          <a:blip r:embed="rId2" cstate="print"/>
          <a:srcRect l="13043" t="17903" r="2805" b="264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9900" y="954741"/>
            <a:ext cx="7315200" cy="1676400"/>
          </a:xfrm>
        </p:spPr>
        <p:txBody>
          <a:bodyPr>
            <a:noAutofit/>
          </a:bodyPr>
          <a:lstStyle>
            <a:lvl1pPr algn="l">
              <a:defRPr sz="48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2300" y="2895600"/>
            <a:ext cx="4559300" cy="2590800"/>
          </a:xfrm>
        </p:spPr>
        <p:txBody>
          <a:bodyPr/>
          <a:lstStyle>
            <a:lvl1pPr marL="0" indent="0" algn="l">
              <a:lnSpc>
                <a:spcPct val="125000"/>
              </a:lnSpc>
              <a:buNone/>
              <a:defRPr sz="1800">
                <a:gradFill>
                  <a:gsLst>
                    <a:gs pos="0">
                      <a:schemeClr val="tx1">
                        <a:lumMod val="60000"/>
                        <a:lumOff val="40000"/>
                      </a:schemeClr>
                    </a:gs>
                    <a:gs pos="100000">
                      <a:schemeClr val="tx1">
                        <a:lumMod val="40000"/>
                        <a:lumOff val="60000"/>
                      </a:schemeClr>
                    </a:gs>
                  </a:gsLst>
                  <a:lin ang="8100000" scaled="1"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(С) В.О. Сафонов 2010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60AAA-90EE-4400-9B7F-FDA72805CC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summer1.png"/>
          <p:cNvPicPr>
            <a:picLocks noChangeAspect="1"/>
          </p:cNvPicPr>
          <p:nvPr/>
        </p:nvPicPr>
        <p:blipFill>
          <a:blip r:embed="rId2" cstate="print"/>
          <a:srcRect l="4546" r="4546"/>
          <a:stretch>
            <a:fillRect/>
          </a:stretch>
        </p:blipFill>
        <p:spPr bwMode="auto">
          <a:xfrm>
            <a:off x="0" y="1619250"/>
            <a:ext cx="9144000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887" y="1295400"/>
            <a:ext cx="6399213" cy="1590675"/>
          </a:xfrm>
        </p:spPr>
        <p:txBody>
          <a:bodyPr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5887" y="3657600"/>
            <a:ext cx="6399213" cy="1500187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1800"/>
              </a:spcBef>
              <a:buFontTx/>
              <a:buNone/>
              <a:defRPr sz="1800" kern="1200">
                <a:gradFill>
                  <a:gsLst>
                    <a:gs pos="0">
                      <a:schemeClr val="tx1">
                        <a:lumMod val="60000"/>
                        <a:lumOff val="40000"/>
                      </a:schemeClr>
                    </a:gs>
                    <a:gs pos="100000">
                      <a:schemeClr val="tx1">
                        <a:lumMod val="40000"/>
                        <a:lumOff val="60000"/>
                      </a:schemeClr>
                    </a:gs>
                  </a:gsLst>
                  <a:lin ang="8100000" scaled="1"/>
                </a:gra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(С) В.О. Сафонов 2010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6A52A8-285D-4DAD-B138-945EF1DCED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title - 2.png"/>
          <p:cNvPicPr>
            <a:picLocks noChangeAspect="1"/>
          </p:cNvPicPr>
          <p:nvPr/>
        </p:nvPicPr>
        <p:blipFill>
          <a:blip r:embed="rId2" cstate="print"/>
          <a:srcRect l="13043" t="17903" r="10455" b="987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(С) В.О. Сафонов 2010</a:t>
            </a: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07E44-4516-4AEB-8D61-C4E424C847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flowers content.png"/>
          <p:cNvPicPr>
            <a:picLocks noChangeAspect="1"/>
          </p:cNvPicPr>
          <p:nvPr/>
        </p:nvPicPr>
        <p:blipFill>
          <a:blip r:embed="rId2" cstate="print"/>
          <a:srcRect l="4546" t="8217" r="4546" b="1311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860550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914400"/>
            <a:ext cx="4114800" cy="50292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 baseline="0"/>
            </a:lvl6pPr>
            <a:lvl7pPr>
              <a:defRPr sz="1800" baseline="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1544" y="2286000"/>
            <a:ext cx="2079625" cy="3860799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400">
                <a:gradFill>
                  <a:gsLst>
                    <a:gs pos="0">
                      <a:schemeClr val="tx1">
                        <a:lumMod val="60000"/>
                        <a:lumOff val="40000"/>
                      </a:schemeClr>
                    </a:gs>
                    <a:gs pos="100000">
                      <a:schemeClr val="tx1">
                        <a:lumMod val="40000"/>
                        <a:lumOff val="60000"/>
                      </a:schemeClr>
                    </a:gs>
                  </a:gsLst>
                  <a:lin ang="8100000" scaled="1"/>
                </a:gra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(С) В.О. Сафонов 2010</a:t>
            </a: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0E7E5-E3E1-4587-81DA-DCBE7832B8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(С) В.О. Сафонов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E043F9-EC8F-44F2-B79C-79B59D3208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01625"/>
            <a:ext cx="8229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ru-RU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250" y="1981200"/>
            <a:ext cx="6413500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hangingPunct="0">
              <a:defRPr sz="12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 smtClean="0"/>
              <a:t>(С) В.О. Сафонов 2010</a:t>
            </a: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fld id="{31AD90A2-47A1-43A9-8C44-7446FC7FE0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5" r:id="rId1"/>
    <p:sldLayoutId id="2147483996" r:id="rId2"/>
    <p:sldLayoutId id="2147483997" r:id="rId3"/>
    <p:sldLayoutId id="2147483998" r:id="rId4"/>
    <p:sldLayoutId id="2147483999" r:id="rId5"/>
  </p:sldLayoutIdLst>
  <p:hf hdr="0" dt="0"/>
  <p:txStyles>
    <p:titleStyle>
      <a:lvl1pPr algn="ctr" rtl="0" fontAlgn="base">
        <a:spcBef>
          <a:spcPct val="0"/>
        </a:spcBef>
        <a:spcAft>
          <a:spcPct val="0"/>
        </a:spcAft>
        <a:defRPr sz="4000" kern="1200">
          <a:solidFill>
            <a:srgbClr val="666666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rgbClr val="666666"/>
          </a:solidFill>
          <a:latin typeface="Constantia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rgbClr val="666666"/>
          </a:solidFill>
          <a:latin typeface="Constantia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rgbClr val="666666"/>
          </a:solidFill>
          <a:latin typeface="Constantia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rgbClr val="666666"/>
          </a:solidFill>
          <a:latin typeface="Constant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666666"/>
          </a:solidFill>
          <a:latin typeface="Constant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666666"/>
          </a:solidFill>
          <a:latin typeface="Constant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666666"/>
          </a:solidFill>
          <a:latin typeface="Constant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666666"/>
          </a:solidFill>
          <a:latin typeface="Constantia" pitchFamily="18" charset="0"/>
        </a:defRPr>
      </a:lvl9pPr>
    </p:titleStyle>
    <p:bodyStyle>
      <a:lvl1pPr marL="349250" indent="-349250" algn="l" rtl="0" fontAlgn="base">
        <a:spcBef>
          <a:spcPts val="1800"/>
        </a:spcBef>
        <a:spcAft>
          <a:spcPct val="0"/>
        </a:spcAft>
        <a:buBlip>
          <a:blip r:embed="rId7"/>
        </a:buBlip>
        <a:defRPr sz="2200" kern="1200">
          <a:gradFill flip="none" rotWithShape="1">
            <a:gsLst>
              <a:gs pos="0">
                <a:schemeClr val="tx1">
                  <a:lumMod val="60000"/>
                  <a:lumOff val="40000"/>
                </a:schemeClr>
              </a:gs>
              <a:gs pos="100000">
                <a:schemeClr val="tx1">
                  <a:lumMod val="40000"/>
                  <a:lumOff val="60000"/>
                </a:schemeClr>
              </a:gs>
            </a:gsLst>
            <a:lin ang="8100000" scaled="1"/>
            <a:tileRect/>
          </a:gradFill>
          <a:latin typeface="+mn-lt"/>
          <a:ea typeface="+mn-ea"/>
          <a:cs typeface="+mn-cs"/>
        </a:defRPr>
      </a:lvl1pPr>
      <a:lvl2pPr marL="577850" indent="-349250" algn="l" rtl="0" fontAlgn="base">
        <a:spcBef>
          <a:spcPts val="1800"/>
        </a:spcBef>
        <a:spcAft>
          <a:spcPct val="0"/>
        </a:spcAft>
        <a:buBlip>
          <a:blip r:embed="rId8"/>
        </a:buBlip>
        <a:defRPr sz="2000" kern="1200">
          <a:gradFill flip="none" rotWithShape="1">
            <a:gsLst>
              <a:gs pos="0">
                <a:schemeClr val="tx1">
                  <a:lumMod val="60000"/>
                  <a:lumOff val="40000"/>
                </a:schemeClr>
              </a:gs>
              <a:gs pos="100000">
                <a:schemeClr val="tx1">
                  <a:lumMod val="40000"/>
                  <a:lumOff val="60000"/>
                </a:schemeClr>
              </a:gs>
            </a:gsLst>
            <a:lin ang="8100000" scaled="1"/>
            <a:tileRect/>
          </a:gradFill>
          <a:latin typeface="+mn-lt"/>
          <a:ea typeface="+mn-ea"/>
          <a:cs typeface="+mn-cs"/>
        </a:defRPr>
      </a:lvl2pPr>
      <a:lvl3pPr marL="806450" indent="-349250" algn="l" rtl="0" fontAlgn="base">
        <a:spcBef>
          <a:spcPts val="1800"/>
        </a:spcBef>
        <a:spcAft>
          <a:spcPct val="0"/>
        </a:spcAft>
        <a:buBlip>
          <a:blip r:embed="rId7"/>
        </a:buBlip>
        <a:defRPr kern="1200">
          <a:gradFill flip="none" rotWithShape="1">
            <a:gsLst>
              <a:gs pos="0">
                <a:schemeClr val="tx1">
                  <a:lumMod val="60000"/>
                  <a:lumOff val="40000"/>
                </a:schemeClr>
              </a:gs>
              <a:gs pos="100000">
                <a:schemeClr val="tx1">
                  <a:lumMod val="40000"/>
                  <a:lumOff val="60000"/>
                </a:schemeClr>
              </a:gs>
            </a:gsLst>
            <a:lin ang="8100000" scaled="1"/>
            <a:tileRect/>
          </a:gradFill>
          <a:latin typeface="+mn-lt"/>
          <a:ea typeface="+mn-ea"/>
          <a:cs typeface="+mn-cs"/>
        </a:defRPr>
      </a:lvl3pPr>
      <a:lvl4pPr marL="1035050" indent="-349250" algn="l" rtl="0" fontAlgn="base">
        <a:spcBef>
          <a:spcPts val="1800"/>
        </a:spcBef>
        <a:spcAft>
          <a:spcPct val="0"/>
        </a:spcAft>
        <a:buBlip>
          <a:blip r:embed="rId8"/>
        </a:buBlip>
        <a:defRPr kern="1200">
          <a:gradFill flip="none" rotWithShape="1">
            <a:gsLst>
              <a:gs pos="0">
                <a:schemeClr val="tx1">
                  <a:lumMod val="60000"/>
                  <a:lumOff val="40000"/>
                </a:schemeClr>
              </a:gs>
              <a:gs pos="100000">
                <a:schemeClr val="tx1">
                  <a:lumMod val="40000"/>
                  <a:lumOff val="60000"/>
                </a:schemeClr>
              </a:gs>
            </a:gsLst>
            <a:lin ang="8100000" scaled="1"/>
            <a:tileRect/>
          </a:gradFill>
          <a:latin typeface="+mn-lt"/>
          <a:ea typeface="+mn-ea"/>
          <a:cs typeface="+mn-cs"/>
        </a:defRPr>
      </a:lvl4pPr>
      <a:lvl5pPr marL="1263650" indent="-349250" algn="l" rtl="0" fontAlgn="base">
        <a:spcBef>
          <a:spcPts val="1800"/>
        </a:spcBef>
        <a:spcAft>
          <a:spcPct val="0"/>
        </a:spcAft>
        <a:buBlip>
          <a:blip r:embed="rId7"/>
        </a:buBlip>
        <a:defRPr kern="1200">
          <a:gradFill flip="none" rotWithShape="1">
            <a:gsLst>
              <a:gs pos="0">
                <a:schemeClr val="tx1">
                  <a:lumMod val="60000"/>
                  <a:lumOff val="40000"/>
                </a:schemeClr>
              </a:gs>
              <a:gs pos="100000">
                <a:schemeClr val="tx1">
                  <a:lumMod val="40000"/>
                  <a:lumOff val="60000"/>
                </a:schemeClr>
              </a:gs>
            </a:gsLst>
            <a:lin ang="8100000" scaled="1"/>
            <a:tileRect/>
          </a:gradFill>
          <a:latin typeface="+mn-lt"/>
          <a:ea typeface="+mn-ea"/>
          <a:cs typeface="+mn-cs"/>
        </a:defRPr>
      </a:lvl5pPr>
      <a:lvl6pPr marL="1492250" indent="-349250" algn="l" defTabSz="914400" rtl="0" eaLnBrk="1" latinLnBrk="0" hangingPunct="1">
        <a:spcBef>
          <a:spcPts val="1800"/>
        </a:spcBef>
        <a:buFontTx/>
        <a:buBlip>
          <a:blip r:embed="rId8"/>
        </a:buBlip>
        <a:defRPr sz="1800" kern="1200">
          <a:solidFill>
            <a:schemeClr val="tx1">
              <a:lumMod val="60000"/>
              <a:lumOff val="40000"/>
            </a:schemeClr>
          </a:solidFill>
          <a:latin typeface="+mn-lt"/>
          <a:ea typeface="+mn-ea"/>
          <a:cs typeface="+mn-cs"/>
        </a:defRPr>
      </a:lvl6pPr>
      <a:lvl7pPr marL="1720850" indent="-349250" algn="l" defTabSz="914400" rtl="0" eaLnBrk="1" latinLnBrk="0" hangingPunct="1">
        <a:spcBef>
          <a:spcPts val="1800"/>
        </a:spcBef>
        <a:buFontTx/>
        <a:buBlip>
          <a:blip r:embed="rId7"/>
        </a:buBlip>
        <a:defRPr sz="1800" kern="1200">
          <a:solidFill>
            <a:schemeClr val="tx1">
              <a:lumMod val="60000"/>
              <a:lumOff val="40000"/>
            </a:schemeClr>
          </a:solidFill>
          <a:latin typeface="+mn-lt"/>
          <a:ea typeface="+mn-ea"/>
          <a:cs typeface="+mn-cs"/>
        </a:defRPr>
      </a:lvl7pPr>
      <a:lvl8pPr marL="1949450" indent="-349250" algn="l" defTabSz="914400" rtl="0" eaLnBrk="1" latinLnBrk="0" hangingPunct="1">
        <a:spcBef>
          <a:spcPts val="1800"/>
        </a:spcBef>
        <a:buFontTx/>
        <a:buBlip>
          <a:blip r:embed="rId8"/>
        </a:buBlip>
        <a:defRPr sz="1800" kern="1200">
          <a:solidFill>
            <a:schemeClr val="tx1">
              <a:lumMod val="60000"/>
              <a:lumOff val="40000"/>
            </a:schemeClr>
          </a:solidFill>
          <a:latin typeface="+mn-lt"/>
          <a:ea typeface="+mn-ea"/>
          <a:cs typeface="+mn-cs"/>
        </a:defRPr>
      </a:lvl8pPr>
      <a:lvl9pPr marL="2178050" indent="-349250" algn="l" defTabSz="914400" rtl="0" eaLnBrk="1" latinLnBrk="0" hangingPunct="1">
        <a:spcBef>
          <a:spcPts val="1800"/>
        </a:spcBef>
        <a:buFontTx/>
        <a:buBlip>
          <a:blip r:embed="rId7"/>
        </a:buBlip>
        <a:defRPr sz="1800" kern="1200">
          <a:solidFill>
            <a:schemeClr val="tx1">
              <a:lumMod val="60000"/>
              <a:lumOff val="4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vosafonov@gmail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polyhimnie.math.spbu.ru/jtl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333375"/>
            <a:ext cx="8915400" cy="237490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666666"/>
                </a:solidFill>
              </a:rPr>
              <a:t>         </a:t>
            </a:r>
            <a:r>
              <a:rPr lang="ru-RU" sz="4000" b="1" dirty="0" smtClean="0">
                <a:solidFill>
                  <a:srgbClr val="666666"/>
                </a:solidFill>
              </a:rPr>
              <a:t>Основы современных        </a:t>
            </a:r>
            <a:br>
              <a:rPr lang="ru-RU" sz="4000" b="1" dirty="0" smtClean="0">
                <a:solidFill>
                  <a:srgbClr val="666666"/>
                </a:solidFill>
              </a:rPr>
            </a:br>
            <a:r>
              <a:rPr lang="en-US" sz="4000" b="1" dirty="0" smtClean="0">
                <a:solidFill>
                  <a:srgbClr val="666666"/>
                </a:solidFill>
              </a:rPr>
              <a:t>         </a:t>
            </a:r>
            <a:r>
              <a:rPr lang="ru-RU" sz="4000" b="1" dirty="0" smtClean="0">
                <a:solidFill>
                  <a:srgbClr val="666666"/>
                </a:solidFill>
              </a:rPr>
              <a:t>операционных систем</a:t>
            </a:r>
            <a:br>
              <a:rPr lang="ru-RU" sz="4000" b="1" dirty="0" smtClean="0">
                <a:solidFill>
                  <a:srgbClr val="666666"/>
                </a:solidFill>
              </a:rPr>
            </a:br>
            <a:r>
              <a:rPr lang="en-US" sz="4000" b="1" dirty="0" smtClean="0">
                <a:solidFill>
                  <a:srgbClr val="666666"/>
                </a:solidFill>
              </a:rPr>
              <a:t>                          </a:t>
            </a:r>
            <a:r>
              <a:rPr lang="ru-RU" sz="3200" i="1" dirty="0" smtClean="0">
                <a:solidFill>
                  <a:srgbClr val="666666"/>
                </a:solidFill>
              </a:rPr>
              <a:t>Лекция </a:t>
            </a:r>
            <a:r>
              <a:rPr lang="en-US" sz="3200" i="1" dirty="0" smtClean="0">
                <a:solidFill>
                  <a:srgbClr val="666666"/>
                </a:solidFill>
              </a:rPr>
              <a:t>30</a:t>
            </a:r>
            <a:endParaRPr lang="en-US" sz="3200" dirty="0" smtClean="0">
              <a:solidFill>
                <a:srgbClr val="666666"/>
              </a:solidFill>
              <a:latin typeface="Constantia" pitchFamily="18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57224" y="3071810"/>
            <a:ext cx="7834312" cy="2984500"/>
          </a:xfrm>
        </p:spPr>
        <p:txBody>
          <a:bodyPr>
            <a:normAutofit fontScale="32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7000" dirty="0" smtClean="0"/>
              <a:t>                            </a:t>
            </a:r>
            <a:r>
              <a:rPr lang="ru-RU" sz="7000" b="1" i="1" dirty="0" smtClean="0"/>
              <a:t>Сафонов Владимир Олегович </a:t>
            </a:r>
            <a:r>
              <a:rPr lang="en-US" sz="7000" b="1" i="1" dirty="0" smtClean="0"/>
              <a:t>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4200" dirty="0" smtClean="0"/>
              <a:t>                                               </a:t>
            </a:r>
            <a:r>
              <a:rPr lang="ru-RU" sz="4200" dirty="0" smtClean="0"/>
              <a:t>Профессор кафедры информатики</a:t>
            </a:r>
            <a:r>
              <a:rPr lang="en-US" sz="4200" dirty="0" smtClean="0"/>
              <a:t>,</a:t>
            </a:r>
            <a:r>
              <a:rPr lang="en-US" sz="4400" b="1" i="1" dirty="0" smtClean="0"/>
              <a:t> </a:t>
            </a:r>
            <a:endParaRPr lang="ru-RU" sz="4200" dirty="0" smtClean="0"/>
          </a:p>
          <a:p>
            <a:pPr fontAlgn="auto">
              <a:spcAft>
                <a:spcPts val="0"/>
              </a:spcAft>
              <a:defRPr/>
            </a:pPr>
            <a:r>
              <a:rPr lang="en-US" sz="4200" dirty="0" smtClean="0"/>
              <a:t>                                               </a:t>
            </a:r>
            <a:r>
              <a:rPr lang="ru-RU" sz="4200" dirty="0" smtClean="0"/>
              <a:t>Заведующий лабораторией </a:t>
            </a:r>
            <a:r>
              <a:rPr lang="en-US" sz="4200" dirty="0" smtClean="0"/>
              <a:t>Java-</a:t>
            </a:r>
            <a:r>
              <a:rPr lang="ru-RU" sz="4200" dirty="0"/>
              <a:t>технологии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4200" dirty="0" smtClean="0"/>
              <a:t>                                               </a:t>
            </a:r>
            <a:r>
              <a:rPr lang="ru-RU" sz="4200" dirty="0" smtClean="0"/>
              <a:t>мат-мех</a:t>
            </a:r>
            <a:r>
              <a:rPr lang="en-US" sz="4200" dirty="0" smtClean="0"/>
              <a:t>. </a:t>
            </a:r>
            <a:r>
              <a:rPr lang="ru-RU" sz="4200" dirty="0" smtClean="0"/>
              <a:t>факультета </a:t>
            </a:r>
            <a:r>
              <a:rPr lang="ru-RU" sz="4200" dirty="0"/>
              <a:t>СПбГУ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4200" dirty="0" smtClean="0"/>
              <a:t>                                               Email</a:t>
            </a:r>
            <a:r>
              <a:rPr lang="en-US" sz="4200" dirty="0"/>
              <a:t>:  </a:t>
            </a:r>
            <a:r>
              <a:rPr lang="en-US" sz="4200" b="1" dirty="0" smtClean="0">
                <a:latin typeface="Courier New" pitchFamily="49" charset="0"/>
                <a:hlinkClick r:id="rId3"/>
              </a:rPr>
              <a:t>vosafonov@gmail.com</a:t>
            </a:r>
            <a:r>
              <a:rPr lang="en-US" sz="4200" b="1" dirty="0" smtClean="0">
                <a:latin typeface="Courier New" pitchFamily="49" charset="0"/>
              </a:rPr>
              <a:t> </a:t>
            </a:r>
            <a:endParaRPr lang="ru-RU" sz="4200" b="1" dirty="0" smtClean="0">
              <a:latin typeface="Courier New" pitchFamily="49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4500" dirty="0" smtClean="0">
                <a:latin typeface="Arial" pitchFamily="34" charset="0"/>
              </a:rPr>
              <a:t>                                  </a:t>
            </a:r>
            <a:r>
              <a:rPr lang="ru-RU" sz="4500" dirty="0" smtClean="0">
                <a:latin typeface="Arial" pitchFamily="34" charset="0"/>
              </a:rPr>
              <a:t>Сайт лаборатории</a:t>
            </a:r>
            <a:r>
              <a:rPr lang="en-US" sz="4500" dirty="0" smtClean="0">
                <a:latin typeface="Arial" pitchFamily="34" charset="0"/>
              </a:rPr>
              <a:t>: </a:t>
            </a:r>
            <a:r>
              <a:rPr lang="en-US" sz="4500" b="1" dirty="0" smtClean="0">
                <a:latin typeface="Arial" pitchFamily="34" charset="0"/>
                <a:hlinkClick r:id="rId4"/>
              </a:rPr>
              <a:t>http://polyhimnie.math.spbu.ru/jtl</a:t>
            </a:r>
            <a:r>
              <a:rPr lang="en-US" sz="4500" b="1" dirty="0" smtClean="0">
                <a:latin typeface="Arial" pitchFamily="34" charset="0"/>
              </a:rPr>
              <a:t>  </a:t>
            </a:r>
            <a:endParaRPr lang="en-US" sz="4500" dirty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1625"/>
            <a:ext cx="8329642" cy="841359"/>
          </a:xfrm>
        </p:spPr>
        <p:txBody>
          <a:bodyPr/>
          <a:lstStyle/>
          <a:p>
            <a:r>
              <a:rPr lang="en-US" dirty="0" err="1" smtClean="0"/>
              <a:t>Symbian</a:t>
            </a:r>
            <a:r>
              <a:rPr lang="en-US" dirty="0" smtClean="0"/>
              <a:t> 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910" y="1142984"/>
            <a:ext cx="8001056" cy="5000660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Популярная ОС для мобильных устройств, разработанная консорциумом </a:t>
            </a:r>
            <a:r>
              <a:rPr lang="en-US" dirty="0" err="1" smtClean="0"/>
              <a:t>Symbian</a:t>
            </a:r>
            <a:r>
              <a:rPr lang="en-US" dirty="0" smtClean="0"/>
              <a:t> (Nokia, Ericsson, Psion, Motorola), </a:t>
            </a:r>
            <a:r>
              <a:rPr lang="ru-RU" dirty="0" smtClean="0"/>
              <a:t>основанным в 1998 г.</a:t>
            </a:r>
          </a:p>
          <a:p>
            <a:r>
              <a:rPr lang="ru-RU" dirty="0" smtClean="0"/>
              <a:t>Фирма </a:t>
            </a:r>
            <a:r>
              <a:rPr lang="en-US" dirty="0" smtClean="0"/>
              <a:t>Nokia </a:t>
            </a:r>
            <a:r>
              <a:rPr lang="ru-RU" dirty="0" smtClean="0"/>
              <a:t>финансирует объединение </a:t>
            </a:r>
            <a:r>
              <a:rPr lang="en-US" dirty="0" err="1" smtClean="0"/>
              <a:t>Symbian</a:t>
            </a:r>
            <a:r>
              <a:rPr lang="en-US" dirty="0" smtClean="0"/>
              <a:t> Foundation (</a:t>
            </a:r>
            <a:r>
              <a:rPr lang="ru-RU" dirty="0" smtClean="0"/>
              <a:t>цель – мобильная платформа на основе </a:t>
            </a:r>
            <a:r>
              <a:rPr lang="en-US" dirty="0" err="1" smtClean="0"/>
              <a:t>Symbian</a:t>
            </a:r>
            <a:r>
              <a:rPr lang="en-US" dirty="0" smtClean="0"/>
              <a:t> OS)</a:t>
            </a:r>
          </a:p>
          <a:p>
            <a:r>
              <a:rPr lang="ru-RU" dirty="0" smtClean="0"/>
              <a:t>Разработана на основе ОС </a:t>
            </a:r>
            <a:r>
              <a:rPr lang="en-US" dirty="0" smtClean="0"/>
              <a:t>Psion EPOC32</a:t>
            </a:r>
          </a:p>
          <a:p>
            <a:r>
              <a:rPr lang="ru-RU" dirty="0" smtClean="0"/>
              <a:t>Язык реализации – </a:t>
            </a:r>
            <a:r>
              <a:rPr lang="en-US" dirty="0" smtClean="0"/>
              <a:t>C++; </a:t>
            </a:r>
            <a:r>
              <a:rPr lang="ru-RU" dirty="0" smtClean="0"/>
              <a:t>имеется поддержка </a:t>
            </a:r>
            <a:r>
              <a:rPr lang="en-US" dirty="0" smtClean="0"/>
              <a:t>Java</a:t>
            </a:r>
          </a:p>
          <a:p>
            <a:r>
              <a:rPr lang="ru-RU" dirty="0" smtClean="0"/>
              <a:t>Наиболее распространенные версии – </a:t>
            </a:r>
            <a:r>
              <a:rPr lang="en-US" dirty="0" err="1" smtClean="0"/>
              <a:t>Symbian</a:t>
            </a:r>
            <a:r>
              <a:rPr lang="en-US" dirty="0" smtClean="0"/>
              <a:t> OS Series 60 2</a:t>
            </a:r>
            <a:r>
              <a:rPr lang="en-US" baseline="30000" dirty="0" smtClean="0"/>
              <a:t>nd</a:t>
            </a:r>
            <a:r>
              <a:rPr lang="en-US" dirty="0" smtClean="0"/>
              <a:t> edition; 3</a:t>
            </a:r>
            <a:r>
              <a:rPr lang="en-US" baseline="30000" dirty="0" smtClean="0"/>
              <a:t>rd</a:t>
            </a:r>
            <a:r>
              <a:rPr lang="en-US" dirty="0" smtClean="0"/>
              <a:t> edition</a:t>
            </a:r>
          </a:p>
          <a:p>
            <a:r>
              <a:rPr lang="ru-RU" dirty="0" smtClean="0"/>
              <a:t>На конец 2009 г., 47</a:t>
            </a:r>
            <a:r>
              <a:rPr lang="en-US" dirty="0" smtClean="0"/>
              <a:t>% </a:t>
            </a:r>
            <a:r>
              <a:rPr lang="ru-RU" dirty="0" smtClean="0"/>
              <a:t>смартфонов используют </a:t>
            </a:r>
            <a:r>
              <a:rPr lang="en-US" dirty="0" err="1" smtClean="0"/>
              <a:t>Symbian</a:t>
            </a:r>
            <a:r>
              <a:rPr lang="en-US" dirty="0" smtClean="0"/>
              <a:t> OS (Blackberry OS – 20%, Windows Mobile – 9%, Google Android – 5%)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(С) В.О. Сафонов 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043F9-EC8F-44F2-B79C-79B59D3208A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1625"/>
            <a:ext cx="8258204" cy="698483"/>
          </a:xfrm>
        </p:spPr>
        <p:txBody>
          <a:bodyPr/>
          <a:lstStyle/>
          <a:p>
            <a:r>
              <a:rPr lang="en-US" dirty="0" err="1" smtClean="0"/>
              <a:t>Symbian</a:t>
            </a:r>
            <a:r>
              <a:rPr lang="en-US" dirty="0" smtClean="0"/>
              <a:t> OS: </a:t>
            </a:r>
            <a:r>
              <a:rPr lang="ru-RU" dirty="0" smtClean="0"/>
              <a:t>Возможности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348" y="1000108"/>
            <a:ext cx="8143932" cy="5214974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Меню с иконками приложений</a:t>
            </a:r>
          </a:p>
          <a:p>
            <a:r>
              <a:rPr lang="ru-RU" dirty="0" smtClean="0"/>
              <a:t>Список контактов</a:t>
            </a:r>
          </a:p>
          <a:p>
            <a:r>
              <a:rPr lang="ru-RU" dirty="0" smtClean="0"/>
              <a:t>Поддержка встроенной фото- и видеокамеры, галереи изображений и видеоклипов</a:t>
            </a:r>
            <a:endParaRPr lang="en-US" dirty="0" smtClean="0"/>
          </a:p>
          <a:p>
            <a:r>
              <a:rPr lang="ru-RU" dirty="0" smtClean="0"/>
              <a:t>Обработка файлов, управление памятью (</a:t>
            </a:r>
            <a:r>
              <a:rPr lang="en-US" dirty="0" err="1" smtClean="0"/>
              <a:t>SmartMedia</a:t>
            </a:r>
            <a:r>
              <a:rPr lang="en-US" dirty="0" smtClean="0"/>
              <a:t>)</a:t>
            </a:r>
            <a:endParaRPr lang="ru-RU" dirty="0" smtClean="0"/>
          </a:p>
          <a:p>
            <a:r>
              <a:rPr lang="en-US" dirty="0" smtClean="0"/>
              <a:t>Web-</a:t>
            </a:r>
            <a:r>
              <a:rPr lang="ru-RU" dirty="0" smtClean="0"/>
              <a:t>браузер</a:t>
            </a:r>
          </a:p>
          <a:p>
            <a:r>
              <a:rPr lang="en-US" dirty="0" smtClean="0"/>
              <a:t>Email</a:t>
            </a:r>
          </a:p>
          <a:p>
            <a:r>
              <a:rPr lang="ru-RU" dirty="0" smtClean="0"/>
              <a:t>Поддержка </a:t>
            </a:r>
            <a:r>
              <a:rPr lang="en-US" dirty="0" smtClean="0"/>
              <a:t>GPS-</a:t>
            </a:r>
            <a:r>
              <a:rPr lang="ru-RU" dirty="0" smtClean="0"/>
              <a:t>навигациии</a:t>
            </a:r>
          </a:p>
          <a:p>
            <a:r>
              <a:rPr lang="ru-RU" dirty="0" smtClean="0"/>
              <a:t>Редакторы фото и видео</a:t>
            </a:r>
          </a:p>
          <a:p>
            <a:r>
              <a:rPr lang="ru-RU" dirty="0" smtClean="0"/>
              <a:t>Поддержка </a:t>
            </a:r>
            <a:r>
              <a:rPr lang="en-US" dirty="0" smtClean="0"/>
              <a:t>Java</a:t>
            </a:r>
            <a:r>
              <a:rPr lang="ru-RU" dirty="0" smtClean="0"/>
              <a:t> - загрузки</a:t>
            </a:r>
            <a:r>
              <a:rPr lang="en-US" dirty="0" smtClean="0"/>
              <a:t> </a:t>
            </a:r>
            <a:r>
              <a:rPr lang="ru-RU" dirty="0" smtClean="0"/>
              <a:t>и исполнения мидлетов</a:t>
            </a:r>
          </a:p>
          <a:p>
            <a:r>
              <a:rPr lang="ru-RU" dirty="0" smtClean="0"/>
              <a:t>Библиотека приложений фирмы </a:t>
            </a:r>
            <a:r>
              <a:rPr lang="en-US" dirty="0" smtClean="0"/>
              <a:t>Nokia</a:t>
            </a:r>
            <a:endParaRPr lang="ru-RU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(С) В.О. Сафонов 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043F9-EC8F-44F2-B79C-79B59D3208A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1625"/>
            <a:ext cx="8329642" cy="627045"/>
          </a:xfrm>
        </p:spPr>
        <p:txBody>
          <a:bodyPr/>
          <a:lstStyle/>
          <a:p>
            <a:r>
              <a:rPr lang="en-US" dirty="0" smtClean="0"/>
              <a:t>Google Android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348" y="1142984"/>
            <a:ext cx="7786742" cy="5214974"/>
          </a:xfrm>
        </p:spPr>
        <p:txBody>
          <a:bodyPr/>
          <a:lstStyle/>
          <a:p>
            <a:r>
              <a:rPr lang="en-US" i="1" dirty="0" smtClean="0"/>
              <a:t>Android</a:t>
            </a:r>
            <a:r>
              <a:rPr lang="ru-RU" dirty="0" smtClean="0"/>
              <a:t> – стек приложений для мобильных устройств, включающий операционную систему (на базе ядра </a:t>
            </a:r>
            <a:r>
              <a:rPr lang="en-US" dirty="0" smtClean="0"/>
              <a:t>Linux), </a:t>
            </a:r>
            <a:r>
              <a:rPr lang="ru-RU" dirty="0" smtClean="0"/>
              <a:t>промежуточное программное обеспечение (</a:t>
            </a:r>
            <a:r>
              <a:rPr lang="en-US" dirty="0" smtClean="0"/>
              <a:t>middleware) </a:t>
            </a:r>
            <a:r>
              <a:rPr lang="ru-RU" dirty="0" smtClean="0"/>
              <a:t>и сервисные программы</a:t>
            </a:r>
          </a:p>
          <a:p>
            <a:r>
              <a:rPr lang="ru-RU" dirty="0" smtClean="0"/>
              <a:t>Разработана фирмой </a:t>
            </a:r>
            <a:r>
              <a:rPr lang="en-US" dirty="0" smtClean="0"/>
              <a:t>Android, Inc., </a:t>
            </a:r>
            <a:r>
              <a:rPr lang="ru-RU" dirty="0" smtClean="0"/>
              <a:t>приобретенной компанией </a:t>
            </a:r>
            <a:r>
              <a:rPr lang="en-US" dirty="0" smtClean="0"/>
              <a:t>Google (2007)</a:t>
            </a:r>
          </a:p>
          <a:p>
            <a:r>
              <a:rPr lang="ru-RU" dirty="0" smtClean="0"/>
              <a:t>Четвертая по популярности ОС для смартфонов в США (2010)</a:t>
            </a:r>
          </a:p>
          <a:p>
            <a:r>
              <a:rPr lang="ru-RU" dirty="0" smtClean="0"/>
              <a:t>Сервисные программы и библиотеки написаны на </a:t>
            </a:r>
            <a:r>
              <a:rPr lang="en-US" dirty="0" smtClean="0"/>
              <a:t>Java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(С) В.О. Сафонов 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043F9-EC8F-44F2-B79C-79B59D3208A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1625"/>
            <a:ext cx="8329642" cy="841359"/>
          </a:xfrm>
        </p:spPr>
        <p:txBody>
          <a:bodyPr/>
          <a:lstStyle/>
          <a:p>
            <a:r>
              <a:rPr lang="en-US" dirty="0" smtClean="0"/>
              <a:t>Google Android: </a:t>
            </a:r>
            <a:r>
              <a:rPr lang="ru-RU" dirty="0" smtClean="0"/>
              <a:t>Возможности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214422"/>
            <a:ext cx="8286808" cy="5143536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Двумерная и трехмерная графика (</a:t>
            </a:r>
            <a:r>
              <a:rPr lang="en-US" dirty="0" smtClean="0"/>
              <a:t>OpenGL)</a:t>
            </a:r>
          </a:p>
          <a:p>
            <a:r>
              <a:rPr lang="ru-RU" dirty="0" smtClean="0"/>
              <a:t>СУБД </a:t>
            </a:r>
            <a:r>
              <a:rPr lang="en-US" dirty="0" err="1" smtClean="0"/>
              <a:t>SQLite</a:t>
            </a:r>
            <a:r>
              <a:rPr lang="en-US" dirty="0" smtClean="0"/>
              <a:t> </a:t>
            </a:r>
            <a:r>
              <a:rPr lang="ru-RU" dirty="0" smtClean="0"/>
              <a:t>для хранения данных</a:t>
            </a:r>
          </a:p>
          <a:p>
            <a:r>
              <a:rPr lang="ru-RU" dirty="0" smtClean="0"/>
              <a:t>Поддерживаемые сетевые технологии: </a:t>
            </a:r>
            <a:r>
              <a:rPr lang="en-US" dirty="0" smtClean="0"/>
              <a:t>GSM/EDGE, IDEN, CDMA, EV-DO, UMTS, Bluetooth, Wi-Fi, </a:t>
            </a:r>
            <a:r>
              <a:rPr lang="en-US" dirty="0" err="1" smtClean="0"/>
              <a:t>WiMAX</a:t>
            </a:r>
            <a:r>
              <a:rPr lang="en-US" dirty="0" smtClean="0"/>
              <a:t>, Bluetooth 2.0</a:t>
            </a:r>
            <a:endParaRPr lang="ru-RU" dirty="0" smtClean="0"/>
          </a:p>
          <a:p>
            <a:r>
              <a:rPr lang="ru-RU" dirty="0" smtClean="0"/>
              <a:t>Обмен сообщениями: </a:t>
            </a:r>
            <a:r>
              <a:rPr lang="en-US" dirty="0" smtClean="0"/>
              <a:t>SMS, MMS</a:t>
            </a:r>
          </a:p>
          <a:p>
            <a:r>
              <a:rPr lang="en-US" dirty="0" smtClean="0"/>
              <a:t>Web-</a:t>
            </a:r>
            <a:r>
              <a:rPr lang="ru-RU" dirty="0" smtClean="0"/>
              <a:t>браузер на базе </a:t>
            </a:r>
            <a:r>
              <a:rPr lang="en-US" dirty="0" err="1" smtClean="0"/>
              <a:t>WebKit</a:t>
            </a:r>
            <a:r>
              <a:rPr lang="en-US" dirty="0" smtClean="0"/>
              <a:t> Application Framework</a:t>
            </a:r>
          </a:p>
          <a:p>
            <a:r>
              <a:rPr lang="ru-RU" i="1" dirty="0" smtClean="0"/>
              <a:t>Поддержка </a:t>
            </a:r>
            <a:r>
              <a:rPr lang="en-US" i="1" dirty="0" smtClean="0"/>
              <a:t>Java</a:t>
            </a:r>
            <a:r>
              <a:rPr lang="en-US" dirty="0" smtClean="0"/>
              <a:t>: </a:t>
            </a:r>
            <a:r>
              <a:rPr lang="ru-RU" dirty="0" smtClean="0"/>
              <a:t>собственная реализация – </a:t>
            </a:r>
            <a:r>
              <a:rPr lang="en-US" dirty="0" err="1" smtClean="0"/>
              <a:t>Dalvik</a:t>
            </a:r>
            <a:r>
              <a:rPr lang="en-US" dirty="0" smtClean="0"/>
              <a:t> Virtual Machine, </a:t>
            </a:r>
            <a:r>
              <a:rPr lang="ru-RU" dirty="0" smtClean="0"/>
              <a:t>разработанная специально для мобильных устройств. Стандарт </a:t>
            </a:r>
            <a:r>
              <a:rPr lang="en-US" dirty="0" smtClean="0"/>
              <a:t>J2ME </a:t>
            </a:r>
            <a:r>
              <a:rPr lang="ru-RU" dirty="0" smtClean="0"/>
              <a:t>не поддерживается (устарел)</a:t>
            </a:r>
          </a:p>
          <a:p>
            <a:r>
              <a:rPr lang="ru-RU" i="1" dirty="0" smtClean="0"/>
              <a:t>Поддержка мультимедиа</a:t>
            </a:r>
            <a:r>
              <a:rPr lang="ru-RU" dirty="0" smtClean="0"/>
              <a:t>: кодеки, обработка файлов, взаимодействие с видео- и аудиоустройствами</a:t>
            </a:r>
          </a:p>
          <a:p>
            <a:r>
              <a:rPr lang="ru-RU" i="1" dirty="0" smtClean="0"/>
              <a:t>Поддержка разработки приложений</a:t>
            </a:r>
            <a:r>
              <a:rPr lang="ru-RU" dirty="0" smtClean="0"/>
              <a:t>: </a:t>
            </a:r>
            <a:r>
              <a:rPr lang="en-US" dirty="0" smtClean="0"/>
              <a:t>Android SDK; </a:t>
            </a:r>
            <a:r>
              <a:rPr lang="ru-RU" dirty="0" smtClean="0"/>
              <a:t>эмулятор устройств, отладка, профилирование, </a:t>
            </a:r>
            <a:r>
              <a:rPr lang="en-US" dirty="0" smtClean="0"/>
              <a:t>plug-in </a:t>
            </a:r>
            <a:r>
              <a:rPr lang="ru-RU" dirty="0" smtClean="0"/>
              <a:t>к среде </a:t>
            </a:r>
            <a:r>
              <a:rPr lang="en-US" dirty="0" smtClean="0"/>
              <a:t>Eclipse </a:t>
            </a:r>
            <a:r>
              <a:rPr lang="ru-RU" dirty="0" smtClean="0"/>
              <a:t>для разработки </a:t>
            </a:r>
            <a:r>
              <a:rPr lang="en-US" dirty="0" smtClean="0"/>
              <a:t>Java-</a:t>
            </a:r>
            <a:r>
              <a:rPr lang="ru-RU" dirty="0" smtClean="0"/>
              <a:t>приложений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(С) В.О. Сафонов 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043F9-EC8F-44F2-B79C-79B59D3208A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1625"/>
            <a:ext cx="8329642" cy="841359"/>
          </a:xfrm>
        </p:spPr>
        <p:txBody>
          <a:bodyPr/>
          <a:lstStyle/>
          <a:p>
            <a:r>
              <a:rPr lang="ru-RU" dirty="0" smtClean="0"/>
              <a:t>Интерфейс </a:t>
            </a:r>
            <a:r>
              <a:rPr lang="en-US" dirty="0" smtClean="0"/>
              <a:t>Google Android</a:t>
            </a:r>
            <a:endParaRPr lang="en-US" dirty="0"/>
          </a:p>
        </p:txBody>
      </p:sp>
      <p:pic>
        <p:nvPicPr>
          <p:cNvPr id="6" name="Content Placeholder 5" descr="Fig_30.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57929" y="1357313"/>
            <a:ext cx="2971017" cy="4929187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(С) В.О. Сафонов 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043F9-EC8F-44F2-B79C-79B59D3208A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1625"/>
            <a:ext cx="8329642" cy="698483"/>
          </a:xfrm>
        </p:spPr>
        <p:txBody>
          <a:bodyPr/>
          <a:lstStyle/>
          <a:p>
            <a:r>
              <a:rPr lang="en-US" dirty="0" smtClean="0"/>
              <a:t>BlackBerry 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72" y="1142984"/>
            <a:ext cx="8143932" cy="5143536"/>
          </a:xfrm>
        </p:spPr>
        <p:txBody>
          <a:bodyPr/>
          <a:lstStyle/>
          <a:p>
            <a:r>
              <a:rPr lang="ru-RU" sz="2400" dirty="0" smtClean="0"/>
              <a:t>ОС для мобильных устройств с базовым набором приложений</a:t>
            </a:r>
          </a:p>
          <a:p>
            <a:r>
              <a:rPr lang="ru-RU" sz="2400" dirty="0" smtClean="0"/>
              <a:t>Работает на смартфонах и коммуникаторах, разработанных фирмой </a:t>
            </a:r>
            <a:r>
              <a:rPr lang="en-US" sz="2400" dirty="0" smtClean="0"/>
              <a:t>Research and Motion (RIM)</a:t>
            </a:r>
            <a:r>
              <a:rPr lang="ru-RU" sz="2400" dirty="0" smtClean="0"/>
              <a:t> – например, </a:t>
            </a:r>
            <a:r>
              <a:rPr lang="en-US" sz="2400" dirty="0" smtClean="0"/>
              <a:t>BlackBerry Torch 9800</a:t>
            </a:r>
            <a:endParaRPr lang="ru-RU" sz="2400" dirty="0" smtClean="0"/>
          </a:p>
          <a:p>
            <a:r>
              <a:rPr lang="ru-RU" sz="2400" dirty="0" smtClean="0"/>
              <a:t>Современная версия </a:t>
            </a:r>
            <a:r>
              <a:rPr lang="en-US" sz="2400" dirty="0" smtClean="0"/>
              <a:t>(2010) </a:t>
            </a:r>
            <a:r>
              <a:rPr lang="ru-RU" sz="2400" dirty="0" smtClean="0"/>
              <a:t>– </a:t>
            </a:r>
            <a:r>
              <a:rPr lang="en-US" sz="2400" dirty="0" smtClean="0"/>
              <a:t>BlackBerry OS 6.0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(С) В.О. Сафонов 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043F9-EC8F-44F2-B79C-79B59D3208A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1625"/>
            <a:ext cx="8401080" cy="769921"/>
          </a:xfrm>
        </p:spPr>
        <p:txBody>
          <a:bodyPr/>
          <a:lstStyle/>
          <a:p>
            <a:r>
              <a:rPr lang="en-US" dirty="0" smtClean="0"/>
              <a:t>BlackBerry OS: </a:t>
            </a:r>
            <a:r>
              <a:rPr lang="ru-RU" dirty="0" smtClean="0"/>
              <a:t>Возможности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214422"/>
            <a:ext cx="8358246" cy="5143536"/>
          </a:xfrm>
        </p:spPr>
        <p:txBody>
          <a:bodyPr>
            <a:normAutofit/>
          </a:bodyPr>
          <a:lstStyle/>
          <a:p>
            <a:pPr lvl="0"/>
            <a:r>
              <a:rPr lang="ru-RU" sz="1400" dirty="0" smtClean="0"/>
              <a:t>Пометка сообщений и установка времени напоминаний на смартфоне BlackBerry </a:t>
            </a:r>
            <a:endParaRPr lang="en-US" sz="1400" dirty="0" smtClean="0"/>
          </a:p>
          <a:p>
            <a:pPr lvl="0"/>
            <a:r>
              <a:rPr lang="ru-RU" sz="1400" dirty="0" smtClean="0"/>
              <a:t>Просмотр вложенных папок персональных контактов и редактирование контактов. BES (BlackBerry Enterprise Server) вставит все пользовательские контакты в приложение Contacts, даже если они находятся в различных папках </a:t>
            </a:r>
            <a:endParaRPr lang="en-US" sz="1400" dirty="0" smtClean="0"/>
          </a:p>
          <a:p>
            <a:pPr lvl="0"/>
            <a:r>
              <a:rPr lang="ru-RU" sz="1400" dirty="0" smtClean="0"/>
              <a:t>Просмотр и использование контактов, расположенных в общих папках, и копирование их в локальный список контактов пользователя, при наличии разрешения </a:t>
            </a:r>
            <a:endParaRPr lang="en-US" sz="1400" dirty="0" smtClean="0"/>
          </a:p>
          <a:p>
            <a:pPr lvl="0"/>
            <a:r>
              <a:rPr lang="ru-RU" sz="1400" dirty="0" smtClean="0"/>
              <a:t>Программа просмотра файлов для доступа в общие сетевые ресурсы с возможностью открывать,  добавлять и сохранять документы. Возможность просмотра информации о документе, в том числе типа файла, размера и даты </a:t>
            </a:r>
            <a:endParaRPr lang="en-US" sz="1400" dirty="0" smtClean="0"/>
          </a:p>
          <a:p>
            <a:pPr lvl="0"/>
            <a:r>
              <a:rPr lang="ru-RU" sz="1400" dirty="0" smtClean="0"/>
              <a:t>Отправка приглашения на встречи и записи календаря со смартфона BlackBerry </a:t>
            </a:r>
            <a:endParaRPr lang="en-US" sz="1400" dirty="0" smtClean="0"/>
          </a:p>
          <a:p>
            <a:pPr lvl="0"/>
            <a:r>
              <a:rPr lang="ru-RU" sz="1400" dirty="0" smtClean="0"/>
              <a:t>Возможность добавлять, удалять, перемещать и переименовывать персональные папки </a:t>
            </a:r>
            <a:endParaRPr lang="en-US" sz="1400" dirty="0" smtClean="0"/>
          </a:p>
          <a:p>
            <a:pPr lvl="0"/>
            <a:r>
              <a:rPr lang="ru-RU" sz="1400" dirty="0" smtClean="0"/>
              <a:t>Возможность просматривать личный список рассылки в контактах Outlook и оправлять письма по нему </a:t>
            </a:r>
            <a:endParaRPr lang="en-US" sz="1400" dirty="0" smtClean="0"/>
          </a:p>
          <a:p>
            <a:pPr lvl="0"/>
            <a:r>
              <a:rPr lang="ru-RU" sz="1400" dirty="0" smtClean="0"/>
              <a:t>RIM также работает над решением, которое позволит письмам, пришедшим со смартфона, выглядеть так же, как если бы они были отправлены  из </a:t>
            </a:r>
            <a:r>
              <a:rPr lang="en-US" sz="1400" dirty="0" smtClean="0"/>
              <a:t>Microsoft</a:t>
            </a:r>
            <a:r>
              <a:rPr lang="ru-RU" sz="1400" dirty="0" smtClean="0"/>
              <a:t> Outlook </a:t>
            </a:r>
            <a:endParaRPr lang="en-US" sz="1400" dirty="0" smtClean="0"/>
          </a:p>
          <a:p>
            <a:endParaRPr lang="en-US" sz="1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(С) В.О. Сафонов 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043F9-EC8F-44F2-B79C-79B59D3208A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1625"/>
            <a:ext cx="8543956" cy="984235"/>
          </a:xfrm>
        </p:spPr>
        <p:txBody>
          <a:bodyPr/>
          <a:lstStyle/>
          <a:p>
            <a:r>
              <a:rPr lang="ru-RU" sz="3600" dirty="0" smtClean="0"/>
              <a:t>Новые возможности </a:t>
            </a:r>
            <a:r>
              <a:rPr lang="en-US" sz="3600" dirty="0" smtClean="0"/>
              <a:t>BlackBerry OS 6.0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(август 2010 г.)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910" y="1357298"/>
            <a:ext cx="8143932" cy="5000660"/>
          </a:xfrm>
        </p:spPr>
        <p:txBody>
          <a:bodyPr>
            <a:normAutofit/>
          </a:bodyPr>
          <a:lstStyle/>
          <a:p>
            <a:pPr lvl="0"/>
            <a:r>
              <a:rPr lang="ru-RU" sz="1800" dirty="0" smtClean="0"/>
              <a:t>Новый пользовательский интерфейс предназначенный для широкого использования Multitouch-жестов, но при этом сохраняющий возможности управления с помощью трекбола</a:t>
            </a:r>
            <a:endParaRPr lang="en-US" sz="1800" dirty="0" smtClean="0"/>
          </a:p>
          <a:p>
            <a:pPr lvl="0"/>
            <a:r>
              <a:rPr lang="ru-RU" sz="1800" dirty="0" smtClean="0"/>
              <a:t>Структура рабочего стола </a:t>
            </a:r>
            <a:r>
              <a:rPr lang="en-US" sz="1800" dirty="0" smtClean="0"/>
              <a:t>- </a:t>
            </a:r>
            <a:r>
              <a:rPr lang="ru-RU" sz="1800" dirty="0" smtClean="0"/>
              <a:t>среднее между рабочими столами операционных систем Apple iOS и Android. </a:t>
            </a:r>
            <a:endParaRPr lang="en-US" sz="1800" dirty="0" smtClean="0"/>
          </a:p>
          <a:p>
            <a:pPr lvl="0"/>
            <a:r>
              <a:rPr lang="ru-RU" sz="1800" dirty="0" smtClean="0"/>
              <a:t>Улучшенные мультимедийные возможности ОС. </a:t>
            </a:r>
            <a:endParaRPr lang="en-US" sz="1800" dirty="0" smtClean="0"/>
          </a:p>
          <a:p>
            <a:pPr lvl="0"/>
            <a:r>
              <a:rPr lang="ru-RU" sz="1800" dirty="0" smtClean="0"/>
              <a:t>Улучшенные возможности для веб-серфинга. В новой ОС используется мобильный браузер на основе WebKit, что позволяет запускать веб-приложения, написанные на языке HTML 5. </a:t>
            </a:r>
            <a:endParaRPr lang="en-US" sz="1800" dirty="0" smtClean="0"/>
          </a:p>
          <a:p>
            <a:pPr lvl="0"/>
            <a:r>
              <a:rPr lang="ru-RU" sz="1800" dirty="0" smtClean="0"/>
              <a:t>Упрощенный доступ к мобильным сообщениям, электронной почте и социальным сетям. </a:t>
            </a:r>
            <a:endParaRPr lang="en-US" sz="1800" dirty="0" smtClean="0"/>
          </a:p>
          <a:p>
            <a:endParaRPr lang="en-US" sz="1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(С) В.О. Сафонов 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043F9-EC8F-44F2-B79C-79B59D3208A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4291"/>
            <a:ext cx="9144000" cy="928693"/>
          </a:xfrm>
        </p:spPr>
        <p:txBody>
          <a:bodyPr/>
          <a:lstStyle/>
          <a:p>
            <a:r>
              <a:rPr lang="ru-RU" sz="3200" dirty="0" smtClean="0"/>
              <a:t>Перспективы ОС для мобильных устройств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214422"/>
            <a:ext cx="8286808" cy="4929222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Улучшение и упрощение пользовательского интерфейса</a:t>
            </a:r>
          </a:p>
          <a:p>
            <a:r>
              <a:rPr lang="ru-RU" sz="2000" dirty="0" smtClean="0"/>
              <a:t>Улучшенная графика</a:t>
            </a:r>
          </a:p>
          <a:p>
            <a:r>
              <a:rPr lang="ru-RU" sz="2000" dirty="0" smtClean="0"/>
              <a:t>Более широкие мультимедийные возможности</a:t>
            </a:r>
          </a:p>
          <a:p>
            <a:r>
              <a:rPr lang="ru-RU" sz="2000" dirty="0" smtClean="0"/>
              <a:t>Развитие набора сервисных и игровых программ</a:t>
            </a:r>
          </a:p>
          <a:p>
            <a:r>
              <a:rPr lang="ru-RU" sz="2000" dirty="0" smtClean="0"/>
              <a:t>Совместимость с ПК и с форматами файлов</a:t>
            </a:r>
          </a:p>
          <a:p>
            <a:r>
              <a:rPr lang="ru-RU" sz="2000" dirty="0" smtClean="0"/>
              <a:t>Продолжение и развитие использования платформы </a:t>
            </a:r>
            <a:r>
              <a:rPr lang="en-US" sz="2000" dirty="0" smtClean="0"/>
              <a:t>Java </a:t>
            </a:r>
            <a:r>
              <a:rPr lang="ru-RU" sz="2000" dirty="0" smtClean="0"/>
              <a:t>для мобильных устройств</a:t>
            </a:r>
          </a:p>
          <a:p>
            <a:r>
              <a:rPr lang="ru-RU" sz="2000" dirty="0" smtClean="0"/>
              <a:t>Развитие самих мобильных устройств: улучшение разрешения экранов, ускорение процессоров, увеличение объема памяти, реализация новых быстрых коммуникационных технологий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(С) В.О. Сафонов 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043F9-EC8F-44F2-B79C-79B59D3208A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Q &amp; A</a:t>
            </a:r>
            <a:endParaRPr lang="ru-RU" b="1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/>
              <a:t>Вопросы и ответы</a:t>
            </a:r>
            <a:r>
              <a:rPr lang="ru-RU"/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(С) В.О. Сафонов 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043F9-EC8F-44F2-B79C-79B59D3208A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214290"/>
            <a:ext cx="8143932" cy="1071569"/>
          </a:xfrm>
        </p:spPr>
        <p:txBody>
          <a:bodyPr/>
          <a:lstStyle/>
          <a:p>
            <a:r>
              <a:rPr lang="ru-RU" sz="3600" dirty="0" smtClean="0"/>
              <a:t>Операционные системы для мобильных устройств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5787" y="1428736"/>
            <a:ext cx="7858180" cy="4857784"/>
          </a:xfrm>
        </p:spPr>
        <p:txBody>
          <a:bodyPr>
            <a:normAutofit fontScale="85000"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 </a:t>
            </a:r>
            <a:r>
              <a:rPr lang="ru-RU" i="1" dirty="0" smtClean="0"/>
              <a:t>Мобильные устройства</a:t>
            </a:r>
            <a:r>
              <a:rPr lang="ru-RU" dirty="0" smtClean="0"/>
              <a:t>: мобильные телефоны, смартфоны, коммуникаторы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Особенности ОС для мобильных устройств: </a:t>
            </a:r>
          </a:p>
          <a:p>
            <a:pPr>
              <a:buFontTx/>
              <a:buChar char="-"/>
            </a:pPr>
            <a:r>
              <a:rPr lang="ru-RU" dirty="0" smtClean="0"/>
              <a:t>учет более жестких ограничений по памяти</a:t>
            </a:r>
          </a:p>
          <a:p>
            <a:pPr>
              <a:buFontTx/>
              <a:buChar char="-"/>
            </a:pPr>
            <a:r>
              <a:rPr lang="ru-RU" dirty="0" smtClean="0"/>
              <a:t>учет более низкой скорости процессора</a:t>
            </a:r>
          </a:p>
          <a:p>
            <a:pPr>
              <a:buFontTx/>
              <a:buChar char="-"/>
            </a:pPr>
            <a:r>
              <a:rPr lang="ru-RU" dirty="0" smtClean="0"/>
              <a:t>учет особенностей экранов и экранных навигаторов конкретных моделей мобильных устройств</a:t>
            </a:r>
          </a:p>
          <a:p>
            <a:pPr>
              <a:buFontTx/>
              <a:buChar char="-"/>
            </a:pPr>
            <a:r>
              <a:rPr lang="ru-RU" dirty="0" smtClean="0"/>
              <a:t>совместимость с основными форматами файлов: </a:t>
            </a:r>
            <a:r>
              <a:rPr lang="en-US" dirty="0" smtClean="0"/>
              <a:t>.doc/</a:t>
            </a:r>
            <a:r>
              <a:rPr lang="en-US" dirty="0" err="1" smtClean="0"/>
              <a:t>docx</a:t>
            </a:r>
            <a:r>
              <a:rPr lang="en-US" dirty="0" smtClean="0"/>
              <a:t>, .</a:t>
            </a:r>
            <a:r>
              <a:rPr lang="en-US" dirty="0" err="1" smtClean="0"/>
              <a:t>ppt</a:t>
            </a:r>
            <a:r>
              <a:rPr lang="en-US" dirty="0" smtClean="0"/>
              <a:t>/.</a:t>
            </a:r>
            <a:r>
              <a:rPr lang="en-US" dirty="0" err="1" smtClean="0"/>
              <a:t>pptx</a:t>
            </a:r>
            <a:r>
              <a:rPr lang="en-US" dirty="0" smtClean="0"/>
              <a:t>, .</a:t>
            </a:r>
            <a:r>
              <a:rPr lang="en-US" dirty="0" err="1" smtClean="0"/>
              <a:t>pdf</a:t>
            </a:r>
            <a:r>
              <a:rPr lang="en-US" dirty="0" smtClean="0"/>
              <a:t>, .jpg </a:t>
            </a:r>
            <a:r>
              <a:rPr lang="ru-RU" dirty="0" smtClean="0"/>
              <a:t>и др.</a:t>
            </a:r>
          </a:p>
          <a:p>
            <a:pPr>
              <a:buFontTx/>
              <a:buChar char="-"/>
            </a:pPr>
            <a:r>
              <a:rPr lang="ru-RU" dirty="0" smtClean="0"/>
              <a:t>мультимедийные возможности: рисунки, видео, аудио, обмен мультимедийными сообщениями</a:t>
            </a:r>
          </a:p>
          <a:p>
            <a:pPr>
              <a:buFontTx/>
              <a:buChar char="-"/>
            </a:pPr>
            <a:r>
              <a:rPr lang="ru-RU" dirty="0" smtClean="0"/>
              <a:t>поддержка коммуникационных и сетевых технологий: </a:t>
            </a:r>
            <a:r>
              <a:rPr lang="en-US" dirty="0" smtClean="0"/>
              <a:t>Wi-Fi / </a:t>
            </a:r>
            <a:r>
              <a:rPr lang="en-US" dirty="0" err="1" smtClean="0"/>
              <a:t>WiMAX</a:t>
            </a:r>
            <a:r>
              <a:rPr lang="en-US" dirty="0" smtClean="0"/>
              <a:t>, Bluetooth, GPRS, EVDO, GSM, CDMA</a:t>
            </a:r>
            <a:endParaRPr lang="ru-RU" dirty="0" smtClean="0"/>
          </a:p>
          <a:p>
            <a:pPr>
              <a:buFontTx/>
              <a:buChar char="-"/>
            </a:pPr>
            <a:endParaRPr lang="ru-RU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(С) В.О. Сафонов 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6A52A8-285D-4DAD-B138-945EF1DCEDD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58204" cy="841359"/>
          </a:xfrm>
        </p:spPr>
        <p:txBody>
          <a:bodyPr/>
          <a:lstStyle/>
          <a:p>
            <a:r>
              <a:rPr lang="ru-RU" sz="3600" dirty="0" smtClean="0"/>
              <a:t>Рынок ОС для мобильных устройств</a:t>
            </a:r>
            <a:endParaRPr lang="en-US" sz="36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42910" y="1428736"/>
            <a:ext cx="8143932" cy="4714908"/>
          </a:xfrm>
        </p:spPr>
        <p:txBody>
          <a:bodyPr/>
          <a:lstStyle/>
          <a:p>
            <a:r>
              <a:rPr lang="en-US" dirty="0" smtClean="0"/>
              <a:t>Nokia </a:t>
            </a:r>
            <a:r>
              <a:rPr lang="en-US" dirty="0" err="1" smtClean="0"/>
              <a:t>Symbian</a:t>
            </a:r>
            <a:r>
              <a:rPr lang="en-US" dirty="0" smtClean="0"/>
              <a:t> OS</a:t>
            </a:r>
          </a:p>
          <a:p>
            <a:r>
              <a:rPr lang="en-US" dirty="0" smtClean="0"/>
              <a:t>Google Android</a:t>
            </a:r>
          </a:p>
          <a:p>
            <a:r>
              <a:rPr lang="en-US" dirty="0" smtClean="0"/>
              <a:t>Windows Mobile</a:t>
            </a:r>
          </a:p>
          <a:p>
            <a:r>
              <a:rPr lang="en-US" dirty="0" smtClean="0"/>
              <a:t>Blackberry OS</a:t>
            </a:r>
          </a:p>
          <a:p>
            <a:r>
              <a:rPr lang="en-US" dirty="0" smtClean="0"/>
              <a:t>Apple </a:t>
            </a:r>
            <a:r>
              <a:rPr lang="en-US" dirty="0" err="1" smtClean="0"/>
              <a:t>iOS</a:t>
            </a:r>
            <a:endParaRPr lang="en-US" dirty="0" smtClean="0"/>
          </a:p>
          <a:p>
            <a:r>
              <a:rPr lang="en-US" dirty="0" smtClean="0"/>
              <a:t>Samsung </a:t>
            </a:r>
            <a:r>
              <a:rPr lang="en-US" dirty="0" err="1" smtClean="0"/>
              <a:t>Bada</a:t>
            </a:r>
            <a:endParaRPr lang="en-US" dirty="0" smtClean="0"/>
          </a:p>
          <a:p>
            <a:r>
              <a:rPr lang="en-US" dirty="0" err="1" smtClean="0"/>
              <a:t>PalmOS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(С) В.О. Сафонов 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6A52A8-285D-4DAD-B138-945EF1DCEDD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1625"/>
            <a:ext cx="8258204" cy="841359"/>
          </a:xfrm>
        </p:spPr>
        <p:txBody>
          <a:bodyPr/>
          <a:lstStyle/>
          <a:p>
            <a:r>
              <a:rPr lang="en-US" dirty="0" smtClean="0"/>
              <a:t>Windows Mobile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500174"/>
            <a:ext cx="8143932" cy="4857783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ОС для мобильных устройств фирмы </a:t>
            </a:r>
            <a:r>
              <a:rPr lang="en-US" dirty="0" smtClean="0"/>
              <a:t>Microsoft</a:t>
            </a:r>
          </a:p>
          <a:p>
            <a:r>
              <a:rPr lang="ru-RU" dirty="0" smtClean="0"/>
              <a:t>Относится к семейству </a:t>
            </a:r>
            <a:r>
              <a:rPr lang="en-US" dirty="0" smtClean="0"/>
              <a:t>Windows CE (Consumer and Embedded) – Windows </a:t>
            </a:r>
            <a:r>
              <a:rPr lang="ru-RU" dirty="0" smtClean="0"/>
              <a:t>для встроенных систем</a:t>
            </a:r>
            <a:r>
              <a:rPr lang="en-US" dirty="0" smtClean="0"/>
              <a:t>; </a:t>
            </a:r>
            <a:r>
              <a:rPr lang="ru-RU" dirty="0" smtClean="0"/>
              <a:t>ядро </a:t>
            </a:r>
            <a:r>
              <a:rPr lang="en-US" dirty="0" smtClean="0"/>
              <a:t>Windows Mobile – </a:t>
            </a:r>
            <a:r>
              <a:rPr lang="ru-RU" dirty="0" smtClean="0"/>
              <a:t>система </a:t>
            </a:r>
            <a:r>
              <a:rPr lang="en-US" dirty="0" smtClean="0"/>
              <a:t>Windows CE</a:t>
            </a:r>
            <a:endParaRPr lang="ru-RU" dirty="0" smtClean="0"/>
          </a:p>
          <a:p>
            <a:r>
              <a:rPr lang="ru-RU" dirty="0" smtClean="0"/>
              <a:t>Текущая версия </a:t>
            </a:r>
            <a:r>
              <a:rPr lang="en-US" dirty="0" smtClean="0"/>
              <a:t>(2010) </a:t>
            </a:r>
            <a:r>
              <a:rPr lang="ru-RU" dirty="0" smtClean="0"/>
              <a:t>– </a:t>
            </a:r>
            <a:r>
              <a:rPr lang="en-US" dirty="0" smtClean="0"/>
              <a:t>Windows Phone Classic 6.5</a:t>
            </a:r>
          </a:p>
          <a:p>
            <a:r>
              <a:rPr lang="ru-RU" dirty="0" smtClean="0"/>
              <a:t>В новых версиях все более полно воспроизводятся возможности </a:t>
            </a:r>
            <a:r>
              <a:rPr lang="en-US" dirty="0" smtClean="0"/>
              <a:t>Windows </a:t>
            </a:r>
            <a:r>
              <a:rPr lang="ru-RU" smtClean="0"/>
              <a:t>и улучшается пользовательский интерфейс</a:t>
            </a:r>
            <a:endParaRPr lang="en-US" dirty="0" smtClean="0"/>
          </a:p>
          <a:p>
            <a:r>
              <a:rPr lang="ru-RU" dirty="0" smtClean="0"/>
              <a:t>В США – третья по популярности ОС для мобильных устройств (после </a:t>
            </a:r>
            <a:r>
              <a:rPr lang="en-US" dirty="0" smtClean="0"/>
              <a:t>Blackberry OS </a:t>
            </a:r>
            <a:r>
              <a:rPr lang="ru-RU" dirty="0" smtClean="0"/>
              <a:t>и</a:t>
            </a:r>
            <a:r>
              <a:rPr lang="en-US" dirty="0" err="1" smtClean="0"/>
              <a:t>iPhone</a:t>
            </a:r>
            <a:r>
              <a:rPr lang="en-US" dirty="0" smtClean="0"/>
              <a:t> OS)</a:t>
            </a:r>
          </a:p>
          <a:p>
            <a:r>
              <a:rPr lang="ru-RU" dirty="0" smtClean="0"/>
              <a:t>Поддерживаемые мобильные устройства: </a:t>
            </a:r>
            <a:r>
              <a:rPr lang="en-US" dirty="0" err="1" smtClean="0"/>
              <a:t>PocketPC</a:t>
            </a:r>
            <a:r>
              <a:rPr lang="en-US" dirty="0" smtClean="0"/>
              <a:t>, </a:t>
            </a:r>
            <a:r>
              <a:rPr lang="ru-RU" dirty="0" smtClean="0"/>
              <a:t>смартфоны, коммуникаторы (например, </a:t>
            </a:r>
            <a:r>
              <a:rPr lang="en-US" dirty="0" err="1" smtClean="0"/>
              <a:t>Qtek</a:t>
            </a:r>
            <a:r>
              <a:rPr lang="en-US" dirty="0" smtClean="0"/>
              <a:t>)</a:t>
            </a:r>
          </a:p>
          <a:p>
            <a:r>
              <a:rPr lang="ru-RU" dirty="0" smtClean="0"/>
              <a:t>Первая версия была выпущена в 1996 г.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(С) В.О. Сафонов 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043F9-EC8F-44F2-B79C-79B59D3208A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1625"/>
            <a:ext cx="8258204" cy="769921"/>
          </a:xfrm>
        </p:spPr>
        <p:txBody>
          <a:bodyPr/>
          <a:lstStyle/>
          <a:p>
            <a:r>
              <a:rPr lang="en-US" sz="3600" dirty="0" smtClean="0"/>
              <a:t>Windows Mobile: </a:t>
            </a:r>
            <a:r>
              <a:rPr lang="ru-RU" sz="3600" dirty="0" smtClean="0"/>
              <a:t>Возможности и ПО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214422"/>
            <a:ext cx="8143932" cy="4929222"/>
          </a:xfrm>
        </p:spPr>
        <p:txBody>
          <a:bodyPr/>
          <a:lstStyle/>
          <a:p>
            <a:r>
              <a:rPr lang="en-US" i="1" dirty="0" smtClean="0"/>
              <a:t>Office Mobile </a:t>
            </a:r>
            <a:r>
              <a:rPr lang="en-US" dirty="0" smtClean="0"/>
              <a:t>– </a:t>
            </a:r>
            <a:r>
              <a:rPr lang="ru-RU" dirty="0" smtClean="0"/>
              <a:t>аналог </a:t>
            </a:r>
            <a:r>
              <a:rPr lang="en-US" dirty="0" smtClean="0"/>
              <a:t>Microsoft Office </a:t>
            </a:r>
            <a:r>
              <a:rPr lang="ru-RU" dirty="0" smtClean="0"/>
              <a:t>для мобильных устройств</a:t>
            </a:r>
            <a:r>
              <a:rPr lang="en-US" dirty="0" smtClean="0"/>
              <a:t>; </a:t>
            </a:r>
            <a:r>
              <a:rPr lang="ru-RU" dirty="0" smtClean="0"/>
              <a:t>полная совместимость по форматам</a:t>
            </a:r>
          </a:p>
          <a:p>
            <a:r>
              <a:rPr lang="en-US" i="1" dirty="0" smtClean="0"/>
              <a:t>Windows Media Player</a:t>
            </a:r>
            <a:r>
              <a:rPr lang="ru-RU" dirty="0" smtClean="0"/>
              <a:t> – мультимедийный проигрыватель</a:t>
            </a:r>
          </a:p>
          <a:p>
            <a:r>
              <a:rPr lang="en-US" i="1" dirty="0" smtClean="0"/>
              <a:t>Internet Explorer Mobile</a:t>
            </a:r>
          </a:p>
          <a:p>
            <a:r>
              <a:rPr lang="ru-RU" dirty="0" smtClean="0"/>
              <a:t>Поддержка </a:t>
            </a:r>
            <a:r>
              <a:rPr lang="en-US" dirty="0" smtClean="0"/>
              <a:t>Bluetooth (2.1), Wi-Fi</a:t>
            </a:r>
          </a:p>
          <a:p>
            <a:r>
              <a:rPr lang="ru-RU" dirty="0" smtClean="0"/>
              <a:t>Пользовательский интерфейс – с помощью стайлуса и пальцев</a:t>
            </a:r>
          </a:p>
          <a:p>
            <a:r>
              <a:rPr lang="ru-RU" dirty="0" smtClean="0"/>
              <a:t>Поддержка </a:t>
            </a:r>
            <a:r>
              <a:rPr lang="en-US" dirty="0" smtClean="0"/>
              <a:t>.NET Compact Framework</a:t>
            </a:r>
          </a:p>
          <a:p>
            <a:r>
              <a:rPr lang="en-US" i="1" dirty="0" smtClean="0"/>
              <a:t>Microsoft ActiveSync </a:t>
            </a:r>
            <a:r>
              <a:rPr lang="en-US" dirty="0" smtClean="0"/>
              <a:t>– </a:t>
            </a:r>
            <a:r>
              <a:rPr lang="ru-RU" dirty="0" smtClean="0"/>
              <a:t>для синхронизации данных с ПК</a:t>
            </a:r>
          </a:p>
          <a:p>
            <a:endParaRPr lang="ru-RU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(С) В.О. Сафонов 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043F9-EC8F-44F2-B79C-79B59D3208A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Версии </a:t>
            </a:r>
            <a:r>
              <a:rPr lang="en-US" dirty="0" smtClean="0"/>
              <a:t>Windows Mobile 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785926"/>
            <a:ext cx="7858180" cy="4357718"/>
          </a:xfrm>
        </p:spPr>
        <p:txBody>
          <a:bodyPr/>
          <a:lstStyle/>
          <a:p>
            <a:pPr lvl="0"/>
            <a:r>
              <a:rPr lang="ru-RU" sz="2400" dirty="0" smtClean="0"/>
              <a:t>Windows Mobile 6 Classic — для КПК </a:t>
            </a:r>
            <a:endParaRPr lang="en-US" sz="2400" dirty="0" smtClean="0"/>
          </a:p>
          <a:p>
            <a:pPr lvl="0"/>
            <a:r>
              <a:rPr lang="ru-RU" sz="2400" dirty="0" smtClean="0"/>
              <a:t>Windows Mobile 6 Professional — для коммуникаторов </a:t>
            </a:r>
            <a:endParaRPr lang="en-US" sz="2400" dirty="0" smtClean="0"/>
          </a:p>
          <a:p>
            <a:pPr lvl="0"/>
            <a:r>
              <a:rPr lang="ru-RU" sz="2400" dirty="0" smtClean="0"/>
              <a:t>Windows Mobile 6 Standard — для смартфонов </a:t>
            </a:r>
            <a:endParaRPr lang="en-US" sz="2400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(С) В.О. Сафонов 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043F9-EC8F-44F2-B79C-79B59D3208A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1625"/>
            <a:ext cx="8258204" cy="769921"/>
          </a:xfrm>
        </p:spPr>
        <p:txBody>
          <a:bodyPr/>
          <a:lstStyle/>
          <a:p>
            <a:r>
              <a:rPr lang="ru-RU" sz="3200" dirty="0" smtClean="0"/>
              <a:t>Новые возможности </a:t>
            </a:r>
            <a:r>
              <a:rPr lang="en-US" sz="3200" dirty="0" smtClean="0"/>
              <a:t>Windows Mobile 6.1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786" y="1285860"/>
            <a:ext cx="8072494" cy="4857784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dirty="0" smtClean="0"/>
              <a:t>Увеличена скорость работы интерфейса </a:t>
            </a:r>
            <a:endParaRPr lang="en-US" dirty="0" smtClean="0"/>
          </a:p>
          <a:p>
            <a:pPr lvl="0"/>
            <a:r>
              <a:rPr lang="ru-RU" dirty="0" smtClean="0"/>
              <a:t>SMS-сообщения отображаются в виде чата </a:t>
            </a:r>
            <a:endParaRPr lang="en-US" dirty="0" smtClean="0"/>
          </a:p>
          <a:p>
            <a:pPr lvl="0"/>
            <a:r>
              <a:rPr lang="ru-RU" dirty="0" smtClean="0"/>
              <a:t>В Internet Explorer добавлены функции «Масштаб» и «Обзор страницы» </a:t>
            </a:r>
            <a:endParaRPr lang="en-US" dirty="0" smtClean="0"/>
          </a:p>
          <a:p>
            <a:pPr lvl="0"/>
            <a:r>
              <a:rPr lang="ru-RU" dirty="0" smtClean="0"/>
              <a:t>Добавлен полноценный менеджер задач </a:t>
            </a:r>
            <a:endParaRPr lang="en-US" dirty="0" smtClean="0"/>
          </a:p>
          <a:p>
            <a:pPr lvl="0"/>
            <a:r>
              <a:rPr lang="ru-RU" dirty="0" smtClean="0"/>
              <a:t>Новый элемент меню</a:t>
            </a:r>
            <a:r>
              <a:rPr lang="en-US" dirty="0" smtClean="0"/>
              <a:t> «Managed Programs» </a:t>
            </a:r>
          </a:p>
          <a:p>
            <a:pPr lvl="0"/>
            <a:r>
              <a:rPr lang="ru-RU" dirty="0" smtClean="0"/>
              <a:t>Улучшена работа по Wi-Fi и Bluetooth </a:t>
            </a:r>
            <a:endParaRPr lang="en-US" dirty="0" smtClean="0"/>
          </a:p>
          <a:p>
            <a:pPr lvl="0"/>
            <a:r>
              <a:rPr lang="ru-RU" dirty="0" smtClean="0"/>
              <a:t>Добавлена поддержка Bluetooth 2.1 </a:t>
            </a:r>
            <a:endParaRPr lang="en-US" dirty="0" smtClean="0"/>
          </a:p>
          <a:p>
            <a:pPr lvl="0"/>
            <a:r>
              <a:rPr lang="ru-RU" dirty="0" smtClean="0"/>
              <a:t>Переработан алгоритм синхронизации с ПК </a:t>
            </a:r>
            <a:endParaRPr lang="en-US" dirty="0" smtClean="0"/>
          </a:p>
          <a:p>
            <a:pPr lvl="0"/>
            <a:r>
              <a:rPr lang="ru-RU" dirty="0" smtClean="0"/>
              <a:t>Добавлена поддержка MS Exchange Server 2007 </a:t>
            </a:r>
            <a:endParaRPr lang="en-US" dirty="0" smtClean="0"/>
          </a:p>
          <a:p>
            <a:pPr lvl="0"/>
            <a:r>
              <a:rPr lang="ru-RU" dirty="0" smtClean="0"/>
              <a:t>Улучшен органайзер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(С) В.О. Сафонов 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043F9-EC8F-44F2-B79C-79B59D3208A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1625"/>
            <a:ext cx="8186766" cy="912797"/>
          </a:xfrm>
        </p:spPr>
        <p:txBody>
          <a:bodyPr/>
          <a:lstStyle/>
          <a:p>
            <a:r>
              <a:rPr lang="ru-RU" dirty="0" smtClean="0"/>
              <a:t>Интерфейс </a:t>
            </a:r>
            <a:r>
              <a:rPr lang="en-US" dirty="0" smtClean="0"/>
              <a:t>Windows Mobile 6.5</a:t>
            </a:r>
            <a:endParaRPr lang="en-US" dirty="0"/>
          </a:p>
        </p:txBody>
      </p:sp>
      <p:pic>
        <p:nvPicPr>
          <p:cNvPr id="6" name="Content Placeholder 5" descr="Windows_mobile65_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5918" y="1714488"/>
            <a:ext cx="5274814" cy="348378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(С) В.О. Сафонов 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043F9-EC8F-44F2-B79C-79B59D3208A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1625"/>
            <a:ext cx="8258204" cy="912797"/>
          </a:xfrm>
        </p:spPr>
        <p:txBody>
          <a:bodyPr/>
          <a:lstStyle/>
          <a:p>
            <a:r>
              <a:rPr lang="en-US" dirty="0" smtClean="0"/>
              <a:t>Windows Mobile</a:t>
            </a:r>
            <a:r>
              <a:rPr lang="ru-RU" dirty="0" smtClean="0"/>
              <a:t>:</a:t>
            </a:r>
            <a:r>
              <a:rPr lang="en-US" dirty="0" smtClean="0"/>
              <a:t> </a:t>
            </a:r>
            <a:r>
              <a:rPr lang="ru-RU" dirty="0" smtClean="0"/>
              <a:t>Перспективы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643050"/>
            <a:ext cx="8072494" cy="450059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Конкуренция с </a:t>
            </a:r>
            <a:r>
              <a:rPr lang="en-US" sz="2800" dirty="0" smtClean="0"/>
              <a:t>Apple (</a:t>
            </a:r>
            <a:r>
              <a:rPr lang="en-US" sz="2800" dirty="0" err="1" smtClean="0"/>
              <a:t>iPhone</a:t>
            </a:r>
            <a:r>
              <a:rPr lang="en-US" sz="2800" dirty="0" smtClean="0"/>
              <a:t> OS) </a:t>
            </a:r>
            <a:r>
              <a:rPr lang="ru-RU" sz="2800" dirty="0" smtClean="0"/>
              <a:t>и </a:t>
            </a:r>
            <a:r>
              <a:rPr lang="en-US" sz="2800" dirty="0" smtClean="0"/>
              <a:t>Google (Android)</a:t>
            </a:r>
          </a:p>
          <a:p>
            <a:r>
              <a:rPr lang="ru-RU" sz="2800" dirty="0" smtClean="0"/>
              <a:t>Новый проект – </a:t>
            </a:r>
            <a:r>
              <a:rPr lang="en-US" sz="2800" dirty="0" smtClean="0"/>
              <a:t>Microsoft KIN: </a:t>
            </a:r>
            <a:r>
              <a:rPr lang="ru-RU" sz="2800" dirty="0" smtClean="0"/>
              <a:t>новый смартфон, конкурирующий с </a:t>
            </a:r>
            <a:r>
              <a:rPr lang="en-US" sz="2800" dirty="0" smtClean="0"/>
              <a:t>Apple </a:t>
            </a:r>
            <a:r>
              <a:rPr lang="en-US" sz="2800" dirty="0" err="1" smtClean="0"/>
              <a:t>iPhone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(С) В.О. Сафонов 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043F9-EC8F-44F2-B79C-79B59D3208A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Wildflower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Wildflowers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Wildflowers">
      <a:fillStyleLst>
        <a:solidFill>
          <a:schemeClr val="phClr">
            <a:shade val="85000"/>
            <a:satMod val="110000"/>
          </a:schemeClr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35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100000"/>
                <a:shade val="100000"/>
                <a:satMod val="135000"/>
              </a:schemeClr>
            </a:gs>
          </a:gsLst>
          <a:lin ang="10800000" scaled="1"/>
        </a:gradFill>
        <a:gradFill rotWithShape="1">
          <a:gsLst>
            <a:gs pos="0">
              <a:schemeClr val="phClr">
                <a:shade val="70000"/>
                <a:satMod val="135000"/>
              </a:schemeClr>
            </a:gs>
            <a:gs pos="80000">
              <a:schemeClr val="phClr">
                <a:shade val="90000"/>
                <a:satMod val="135000"/>
              </a:schemeClr>
            </a:gs>
            <a:gs pos="100000">
              <a:schemeClr val="phClr">
                <a:shade val="95000"/>
                <a:satMod val="135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38100" cap="flat" cmpd="sng" algn="ctr">
          <a:gradFill>
            <a:gsLst>
              <a:gs pos="0">
                <a:schemeClr val="phClr"/>
              </a:gs>
              <a:gs pos="50000">
                <a:schemeClr val="phClr">
                  <a:lumMod val="60000"/>
                  <a:lumOff val="40000"/>
                </a:schemeClr>
              </a:gs>
              <a:gs pos="100000">
                <a:schemeClr val="phClr">
                  <a:lumMod val="20000"/>
                  <a:lumOff val="80000"/>
                </a:schemeClr>
              </a:gs>
            </a:gsLst>
            <a:lin ang="5400000" scaled="0"/>
          </a:gradFill>
          <a:prstDash val="solid"/>
        </a:ln>
        <a:ln w="63500" cap="flat" cmpd="sng" algn="ctr">
          <a:gradFill>
            <a:gsLst>
              <a:gs pos="0">
                <a:schemeClr val="phClr"/>
              </a:gs>
              <a:gs pos="50000">
                <a:schemeClr val="phClr">
                  <a:lumMod val="60000"/>
                  <a:lumOff val="40000"/>
                </a:schemeClr>
              </a:gs>
              <a:gs pos="100000">
                <a:schemeClr val="phClr">
                  <a:lumMod val="20000"/>
                  <a:lumOff val="80000"/>
                </a:schemeClr>
              </a:gs>
            </a:gsLst>
            <a:lin ang="5400000" scaled="0"/>
          </a:gradFill>
          <a:prstDash val="solid"/>
        </a:ln>
      </a:lnStyleLst>
      <a:effectStyleLst>
        <a:effectStyle>
          <a:effectLst/>
        </a:effectStyle>
        <a:effectStyle>
          <a:effectLst>
            <a:innerShdw blurRad="63500">
              <a:srgbClr val="FFFFFF">
                <a:alpha val="50000"/>
              </a:srgbClr>
            </a:innerShdw>
          </a:effectLst>
        </a:effectStyle>
        <a:effectStyle>
          <a:effectLst>
            <a:innerShdw blurRad="190500">
              <a:srgbClr val="FFFFFF">
                <a:alpha val="0"/>
              </a:srgbClr>
            </a:innerShdw>
          </a:effectLst>
          <a:scene3d>
            <a:camera prst="orthographicFront">
              <a:rot lat="0" lon="0" rev="0"/>
            </a:camera>
            <a:lightRig rig="balanced" dir="tl">
              <a:rot lat="0" lon="0" rev="4200000"/>
            </a:lightRig>
          </a:scene3d>
          <a:sp3d>
            <a:bevelT w="25400" h="25400" prst="relaxedInset"/>
          </a:sp3d>
        </a:effectStyle>
      </a:effectStyleLst>
      <a:bgFillStyleLst>
        <a:solidFill>
          <a:schemeClr val="phClr"/>
        </a:solidFill>
        <a:gradFill flip="none" rotWithShape="1">
          <a:gsLst>
            <a:gs pos="0">
              <a:schemeClr val="phClr"/>
            </a:gs>
            <a:gs pos="50000">
              <a:schemeClr val="phClr">
                <a:lumMod val="90000"/>
                <a:alpha val="70000"/>
              </a:schemeClr>
            </a:gs>
            <a:gs pos="100000">
              <a:schemeClr val="phClr"/>
            </a:gs>
          </a:gsLst>
          <a:path path="circle">
            <a:fillToRect l="50000" t="50000" r="50000" b="50000"/>
          </a:path>
          <a:tileRect/>
        </a:gradFill>
        <a:gradFill flip="none" rotWithShape="1">
          <a:gsLst>
            <a:gs pos="0">
              <a:schemeClr val="phClr"/>
            </a:gs>
            <a:gs pos="50000">
              <a:schemeClr val="phClr">
                <a:lumMod val="90000"/>
              </a:schemeClr>
            </a:gs>
            <a:gs pos="100000">
              <a:schemeClr val="phClr"/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Wildflowers</Template>
  <TotalTime>1352</TotalTime>
  <Words>1201</Words>
  <Application>Microsoft Office PowerPoint</Application>
  <PresentationFormat>On-screen Show (4:3)</PresentationFormat>
  <Paragraphs>159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1_Wildflowers</vt:lpstr>
      <vt:lpstr>         Основы современных                  операционных систем                           Лекция 30</vt:lpstr>
      <vt:lpstr>Операционные системы для мобильных устройств</vt:lpstr>
      <vt:lpstr>Рынок ОС для мобильных устройств</vt:lpstr>
      <vt:lpstr>Windows Mobile</vt:lpstr>
      <vt:lpstr>Windows Mobile: Возможности и ПО</vt:lpstr>
      <vt:lpstr>Версии Windows Mobile 6</vt:lpstr>
      <vt:lpstr>Новые возможности Windows Mobile 6.1</vt:lpstr>
      <vt:lpstr>Интерфейс Windows Mobile 6.5</vt:lpstr>
      <vt:lpstr>Windows Mobile: Перспективы</vt:lpstr>
      <vt:lpstr>Symbian OS</vt:lpstr>
      <vt:lpstr>Symbian OS: Возможности</vt:lpstr>
      <vt:lpstr>Google Android</vt:lpstr>
      <vt:lpstr>Google Android: Возможности</vt:lpstr>
      <vt:lpstr>Интерфейс Google Android</vt:lpstr>
      <vt:lpstr>BlackBerry OS</vt:lpstr>
      <vt:lpstr>BlackBerry OS: Возможности</vt:lpstr>
      <vt:lpstr>Новые возможности BlackBerry OS 6.0 (август 2010 г.)</vt:lpstr>
      <vt:lpstr>Перспективы ОС для мобильных устройств</vt:lpstr>
      <vt:lpstr>Q &amp; A</vt:lpstr>
    </vt:vector>
  </TitlesOfParts>
  <Company>St.Petersburg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Язык программирования Java</dc:title>
  <dc:creator>Vladimir O. Safonov</dc:creator>
  <cp:lastModifiedBy>Vladimir O. Safonov</cp:lastModifiedBy>
  <cp:revision>132</cp:revision>
  <dcterms:created xsi:type="dcterms:W3CDTF">2001-09-03T03:38:43Z</dcterms:created>
  <dcterms:modified xsi:type="dcterms:W3CDTF">2010-08-23T06:45:11Z</dcterms:modified>
</cp:coreProperties>
</file>