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C86B2F3-A23A-4CBD-AD91-80E0A22D5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66705-26C9-45B5-96CE-1C7EA77C919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Понятие</a:t>
            </a:r>
            <a:r>
              <a:rPr lang="ru-RU" baseline="0" dirty="0" smtClean="0"/>
              <a:t> облака (</a:t>
            </a:r>
            <a:r>
              <a:rPr lang="en-US" baseline="0" dirty="0" smtClean="0"/>
              <a:t>cloud) </a:t>
            </a:r>
            <a:r>
              <a:rPr lang="ru-RU" baseline="0" dirty="0" smtClean="0"/>
              <a:t>уже давно ассоциирууется с метафорическим</a:t>
            </a:r>
          </a:p>
          <a:p>
            <a:r>
              <a:rPr lang="ru-RU" baseline="0" dirty="0" smtClean="0"/>
              <a:t>изображением Интернета, с помощью которого доступны некоторые сервисы.</a:t>
            </a:r>
          </a:p>
          <a:p>
            <a:r>
              <a:rPr lang="en-US" baseline="0" dirty="0" smtClean="0"/>
              <a:t>Cloud computing – </a:t>
            </a:r>
            <a:r>
              <a:rPr lang="ru-RU" baseline="0" dirty="0" smtClean="0"/>
              <a:t>это практическая реализация данной идеи.</a:t>
            </a:r>
          </a:p>
          <a:p>
            <a:r>
              <a:rPr lang="ru-RU" baseline="0" dirty="0" smtClean="0"/>
              <a:t>Облачные вычисления основаны на масштабированных и виртуализованных</a:t>
            </a:r>
          </a:p>
          <a:p>
            <a:r>
              <a:rPr lang="ru-RU" baseline="0" dirty="0" smtClean="0"/>
              <a:t>ресурсах (данных и программах), которые доступны пользователям</a:t>
            </a:r>
          </a:p>
          <a:p>
            <a:r>
              <a:rPr lang="ru-RU" baseline="0" dirty="0" smtClean="0"/>
              <a:t>через Интернет и реализуются на базе мощных центров обработки</a:t>
            </a:r>
          </a:p>
          <a:p>
            <a:r>
              <a:rPr lang="ru-RU" baseline="0" dirty="0" smtClean="0"/>
              <a:t>данных (</a:t>
            </a:r>
            <a:r>
              <a:rPr lang="en-US" baseline="0" dirty="0" smtClean="0"/>
              <a:t>data centers).</a:t>
            </a:r>
          </a:p>
          <a:p>
            <a:r>
              <a:rPr lang="ru-RU" baseline="0" dirty="0" smtClean="0"/>
              <a:t>С пользовательской точки зрения, имеются доступные </a:t>
            </a:r>
            <a:r>
              <a:rPr lang="en-US" baseline="0" dirty="0" smtClean="0"/>
              <a:t>“</a:t>
            </a:r>
            <a:r>
              <a:rPr lang="ru-RU" baseline="0" dirty="0" smtClean="0"/>
              <a:t>облака</a:t>
            </a:r>
            <a:r>
              <a:rPr lang="en-US" baseline="0" dirty="0" smtClean="0"/>
              <a:t>”,</a:t>
            </a:r>
          </a:p>
          <a:p>
            <a:r>
              <a:rPr lang="ru-RU" baseline="0" dirty="0" smtClean="0"/>
              <a:t>предоставляемые различными компаниями,</a:t>
            </a:r>
          </a:p>
          <a:p>
            <a:r>
              <a:rPr lang="ru-RU" baseline="0" dirty="0" smtClean="0"/>
              <a:t>которые можно использовать для доступа к мощным вычислительным</a:t>
            </a:r>
          </a:p>
          <a:p>
            <a:r>
              <a:rPr lang="ru-RU" baseline="0" dirty="0" smtClean="0"/>
              <a:t>ресурсам, отсутствующим у пользователя</a:t>
            </a:r>
          </a:p>
          <a:p>
            <a:r>
              <a:rPr lang="ru-RU" baseline="0" dirty="0" smtClean="0"/>
              <a:t>(который может работать, например, на нетбуке).</a:t>
            </a:r>
          </a:p>
          <a:p>
            <a:r>
              <a:rPr lang="ru-RU" baseline="0" dirty="0" smtClean="0"/>
              <a:t>Недостатком данного подхода является полная зависимость</a:t>
            </a:r>
          </a:p>
          <a:p>
            <a:r>
              <a:rPr lang="ru-RU" baseline="0" dirty="0" smtClean="0"/>
              <a:t>пользователя от используемого им облака,</a:t>
            </a:r>
          </a:p>
          <a:p>
            <a:r>
              <a:rPr lang="ru-RU" baseline="0" dirty="0" smtClean="0"/>
              <a:t>так как через облако доступны не только программы,</a:t>
            </a:r>
          </a:p>
          <a:p>
            <a:r>
              <a:rPr lang="ru-RU" baseline="0" dirty="0" smtClean="0"/>
              <a:t>но и данные самого пользователя.</a:t>
            </a:r>
          </a:p>
          <a:p>
            <a:r>
              <a:rPr lang="ru-RU" baseline="0" dirty="0" smtClean="0"/>
              <a:t>Из облачных платформ наиболее популярно является</a:t>
            </a:r>
          </a:p>
          <a:p>
            <a:r>
              <a:rPr lang="en-US" baseline="0" dirty="0" smtClean="0"/>
              <a:t>Microsoft Windows Azure (</a:t>
            </a:r>
            <a:r>
              <a:rPr lang="ru-RU" baseline="0" dirty="0" smtClean="0"/>
              <a:t>операционная система с поддержкой</a:t>
            </a:r>
          </a:p>
          <a:p>
            <a:r>
              <a:rPr lang="ru-RU" baseline="0" dirty="0" smtClean="0"/>
              <a:t>обласных вычислений) и </a:t>
            </a:r>
            <a:r>
              <a:rPr lang="en-US" baseline="0" dirty="0" smtClean="0"/>
              <a:t>Microsoft Azure Services Platform</a:t>
            </a:r>
          </a:p>
          <a:p>
            <a:r>
              <a:rPr lang="en-US" baseline="0" dirty="0" smtClean="0"/>
              <a:t>(</a:t>
            </a:r>
            <a:r>
              <a:rPr lang="ru-RU" baseline="0" dirty="0" smtClean="0"/>
              <a:t>платформа для разработки и использования облачных</a:t>
            </a:r>
          </a:p>
          <a:p>
            <a:r>
              <a:rPr lang="ru-RU" baseline="0" dirty="0" smtClean="0"/>
              <a:t>сервисов на базе </a:t>
            </a:r>
            <a:r>
              <a:rPr lang="en-US" baseline="0" dirty="0" smtClean="0"/>
              <a:t>Microsoft.NET).</a:t>
            </a:r>
          </a:p>
          <a:p>
            <a:r>
              <a:rPr lang="ru-RU" baseline="0" dirty="0" smtClean="0"/>
              <a:t>В настоящее время многие крупные компании, конкурируя</a:t>
            </a:r>
          </a:p>
          <a:p>
            <a:r>
              <a:rPr lang="ru-RU" baseline="0" dirty="0" smtClean="0"/>
              <a:t>друг с другом, заняты разработкой своих облачных сервисов</a:t>
            </a:r>
          </a:p>
          <a:p>
            <a:r>
              <a:rPr lang="ru-RU" baseline="0" dirty="0" smtClean="0"/>
              <a:t>и инструментов для их создания.</a:t>
            </a:r>
          </a:p>
          <a:p>
            <a:r>
              <a:rPr lang="ru-RU" baseline="0" dirty="0" smtClean="0"/>
              <a:t>Имеется тенденция к интеграции </a:t>
            </a:r>
            <a:r>
              <a:rPr lang="en-US" baseline="0" dirty="0" smtClean="0"/>
              <a:t>“</a:t>
            </a:r>
            <a:r>
              <a:rPr lang="ru-RU" baseline="0" dirty="0" smtClean="0"/>
              <a:t>корпоративных облаков</a:t>
            </a:r>
            <a:r>
              <a:rPr lang="en-US" baseline="0" dirty="0" smtClean="0"/>
              <a:t>”</a:t>
            </a:r>
          </a:p>
          <a:p>
            <a:r>
              <a:rPr lang="ru-RU" baseline="0" dirty="0" smtClean="0"/>
              <a:t>в единое доступное пользователю облако.</a:t>
            </a:r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2FCA-E62A-4F57-A93A-0F2C66D0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DE50-7BBE-446F-93F2-9978F4DB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22D4-6335-4C49-9E35-C5A3D6C7B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1B32-45FF-449F-93AC-9B90CA2F6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7189-806D-4E69-9847-35D6D901B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8F69-946C-44AB-8CD3-59246079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3775-34A0-4112-8569-E813C3A14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BA6-4BB8-4B7A-AFF6-DFDD5B0EA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FCB1-FDC0-4F81-B554-14AB058BD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F96A96C7-FEA2-451B-ACD1-C8751A4C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66"/>
            <a:ext cx="8915400" cy="23749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Основы современных        </a:t>
            </a:r>
            <a:br>
              <a:rPr lang="ru-RU" sz="4000" b="1" dirty="0" smtClean="0"/>
            </a:br>
            <a:r>
              <a:rPr lang="ru-RU" sz="4000" b="1" dirty="0" smtClean="0"/>
              <a:t>       операционных 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dirty="0" smtClean="0"/>
              <a:t>Лекция 3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endParaRPr lang="en-US" sz="7000" b="1" i="1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Кластерные вычислительные системы </a:t>
            </a:r>
            <a:r>
              <a:rPr lang="en-US" sz="3200" b="1"/>
              <a:t>(clustered systems)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8126413" cy="4752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1800" b="1" dirty="0"/>
              <a:t>Компьютеры в кластере, как правило, связаны между собой через быструю локальную сеть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dirty="0"/>
              <a:t>Кластеризация позволяет двум или более системам использовать общую память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dirty="0"/>
              <a:t>Обеспечивают высокую надежность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i="1" dirty="0"/>
              <a:t>Асимметричная кластеризация </a:t>
            </a:r>
            <a:r>
              <a:rPr lang="en-US" sz="1800" b="1" i="1" dirty="0"/>
              <a:t>(asymmetric clustering)</a:t>
            </a:r>
            <a:r>
              <a:rPr lang="en-US" sz="1800" b="1" dirty="0"/>
              <a:t>: </a:t>
            </a:r>
            <a:r>
              <a:rPr lang="ru-RU" sz="1800" b="1" dirty="0"/>
              <a:t>один сервер выполняет приложение, остальные серверы простаивают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i="1" dirty="0"/>
              <a:t>Симметричная кластеризация (</a:t>
            </a:r>
            <a:r>
              <a:rPr lang="en-US" sz="1800" b="1" i="1" dirty="0"/>
              <a:t>symmetric clustering)</a:t>
            </a:r>
            <a:r>
              <a:rPr lang="en-US" sz="1800" b="1" dirty="0"/>
              <a:t>: </a:t>
            </a:r>
            <a:r>
              <a:rPr lang="ru-RU" sz="1800" b="1" dirty="0"/>
              <a:t>все</a:t>
            </a:r>
            <a:r>
              <a:rPr lang="en-US" sz="1800" b="1" dirty="0"/>
              <a:t> N </a:t>
            </a:r>
            <a:r>
              <a:rPr lang="ru-RU" sz="1800" b="1" dirty="0"/>
              <a:t>машин (</a:t>
            </a:r>
            <a:r>
              <a:rPr lang="en-US" sz="1800" b="1" dirty="0"/>
              <a:t>hosts</a:t>
            </a:r>
            <a:r>
              <a:rPr lang="ru-RU" sz="1800" b="1" dirty="0"/>
              <a:t>) исполняют одно приложение</a:t>
            </a:r>
          </a:p>
          <a:p>
            <a:pPr>
              <a:lnSpc>
                <a:spcPct val="80000"/>
              </a:lnSpc>
            </a:pPr>
            <a:r>
              <a:rPr lang="ru-RU" sz="1800" b="1" i="1" dirty="0"/>
              <a:t>Кластеры с высокоскоростным доступом</a:t>
            </a:r>
            <a:r>
              <a:rPr lang="ru-RU" sz="1800" b="1" dirty="0"/>
              <a:t> </a:t>
            </a:r>
            <a:r>
              <a:rPr lang="en-US" sz="1800" b="1" dirty="0"/>
              <a:t>(</a:t>
            </a:r>
            <a:r>
              <a:rPr lang="en-US" sz="1800" b="1" i="1" dirty="0"/>
              <a:t>high-availability clusters, HA) – </a:t>
            </a:r>
            <a:r>
              <a:rPr lang="ru-RU" sz="1800" b="1" dirty="0"/>
              <a:t>обеспечивают оптимальный доступ к ресурсам, предоставляемым компьютерами кластера, например, к базам данных</a:t>
            </a:r>
          </a:p>
          <a:p>
            <a:pPr>
              <a:lnSpc>
                <a:spcPct val="80000"/>
              </a:lnSpc>
            </a:pPr>
            <a:r>
              <a:rPr lang="ru-RU" sz="1800" b="1" i="1" dirty="0"/>
              <a:t>Кластеры с балансировкой загрузки</a:t>
            </a:r>
            <a:r>
              <a:rPr lang="ru-RU" sz="1800" b="1" dirty="0"/>
              <a:t> (</a:t>
            </a:r>
            <a:r>
              <a:rPr lang="en-US" sz="1800" b="1" i="1" dirty="0"/>
              <a:t>load-balancing clusters)</a:t>
            </a:r>
            <a:r>
              <a:rPr lang="en-US" sz="1800" b="1" dirty="0"/>
              <a:t> – </a:t>
            </a:r>
            <a:r>
              <a:rPr lang="ru-RU" sz="1800" b="1" dirty="0"/>
              <a:t>имеют несколько входных балансирующих запросы </a:t>
            </a:r>
            <a:r>
              <a:rPr lang="en-US" sz="1800" b="1" dirty="0"/>
              <a:t>front-ends, </a:t>
            </a:r>
            <a:r>
              <a:rPr lang="ru-RU" sz="1800" b="1" dirty="0"/>
              <a:t>которые распределяют задания между </a:t>
            </a:r>
            <a:r>
              <a:rPr lang="en-US" sz="1800" b="1" dirty="0"/>
              <a:t>server back-ends (server farm)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Часто используются в университетах (например, установлены в ПТЦ ПУНК СПбГУ)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814387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Системы реального времени</a:t>
            </a:r>
            <a:br>
              <a:rPr lang="ru-RU" sz="3200" b="1"/>
            </a:br>
            <a:r>
              <a:rPr lang="en-US" sz="3200" b="1"/>
              <a:t>(real-time systems)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8066087" cy="475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/>
              <a:t>Часто используются как управляющие устройства для специальных приложений, - например, для научных экспериментов</a:t>
            </a:r>
            <a:r>
              <a:rPr lang="en-US" sz="1800" b="1" dirty="0"/>
              <a:t>;</a:t>
            </a:r>
            <a:r>
              <a:rPr lang="ru-RU" sz="1800" b="1" dirty="0"/>
              <a:t> в медицинских системах</a:t>
            </a:r>
            <a:r>
              <a:rPr lang="en-US" sz="1800" b="1" dirty="0"/>
              <a:t>, </a:t>
            </a:r>
            <a:r>
              <a:rPr lang="ru-RU" sz="1800" b="1" dirty="0"/>
              <a:t>связанных с изображениями</a:t>
            </a:r>
            <a:r>
              <a:rPr lang="en-US" sz="1800" b="1" dirty="0"/>
              <a:t>; </a:t>
            </a:r>
            <a:r>
              <a:rPr lang="ru-RU" sz="1800" b="1" dirty="0"/>
              <a:t>системах управления в промышленности</a:t>
            </a:r>
            <a:r>
              <a:rPr lang="en-US" sz="1800" b="1" dirty="0"/>
              <a:t>; </a:t>
            </a:r>
            <a:r>
              <a:rPr lang="ru-RU" sz="1800" b="1" dirty="0"/>
              <a:t>системах отображения </a:t>
            </a:r>
            <a:r>
              <a:rPr lang="en-US" sz="1800" b="1" dirty="0"/>
              <a:t>(display); </a:t>
            </a:r>
            <a:r>
              <a:rPr lang="ru-RU" sz="1800" b="1" dirty="0"/>
              <a:t>системах управления космическими полетами, АЭС и др.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dirty="0"/>
              <a:t>Четко определенные временные ограничения (время реакции – </a:t>
            </a:r>
            <a:r>
              <a:rPr lang="en-US" sz="1800" b="1" dirty="0"/>
              <a:t>response time;</a:t>
            </a:r>
            <a:r>
              <a:rPr lang="ru-RU" sz="1800" b="1" dirty="0"/>
              <a:t> время наработки на отказ и др.)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ru-RU" sz="1800" b="1" dirty="0"/>
              <a:t>Системы реального времени могут быть </a:t>
            </a:r>
            <a:r>
              <a:rPr lang="en-US" sz="1800" b="1" i="1" dirty="0"/>
              <a:t>hard </a:t>
            </a:r>
            <a:r>
              <a:rPr lang="ru-RU" sz="1800" b="1" i="1" dirty="0"/>
              <a:t>или</a:t>
            </a:r>
            <a:r>
              <a:rPr lang="en-US" sz="1800" b="1" dirty="0"/>
              <a:t> </a:t>
            </a:r>
            <a:r>
              <a:rPr lang="en-US" sz="1800" b="1" i="1" dirty="0"/>
              <a:t>soft</a:t>
            </a:r>
            <a:r>
              <a:rPr lang="en-US" sz="1800" b="1" dirty="0"/>
              <a:t> real-time</a:t>
            </a:r>
            <a:endParaRPr lang="ru-RU" sz="1800" b="1" dirty="0"/>
          </a:p>
          <a:p>
            <a:pPr>
              <a:lnSpc>
                <a:spcPct val="80000"/>
              </a:lnSpc>
            </a:pPr>
            <a:r>
              <a:rPr lang="en-US" sz="1800" b="1" i="1" dirty="0"/>
              <a:t>Hard real-time systems: </a:t>
            </a:r>
            <a:r>
              <a:rPr lang="ru-RU" sz="1800" b="1" dirty="0"/>
              <a:t>При нарушении временных ограничений может возникнуть критическая ошибка (отказ). </a:t>
            </a:r>
            <a:r>
              <a:rPr lang="ru-RU" sz="1800" b="1" i="1" dirty="0"/>
              <a:t>Примеры</a:t>
            </a:r>
            <a:r>
              <a:rPr lang="en-US" sz="1800" b="1" dirty="0"/>
              <a:t>: </a:t>
            </a:r>
            <a:r>
              <a:rPr lang="ru-RU" sz="1800" b="1" dirty="0"/>
              <a:t>система управления двигателем автомобиля</a:t>
            </a:r>
            <a:r>
              <a:rPr lang="en-US" sz="1800" b="1" dirty="0"/>
              <a:t>; </a:t>
            </a:r>
            <a:r>
              <a:rPr lang="ru-RU" sz="1800" b="1" dirty="0"/>
              <a:t>система управления кардиостимулятором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i="1" dirty="0"/>
              <a:t>Soft real-time systems: </a:t>
            </a:r>
            <a:r>
              <a:rPr lang="ru-RU" sz="1800" b="1" dirty="0"/>
              <a:t>Нарушение временных ограничений не приводит к отказу. Это системы управления несколькими взаимосвязанными системами для управления совокупностью изменяющихся ситуаций. </a:t>
            </a:r>
            <a:r>
              <a:rPr lang="ru-RU" sz="1800" b="1" i="1" dirty="0"/>
              <a:t>Пример</a:t>
            </a:r>
            <a:r>
              <a:rPr lang="en-US" sz="1800" b="1" i="1" dirty="0"/>
              <a:t>: </a:t>
            </a:r>
            <a:r>
              <a:rPr lang="ru-RU" sz="1800" b="1" dirty="0"/>
              <a:t>система планирования рейсов на коммерческих авиалиниях</a:t>
            </a:r>
            <a:endParaRPr lang="en-US" sz="1800" b="1" i="1" dirty="0"/>
          </a:p>
          <a:p>
            <a:pPr>
              <a:lnSpc>
                <a:spcPct val="80000"/>
              </a:lnSpc>
            </a:pPr>
            <a:endParaRPr lang="en-US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25438"/>
            <a:ext cx="7627937" cy="90963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Системы реального </a:t>
            </a:r>
            <a:r>
              <a:rPr lang="ru-RU" sz="3600" b="1" dirty="0" smtClean="0"/>
              <a:t>времени: </a:t>
            </a:r>
            <a:br>
              <a:rPr lang="ru-RU" sz="3600" b="1" dirty="0" smtClean="0"/>
            </a:br>
            <a:r>
              <a:rPr lang="en-US" sz="3600" b="1" dirty="0" smtClean="0"/>
              <a:t>hard real-time </a:t>
            </a:r>
            <a:r>
              <a:rPr lang="ru-RU" sz="3600" b="1" dirty="0" smtClean="0"/>
              <a:t>и </a:t>
            </a:r>
            <a:r>
              <a:rPr lang="en-US" sz="3600" b="1" dirty="0" smtClean="0"/>
              <a:t>soft real-time</a:t>
            </a:r>
            <a:endParaRPr lang="en-US" sz="3600" b="1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Hard real-time: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Вторичная память ограничена или отсутствует</a:t>
            </a:r>
            <a:r>
              <a:rPr lang="en-US" sz="2000" b="1" dirty="0"/>
              <a:t>; </a:t>
            </a:r>
            <a:r>
              <a:rPr lang="ru-RU" sz="2000" b="1" dirty="0"/>
              <a:t>данные хранятся в оперативной памяти </a:t>
            </a:r>
            <a:r>
              <a:rPr lang="en-US" sz="2000" b="1" dirty="0"/>
              <a:t>(RAM) </a:t>
            </a:r>
            <a:r>
              <a:rPr lang="ru-RU" sz="2000" b="1" dirty="0"/>
              <a:t>или ПЗУ </a:t>
            </a:r>
            <a:r>
              <a:rPr lang="en-US" sz="2000" b="1" dirty="0"/>
              <a:t>(ROM)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Конфликты с системами разделения времени, не имеющие места для ОС общего назначения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Soft real-time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Ограниченная полезность для промышленных систем управления или в роботике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Полезны в приложениях (мультимедиа, виртуальная реальность), </a:t>
            </a:r>
            <a:r>
              <a:rPr lang="en-US" sz="2000" b="1" dirty="0"/>
              <a:t> </a:t>
            </a:r>
            <a:r>
              <a:rPr lang="ru-RU" sz="2000" b="1" dirty="0"/>
              <a:t>требующих развитых возможностей ОС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642937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Карманные вычислительные системы </a:t>
            </a:r>
            <a:r>
              <a:rPr lang="en-US" sz="3200" b="1"/>
              <a:t>(handheld systems)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7921625" cy="48244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Карманные персональные компьютеры - </a:t>
            </a:r>
            <a:r>
              <a:rPr lang="en-US" sz="1600" b="1" dirty="0"/>
              <a:t>Personal Digital Assistants (PDAs)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Мобильные телефоны – </a:t>
            </a:r>
            <a:r>
              <a:rPr lang="en-US" sz="1600" b="1" dirty="0"/>
              <a:t>Cellular/mobile phones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Особенности и проблемы</a:t>
            </a:r>
            <a:r>
              <a:rPr lang="en-US" sz="16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1600" b="1" dirty="0"/>
              <a:t>Ограниченный объем памяти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ru-RU" sz="1600" b="1" dirty="0"/>
              <a:t>Медленные процессоры (ожидание выполнения простейшей команды в течение нескольких секунд)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ru-RU" sz="1600" b="1" dirty="0"/>
              <a:t>Маленькие экраны мониторов (дисплеев), отсюда – необходимость в специализированном ПО для поддержки </a:t>
            </a:r>
            <a:r>
              <a:rPr lang="en-US" sz="1600" b="1" dirty="0"/>
              <a:t>GUI (</a:t>
            </a:r>
            <a:r>
              <a:rPr lang="en-US" sz="1600" b="1" dirty="0" smtClean="0"/>
              <a:t>JME</a:t>
            </a:r>
            <a:r>
              <a:rPr lang="en-US" sz="1600" b="1" dirty="0"/>
              <a:t>: </a:t>
            </a:r>
            <a:r>
              <a:rPr lang="en-US" sz="1600" b="1" i="1" dirty="0" err="1"/>
              <a:t>javax.microelectronics</a:t>
            </a:r>
            <a:r>
              <a:rPr lang="en-US" sz="1600" b="1" i="1" dirty="0"/>
              <a:t>… </a:t>
            </a:r>
            <a:r>
              <a:rPr lang="en-US" sz="1600" b="1" i="1" dirty="0" err="1"/>
              <a:t>lcdui</a:t>
            </a:r>
            <a:r>
              <a:rPr lang="en-US" sz="1600" b="1" i="1" dirty="0"/>
              <a:t>)</a:t>
            </a:r>
            <a:r>
              <a:rPr lang="ru-RU" sz="1600" b="1" i="1" dirty="0"/>
              <a:t>, </a:t>
            </a:r>
            <a:r>
              <a:rPr lang="ru-RU" sz="1600" b="1" dirty="0"/>
              <a:t>не совместимом с обычным </a:t>
            </a:r>
            <a:r>
              <a:rPr lang="en-US" sz="1600" b="1" dirty="0"/>
              <a:t>(</a:t>
            </a:r>
            <a:r>
              <a:rPr lang="en-US" sz="1600" b="1" dirty="0" smtClean="0"/>
              <a:t>JSE</a:t>
            </a:r>
            <a:r>
              <a:rPr lang="en-US" sz="1600" b="1" dirty="0"/>
              <a:t>)</a:t>
            </a:r>
            <a:endParaRPr lang="ru-RU" sz="1600" b="1" dirty="0"/>
          </a:p>
          <a:p>
            <a:pPr lvl="1">
              <a:lnSpc>
                <a:spcPct val="90000"/>
              </a:lnSpc>
            </a:pPr>
            <a:r>
              <a:rPr lang="ru-RU" sz="1600" b="1" dirty="0"/>
              <a:t>Невысокая скорость связи через Интернет</a:t>
            </a:r>
            <a:r>
              <a:rPr lang="en-US" sz="1600" b="1" dirty="0"/>
              <a:t>: GPRS-</a:t>
            </a:r>
            <a:r>
              <a:rPr lang="ru-RU" sz="1600" b="1" dirty="0"/>
              <a:t>модем мобильного телефона обеспечивает связь примерно со скоростью </a:t>
            </a:r>
            <a:r>
              <a:rPr lang="en-US" sz="1600" b="1" dirty="0"/>
              <a:t>dial-up – 3-5 Kbps; </a:t>
            </a:r>
            <a:r>
              <a:rPr lang="ru-RU" sz="1600" b="1" dirty="0"/>
              <a:t>обычный мобильный Интернет – 9600 </a:t>
            </a:r>
            <a:r>
              <a:rPr lang="en-US" sz="1600" b="1" dirty="0"/>
              <a:t>bps</a:t>
            </a:r>
          </a:p>
          <a:p>
            <a:pPr lvl="1">
              <a:lnSpc>
                <a:spcPct val="90000"/>
              </a:lnSpc>
            </a:pPr>
            <a:r>
              <a:rPr lang="ru-RU" sz="1600" b="1" dirty="0"/>
              <a:t>Связь для передачи данных – через </a:t>
            </a:r>
            <a:r>
              <a:rPr lang="en-US" sz="1600" b="1" dirty="0"/>
              <a:t>Bluetooth </a:t>
            </a:r>
            <a:r>
              <a:rPr lang="ru-RU" sz="1600" b="1" dirty="0"/>
              <a:t>или </a:t>
            </a:r>
            <a:r>
              <a:rPr lang="en-US" sz="1600" b="1" dirty="0"/>
              <a:t>IrDA (</a:t>
            </a:r>
            <a:r>
              <a:rPr lang="ru-RU" sz="1600" b="1" dirty="0"/>
              <a:t>последний часто отсутствует)</a:t>
            </a:r>
            <a:r>
              <a:rPr lang="en-US" sz="1600" b="1" dirty="0"/>
              <a:t>; </a:t>
            </a:r>
            <a:r>
              <a:rPr lang="ru-RU" sz="1600" b="1" dirty="0"/>
              <a:t>имеются не все необходимые порты (нет </a:t>
            </a:r>
            <a:r>
              <a:rPr lang="en-US" sz="1600" b="1" dirty="0"/>
              <a:t>USB =&gt; </a:t>
            </a:r>
            <a:r>
              <a:rPr lang="ru-RU" sz="1600" b="1" dirty="0"/>
              <a:t>нельзя использовать </a:t>
            </a:r>
            <a:r>
              <a:rPr lang="en-US" sz="1600" b="1" dirty="0" smtClean="0"/>
              <a:t>flash-</a:t>
            </a:r>
            <a:r>
              <a:rPr lang="ru-RU" sz="1600" b="1" dirty="0" smtClean="0"/>
              <a:t>память</a:t>
            </a:r>
            <a:r>
              <a:rPr lang="en-US" sz="1600" b="1" dirty="0" smtClean="0"/>
              <a:t>); </a:t>
            </a:r>
            <a:r>
              <a:rPr lang="ru-RU" sz="1600" b="1" dirty="0"/>
              <a:t>сменный диск – </a:t>
            </a:r>
            <a:r>
              <a:rPr lang="en-US" sz="1600" b="1" dirty="0" err="1"/>
              <a:t>SmartMedia</a:t>
            </a:r>
            <a:r>
              <a:rPr lang="en-US" sz="1600" b="1" dirty="0"/>
              <a:t> (</a:t>
            </a:r>
            <a:r>
              <a:rPr lang="ru-RU" sz="1600" b="1" dirty="0"/>
              <a:t>как для цифровых фотоаппаратов</a:t>
            </a:r>
            <a:r>
              <a:rPr lang="en-US" sz="1600" b="1" dirty="0"/>
              <a:t>)</a:t>
            </a:r>
            <a:endParaRPr lang="ru-RU" sz="1600" b="1" dirty="0"/>
          </a:p>
          <a:p>
            <a:pPr lvl="1">
              <a:lnSpc>
                <a:spcPct val="90000"/>
              </a:lnSpc>
            </a:pPr>
            <a:r>
              <a:rPr lang="ru-RU" sz="1600" b="1" dirty="0"/>
              <a:t>Тем не менее, во многие современные коммуникаторы встраивается </a:t>
            </a:r>
            <a:r>
              <a:rPr lang="en-US" sz="1600" b="1" dirty="0"/>
              <a:t>Wi-Fi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Развитие концепций и возможностей ОС</a:t>
            </a:r>
            <a:endParaRPr lang="en-US" sz="3200" b="1"/>
          </a:p>
        </p:txBody>
      </p:sp>
      <p:pic>
        <p:nvPicPr>
          <p:cNvPr id="7" name="Content Placeholder 6" descr="Fig_3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7358114" cy="54193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Вычислительные среды</a:t>
            </a:r>
            <a:endParaRPr lang="en-US" b="1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Традиционные (</a:t>
            </a:r>
            <a:r>
              <a:rPr lang="en-US" b="1"/>
              <a:t>Traditional computing</a:t>
            </a:r>
            <a:r>
              <a:rPr lang="ru-RU" b="1"/>
              <a:t>)</a:t>
            </a:r>
            <a:endParaRPr lang="en-US" b="1"/>
          </a:p>
          <a:p>
            <a:r>
              <a:rPr lang="ru-RU" b="1"/>
              <a:t>Ориентированные на </a:t>
            </a:r>
            <a:r>
              <a:rPr lang="en-US" b="1"/>
              <a:t>WWW (Web-Based Computing)</a:t>
            </a:r>
          </a:p>
          <a:p>
            <a:r>
              <a:rPr lang="ru-RU" b="1"/>
              <a:t>Встроенные (</a:t>
            </a:r>
            <a:r>
              <a:rPr lang="en-US" b="1"/>
              <a:t>Embedded Computing</a:t>
            </a:r>
            <a:r>
              <a:rPr lang="ru-RU" b="1"/>
              <a:t>)</a:t>
            </a:r>
            <a:endParaRPr lang="en-US" b="1"/>
          </a:p>
          <a:p>
            <a:endParaRPr 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7667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 для облачных вычислений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329642" cy="5054617"/>
          </a:xfrm>
        </p:spPr>
        <p:txBody>
          <a:bodyPr>
            <a:normAutofit fontScale="62500" lnSpcReduction="20000"/>
          </a:bodyPr>
          <a:lstStyle/>
          <a:p>
            <a:r>
              <a:rPr lang="en-US" sz="2600" i="1" dirty="0" smtClean="0"/>
              <a:t>Cloud computing - ”</a:t>
            </a:r>
            <a:r>
              <a:rPr lang="ru-RU" sz="2600" i="1" dirty="0" smtClean="0"/>
              <a:t>облачные</a:t>
            </a:r>
            <a:r>
              <a:rPr lang="en-US" sz="2600" i="1" dirty="0" smtClean="0"/>
              <a:t>”</a:t>
            </a:r>
            <a:r>
              <a:rPr lang="ru-RU" sz="2600" i="1" dirty="0" smtClean="0"/>
              <a:t> вычисления</a:t>
            </a:r>
          </a:p>
          <a:p>
            <a:r>
              <a:rPr lang="en-US" sz="2600" i="1" dirty="0" smtClean="0"/>
              <a:t>“</a:t>
            </a:r>
            <a:r>
              <a:rPr lang="ru-RU" sz="2600" i="1" dirty="0" smtClean="0"/>
              <a:t>Облако</a:t>
            </a:r>
            <a:r>
              <a:rPr lang="en-US" sz="2600" i="1" dirty="0" smtClean="0"/>
              <a:t>” (cloud) –</a:t>
            </a:r>
            <a:r>
              <a:rPr lang="ru-RU" sz="2600" dirty="0" smtClean="0"/>
              <a:t>давно используемая метафора для изображения сервисов, предоставляемых через Интернет или другую коммуникационную сеть (например, через </a:t>
            </a:r>
            <a:r>
              <a:rPr lang="en-US" sz="2600" dirty="0" smtClean="0"/>
              <a:t>ATM-</a:t>
            </a:r>
            <a:r>
              <a:rPr lang="ru-RU" sz="2600" dirty="0" smtClean="0"/>
              <a:t>сеть)</a:t>
            </a:r>
          </a:p>
          <a:p>
            <a:r>
              <a:rPr lang="ru-RU" sz="2600" i="1" dirty="0" smtClean="0"/>
              <a:t>Облачные вычисления </a:t>
            </a:r>
            <a:r>
              <a:rPr lang="ru-RU" sz="2600" dirty="0" smtClean="0"/>
              <a:t>– модель вычислений, основанная на </a:t>
            </a:r>
            <a:r>
              <a:rPr lang="ru-RU" sz="2600" i="1" dirty="0" smtClean="0"/>
              <a:t>динамически масштабируемых(</a:t>
            </a:r>
            <a:r>
              <a:rPr lang="en-US" sz="2600" i="1" dirty="0" smtClean="0"/>
              <a:t>scalable) </a:t>
            </a:r>
            <a:r>
              <a:rPr lang="ru-RU" sz="2600" dirty="0" smtClean="0"/>
              <a:t>и </a:t>
            </a:r>
            <a:r>
              <a:rPr lang="ru-RU" sz="2600" i="1" dirty="0" smtClean="0"/>
              <a:t>виртуализованных</a:t>
            </a:r>
            <a:r>
              <a:rPr lang="ru-RU" sz="2600" dirty="0" smtClean="0"/>
              <a:t> ресурсах (данных, приложениях, ОС и др.), которые доступны и используются как </a:t>
            </a:r>
            <a:r>
              <a:rPr lang="ru-RU" sz="2600" i="1" dirty="0" smtClean="0"/>
              <a:t>сервисы</a:t>
            </a:r>
            <a:r>
              <a:rPr lang="ru-RU" sz="2600" dirty="0" smtClean="0"/>
              <a:t> через Интернет и реализуются с помощью мощных </a:t>
            </a:r>
            <a:r>
              <a:rPr lang="ru-RU" sz="2600" i="1" dirty="0" smtClean="0"/>
              <a:t>центров обработки данных </a:t>
            </a:r>
            <a:r>
              <a:rPr lang="en-US" sz="2600" i="1" dirty="0" smtClean="0"/>
              <a:t>(data centers)</a:t>
            </a:r>
            <a:endParaRPr lang="ru-RU" sz="2600" dirty="0" smtClean="0"/>
          </a:p>
          <a:p>
            <a:r>
              <a:rPr lang="ru-RU" sz="2600" dirty="0" smtClean="0"/>
              <a:t>С точки зрения пользователей, существуют </a:t>
            </a:r>
            <a:r>
              <a:rPr lang="en-US" sz="2600" dirty="0" smtClean="0"/>
              <a:t>“</a:t>
            </a:r>
            <a:r>
              <a:rPr lang="ru-RU" sz="2600" dirty="0" smtClean="0"/>
              <a:t>облака</a:t>
            </a:r>
            <a:r>
              <a:rPr lang="en-US" sz="2600" dirty="0" smtClean="0"/>
              <a:t>”</a:t>
            </a:r>
            <a:r>
              <a:rPr lang="ru-RU" sz="2600" dirty="0" smtClean="0"/>
              <a:t> (общедоступные, частные и т.д.) , предоставляемые различными компаниями, для использования мощных вычислительных ресурсов, которых нет у индивидуального пользователя</a:t>
            </a:r>
          </a:p>
          <a:p>
            <a:r>
              <a:rPr lang="ru-RU" sz="2600" i="1" dirty="0" smtClean="0"/>
              <a:t>Недостаток</a:t>
            </a:r>
            <a:r>
              <a:rPr lang="ru-RU" sz="2600" dirty="0" smtClean="0"/>
              <a:t>: пользователь полностью зависит от </a:t>
            </a:r>
            <a:r>
              <a:rPr lang="en-US" sz="2600" dirty="0" smtClean="0"/>
              <a:t>“</a:t>
            </a:r>
            <a:r>
              <a:rPr lang="ru-RU" sz="2600" dirty="0" smtClean="0"/>
              <a:t>облака</a:t>
            </a:r>
            <a:r>
              <a:rPr lang="en-US" sz="2600" dirty="0" smtClean="0"/>
              <a:t>” </a:t>
            </a:r>
            <a:r>
              <a:rPr lang="ru-RU" sz="2600" dirty="0" smtClean="0"/>
              <a:t>и не может управлять даже резервным копированием своих данных и программ</a:t>
            </a:r>
          </a:p>
          <a:p>
            <a:r>
              <a:rPr lang="ru-RU" sz="2600" dirty="0" smtClean="0"/>
              <a:t>Наиболее популярная </a:t>
            </a:r>
            <a:r>
              <a:rPr lang="en-US" sz="2600" dirty="0" smtClean="0"/>
              <a:t>“</a:t>
            </a:r>
            <a:r>
              <a:rPr lang="ru-RU" sz="2600" dirty="0" smtClean="0"/>
              <a:t>облачная</a:t>
            </a:r>
            <a:r>
              <a:rPr lang="en-US" sz="2600" dirty="0" smtClean="0"/>
              <a:t>” </a:t>
            </a:r>
            <a:r>
              <a:rPr lang="ru-RU" sz="2600" dirty="0" smtClean="0"/>
              <a:t>платформа – </a:t>
            </a:r>
            <a:r>
              <a:rPr lang="en-US" sz="2600" dirty="0" smtClean="0"/>
              <a:t>Microsoft Windows Azure (</a:t>
            </a:r>
            <a:r>
              <a:rPr lang="ru-RU" sz="2600" dirty="0" smtClean="0"/>
              <a:t>облачная ОС) и </a:t>
            </a:r>
            <a:r>
              <a:rPr lang="en-US" sz="2600" dirty="0" smtClean="0"/>
              <a:t>Microsoft Azure Services Platform (</a:t>
            </a:r>
            <a:r>
              <a:rPr lang="ru-RU" sz="2600" dirty="0" smtClean="0"/>
              <a:t>реализованная на основе </a:t>
            </a:r>
            <a:r>
              <a:rPr lang="en-US" sz="2600" dirty="0" smtClean="0"/>
              <a:t>Microsoft.NET)</a:t>
            </a:r>
          </a:p>
          <a:p>
            <a:r>
              <a:rPr lang="ru-RU" sz="2600" dirty="0" smtClean="0"/>
              <a:t>В настоящее время все крупные компании </a:t>
            </a:r>
            <a:r>
              <a:rPr lang="en-US" sz="2600" dirty="0" smtClean="0"/>
              <a:t>(Microsoft, IBM, HP, Dell, Sun </a:t>
            </a:r>
            <a:r>
              <a:rPr lang="ru-RU" sz="2600" dirty="0" smtClean="0"/>
              <a:t>и др.) разрабатывают свои системы облачных вычислений</a:t>
            </a:r>
            <a:r>
              <a:rPr lang="en-US" sz="2600" dirty="0" smtClean="0"/>
              <a:t>; </a:t>
            </a:r>
            <a:r>
              <a:rPr lang="ru-RU" sz="2600" dirty="0" smtClean="0"/>
              <a:t>имеется тенденция к интеграции этих  корпоративных систем в единое доступное пользователю </a:t>
            </a:r>
            <a:r>
              <a:rPr lang="en-US" sz="2600" dirty="0" smtClean="0"/>
              <a:t>“</a:t>
            </a:r>
            <a:r>
              <a:rPr lang="ru-RU" sz="2600" dirty="0" smtClean="0"/>
              <a:t>облако</a:t>
            </a:r>
            <a:r>
              <a:rPr lang="en-US" sz="2600" dirty="0" smtClean="0"/>
              <a:t>”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BE37-5998-48CB-90A5-3E47F9D8EE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497887" cy="1179513"/>
          </a:xfrm>
        </p:spPr>
        <p:txBody>
          <a:bodyPr/>
          <a:lstStyle/>
          <a:p>
            <a:r>
              <a:rPr lang="ru-RU" sz="3200" b="1"/>
              <a:t>Особенности ОС для персональных компьютеров </a:t>
            </a:r>
            <a:r>
              <a:rPr lang="en-US" sz="3200" b="1"/>
              <a:t>(desktops, PCs)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01042" cy="49053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b="1" i="1" dirty="0"/>
              <a:t>Персональные компьютеры</a:t>
            </a:r>
            <a:r>
              <a:rPr lang="ru-RU" sz="1800" b="1" dirty="0"/>
              <a:t> – предназначены как правило, для одного пользователя</a:t>
            </a:r>
            <a:r>
              <a:rPr lang="en-US" sz="1800" b="1" dirty="0"/>
              <a:t> </a:t>
            </a:r>
            <a:r>
              <a:rPr lang="ru-RU" sz="1800" b="1" dirty="0" smtClean="0"/>
              <a:t>, однако в ОС необходима поддержка мультипрограммирования и разделения времени (для параллельного выполнения нескольких заданий и работы в локальной сети).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ru-RU" sz="1800" b="1" i="1" dirty="0"/>
              <a:t>Устройства ввода-вывода</a:t>
            </a:r>
            <a:r>
              <a:rPr lang="ru-RU" sz="1800" b="1" dirty="0"/>
              <a:t> – клавиатура, мышь, монитор, принтер</a:t>
            </a:r>
            <a:r>
              <a:rPr lang="en-US" sz="1800" b="1" dirty="0"/>
              <a:t>, </a:t>
            </a:r>
            <a:r>
              <a:rPr lang="ru-RU" sz="1800" b="1" dirty="0"/>
              <a:t>сканер, внешние накопители </a:t>
            </a:r>
            <a:r>
              <a:rPr lang="en-US" sz="1800" b="1" dirty="0"/>
              <a:t>(flash, </a:t>
            </a:r>
            <a:r>
              <a:rPr lang="en-US" sz="1800" b="1" dirty="0" smtClean="0"/>
              <a:t>ZIV </a:t>
            </a:r>
            <a:r>
              <a:rPr lang="ru-RU" sz="1800" b="1" dirty="0" smtClean="0"/>
              <a:t>и др.</a:t>
            </a:r>
            <a:r>
              <a:rPr lang="en-US" sz="1800" b="1" dirty="0" smtClean="0"/>
              <a:t>), CD-ROM/CD-RW/DVD-ROM/DVD-RW/DVD-RAM/</a:t>
            </a:r>
            <a:r>
              <a:rPr lang="en-US" sz="1800" b="1" dirty="0" err="1" smtClean="0"/>
              <a:t>BluRay</a:t>
            </a:r>
            <a:r>
              <a:rPr lang="en-US" sz="1800" b="1" dirty="0" smtClean="0"/>
              <a:t>; </a:t>
            </a:r>
            <a:r>
              <a:rPr lang="ru-RU" sz="1800" b="1" dirty="0"/>
              <a:t>цифровые камеры и др.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ru-RU" sz="1800" b="1" dirty="0"/>
              <a:t>Удобство для пользователя, дружественность к </a:t>
            </a:r>
            <a:r>
              <a:rPr lang="ru-RU" sz="1800" b="1" dirty="0" smtClean="0"/>
              <a:t>пользователю (пользовательский интерфейс типа </a:t>
            </a:r>
            <a:r>
              <a:rPr lang="en-US" sz="1800" b="1" dirty="0" smtClean="0"/>
              <a:t>multi-touch, Tablet PC, </a:t>
            </a:r>
            <a:r>
              <a:rPr lang="ru-RU" sz="1800" b="1" dirty="0" smtClean="0"/>
              <a:t>речевой ввод-вывод и др.)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ru-RU" sz="1800" b="1" dirty="0"/>
              <a:t>Могут использовать технологии, применяемые в </a:t>
            </a:r>
            <a:r>
              <a:rPr lang="en-US" sz="1800" b="1" dirty="0"/>
              <a:t>“</a:t>
            </a:r>
            <a:r>
              <a:rPr lang="ru-RU" sz="1800" b="1" dirty="0"/>
              <a:t>больших</a:t>
            </a:r>
            <a:r>
              <a:rPr lang="en-US" sz="1800" b="1" dirty="0"/>
              <a:t>” </a:t>
            </a:r>
            <a:r>
              <a:rPr lang="ru-RU" sz="1800" b="1" dirty="0"/>
              <a:t>ОС</a:t>
            </a:r>
            <a:r>
              <a:rPr lang="en-US" sz="1800" b="1" dirty="0"/>
              <a:t>; </a:t>
            </a:r>
            <a:r>
              <a:rPr lang="ru-RU" sz="1800" b="1" dirty="0"/>
              <a:t>пользователь имеет персональный доступ к компьютеру и</a:t>
            </a:r>
            <a:r>
              <a:rPr lang="en-US" sz="1800" b="1" dirty="0"/>
              <a:t> </a:t>
            </a:r>
            <a:r>
              <a:rPr lang="ru-RU" sz="1800" b="1" dirty="0"/>
              <a:t>часто не нуждается в оптимизации работы процессора или улучшенных средствах защиты</a:t>
            </a:r>
            <a:r>
              <a:rPr lang="en-US" sz="1800" b="1" dirty="0"/>
              <a:t> </a:t>
            </a:r>
            <a:endParaRPr lang="ru-RU" sz="1800" b="1" dirty="0"/>
          </a:p>
          <a:p>
            <a:pPr>
              <a:lnSpc>
                <a:spcPct val="90000"/>
              </a:lnSpc>
            </a:pPr>
            <a:r>
              <a:rPr lang="ru-RU" sz="1800" b="1" dirty="0"/>
              <a:t>На одном и том же ПК могут использоваться несколько  ОС</a:t>
            </a:r>
            <a:r>
              <a:rPr lang="en-US" sz="1800" b="1" dirty="0"/>
              <a:t> (Windows, </a:t>
            </a:r>
            <a:r>
              <a:rPr lang="en-US" sz="1800" b="1" dirty="0" err="1"/>
              <a:t>MacOS</a:t>
            </a:r>
            <a:r>
              <a:rPr lang="en-US" sz="1800" b="1" dirty="0"/>
              <a:t>, UNIX, Linux)</a:t>
            </a:r>
            <a:r>
              <a:rPr lang="ru-RU" sz="1800" b="1" dirty="0"/>
              <a:t> – </a:t>
            </a:r>
            <a:r>
              <a:rPr lang="en-US" sz="1800" b="1" i="1" dirty="0"/>
              <a:t>double bootable systems</a:t>
            </a:r>
            <a:endParaRPr lang="ru-RU" sz="1800" b="1" i="1" dirty="0"/>
          </a:p>
          <a:p>
            <a:pPr>
              <a:lnSpc>
                <a:spcPct val="90000"/>
              </a:lnSpc>
            </a:pPr>
            <a:r>
              <a:rPr lang="ru-RU" sz="1800" b="1" dirty="0" smtClean="0"/>
              <a:t>ОС </a:t>
            </a:r>
            <a:r>
              <a:rPr lang="ru-RU" sz="1800" b="1" dirty="0"/>
              <a:t>для ПК имеет сетевые </a:t>
            </a:r>
            <a:r>
              <a:rPr lang="ru-RU" sz="1800" b="1" dirty="0" smtClean="0"/>
              <a:t>возможностидля </a:t>
            </a:r>
            <a:r>
              <a:rPr lang="ru-RU" sz="1800" b="1" dirty="0"/>
              <a:t>соединения в сеть нескольких ПК, а также соединения ПК с серверами и с мобильными устройствами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88913"/>
            <a:ext cx="8477250" cy="87788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Параллельные компьютерные </a:t>
            </a:r>
            <a:r>
              <a:rPr lang="ru-RU" sz="3200" b="1" dirty="0" smtClean="0"/>
              <a:t>системы и особенности их ОС</a:t>
            </a:r>
            <a:endParaRPr lang="en-US" sz="3200" b="1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643998" cy="51911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Мультипроцессорные системы с несколькими неспосредственно взаимодействующими процессорами (</a:t>
            </a:r>
            <a:r>
              <a:rPr lang="en-US" sz="1600" b="1" dirty="0"/>
              <a:t>CRAY, </a:t>
            </a:r>
            <a:r>
              <a:rPr lang="ru-RU" sz="1600" b="1" dirty="0"/>
              <a:t>Эльбрус, позднее – мультипроцессорные рабочие станции и др.)</a:t>
            </a:r>
            <a:endParaRPr lang="en-US" sz="1600" b="1" dirty="0"/>
          </a:p>
          <a:p>
            <a:pPr>
              <a:lnSpc>
                <a:spcPct val="90000"/>
              </a:lnSpc>
            </a:pPr>
            <a:r>
              <a:rPr lang="ru-RU" sz="1600" b="1" i="1" dirty="0"/>
              <a:t>Тесно связанные (</a:t>
            </a:r>
            <a:r>
              <a:rPr lang="en-US" sz="1600" b="1" i="1" dirty="0"/>
              <a:t>tightly coupled) </a:t>
            </a:r>
            <a:r>
              <a:rPr lang="ru-RU" sz="1600" b="1" i="1" dirty="0"/>
              <a:t>системы</a:t>
            </a:r>
            <a:r>
              <a:rPr lang="en-US" sz="1600" b="1" dirty="0"/>
              <a:t> – </a:t>
            </a:r>
            <a:r>
              <a:rPr lang="ru-RU" sz="1600" b="1" dirty="0"/>
              <a:t>процессоры разделяют общую память и таймер (такты)</a:t>
            </a:r>
            <a:r>
              <a:rPr lang="en-US" sz="1600" b="1" dirty="0"/>
              <a:t>; </a:t>
            </a:r>
            <a:r>
              <a:rPr lang="ru-RU" sz="1600" b="1" dirty="0"/>
              <a:t>взаимодействие происходит через общую память</a:t>
            </a:r>
            <a:r>
              <a:rPr lang="en-US" sz="1600" b="1" dirty="0"/>
              <a:t>.</a:t>
            </a:r>
            <a:endParaRPr lang="ru-RU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Very Long Instruction Word (VLIW), Explicit Parallelism Instruction Computer (EPIC) </a:t>
            </a:r>
            <a:r>
              <a:rPr lang="ru-RU" sz="1600" b="1" dirty="0" smtClean="0"/>
              <a:t>системы</a:t>
            </a:r>
            <a:r>
              <a:rPr lang="ru-RU" sz="1600" b="1" dirty="0"/>
              <a:t> </a:t>
            </a:r>
            <a:r>
              <a:rPr lang="ru-RU" sz="1600" b="1" dirty="0" smtClean="0"/>
              <a:t>(см. лекцию 2)</a:t>
            </a: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Multi-core computers ~ </a:t>
            </a:r>
            <a:r>
              <a:rPr lang="ru-RU" sz="1600" b="1" dirty="0"/>
              <a:t>еще более тесно связанные процессоры</a:t>
            </a:r>
            <a:r>
              <a:rPr lang="en-US" sz="1600" b="1" dirty="0"/>
              <a:t>; </a:t>
            </a:r>
            <a:r>
              <a:rPr lang="ru-RU" sz="1600" b="1" dirty="0"/>
              <a:t>находятся в одном кристалле, разделяют кэш</a:t>
            </a:r>
            <a:r>
              <a:rPr lang="en-US" sz="1600" b="1" dirty="0"/>
              <a:t> </a:t>
            </a:r>
            <a:r>
              <a:rPr lang="ru-RU" sz="1600" b="1" dirty="0" smtClean="0"/>
              <a:t>второго уровня , </a:t>
            </a:r>
            <a:r>
              <a:rPr lang="ru-RU" sz="1600" b="1" dirty="0"/>
              <a:t>работают на общей памяти</a:t>
            </a:r>
            <a:endParaRPr lang="en-US" sz="1600" b="1" dirty="0"/>
          </a:p>
          <a:p>
            <a:pPr>
              <a:lnSpc>
                <a:spcPct val="90000"/>
              </a:lnSpc>
            </a:pPr>
            <a:r>
              <a:rPr lang="ru-RU" sz="1600" b="1" dirty="0"/>
              <a:t>Преимущества параллельной компьютерной системы</a:t>
            </a:r>
            <a:r>
              <a:rPr lang="en-US" sz="1600" b="1" dirty="0"/>
              <a:t>: </a:t>
            </a:r>
          </a:p>
          <a:p>
            <a:pPr lvl="1">
              <a:lnSpc>
                <a:spcPct val="90000"/>
              </a:lnSpc>
            </a:pPr>
            <a:r>
              <a:rPr lang="ru-RU" sz="1600" b="1" dirty="0"/>
              <a:t>Улучшенная производительность (</a:t>
            </a:r>
            <a:r>
              <a:rPr lang="en-US" sz="1600" b="1" i="1" dirty="0"/>
              <a:t>throughput</a:t>
            </a:r>
            <a:r>
              <a:rPr lang="ru-RU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ru-RU" sz="1600" b="1" dirty="0"/>
              <a:t>Экономичность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ru-RU" sz="1600" b="1" dirty="0"/>
              <a:t>Повышенная надежность</a:t>
            </a:r>
            <a:r>
              <a:rPr lang="en-US" sz="1600" b="1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1600" b="1" dirty="0"/>
              <a:t>“</a:t>
            </a:r>
            <a:r>
              <a:rPr lang="ru-RU" sz="1600" b="1" dirty="0"/>
              <a:t>дружественное</a:t>
            </a:r>
            <a:r>
              <a:rPr lang="en-US" sz="1600" b="1" dirty="0"/>
              <a:t>” </a:t>
            </a:r>
            <a:r>
              <a:rPr lang="ru-RU" sz="1600" b="1" dirty="0"/>
              <a:t>к пользователю снижение производительности (</a:t>
            </a:r>
            <a:r>
              <a:rPr lang="en-US" sz="1600" b="1" dirty="0"/>
              <a:t>graceful degradation</a:t>
            </a:r>
            <a:r>
              <a:rPr lang="ru-RU" sz="1600" b="1" dirty="0"/>
              <a:t>)</a:t>
            </a:r>
            <a:endParaRPr lang="en-US" sz="1600" b="1" dirty="0"/>
          </a:p>
          <a:p>
            <a:pPr lvl="2">
              <a:lnSpc>
                <a:spcPct val="90000"/>
              </a:lnSpc>
            </a:pPr>
            <a:r>
              <a:rPr lang="ru-RU" sz="1600" b="1" dirty="0"/>
              <a:t>Устойчивость к ошибкам (</a:t>
            </a:r>
            <a:r>
              <a:rPr lang="en-US" sz="1600" b="1" dirty="0"/>
              <a:t>fail-soft systems</a:t>
            </a:r>
            <a:r>
              <a:rPr lang="ru-RU" sz="1600" b="1" dirty="0"/>
              <a:t>)</a:t>
            </a:r>
            <a:endParaRPr lang="en-US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Симметричные и асимметричные мультипроцессорные  системы </a:t>
            </a:r>
            <a:endParaRPr lang="en-US" sz="3600" b="1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8305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b="1" i="1" dirty="0"/>
              <a:t>Симметричные мультипроцессорные системы - </a:t>
            </a:r>
            <a:r>
              <a:rPr lang="en-US" sz="1800" b="1" i="1" dirty="0"/>
              <a:t>symmetric multiprocessing (SMP)</a:t>
            </a:r>
            <a:endParaRPr lang="en-US" sz="1800" b="1" dirty="0"/>
          </a:p>
          <a:p>
            <a:pPr lvl="1">
              <a:lnSpc>
                <a:spcPct val="80000"/>
              </a:lnSpc>
            </a:pPr>
            <a:r>
              <a:rPr lang="ru-RU" sz="1800" b="1" dirty="0"/>
              <a:t>Все процессоры используют одну и ту же копию ОС, которая может выполняться на </a:t>
            </a:r>
            <a:r>
              <a:rPr lang="ru-RU" sz="1800" b="1" i="1" dirty="0"/>
              <a:t>любом</a:t>
            </a:r>
            <a:r>
              <a:rPr lang="ru-RU" sz="1800" b="1" dirty="0"/>
              <a:t> процессоре</a:t>
            </a:r>
          </a:p>
          <a:p>
            <a:pPr lvl="1">
              <a:lnSpc>
                <a:spcPct val="80000"/>
              </a:lnSpc>
            </a:pPr>
            <a:r>
              <a:rPr lang="ru-RU" sz="1800" b="1" dirty="0"/>
              <a:t>Любому свободному процессору может быть распределено любое задание</a:t>
            </a:r>
          </a:p>
          <a:p>
            <a:pPr lvl="1">
              <a:lnSpc>
                <a:spcPct val="80000"/>
              </a:lnSpc>
            </a:pPr>
            <a:r>
              <a:rPr lang="ru-RU" sz="1800" b="1" dirty="0"/>
              <a:t>Используется общая память и общие дисковые ресурсы</a:t>
            </a:r>
            <a:endParaRPr lang="en-US" sz="1800" b="1" dirty="0"/>
          </a:p>
          <a:p>
            <a:pPr lvl="1">
              <a:lnSpc>
                <a:spcPct val="80000"/>
              </a:lnSpc>
            </a:pPr>
            <a:r>
              <a:rPr lang="ru-RU" sz="1800" b="1" dirty="0"/>
              <a:t>Несколько процессов (или потоков</a:t>
            </a:r>
            <a:r>
              <a:rPr lang="en-US" sz="1800" b="1" dirty="0"/>
              <a:t>) </a:t>
            </a:r>
            <a:r>
              <a:rPr lang="ru-RU" sz="1800" b="1" dirty="0"/>
              <a:t>могут исполняться сразу без существенного нарушения производительности</a:t>
            </a:r>
            <a:endParaRPr lang="en-US" sz="1800" b="1" dirty="0"/>
          </a:p>
          <a:p>
            <a:pPr lvl="1">
              <a:lnSpc>
                <a:spcPct val="80000"/>
              </a:lnSpc>
            </a:pPr>
            <a:r>
              <a:rPr lang="ru-RU" sz="1800" b="1" dirty="0"/>
              <a:t>Большинство современных ОС поддерживают </a:t>
            </a:r>
            <a:r>
              <a:rPr lang="en-US" sz="1800" b="1" dirty="0"/>
              <a:t>SMP</a:t>
            </a:r>
          </a:p>
          <a:p>
            <a:pPr>
              <a:lnSpc>
                <a:spcPct val="80000"/>
              </a:lnSpc>
            </a:pPr>
            <a:r>
              <a:rPr lang="ru-RU" sz="1800" b="1" i="1" dirty="0"/>
              <a:t>Асимметричные мультипроцессорные системы (</a:t>
            </a:r>
            <a:r>
              <a:rPr lang="en-US" sz="1800" b="1" i="1" dirty="0"/>
              <a:t>asymmetric multiprocessing)</a:t>
            </a:r>
            <a:endParaRPr lang="en-US" sz="1800" b="1" dirty="0"/>
          </a:p>
          <a:p>
            <a:pPr lvl="1">
              <a:lnSpc>
                <a:spcPct val="80000"/>
              </a:lnSpc>
            </a:pPr>
            <a:r>
              <a:rPr lang="ru-RU" sz="1800" b="1" dirty="0"/>
              <a:t>Каждому процессору дается специфическое задание</a:t>
            </a:r>
            <a:r>
              <a:rPr lang="en-US" sz="1800" b="1" dirty="0"/>
              <a:t>; </a:t>
            </a:r>
            <a:r>
              <a:rPr lang="ru-RU" sz="1800" b="1" dirty="0"/>
              <a:t>главный процессор </a:t>
            </a:r>
            <a:r>
              <a:rPr lang="en-US" sz="1800" b="1" dirty="0"/>
              <a:t>(master processor</a:t>
            </a:r>
            <a:r>
              <a:rPr lang="ru-RU" sz="1800" b="1" dirty="0"/>
              <a:t>) планирует работу подчиненных процессов </a:t>
            </a:r>
            <a:r>
              <a:rPr lang="en-US" sz="1800" b="1" dirty="0"/>
              <a:t>(slave processors). </a:t>
            </a:r>
            <a:r>
              <a:rPr lang="ru-RU" sz="1800" b="1" i="1" dirty="0"/>
              <a:t>За </a:t>
            </a:r>
            <a:r>
              <a:rPr lang="en-US" sz="1800" b="1" i="1" dirty="0"/>
              <a:t>OC, </a:t>
            </a:r>
            <a:r>
              <a:rPr lang="ru-RU" sz="1800" b="1" i="1" dirty="0"/>
              <a:t>как правило, закреплен один определенный центральный процессор</a:t>
            </a:r>
            <a:endParaRPr lang="en-US" sz="1800" b="1" dirty="0"/>
          </a:p>
          <a:p>
            <a:pPr lvl="1">
              <a:lnSpc>
                <a:spcPct val="80000"/>
              </a:lnSpc>
            </a:pPr>
            <a:r>
              <a:rPr lang="ru-RU" sz="1800" b="1" dirty="0"/>
              <a:t>Более типично для очень больших систем</a:t>
            </a:r>
          </a:p>
          <a:p>
            <a:pPr lvl="1">
              <a:lnSpc>
                <a:spcPct val="80000"/>
              </a:lnSpc>
            </a:pPr>
            <a:r>
              <a:rPr lang="ru-RU" sz="1800" b="1" dirty="0"/>
              <a:t>Пример</a:t>
            </a:r>
            <a:r>
              <a:rPr lang="en-US" sz="1800" b="1" dirty="0"/>
              <a:t> (</a:t>
            </a:r>
            <a:r>
              <a:rPr lang="ru-RU" sz="1800" b="1" dirty="0"/>
              <a:t>Эльбрус)</a:t>
            </a:r>
            <a:r>
              <a:rPr lang="en-US" sz="1800" b="1" dirty="0"/>
              <a:t>: </a:t>
            </a:r>
            <a:r>
              <a:rPr lang="ru-RU" sz="1800" b="1" dirty="0" smtClean="0"/>
              <a:t>1</a:t>
            </a:r>
            <a:r>
              <a:rPr lang="ru-RU" sz="1800" b="1" smtClean="0"/>
              <a:t>-10 </a:t>
            </a:r>
            <a:r>
              <a:rPr lang="ru-RU" sz="1800" b="1" dirty="0"/>
              <a:t>ЦП</a:t>
            </a:r>
            <a:r>
              <a:rPr lang="en-US" sz="1800" b="1" dirty="0"/>
              <a:t>; </a:t>
            </a:r>
            <a:r>
              <a:rPr lang="ru-RU" sz="1800" b="1" dirty="0"/>
              <a:t>1-4 ПВВ (процессоры ввода-вывода)</a:t>
            </a:r>
            <a:r>
              <a:rPr lang="en-US" sz="1800" b="1" dirty="0"/>
              <a:t>; </a:t>
            </a:r>
            <a:r>
              <a:rPr lang="ru-RU" sz="1800" b="1" dirty="0"/>
              <a:t>1-4 ППД (процессоры передачи данных)</a:t>
            </a:r>
            <a:endParaRPr lang="en-US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47675"/>
            <a:ext cx="7927975" cy="666750"/>
          </a:xfrm>
        </p:spPr>
        <p:txBody>
          <a:bodyPr/>
          <a:lstStyle/>
          <a:p>
            <a:r>
              <a:rPr lang="en-US" sz="3600" b="1"/>
              <a:t>SMP-</a:t>
            </a:r>
            <a:r>
              <a:rPr lang="ru-RU" sz="3600" b="1"/>
              <a:t>архитектура</a:t>
            </a:r>
            <a:endParaRPr lang="en-US" sz="3600" b="1"/>
          </a:p>
        </p:txBody>
      </p:sp>
      <p:pic>
        <p:nvPicPr>
          <p:cNvPr id="7" name="Content Placeholder 6" descr="Fig_3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8613940" cy="24288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68325"/>
            <a:ext cx="7778750" cy="485775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Распределенные компьютерные системы </a:t>
            </a:r>
            <a:r>
              <a:rPr lang="en-US" sz="3200" b="1"/>
              <a:t>(distributed systems)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Распределяют вычисления между несколькими физическими процессорами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i="1" dirty="0"/>
              <a:t>Слабо связанная система</a:t>
            </a:r>
            <a:r>
              <a:rPr lang="en-US" sz="2000" b="1" i="1" dirty="0"/>
              <a:t> (loosely coupled system) </a:t>
            </a:r>
            <a:r>
              <a:rPr lang="en-US" sz="2000" b="1" dirty="0"/>
              <a:t>– </a:t>
            </a:r>
            <a:r>
              <a:rPr lang="ru-RU" sz="2000" b="1" dirty="0"/>
              <a:t>каждый процессор имеет свою локальную память</a:t>
            </a:r>
            <a:r>
              <a:rPr lang="en-US" sz="2000" b="1" dirty="0"/>
              <a:t>; </a:t>
            </a:r>
            <a:r>
              <a:rPr lang="ru-RU" sz="2000" b="1" dirty="0"/>
              <a:t>процессоры взаимодействуют между собой через </a:t>
            </a:r>
            <a:r>
              <a:rPr lang="ru-RU" sz="2000" b="1" i="1" dirty="0"/>
              <a:t>линии связи – </a:t>
            </a:r>
            <a:r>
              <a:rPr lang="ru-RU" sz="2000" b="1" dirty="0"/>
              <a:t>высокоскоростные </a:t>
            </a:r>
            <a:r>
              <a:rPr lang="ru-RU" sz="2000" b="1" i="1" dirty="0"/>
              <a:t>шины,телефонные линии, беспроводную связь </a:t>
            </a:r>
            <a:r>
              <a:rPr lang="en-US" sz="2000" b="1" i="1" dirty="0"/>
              <a:t>(Wi-Fi, EVDO, WWAN/Cingular </a:t>
            </a:r>
            <a:r>
              <a:rPr lang="ru-RU" sz="2000" b="1" i="1" dirty="0"/>
              <a:t>и др.)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Преимущества распределенных систем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Разделение ресурсов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Совместная загрузка </a:t>
            </a:r>
            <a:r>
              <a:rPr lang="en-US" sz="2000" b="1" dirty="0"/>
              <a:t>(load sharing)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Надежность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ru-RU" sz="2000" b="1" dirty="0"/>
              <a:t>Связь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Распределенные компьютерные </a:t>
            </a:r>
            <a:r>
              <a:rPr lang="ru-RU" sz="3600" b="1" dirty="0" smtClean="0"/>
              <a:t>системы</a:t>
            </a:r>
            <a:endParaRPr lang="en-US" sz="3600" b="1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/>
              <a:t>Связаны в сетевую инфраструктуру</a:t>
            </a:r>
            <a:endParaRPr lang="en-US" sz="2800" dirty="0"/>
          </a:p>
          <a:p>
            <a:r>
              <a:rPr lang="ru-RU" sz="2800" b="1" dirty="0"/>
              <a:t>Локальные сети (</a:t>
            </a:r>
            <a:r>
              <a:rPr lang="en-US" sz="2800" b="1" dirty="0"/>
              <a:t>local area networks - LAN)</a:t>
            </a:r>
            <a:r>
              <a:rPr lang="en-US" sz="2800" dirty="0"/>
              <a:t> </a:t>
            </a:r>
            <a:r>
              <a:rPr lang="ru-RU" sz="2800" b="1" dirty="0"/>
              <a:t>или</a:t>
            </a:r>
            <a:r>
              <a:rPr lang="en-US" sz="2800" dirty="0"/>
              <a:t> </a:t>
            </a:r>
            <a:r>
              <a:rPr lang="ru-RU" sz="2800" b="1" dirty="0"/>
              <a:t>глобальные сети (</a:t>
            </a:r>
            <a:r>
              <a:rPr lang="en-US" sz="2800" b="1" dirty="0"/>
              <a:t>wide area networks - WAN)</a:t>
            </a:r>
          </a:p>
          <a:p>
            <a:r>
              <a:rPr lang="ru-RU" sz="2800" b="1" dirty="0"/>
              <a:t>Могут быть клиент-серверными</a:t>
            </a:r>
            <a:r>
              <a:rPr lang="en-US" sz="2800" dirty="0"/>
              <a:t> </a:t>
            </a:r>
            <a:r>
              <a:rPr lang="ru-RU" sz="2800" dirty="0"/>
              <a:t>(</a:t>
            </a:r>
            <a:r>
              <a:rPr lang="en-US" sz="2800" b="1" dirty="0"/>
              <a:t>client-server</a:t>
            </a:r>
            <a:r>
              <a:rPr lang="ru-RU" sz="2800" b="1" dirty="0"/>
              <a:t>) </a:t>
            </a:r>
            <a:r>
              <a:rPr lang="en-US" sz="2800" b="1" dirty="0"/>
              <a:t> </a:t>
            </a:r>
            <a:r>
              <a:rPr lang="ru-RU" sz="2800" b="1" dirty="0"/>
              <a:t>или одноранговыми (</a:t>
            </a:r>
            <a:r>
              <a:rPr lang="en-US" sz="2800" b="1" dirty="0"/>
              <a:t>peer-to-peer</a:t>
            </a:r>
            <a:r>
              <a:rPr lang="ru-RU" sz="2800" b="1" dirty="0"/>
              <a:t>)</a:t>
            </a:r>
            <a:r>
              <a:rPr lang="en-US" sz="2800" b="1" dirty="0"/>
              <a:t> </a:t>
            </a:r>
            <a:r>
              <a:rPr lang="ru-RU" sz="2800" b="1" dirty="0"/>
              <a:t>системами</a:t>
            </a:r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</a:t>
            </a:r>
            <a:r>
              <a:rPr lang="ru-RU" sz="3600" b="1" dirty="0" smtClean="0"/>
              <a:t>труктура </a:t>
            </a:r>
            <a:r>
              <a:rPr lang="ru-RU" sz="3600" b="1" dirty="0"/>
              <a:t>клиент-серверной системы</a:t>
            </a:r>
            <a:endParaRPr lang="en-US" sz="3600" b="1" dirty="0"/>
          </a:p>
        </p:txBody>
      </p:sp>
      <p:pic>
        <p:nvPicPr>
          <p:cNvPr id="7" name="Content Placeholder 6" descr="Fig_3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357430"/>
            <a:ext cx="8198278" cy="29289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ru-RU" sz="3200" b="1" dirty="0" smtClean="0"/>
              <a:t>Виды </a:t>
            </a:r>
            <a:r>
              <a:rPr lang="ru-RU" sz="3200" b="1" dirty="0"/>
              <a:t>серверов в клиент-серверных компьютерных  системах</a:t>
            </a:r>
            <a:endParaRPr lang="en-US" sz="3200" b="1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1285860"/>
            <a:ext cx="8358246" cy="51435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400" b="1" i="1" dirty="0"/>
              <a:t>Файл-серверы </a:t>
            </a:r>
            <a:r>
              <a:rPr lang="en-US" sz="1400" b="1" i="1" dirty="0"/>
              <a:t>(file servers)</a:t>
            </a:r>
            <a:r>
              <a:rPr lang="en-US" sz="1400" b="1" dirty="0"/>
              <a:t> – </a:t>
            </a:r>
            <a:r>
              <a:rPr lang="ru-RU" sz="1400" b="1" dirty="0"/>
              <a:t>компьютеры + ПО, предоставляющие доступ к подмножеству своих файловых систем, расположенных на дисках, другим компьютерам локальной сети </a:t>
            </a:r>
            <a:r>
              <a:rPr lang="en-US" sz="1400" b="1" dirty="0"/>
              <a:t>(LAN).      </a:t>
            </a:r>
            <a:r>
              <a:rPr lang="ru-RU" sz="1400" b="1" i="1" dirty="0"/>
              <a:t>Пример</a:t>
            </a:r>
            <a:r>
              <a:rPr lang="en-US" sz="1400" b="1" i="1" dirty="0"/>
              <a:t>:</a:t>
            </a:r>
            <a:r>
              <a:rPr lang="en-US" sz="1400" b="1" dirty="0"/>
              <a:t>  </a:t>
            </a:r>
            <a:r>
              <a:rPr lang="en-US" sz="1400" b="1" i="1" dirty="0"/>
              <a:t>SAMBA</a:t>
            </a:r>
            <a:r>
              <a:rPr lang="en-US" sz="1400" b="1" dirty="0"/>
              <a:t>  (</a:t>
            </a:r>
            <a:r>
              <a:rPr lang="en-US" sz="1400" b="1" i="1" dirty="0"/>
              <a:t>SMB</a:t>
            </a:r>
            <a:r>
              <a:rPr lang="en-US" sz="1400" b="1" dirty="0"/>
              <a:t> – </a:t>
            </a:r>
            <a:r>
              <a:rPr lang="ru-RU" sz="1400" b="1" dirty="0"/>
              <a:t>от </a:t>
            </a:r>
            <a:r>
              <a:rPr lang="en-US" sz="1400" b="1" i="1" dirty="0"/>
              <a:t>Server Message Block</a:t>
            </a:r>
            <a:r>
              <a:rPr lang="en-US" sz="1400" b="1" dirty="0"/>
              <a:t>) – </a:t>
            </a:r>
            <a:r>
              <a:rPr lang="ru-RU" sz="1400" b="1" dirty="0"/>
              <a:t>серверное ПО для ОС типа </a:t>
            </a:r>
            <a:r>
              <a:rPr lang="en-US" sz="1400" b="1" dirty="0"/>
              <a:t>UNIX (Linux, FreeBSD, Solaris</a:t>
            </a:r>
            <a:r>
              <a:rPr lang="ru-RU" sz="1400" b="1" dirty="0"/>
              <a:t> ,</a:t>
            </a:r>
            <a:r>
              <a:rPr lang="en-US" sz="1400" b="1" dirty="0"/>
              <a:t> etc.),</a:t>
            </a:r>
            <a:r>
              <a:rPr lang="ru-RU" sz="1400" b="1" dirty="0"/>
              <a:t> обеспечивающее доступ с </a:t>
            </a:r>
            <a:r>
              <a:rPr lang="en-US" sz="1400" b="1" dirty="0"/>
              <a:t>Windows-</a:t>
            </a:r>
            <a:r>
              <a:rPr lang="ru-RU" sz="1400" b="1" dirty="0"/>
              <a:t>компьютеров </a:t>
            </a:r>
            <a:r>
              <a:rPr lang="en-US" sz="1400" b="1" dirty="0"/>
              <a:t>LAN </a:t>
            </a:r>
            <a:r>
              <a:rPr lang="ru-RU" sz="1400" b="1" dirty="0"/>
              <a:t>к файловым системам </a:t>
            </a:r>
            <a:r>
              <a:rPr lang="en-US" sz="1400" b="1" dirty="0"/>
              <a:t>UNIX-</a:t>
            </a:r>
            <a:r>
              <a:rPr lang="ru-RU" sz="1400" b="1" dirty="0"/>
              <a:t>машины</a:t>
            </a:r>
            <a:r>
              <a:rPr lang="en-US" sz="1400" b="1" dirty="0"/>
              <a:t>. Samba </a:t>
            </a:r>
            <a:r>
              <a:rPr lang="ru-RU" sz="1400" b="1" dirty="0"/>
              <a:t>также реализована для платформы </a:t>
            </a:r>
            <a:r>
              <a:rPr lang="en-US" sz="1400" b="1" dirty="0"/>
              <a:t>Macintosh/</a:t>
            </a:r>
            <a:r>
              <a:rPr lang="en-US" sz="1400" b="1" dirty="0" err="1"/>
              <a:t>MacOS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i="1" dirty="0"/>
              <a:t>Серверы приложений (</a:t>
            </a:r>
            <a:r>
              <a:rPr lang="en-US" sz="1400" b="1" i="1" dirty="0"/>
              <a:t>application servers)</a:t>
            </a:r>
            <a:r>
              <a:rPr lang="ru-RU" sz="1400" b="1" i="1" dirty="0"/>
              <a:t> </a:t>
            </a:r>
            <a:r>
              <a:rPr lang="ru-RU" sz="1400" b="1" dirty="0"/>
              <a:t>– компьютеры </a:t>
            </a:r>
            <a:r>
              <a:rPr lang="en-US" sz="1400" b="1" dirty="0"/>
              <a:t>+ </a:t>
            </a:r>
            <a:r>
              <a:rPr lang="ru-RU" sz="1400" b="1" dirty="0"/>
              <a:t>ПО, обеспечивающие вычислительные ресурсы для (удаленного) исполнения определенных классов (больших) приложений с других компьютеров </a:t>
            </a:r>
            <a:r>
              <a:rPr lang="en-US" sz="1400" b="1" dirty="0"/>
              <a:t>LAN. </a:t>
            </a:r>
            <a:r>
              <a:rPr lang="ru-RU" sz="1400" b="1" i="1" dirty="0"/>
              <a:t>Примеры</a:t>
            </a:r>
            <a:r>
              <a:rPr lang="en-US" sz="1400" b="1" i="1" dirty="0"/>
              <a:t>:</a:t>
            </a:r>
            <a:r>
              <a:rPr lang="en-US" sz="1400" b="1" dirty="0"/>
              <a:t> </a:t>
            </a:r>
            <a:r>
              <a:rPr lang="en-US" sz="1400" b="1" dirty="0" err="1"/>
              <a:t>WebSphere</a:t>
            </a:r>
            <a:r>
              <a:rPr lang="ru-RU" sz="1400" b="1" dirty="0"/>
              <a:t> </a:t>
            </a:r>
            <a:r>
              <a:rPr lang="en-US" sz="1400" b="1" dirty="0"/>
              <a:t>(IBM), </a:t>
            </a:r>
            <a:r>
              <a:rPr lang="en-US" sz="1400" b="1" dirty="0" err="1"/>
              <a:t>WebLogic</a:t>
            </a:r>
            <a:r>
              <a:rPr lang="en-US" sz="1400" b="1" dirty="0"/>
              <a:t> (BEA) – </a:t>
            </a:r>
            <a:r>
              <a:rPr lang="ru-RU" sz="1400" b="1" dirty="0"/>
              <a:t>наилучшие из известных </a:t>
            </a:r>
            <a:r>
              <a:rPr lang="en-US" sz="1400" b="1" dirty="0"/>
              <a:t>application-</a:t>
            </a:r>
            <a:r>
              <a:rPr lang="ru-RU" sz="1400" b="1" dirty="0"/>
              <a:t>серверов для приложений </a:t>
            </a:r>
            <a:r>
              <a:rPr lang="en-US" sz="1400" b="1" dirty="0"/>
              <a:t>J2EE</a:t>
            </a:r>
          </a:p>
          <a:p>
            <a:pPr>
              <a:lnSpc>
                <a:spcPct val="80000"/>
              </a:lnSpc>
            </a:pPr>
            <a:r>
              <a:rPr lang="ru-RU" sz="1400" b="1" i="1" dirty="0"/>
              <a:t>Серверы баз данных </a:t>
            </a:r>
            <a:r>
              <a:rPr lang="en-US" sz="1400" b="1" i="1" dirty="0"/>
              <a:t>(database servers) – </a:t>
            </a:r>
            <a:r>
              <a:rPr lang="ru-RU" sz="1400" b="1" dirty="0"/>
              <a:t>компьютеры </a:t>
            </a:r>
            <a:r>
              <a:rPr lang="en-US" sz="1400" b="1" dirty="0"/>
              <a:t>+ </a:t>
            </a:r>
            <a:r>
              <a:rPr lang="ru-RU" sz="1400" b="1" dirty="0"/>
              <a:t>ПО </a:t>
            </a:r>
            <a:r>
              <a:rPr lang="en-US" sz="1400" b="1" dirty="0"/>
              <a:t>(Microsoft SQL Server, Oracle, etc.)</a:t>
            </a:r>
            <a:r>
              <a:rPr lang="ru-RU" sz="1400" b="1" dirty="0"/>
              <a:t>, обеспечивающие доступ другим компьютерам сети</a:t>
            </a:r>
            <a:r>
              <a:rPr lang="en-US" sz="1400" b="1" dirty="0"/>
              <a:t> </a:t>
            </a:r>
            <a:r>
              <a:rPr lang="ru-RU" sz="1400" b="1" dirty="0"/>
              <a:t>к базам данных, расположенным на этих компьютерах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400" b="1" i="1" dirty="0"/>
              <a:t>Web-</a:t>
            </a:r>
            <a:r>
              <a:rPr lang="ru-RU" sz="1400" b="1" i="1" dirty="0"/>
              <a:t>серверы </a:t>
            </a:r>
            <a:r>
              <a:rPr lang="en-US" sz="1400" b="1" i="1" dirty="0"/>
              <a:t>(Web servers) </a:t>
            </a:r>
            <a:r>
              <a:rPr lang="en-US" sz="1400" b="1" dirty="0"/>
              <a:t>– </a:t>
            </a:r>
            <a:r>
              <a:rPr lang="ru-RU" sz="1400" b="1" dirty="0"/>
              <a:t>компьютеры </a:t>
            </a:r>
            <a:r>
              <a:rPr lang="en-US" sz="1400" b="1" dirty="0"/>
              <a:t>+ </a:t>
            </a:r>
            <a:r>
              <a:rPr lang="ru-RU" sz="1400" b="1" dirty="0"/>
              <a:t>ПО, обеспечивающие доступ через </a:t>
            </a:r>
            <a:r>
              <a:rPr lang="en-US" sz="1400" b="1" dirty="0"/>
              <a:t>WWW</a:t>
            </a:r>
            <a:r>
              <a:rPr lang="ru-RU" sz="1400" b="1" dirty="0"/>
              <a:t> к </a:t>
            </a:r>
            <a:r>
              <a:rPr lang="en-US" sz="1400" b="1" dirty="0"/>
              <a:t>Web-</a:t>
            </a:r>
            <a:r>
              <a:rPr lang="ru-RU" sz="1400" b="1" dirty="0"/>
              <a:t>страницам, расположенным на этих серверах. </a:t>
            </a:r>
            <a:r>
              <a:rPr lang="ru-RU" sz="1400" b="1" i="1" dirty="0"/>
              <a:t>Примеры</a:t>
            </a:r>
            <a:r>
              <a:rPr lang="en-US" sz="1400" b="1" i="1" dirty="0"/>
              <a:t>: Apache; Microsoft.NET Web Servers; Java Web Servers</a:t>
            </a:r>
          </a:p>
          <a:p>
            <a:pPr>
              <a:lnSpc>
                <a:spcPct val="80000"/>
              </a:lnSpc>
            </a:pPr>
            <a:r>
              <a:rPr lang="en-US" sz="1400" b="1" i="1" dirty="0"/>
              <a:t>Proxy-</a:t>
            </a:r>
            <a:r>
              <a:rPr lang="ru-RU" sz="1400" b="1" i="1" dirty="0"/>
              <a:t>серверы</a:t>
            </a:r>
            <a:r>
              <a:rPr lang="ru-RU" sz="1400" b="1" dirty="0"/>
              <a:t> – компьютеры + ПО, обеспечивающие более эффективное выполнение обращений к Интернету, фильтрацию трафика, защиту от атак</a:t>
            </a:r>
          </a:p>
          <a:p>
            <a:pPr>
              <a:lnSpc>
                <a:spcPct val="80000"/>
              </a:lnSpc>
            </a:pPr>
            <a:r>
              <a:rPr lang="en-US" sz="1400" b="1" i="1" dirty="0"/>
              <a:t>Email-</a:t>
            </a:r>
            <a:r>
              <a:rPr lang="ru-RU" sz="1400" b="1" i="1" dirty="0"/>
              <a:t>серверы – </a:t>
            </a:r>
            <a:r>
              <a:rPr lang="ru-RU" sz="1400" b="1" dirty="0"/>
              <a:t>компьютеры + ПО, обеспечивающие отправку, получение и </a:t>
            </a:r>
            <a:r>
              <a:rPr lang="en-US" sz="1400" b="1" dirty="0"/>
              <a:t>“</a:t>
            </a:r>
            <a:r>
              <a:rPr lang="ru-RU" sz="1400" b="1" dirty="0"/>
              <a:t>раскладку</a:t>
            </a:r>
            <a:r>
              <a:rPr lang="en-US" sz="1400" b="1" dirty="0"/>
              <a:t>” </a:t>
            </a:r>
            <a:r>
              <a:rPr lang="ru-RU" sz="1400" b="1" dirty="0"/>
              <a:t>электронной почты для некоторой локальной сети. Могут обеспечивать также </a:t>
            </a:r>
            <a:r>
              <a:rPr lang="ru-RU" sz="1400" b="1" i="1" dirty="0"/>
              <a:t>криптование</a:t>
            </a:r>
            <a:r>
              <a:rPr lang="ru-RU" sz="1400" b="1" dirty="0"/>
              <a:t> почты (</a:t>
            </a:r>
            <a:r>
              <a:rPr lang="en-US" sz="1400" b="1" dirty="0"/>
              <a:t>email encryption)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en-US" sz="1400" b="1" i="1" dirty="0"/>
              <a:t>(Server) back-end – </a:t>
            </a:r>
            <a:r>
              <a:rPr lang="ru-RU" sz="1400" b="1" dirty="0"/>
              <a:t>группа </a:t>
            </a:r>
            <a:r>
              <a:rPr lang="en-US" sz="1400" b="1" dirty="0"/>
              <a:t>(pool) </a:t>
            </a:r>
            <a:r>
              <a:rPr lang="ru-RU" sz="1400" b="1" dirty="0"/>
              <a:t>связанных в </a:t>
            </a:r>
            <a:r>
              <a:rPr lang="en-US" sz="1400" b="1" dirty="0"/>
              <a:t>LAN </a:t>
            </a:r>
            <a:r>
              <a:rPr lang="ru-RU" sz="1400" b="1" dirty="0"/>
              <a:t>компьютеров (вместо одного сервера), обеспечивающая серверные </a:t>
            </a:r>
            <a:r>
              <a:rPr lang="ru-RU" sz="1400" b="1" dirty="0" smtClean="0"/>
              <a:t>функции</a:t>
            </a:r>
            <a:endParaRPr lang="ru-RU" sz="1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2453</TotalTime>
  <Words>1832</Words>
  <Application>Microsoft PowerPoint</Application>
  <PresentationFormat>On-screen Show (4:3)</PresentationFormat>
  <Paragraphs>150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Wildflowers</vt:lpstr>
      <vt:lpstr>       Основы современных                операционных систем                           Лекция 3</vt:lpstr>
      <vt:lpstr>Особенности ОС для персональных компьютеров (desktops, PCs)</vt:lpstr>
      <vt:lpstr>Параллельные компьютерные системы и особенности их ОС</vt:lpstr>
      <vt:lpstr>Симметричные и асимметричные мультипроцессорные  системы </vt:lpstr>
      <vt:lpstr>SMP-архитектура</vt:lpstr>
      <vt:lpstr>Распределенные компьютерные системы (distributed systems)</vt:lpstr>
      <vt:lpstr>Распределенные компьютерные системы</vt:lpstr>
      <vt:lpstr>Cтруктура клиент-серверной системы</vt:lpstr>
      <vt:lpstr>Виды серверов в клиент-серверных компьютерных  системах</vt:lpstr>
      <vt:lpstr>Кластерные вычислительные системы (clustered systems)</vt:lpstr>
      <vt:lpstr>Системы реального времени (real-time systems)</vt:lpstr>
      <vt:lpstr>Системы реального времени:  hard real-time и soft real-time</vt:lpstr>
      <vt:lpstr>Карманные вычислительные системы (handheld systems)</vt:lpstr>
      <vt:lpstr>Развитие концепций и возможностей ОС</vt:lpstr>
      <vt:lpstr>Вычислительные среды</vt:lpstr>
      <vt:lpstr>ОС для облачных вычислений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Пользователь Windows</cp:lastModifiedBy>
  <cp:revision>76</cp:revision>
  <dcterms:created xsi:type="dcterms:W3CDTF">2001-09-03T03:38:43Z</dcterms:created>
  <dcterms:modified xsi:type="dcterms:W3CDTF">2010-07-10T06:45:50Z</dcterms:modified>
</cp:coreProperties>
</file>