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3"/>
  </p:notes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5" r:id="rId16"/>
    <p:sldId id="356" r:id="rId17"/>
    <p:sldId id="359" r:id="rId18"/>
    <p:sldId id="360" r:id="rId19"/>
    <p:sldId id="361" r:id="rId20"/>
    <p:sldId id="364" r:id="rId21"/>
    <p:sldId id="32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9809-41DD-487D-B168-789E16FCFCD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30654-1EB3-4E72-B81C-F532C5CB6B31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19F89-C44E-4779-9D2D-0C494712BC67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1038"/>
            <a:ext cx="4572000" cy="3429000"/>
          </a:xfrm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9563"/>
          </a:xfrm>
          <a:noFill/>
          <a:ln/>
        </p:spPr>
        <p:txBody>
          <a:bodyPr lIns="92283" tIns="46143" rIns="92283" bIns="46143"/>
          <a:lstStyle/>
          <a:p>
            <a:pPr eaLnBrk="1" hangingPunct="1"/>
            <a:endParaRPr lang="en-US" dirty="0" smtClean="0">
              <a:sym typeface="Wingdings" pitchFamily="2" charset="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/>
          <a:lstStyle/>
          <a:p>
            <a:pPr algn="r" defTabSz="914386">
              <a:defRPr/>
            </a:pPr>
            <a:fld id="{CED0D2E0-5113-4DDD-9259-844DD422A339}" type="datetime8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algn="r" defTabSz="914386">
                <a:defRPr/>
              </a:pPr>
              <a:t>8/17/2010 8:33 AM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2" charset="0"/>
              <a:cs typeface="+mn-cs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algn="r" defTabSz="914386">
              <a:defRPr/>
            </a:pPr>
            <a:fld id="{A32992C7-9E37-424A-BDB9-42510C1E0813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algn="r" defTabSz="914386">
                <a:defRPr/>
              </a:pPr>
              <a:t>13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2" charset="0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defTabSz="914386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t>© 2004 Microsoft Corporation. All rights reserved.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defTabSz="914386" eaLnBrk="0" hangingPunct="0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F398A-D35F-4D0C-B4B0-E2BE389B491E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1038"/>
            <a:ext cx="4572000" cy="3429000"/>
          </a:xfrm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9563"/>
          </a:xfrm>
          <a:noFill/>
          <a:ln/>
        </p:spPr>
        <p:txBody>
          <a:bodyPr lIns="92283" tIns="46143" rIns="92283" bIns="46143"/>
          <a:lstStyle/>
          <a:p>
            <a:pPr eaLnBrk="1" hangingPunct="1"/>
            <a:endParaRPr lang="ru-RU" smtClean="0">
              <a:sym typeface="Wingdings" pitchFamily="2" charset="2"/>
            </a:endParaRP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/>
          <a:lstStyle/>
          <a:p>
            <a:pPr algn="r" defTabSz="912813"/>
            <a:fld id="{B2406BC5-722A-49D7-9213-9E5B65FC1BDB}" type="datetime8">
              <a:rPr lang="en-US" sz="1200">
                <a:latin typeface="Segoe Semibold" pitchFamily="34" charset="0"/>
              </a:rPr>
              <a:pPr algn="r" defTabSz="912813"/>
              <a:t>8/17/2010 8:33 AM</a:t>
            </a:fld>
            <a:endParaRPr lang="en-US" sz="1200">
              <a:latin typeface="Segoe Semibold" pitchFamily="34" charset="0"/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algn="r" defTabSz="912813"/>
            <a:fld id="{4DB6CB14-2D11-4637-A49A-90E46BC99894}" type="slidenum">
              <a:rPr lang="en-US" sz="1200">
                <a:latin typeface="Segoe Semibold" pitchFamily="34" charset="0"/>
              </a:rPr>
              <a:pPr algn="r" defTabSz="912813"/>
              <a:t>14</a:t>
            </a:fld>
            <a:endParaRPr lang="en-US" sz="1200">
              <a:latin typeface="Segoe Semibold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defTabSz="912813"/>
            <a:r>
              <a:rPr lang="en-US" sz="800">
                <a:latin typeface="Segoe Semibold" pitchFamily="34" charset="0"/>
              </a:rPr>
              <a:t>© 2004 Microsoft Corporation. All rights reserved.</a:t>
            </a:r>
            <a:endParaRPr lang="en-US"/>
          </a:p>
          <a:p>
            <a:pPr defTabSz="912813" eaLnBrk="0" hangingPunct="0"/>
            <a:r>
              <a:rPr lang="en-US" sz="800">
                <a:latin typeface="Segoe Semibold" pitchFamily="34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CAA39-9DD1-4B56-80F1-A961E6E7428B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1038"/>
            <a:ext cx="4572000" cy="3429000"/>
          </a:xfrm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9563"/>
          </a:xfrm>
          <a:noFill/>
          <a:ln/>
        </p:spPr>
        <p:txBody>
          <a:bodyPr lIns="92283" tIns="46143" rIns="92283" bIns="46143"/>
          <a:lstStyle/>
          <a:p>
            <a:pPr eaLnBrk="1" hangingPunct="1"/>
            <a:endParaRPr lang="ru-RU" smtClean="0">
              <a:cs typeface="Arial" charset="0"/>
              <a:sym typeface="Wingdings" pitchFamily="2" charset="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/>
          <a:lstStyle/>
          <a:p>
            <a:pPr algn="r" defTabSz="914386">
              <a:defRPr/>
            </a:pPr>
            <a:fld id="{CED0D2E0-5113-4DDD-9259-844DD422A339}" type="datetime8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algn="r" defTabSz="914386">
                <a:defRPr/>
              </a:pPr>
              <a:t>8/17/2010 8:33 AM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2" charset="0"/>
              <a:cs typeface="+mn-cs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algn="r" defTabSz="914386">
              <a:defRPr/>
            </a:pPr>
            <a:fld id="{0398F45D-D10C-4722-9DFD-5BAE7E54D3E1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algn="r" defTabSz="914386">
                <a:defRPr/>
              </a:pPr>
              <a:t>15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2" charset="0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defTabSz="914386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t>© 2004 Microsoft Corporation. All rights reserved.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defTabSz="914386" eaLnBrk="0" hangingPunct="0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2DE0F-3090-48D2-90B2-150B8C71C5F6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9155" name="Rectangle 11"/>
          <p:cNvSpPr>
            <a:spLocks noGrp="1" noRot="1" noChangeAspect="1" noTextEdit="1"/>
          </p:cNvSpPr>
          <p:nvPr>
            <p:ph type="sldImg"/>
          </p:nvPr>
        </p:nvSpPr>
        <p:spPr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49156" name="Rectangle 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1" rIns="91421" bIns="45711"/>
          <a:lstStyle/>
          <a:p>
            <a:pPr eaLnBrk="1" hangingPunct="1"/>
            <a:endParaRPr lang="en-US" dirty="0" smtClean="0">
              <a:ea typeface="Arial Unicode MS" pitchFamily="34" charset="-128"/>
              <a:cs typeface="Arial" charset="0"/>
              <a:sym typeface="Wingdings" pitchFamily="2" charset="2"/>
            </a:endParaRPr>
          </a:p>
        </p:txBody>
      </p:sp>
      <p:sp>
        <p:nvSpPr>
          <p:cNvPr id="49157" name="Rectangle 25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fld id="{86563E7D-6799-4275-8094-19B37DC2831C}" type="datetime8">
              <a:rPr lang="en-US" sz="1200">
                <a:latin typeface="Segoe Semibold" pitchFamily="34" charset="0"/>
              </a:rPr>
              <a:pPr/>
              <a:t>8/17/2010 8:33 AM</a:t>
            </a:fld>
            <a:endParaRPr lang="en-US"/>
          </a:p>
        </p:txBody>
      </p:sp>
      <p:sp>
        <p:nvSpPr>
          <p:cNvPr id="49158" name="Rectangle 16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5" rIns="92289" bIns="46145" anchor="b"/>
          <a:lstStyle/>
          <a:p>
            <a:r>
              <a:rPr lang="en-US" sz="800">
                <a:latin typeface="Segoe Semibold" pitchFamily="34" charset="0"/>
              </a:rPr>
              <a:t>© 2004 Microsoft Corporation. All rights reserved.</a:t>
            </a:r>
            <a:endParaRPr lang="en-US"/>
          </a:p>
          <a:p>
            <a:pPr eaLnBrk="0" hangingPunct="0"/>
            <a:r>
              <a:rPr lang="en-US" sz="800">
                <a:latin typeface="Segoe Semibold" pitchFamily="34" charset="0"/>
              </a:rPr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49159" name="Rectangle 17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fld id="{77282FE2-3664-4FF9-85CC-C71DCF0B3D61}" type="slidenum">
              <a:rPr lang="en-US" sz="1200">
                <a:latin typeface="Segoe Semibold" pitchFamily="34" charset="0"/>
              </a:rPr>
              <a:pPr/>
              <a:t>16</a:t>
            </a:fld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C1C4F-0EE7-400B-8297-2E0126A7E5EF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1038"/>
            <a:ext cx="4572000" cy="3429000"/>
          </a:xfrm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9563"/>
          </a:xfrm>
          <a:noFill/>
          <a:ln/>
        </p:spPr>
        <p:txBody>
          <a:bodyPr lIns="92283" tIns="46143" rIns="92283" bIns="46143"/>
          <a:lstStyle/>
          <a:p>
            <a:pPr eaLnBrk="1" hangingPunct="1"/>
            <a:endParaRPr lang="ru-RU" smtClean="0">
              <a:cs typeface="Arial" charset="0"/>
              <a:sym typeface="Wingdings" pitchFamily="2" charset="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/>
          <a:lstStyle/>
          <a:p>
            <a:pPr algn="r" defTabSz="914386">
              <a:defRPr/>
            </a:pPr>
            <a:fld id="{CED0D2E0-5113-4DDD-9259-844DD422A339}" type="datetime8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algn="r" defTabSz="914386">
                <a:defRPr/>
              </a:pPr>
              <a:t>8/17/2010 8:33 AM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2" charset="0"/>
              <a:cs typeface="+mn-cs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algn="r" defTabSz="914386">
              <a:defRPr/>
            </a:pPr>
            <a:fld id="{23D7E2D4-D31B-4C13-98FA-DE014BC9764A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algn="r" defTabSz="914386">
                <a:defRPr/>
              </a:pPr>
              <a:t>17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2" charset="0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3" tIns="46143" rIns="92283" bIns="46143" anchor="b"/>
          <a:lstStyle/>
          <a:p>
            <a:pPr defTabSz="914386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t>© 2004 Microsoft Corporation. All rights reserved.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defTabSz="914386" eaLnBrk="0" hangingPunct="0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70AD9-CD31-4123-9D22-0BD9347A3EF9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94" tIns="46148" rIns="92294" bIns="46148"/>
          <a:lstStyle/>
          <a:p>
            <a:pPr eaLnBrk="1" hangingPunct="1"/>
            <a:r>
              <a:rPr lang="en-US" dirty="0" smtClean="0">
                <a:latin typeface="Segoe Semibold" pitchFamily="34" charset="0"/>
                <a:cs typeface="Arial" charset="0"/>
              </a:rPr>
              <a:t> </a:t>
            </a:r>
          </a:p>
          <a:p>
            <a:pPr eaLnBrk="1" hangingPunct="1"/>
            <a:endParaRPr lang="en-US" dirty="0" smtClean="0">
              <a:latin typeface="Segoe Semibold" pitchFamily="34" charset="0"/>
              <a:cs typeface="Arial" charset="0"/>
            </a:endParaRP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4" tIns="46148" rIns="92294" bIns="46148"/>
          <a:lstStyle/>
          <a:p>
            <a:pPr algn="r"/>
            <a:fld id="{DBA06DB7-D59D-4F6F-BB2E-DF366FD5BB95}" type="datetime8">
              <a:rPr lang="en-US" sz="1200">
                <a:latin typeface="Segoe Semibold" pitchFamily="34" charset="0"/>
              </a:rPr>
              <a:pPr algn="r"/>
              <a:t>8/17/2010 8:33 AM</a:t>
            </a:fld>
            <a:endParaRPr lang="en-US" sz="1200">
              <a:latin typeface="Segoe Semibold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4" tIns="46148" rIns="92294" bIns="46148" anchor="b"/>
          <a:lstStyle/>
          <a:p>
            <a:pPr algn="r"/>
            <a:fld id="{D4FD206B-9E52-4FA9-BAA2-20222C8FC571}" type="slidenum">
              <a:rPr lang="en-US" sz="1200">
                <a:latin typeface="Segoe Semibold" pitchFamily="34" charset="0"/>
              </a:rPr>
              <a:pPr algn="r"/>
              <a:t>18</a:t>
            </a:fld>
            <a:endParaRPr lang="en-US" sz="1200">
              <a:latin typeface="Segoe Semibold" pitchFamily="34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4" tIns="46148" rIns="92294" bIns="46148" anchor="b"/>
          <a:lstStyle/>
          <a:p>
            <a:r>
              <a:rPr lang="en-US" sz="800">
                <a:latin typeface="Segoe Semibold" pitchFamily="34" charset="0"/>
              </a:rPr>
              <a:t>© 2004 Microsoft Corporation. All rights reserved.</a:t>
            </a:r>
            <a:endParaRPr lang="en-US"/>
          </a:p>
          <a:p>
            <a:pPr eaLnBrk="0" hangingPunct="0"/>
            <a:r>
              <a:rPr lang="en-US" sz="800">
                <a:latin typeface="Segoe Semibold" pitchFamily="34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DF51E-AC36-4C27-A61C-53ECEC127A7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58D8A-A043-4460-ACDE-99213B921C0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3795" name="Rectangle 6"/>
          <p:cNvSpPr>
            <a:spLocks noGrp="1" noRot="1" noChangeAspect="1" noTextEdit="1"/>
          </p:cNvSpPr>
          <p:nvPr>
            <p:ph type="sldImg"/>
          </p:nvPr>
        </p:nvSpPr>
        <p:spPr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33796" name="Rectangle 2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6" tIns="45713" rIns="91426" bIns="45713"/>
          <a:lstStyle/>
          <a:p>
            <a:pPr eaLnBrk="1" hangingPunct="1"/>
            <a:endParaRPr lang="ru-RU" smtClean="0"/>
          </a:p>
        </p:txBody>
      </p:sp>
      <p:sp>
        <p:nvSpPr>
          <p:cNvPr id="33797" name="Rectangle 1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fld id="{9C63FC17-5E87-40F6-A660-299757F9D491}" type="datetime8">
              <a:rPr lang="en-US" sz="1200">
                <a:latin typeface="Segoe Semibold" pitchFamily="34" charset="0"/>
              </a:rPr>
              <a:pPr/>
              <a:t>8/17/2010 8:32 AM</a:t>
            </a:fld>
            <a:endParaRPr lang="en-US"/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4" tIns="46147" rIns="92294" bIns="46147" anchor="b"/>
          <a:lstStyle/>
          <a:p>
            <a:r>
              <a:rPr lang="en-US" sz="800">
                <a:latin typeface="Segoe Semibold" pitchFamily="34" charset="0"/>
              </a:rPr>
              <a:t>© 2004 Microsoft Corporation. All rights reserved.</a:t>
            </a:r>
            <a:endParaRPr lang="en-US"/>
          </a:p>
          <a:p>
            <a:pPr eaLnBrk="0" hangingPunct="0"/>
            <a:r>
              <a:rPr lang="en-US" sz="800">
                <a:latin typeface="Segoe Semibold" pitchFamily="34" charset="0"/>
              </a:rPr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fld id="{523E4547-AE65-422A-A1E8-24A73258AC19}" type="slidenum">
              <a:rPr lang="en-US" sz="1200">
                <a:latin typeface="Segoe Semibold" pitchFamily="34" charset="0"/>
              </a:rPr>
              <a:pPr/>
              <a:t>2</a:t>
            </a:fld>
            <a:endParaRPr lang="en-US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47212-733E-4B4A-9856-9D37B5F85AC8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1038"/>
            <a:ext cx="4572000" cy="3429000"/>
          </a:xfrm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9563"/>
          </a:xfrm>
          <a:noFill/>
          <a:ln/>
        </p:spPr>
        <p:txBody>
          <a:bodyPr lIns="92289" tIns="46145" rIns="92289" bIns="46145"/>
          <a:lstStyle/>
          <a:p>
            <a:pPr eaLnBrk="1" hangingPunct="1">
              <a:lnSpc>
                <a:spcPct val="90000"/>
              </a:lnSpc>
            </a:pPr>
            <a:endParaRPr lang="ru-RU" smtClean="0">
              <a:cs typeface="Arial" charset="0"/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5" rIns="92289" bIns="46145"/>
          <a:lstStyle/>
          <a:p>
            <a:pPr algn="r"/>
            <a:fld id="{AC7D2EB7-5E65-4692-AF53-6BAA869DF8E7}" type="datetime8">
              <a:rPr lang="en-US" sz="1200">
                <a:latin typeface="Segoe Semibold" pitchFamily="34" charset="0"/>
              </a:rPr>
              <a:pPr algn="r"/>
              <a:t>8/17/2010 8:33 AM</a:t>
            </a:fld>
            <a:endParaRPr lang="en-US" sz="1200">
              <a:latin typeface="Segoe Semibold" pitchFamily="34" charset="0"/>
            </a:endParaRP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5" rIns="92289" bIns="46145" anchor="b"/>
          <a:lstStyle/>
          <a:p>
            <a:pPr algn="r"/>
            <a:fld id="{72CCA1D2-BAFA-45D3-92D0-8B4147D6F3DC}" type="slidenum">
              <a:rPr lang="en-US" sz="1200">
                <a:latin typeface="Segoe Semibold" pitchFamily="34" charset="0"/>
              </a:rPr>
              <a:pPr algn="r"/>
              <a:t>20</a:t>
            </a:fld>
            <a:endParaRPr lang="en-US" sz="1200">
              <a:latin typeface="Segoe Semibold" pitchFamily="34" charset="0"/>
            </a:endParaRP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5" rIns="92289" bIns="46145" anchor="b"/>
          <a:lstStyle/>
          <a:p>
            <a:r>
              <a:rPr lang="en-US" sz="800">
                <a:latin typeface="Segoe Semibold" pitchFamily="34" charset="0"/>
              </a:rPr>
              <a:t>© 2004 Microsoft Corporation. All rights reserved.</a:t>
            </a:r>
            <a:endParaRPr lang="en-US"/>
          </a:p>
          <a:p>
            <a:pPr eaLnBrk="0" hangingPunct="0"/>
            <a:r>
              <a:rPr lang="en-US" sz="800">
                <a:latin typeface="Segoe Semibold" pitchFamily="34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72670-A244-43D3-B371-1CC5B024B75A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34819" name="Rectangle 6"/>
          <p:cNvSpPr>
            <a:spLocks noGrp="1" noRot="1" noChangeAspect="1" noTextEdit="1"/>
          </p:cNvSpPr>
          <p:nvPr>
            <p:ph type="sldImg"/>
          </p:nvPr>
        </p:nvSpPr>
        <p:spPr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34820" name="Rectangle 2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1" rIns="91421" bIns="45711"/>
          <a:lstStyle/>
          <a:p>
            <a:pPr eaLnBrk="1" hangingPunct="1"/>
            <a:endParaRPr lang="ru-RU" smtClean="0">
              <a:cs typeface="Arial" charset="0"/>
            </a:endParaRPr>
          </a:p>
        </p:txBody>
      </p:sp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defTabSz="912813"/>
            <a:fld id="{1FD1E958-162B-4238-B91B-58312574C918}" type="datetime8">
              <a:rPr lang="en-US" sz="1200">
                <a:latin typeface="Segoe Semibold" pitchFamily="34" charset="0"/>
              </a:rPr>
              <a:pPr defTabSz="912813"/>
              <a:t>8/17/2010 8:32 AM</a:t>
            </a:fld>
            <a:endParaRPr lang="en-US"/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5" rIns="92289" bIns="46145" anchor="b"/>
          <a:lstStyle/>
          <a:p>
            <a:pPr defTabSz="912813"/>
            <a:r>
              <a:rPr lang="en-US" sz="800">
                <a:latin typeface="Segoe Semibold" pitchFamily="34" charset="0"/>
              </a:rPr>
              <a:t>© 2004 Microsoft Corporation. All rights reserved.</a:t>
            </a:r>
            <a:endParaRPr lang="en-US"/>
          </a:p>
          <a:p>
            <a:pPr defTabSz="912813" eaLnBrk="0" hangingPunct="0"/>
            <a:r>
              <a:rPr lang="en-US" sz="800">
                <a:latin typeface="Segoe Semibold" pitchFamily="34" charset="0"/>
              </a:rPr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34823" name="Rectangle 21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defTabSz="912813"/>
            <a:fld id="{CD959B5D-6C48-4E58-83A4-FF14AA84320E}" type="slidenum">
              <a:rPr lang="en-US" sz="1200">
                <a:latin typeface="Segoe Semibold" pitchFamily="34" charset="0"/>
              </a:rPr>
              <a:pPr defTabSz="912813"/>
              <a:t>3</a:t>
            </a:fld>
            <a:endParaRPr lang="en-US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defTabSz="912813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75A33-4070-4237-8711-7D64B88DB2F2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C8C52-5810-409C-BC4D-DB71C637C03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cs typeface="Arial" charset="0"/>
              </a:rPr>
              <a:t> 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098A3-858B-4D23-BF90-33D0353000A6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AE3C87-FBF2-47F0-A513-EFE963CD5079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eaLnBrk="0" hangingPunct="0">
              <a:spcBef>
                <a:spcPct val="30000"/>
              </a:spcBef>
            </a:pPr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4C5A1-FE97-46D4-8388-8AC37C2F0E8F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9939" name="Rectangle 6"/>
          <p:cNvSpPr>
            <a:spLocks noGrp="1" noRot="1" noChangeAspect="1" noTextEdit="1"/>
          </p:cNvSpPr>
          <p:nvPr>
            <p:ph type="sldImg"/>
          </p:nvPr>
        </p:nvSpPr>
        <p:spPr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39940" name="Rectangle 2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1" rIns="91421" bIns="45711"/>
          <a:lstStyle/>
          <a:p>
            <a:pPr eaLnBrk="1" hangingPunct="1"/>
            <a:endParaRPr lang="ru-RU" smtClean="0">
              <a:cs typeface="Arial" charset="0"/>
            </a:endParaRPr>
          </a:p>
        </p:txBody>
      </p:sp>
      <p:sp>
        <p:nvSpPr>
          <p:cNvPr id="134148" name="Rectangle 1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defTabSz="914386">
              <a:defRPr/>
            </a:pPr>
            <a:fld id="{A62CC3B5-86D3-4E67-8193-82E72D09672F}" type="datetime8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defTabSz="914386">
                <a:defRPr/>
              </a:pPr>
              <a:t>8/17/2010 8:32 AM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34149" name="Rectangle 13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5" rIns="92289" bIns="46145" anchor="b"/>
          <a:lstStyle/>
          <a:p>
            <a:pPr defTabSz="914386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t>© 2004 Microsoft Corporation. All rights reserved.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defTabSz="914386" eaLnBrk="0" hangingPunct="0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</a:rPr>
              <a:t>This presentation is for informational purposes only. Microsoft makes no warranties, express or implied, in this summary.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34150" name="Rectangle 21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defTabSz="914386">
              <a:defRPr/>
            </a:pPr>
            <a:fld id="{7BC7C919-DC50-40A7-890C-9AC09C1BE0C1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defTabSz="914386">
                <a:defRPr/>
              </a:pPr>
              <a:t>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34151" name="Rectangle 10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defTabSz="914386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45DEB-1EA8-408D-8F71-09D5AB390394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40963" name="Rectangle 6"/>
          <p:cNvSpPr>
            <a:spLocks noGrp="1" noRot="1" noChangeAspect="1" noTextEdit="1"/>
          </p:cNvSpPr>
          <p:nvPr>
            <p:ph type="sldImg"/>
          </p:nvPr>
        </p:nvSpPr>
        <p:spPr>
          <a:ln w="12700" cap="flat" algn="ctr">
            <a:round/>
            <a:headEnd type="none" w="med" len="med"/>
            <a:tailEnd type="none" w="med" len="med"/>
          </a:ln>
        </p:spPr>
      </p:sp>
      <p:sp>
        <p:nvSpPr>
          <p:cNvPr id="40964" name="Rectangle 2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1" rIns="91421" bIns="45711"/>
          <a:lstStyle/>
          <a:p>
            <a:pPr eaLnBrk="1" hangingPunct="1"/>
            <a:endParaRPr lang="ru-RU" smtClean="0">
              <a:cs typeface="Arial" charset="0"/>
            </a:endParaRPr>
          </a:p>
        </p:txBody>
      </p:sp>
      <p:sp>
        <p:nvSpPr>
          <p:cNvPr id="134148" name="Rectangle 14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defTabSz="914386">
              <a:defRPr/>
            </a:pPr>
            <a:fld id="{A62CC3B5-86D3-4E67-8193-82E72D09672F}" type="datetime8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defTabSz="914386">
                <a:defRPr/>
              </a:pPr>
              <a:t>8/17/2010 8:33 AM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34149" name="Rectangle 13"/>
          <p:cNvSpPr>
            <a:spLocks noChangeArrowheads="1"/>
          </p:cNvSpPr>
          <p:nvPr/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5" rIns="92289" bIns="46145" anchor="b"/>
          <a:lstStyle/>
          <a:p>
            <a:pPr defTabSz="914386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t>© 2004 Microsoft Corporation. All rights reserved.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defTabSz="914386" eaLnBrk="0" hangingPunct="0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</a:rPr>
              <a:t>This presentation is for informational purposes only. Microsoft makes no warranties, express or implied, in this summary.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34150" name="Rectangle 21"/>
          <p:cNvSpPr>
            <a:spLocks noChangeArrowheads="1"/>
          </p:cNvSpPr>
          <p:nvPr/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defTabSz="914386">
              <a:defRPr/>
            </a:pPr>
            <a:fld id="{E2128BD0-0099-41F6-B63F-9EDB4B8099CF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2" charset="0"/>
                <a:cs typeface="+mn-cs"/>
              </a:rPr>
              <a:pPr defTabSz="914386">
                <a:defRPr/>
              </a:pPr>
              <a:t>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34151" name="Rectangle 10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defTabSz="914386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43F9-EC8F-44F2-B79C-79B59D320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F774-C3BF-4E24-80D3-1AC77F7C8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indowsAcademi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haredsour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ource@microsoft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29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25675" y="893763"/>
            <a:ext cx="4525963" cy="4354512"/>
            <a:chOff x="1536" y="608"/>
            <a:chExt cx="2851" cy="2756"/>
          </a:xfrm>
        </p:grpSpPr>
        <p:sp>
          <p:nvSpPr>
            <p:cNvPr id="53249" name="Teardrop 28"/>
            <p:cNvSpPr>
              <a:spLocks/>
            </p:cNvSpPr>
            <p:nvPr/>
          </p:nvSpPr>
          <p:spPr bwMode="auto">
            <a:xfrm>
              <a:off x="1536" y="608"/>
              <a:ext cx="2851" cy="275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accent2"/>
                </a:gs>
                <a:gs pos="100000">
                  <a:srgbClr val="000000"/>
                </a:gs>
              </a:gsLst>
              <a:lin ang="13500000" scaled="1"/>
            </a:gradFill>
            <a:ln w="127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>
                <a:spcBef>
                  <a:spcPct val="20000"/>
                </a:spcBef>
                <a:spcAft>
                  <a:spcPct val="10000"/>
                </a:spcAft>
                <a:defRPr/>
              </a:pPr>
              <a:endParaRPr kumimoji="1"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endParaRPr>
            </a:p>
          </p:txBody>
        </p:sp>
        <p:sp>
          <p:nvSpPr>
            <p:cNvPr id="53250" name="Teardrop 29"/>
            <p:cNvSpPr>
              <a:spLocks/>
            </p:cNvSpPr>
            <p:nvPr/>
          </p:nvSpPr>
          <p:spPr bwMode="auto">
            <a:xfrm>
              <a:off x="1944" y="1013"/>
              <a:ext cx="2026" cy="1978"/>
            </a:xfrm>
            <a:prstGeom prst="ellipse">
              <a:avLst/>
            </a:prstGeom>
            <a:solidFill>
              <a:srgbClr val="4075AA"/>
            </a:solidFill>
            <a:ln w="127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>
                <a:spcBef>
                  <a:spcPct val="20000"/>
                </a:spcBef>
                <a:spcAft>
                  <a:spcPct val="10000"/>
                </a:spcAft>
                <a:defRPr/>
              </a:pPr>
              <a:endParaRPr kumimoji="1"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endParaRPr>
            </a:p>
          </p:txBody>
        </p:sp>
        <p:sp>
          <p:nvSpPr>
            <p:cNvPr id="11277" name="Line 11"/>
            <p:cNvSpPr>
              <a:spLocks/>
            </p:cNvSpPr>
            <p:nvPr/>
          </p:nvSpPr>
          <p:spPr bwMode="auto">
            <a:xfrm>
              <a:off x="2918" y="1013"/>
              <a:ext cx="10" cy="97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1278" name="Line 12"/>
            <p:cNvSpPr>
              <a:spLocks/>
            </p:cNvSpPr>
            <p:nvPr/>
          </p:nvSpPr>
          <p:spPr bwMode="auto">
            <a:xfrm flipV="1">
              <a:off x="2112" y="1980"/>
              <a:ext cx="798" cy="49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1279" name="Line 13"/>
            <p:cNvSpPr>
              <a:spLocks/>
            </p:cNvSpPr>
            <p:nvPr/>
          </p:nvSpPr>
          <p:spPr bwMode="auto">
            <a:xfrm>
              <a:off x="2928" y="1968"/>
              <a:ext cx="908" cy="49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53254" name="Text Box 25"/>
            <p:cNvSpPr>
              <a:spLocks noChangeArrowheads="1"/>
            </p:cNvSpPr>
            <p:nvPr/>
          </p:nvSpPr>
          <p:spPr bwMode="auto">
            <a:xfrm>
              <a:off x="2090" y="1617"/>
              <a:ext cx="6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SzPct val="100000"/>
                <a:defRPr/>
              </a:pP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sym typeface="Wingdings" pitchFamily="2" charset="2"/>
                </a:rPr>
                <a:t>CRK</a:t>
              </a:r>
            </a:p>
          </p:txBody>
        </p:sp>
        <p:sp>
          <p:nvSpPr>
            <p:cNvPr id="53257" name="Text Box 28"/>
            <p:cNvSpPr>
              <a:spLocks noChangeArrowheads="1"/>
            </p:cNvSpPr>
            <p:nvPr/>
          </p:nvSpPr>
          <p:spPr bwMode="auto">
            <a:xfrm>
              <a:off x="3142" y="1641"/>
              <a:ext cx="6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defRPr/>
              </a:pPr>
              <a:r>
                <a:rPr lang="en-US" b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sym typeface="Wingdings" pitchFamily="2" charset="2"/>
                </a:rPr>
                <a:t>WRK</a:t>
              </a:r>
            </a:p>
          </p:txBody>
        </p:sp>
        <p:sp>
          <p:nvSpPr>
            <p:cNvPr id="53258" name="Text Box 29"/>
            <p:cNvSpPr>
              <a:spLocks noChangeArrowheads="1"/>
            </p:cNvSpPr>
            <p:nvPr/>
          </p:nvSpPr>
          <p:spPr bwMode="auto">
            <a:xfrm>
              <a:off x="2517" y="2390"/>
              <a:ext cx="83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buSzPct val="100000"/>
                <a:defRPr/>
              </a:pPr>
              <a:r>
                <a:rPr lang="en-US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sym typeface="Wingdings" pitchFamily="2" charset="2"/>
                </a:rPr>
                <a:t>ProjectOZ</a:t>
              </a:r>
            </a:p>
          </p:txBody>
        </p:sp>
      </p:grpSp>
      <p:sp>
        <p:nvSpPr>
          <p:cNvPr id="14339" name="WordArt 19"/>
          <p:cNvSpPr>
            <a:spLocks noChangeArrowheads="1" noChangeShapeType="1" noTextEdit="1"/>
          </p:cNvSpPr>
          <p:nvPr/>
        </p:nvSpPr>
        <p:spPr bwMode="auto">
          <a:xfrm rot="-4263955">
            <a:off x="2799557" y="1156494"/>
            <a:ext cx="3663950" cy="40909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076988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Segoe"/>
              </a:rPr>
              <a:t>О Б У Ч Е Н И Е</a:t>
            </a:r>
          </a:p>
        </p:txBody>
      </p:sp>
      <p:sp>
        <p:nvSpPr>
          <p:cNvPr id="14340" name="WordArt 20"/>
          <p:cNvSpPr>
            <a:spLocks noChangeArrowheads="1" noChangeShapeType="1" noTextEdit="1"/>
          </p:cNvSpPr>
          <p:nvPr/>
        </p:nvSpPr>
        <p:spPr bwMode="auto">
          <a:xfrm rot="6468789">
            <a:off x="2522538" y="1012825"/>
            <a:ext cx="3614738" cy="40465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765516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Segoe"/>
              </a:rPr>
              <a:t>И С С Л Е Д О В А Н И Я</a:t>
            </a:r>
          </a:p>
        </p:txBody>
      </p:sp>
      <p:sp>
        <p:nvSpPr>
          <p:cNvPr id="53260" name="Text Box 33"/>
          <p:cNvSpPr>
            <a:spLocks noChangeArrowheads="1"/>
          </p:cNvSpPr>
          <p:nvPr/>
        </p:nvSpPr>
        <p:spPr bwMode="auto">
          <a:xfrm>
            <a:off x="285720" y="857232"/>
            <a:ext cx="2576513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Пакет Windows Operating Systems Internals Curriculum Resource Kit (CRK)  —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презентации, эксперименты, лабораторные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работы, тесты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 задания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для включения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учебных примеров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по ядру Windows 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 учебные курсы 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по операционным системам.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Доступен сейчас</a:t>
            </a:r>
          </a:p>
        </p:txBody>
      </p:sp>
      <p:sp>
        <p:nvSpPr>
          <p:cNvPr id="53262" name="Text Box 35"/>
          <p:cNvSpPr>
            <a:spLocks noChangeArrowheads="1"/>
          </p:cNvSpPr>
          <p:nvPr/>
        </p:nvSpPr>
        <p:spPr bwMode="auto">
          <a:xfrm>
            <a:off x="6564313" y="990600"/>
            <a:ext cx="27320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Windows Research  Kernel —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основные исходные коды ядра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 двоичные файлы,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интегрированные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со средой для создания 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 и тестирования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 экспериментальных 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 версий ядра Windows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 в целях обучения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 и исследования.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 Рабочая книга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 строении NT содержит более 40 спецификаций. </a:t>
            </a:r>
          </a:p>
          <a:p>
            <a:pPr eaLnBrk="0" hangingPunct="0">
              <a:buSzPct val="1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  Доступна сейчас</a:t>
            </a:r>
          </a:p>
        </p:txBody>
      </p:sp>
      <p:sp>
        <p:nvSpPr>
          <p:cNvPr id="53261" name="Text Box 34"/>
          <p:cNvSpPr>
            <a:spLocks noChangeArrowheads="1"/>
          </p:cNvSpPr>
          <p:nvPr/>
        </p:nvSpPr>
        <p:spPr bwMode="auto">
          <a:xfrm>
            <a:off x="228600" y="5210175"/>
            <a:ext cx="8915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ProjectOZ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— проект создания среды операционных систем с использованием встроенных интерфейсов ядра Windows для обеспечения в пользовательском режиме простых и ясных абстракций ЦП, диспетчера памяти, механизма ловушек и физической памяти, которые могли бы применяться в экспериментах, связанных с исследованием принципов работы операционных систем.   </a:t>
            </a:r>
          </a:p>
        </p:txBody>
      </p:sp>
      <p:sp>
        <p:nvSpPr>
          <p:cNvPr id="53259" name="Text Box 31"/>
          <p:cNvSpPr>
            <a:spLocks noChangeArrowheads="1"/>
          </p:cNvSpPr>
          <p:nvPr/>
        </p:nvSpPr>
        <p:spPr bwMode="auto">
          <a:xfrm>
            <a:off x="-26988" y="165100"/>
            <a:ext cx="92471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buSzPct val="100000"/>
              <a:defRPr/>
            </a:pPr>
            <a:r>
              <a:rPr lang="ru-RU" sz="2800" b="1">
                <a:solidFill>
                  <a:srgbClr val="FE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Компоненты академической программы Windows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07E44-4516-4AEB-8D61-C4E424C847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2" grpId="0"/>
      <p:bldP spid="532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981200"/>
            <a:ext cx="79343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defTabSz="114300" eaLnBrk="0" hangingPunct="0">
              <a:lnSpc>
                <a:spcPct val="90000"/>
              </a:lnSpc>
              <a:buSzPct val="100000"/>
              <a:defRPr/>
            </a:pPr>
            <a:r>
              <a:rPr lang="en-US">
                <a:solidFill>
                  <a:srgbClr val="FEFF99"/>
                </a:solidFill>
                <a:sym typeface="Wingdings" pitchFamily="2" charset="2"/>
                <a:hlinkClick r:id="rId3"/>
              </a:rPr>
              <a:t>www.microsoft.com/WindowsAcademic</a:t>
            </a:r>
            <a:endParaRPr lang="en-US">
              <a:solidFill>
                <a:srgbClr val="FEFF99"/>
              </a:solidFill>
              <a:sym typeface="Wingdings" pitchFamily="2" charset="2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14400"/>
            <a:ext cx="79248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5800" y="533400"/>
            <a:ext cx="7934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defTabSz="114300" eaLnBrk="0" hangingPunct="0">
              <a:lnSpc>
                <a:spcPct val="90000"/>
              </a:lnSpc>
              <a:buSzPct val="100000"/>
              <a:defRPr/>
            </a:pPr>
            <a:r>
              <a:rPr lang="en-US">
                <a:solidFill>
                  <a:srgbClr val="FEFF99"/>
                </a:solidFill>
                <a:sym typeface="Wingdings" pitchFamily="2" charset="2"/>
                <a:hlinkClick r:id="rId3"/>
              </a:rPr>
              <a:t>www.microsoft.com/WindowsAcademic</a:t>
            </a:r>
            <a:endParaRPr lang="en-US">
              <a:solidFill>
                <a:srgbClr val="FEFF99"/>
              </a:solidFill>
              <a:sym typeface="Wingdings" pitchFamily="2" charset="2"/>
            </a:endParaRPr>
          </a:p>
        </p:txBody>
      </p:sp>
      <p:sp>
        <p:nvSpPr>
          <p:cNvPr id="198667" name="Rectangle 2"/>
          <p:cNvSpPr>
            <a:spLocks noChangeArrowheads="1"/>
          </p:cNvSpPr>
          <p:nvPr/>
        </p:nvSpPr>
        <p:spPr bwMode="auto">
          <a:xfrm>
            <a:off x="533400" y="101600"/>
            <a:ext cx="8315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defTabSz="114300" eaLnBrk="0" hangingPunct="0">
              <a:lnSpc>
                <a:spcPct val="90000"/>
              </a:lnSpc>
              <a:buSzPct val="100000"/>
              <a:defRPr/>
            </a:pPr>
            <a:r>
              <a:rPr lang="ru-RU" sz="3200" b="1">
                <a:solidFill>
                  <a:srgbClr val="FEFF99"/>
                </a:solidFill>
                <a:sym typeface="Wingdings" pitchFamily="2" charset="2"/>
              </a:rPr>
              <a:t>Где можно найти эти компоненты?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2" name="Picture 6" descr="book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337026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3" name="Picture 7" descr="C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86200"/>
            <a:ext cx="2293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7" name="Rectangle 2"/>
          <p:cNvSpPr>
            <a:spLocks noChangeArrowheads="1"/>
          </p:cNvSpPr>
          <p:nvPr/>
        </p:nvSpPr>
        <p:spPr bwMode="auto">
          <a:xfrm>
            <a:off x="533400" y="4572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defTabSz="114300" eaLnBrk="0" hangingPunct="0">
              <a:lnSpc>
                <a:spcPct val="90000"/>
              </a:lnSpc>
              <a:buSzPct val="100000"/>
              <a:defRPr/>
            </a:pPr>
            <a:r>
              <a:rPr lang="en-US" sz="4000">
                <a:solidFill>
                  <a:srgbClr val="FEFF99"/>
                </a:solidFill>
                <a:sym typeface="Wingdings" pitchFamily="2" charset="2"/>
              </a:rPr>
              <a:t>Ресурсы для преподавателей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9100" y="1447800"/>
            <a:ext cx="8305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defTabSz="114300" eaLnBrk="0" hangingPunct="0">
              <a:lnSpc>
                <a:spcPct val="90000"/>
              </a:lnSpc>
              <a:buSzPct val="100000"/>
              <a:defRPr/>
            </a:pPr>
            <a:r>
              <a:rPr lang="en-US" sz="3200" b="1">
                <a:solidFill>
                  <a:srgbClr val="DA7900"/>
                </a:solidFill>
                <a:sym typeface="Wingdings" pitchFamily="2" charset="2"/>
              </a:rPr>
              <a:t>Выпуск для преподавателей </a:t>
            </a:r>
            <a:r>
              <a:rPr lang="ru-RU" sz="3200" b="1">
                <a:solidFill>
                  <a:srgbClr val="DA7900"/>
                </a:solidFill>
                <a:sym typeface="Wingdings" pitchFamily="2" charset="2"/>
              </a:rPr>
              <a:t/>
            </a:r>
            <a:br>
              <a:rPr lang="ru-RU" sz="3200" b="1">
                <a:solidFill>
                  <a:srgbClr val="DA7900"/>
                </a:solidFill>
                <a:sym typeface="Wingdings" pitchFamily="2" charset="2"/>
              </a:rPr>
            </a:br>
            <a:r>
              <a:rPr lang="en-US" sz="3200" b="1">
                <a:solidFill>
                  <a:srgbClr val="DA7900"/>
                </a:solidFill>
                <a:sym typeface="Wingdings" pitchFamily="2" charset="2"/>
              </a:rPr>
              <a:t>на компакт-диске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107950"/>
            <a:ext cx="8686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Пакет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учебных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ресурсов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(CRK)</a:t>
            </a:r>
          </a:p>
        </p:txBody>
      </p:sp>
      <p:sp>
        <p:nvSpPr>
          <p:cNvPr id="15363" name="Text Box 3"/>
          <p:cNvSpPr>
            <a:spLocks noChangeArrowheads="1"/>
          </p:cNvSpPr>
          <p:nvPr/>
        </p:nvSpPr>
        <p:spPr bwMode="auto">
          <a:xfrm>
            <a:off x="271463" y="914400"/>
            <a:ext cx="8872537" cy="4495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631825" lvl="1" indent="-282575" eaLnBrk="0" hangingPunct="0">
              <a:spcBef>
                <a:spcPts val="600"/>
              </a:spcBef>
              <a:buSzPct val="100000"/>
              <a:defRPr/>
            </a:pPr>
            <a:r>
              <a:rPr lang="en-US" sz="2400" dirty="0" err="1">
                <a:solidFill>
                  <a:srgbClr val="FFC45B"/>
                </a:solidFill>
                <a:sym typeface="Wingdings" pitchFamily="2" charset="2"/>
              </a:rPr>
              <a:t>Цели</a:t>
            </a:r>
            <a:endParaRPr lang="en-US" sz="2400" dirty="0">
              <a:solidFill>
                <a:srgbClr val="FFC45B"/>
              </a:solidFill>
              <a:sym typeface="Wingdings" pitchFamily="2" charset="2"/>
            </a:endParaRPr>
          </a:p>
          <a:p>
            <a:pPr marL="631825" lvl="1" indent="-282575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00"/>
                </a:solidFill>
                <a:sym typeface="Wingdings" pitchFamily="2" charset="2"/>
              </a:rPr>
              <a:t>Объединение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00"/>
                </a:solidFill>
                <a:sym typeface="Wingdings" pitchFamily="2" charset="2"/>
              </a:rPr>
              <a:t>ресурсов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по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предмету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основной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ОС</a:t>
            </a:r>
          </a:p>
          <a:p>
            <a:pPr marL="1203325" lvl="2" indent="-457200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Презентационные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материалы</a:t>
            </a:r>
            <a:endParaRPr lang="en-US" sz="2000" dirty="0">
              <a:solidFill>
                <a:srgbClr val="FFFFFF"/>
              </a:solidFill>
              <a:sym typeface="Wingdings" pitchFamily="2" charset="2"/>
            </a:endParaRPr>
          </a:p>
          <a:p>
            <a:pPr marL="1203325" lvl="2" indent="-457200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Лабораторные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работы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задания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тесты</a:t>
            </a:r>
            <a:endParaRPr lang="en-US" sz="2000" dirty="0">
              <a:solidFill>
                <a:srgbClr val="FFFFFF"/>
              </a:solidFill>
              <a:sym typeface="Wingdings" pitchFamily="2" charset="2"/>
            </a:endParaRPr>
          </a:p>
          <a:p>
            <a:pPr marL="1203325" lvl="2" indent="-457200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Служебные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программы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Sysinternals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средства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отладки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</a:p>
          <a:p>
            <a:pPr marL="631825" lvl="1" indent="-282575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00"/>
                </a:solidFill>
                <a:sym typeface="Wingdings" pitchFamily="2" charset="2"/>
              </a:rPr>
              <a:t>Справочные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00"/>
                </a:solidFill>
                <a:sym typeface="Wingdings" pitchFamily="2" charset="2"/>
              </a:rPr>
              <a:t>материалы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и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примеры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внедрения</a:t>
            </a:r>
            <a:endParaRPr lang="en-US" sz="2000" dirty="0">
              <a:solidFill>
                <a:srgbClr val="FFFFFF"/>
              </a:solidFill>
              <a:sym typeface="Wingdings" pitchFamily="2" charset="2"/>
            </a:endParaRPr>
          </a:p>
          <a:p>
            <a:pPr marL="1203325" lvl="2" indent="-457200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углубленные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занятия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по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ОС</a:t>
            </a:r>
          </a:p>
          <a:p>
            <a:pPr marL="1203325" lvl="2" indent="-457200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образцы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исходного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кода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WRK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  <a:p>
            <a:pPr marL="631825" lvl="1" indent="-282575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00"/>
                </a:solidFill>
                <a:sym typeface="Wingdings" pitchFamily="2" charset="2"/>
              </a:rPr>
              <a:t>Краткие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00"/>
                </a:solidFill>
                <a:sym typeface="Wingdings" pitchFamily="2" charset="2"/>
              </a:rPr>
              <a:t>сведения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 о </a:t>
            </a:r>
            <a:r>
              <a:rPr lang="en-US" sz="2000" dirty="0" err="1">
                <a:solidFill>
                  <a:srgbClr val="FFFF00"/>
                </a:solidFill>
                <a:sym typeface="Wingdings" pitchFamily="2" charset="2"/>
              </a:rPr>
              <a:t>лицензировании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 </a:t>
            </a:r>
          </a:p>
          <a:p>
            <a:pPr marL="1203325" lvl="2" indent="-457200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Некоммерческое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академическое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использование</a:t>
            </a:r>
            <a:endParaRPr lang="en-US" sz="2000" dirty="0">
              <a:solidFill>
                <a:srgbClr val="FFFFFF"/>
              </a:solidFill>
              <a:sym typeface="Wingdings" pitchFamily="2" charset="2"/>
            </a:endParaRPr>
          </a:p>
          <a:p>
            <a:pPr marL="1203325" lvl="2" indent="-457200" eaLnBrk="0" hangingPunct="0">
              <a:spcBef>
                <a:spcPts val="600"/>
              </a:spcBef>
              <a:buClr>
                <a:srgbClr val="FFFFFF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Возможность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изменения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создания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производных</a:t>
            </a:r>
            <a:r>
              <a:rPr lang="en-US" sz="20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FF"/>
                </a:solidFill>
                <a:sym typeface="Wingdings" pitchFamily="2" charset="2"/>
              </a:rPr>
              <a:t>работ</a:t>
            </a:r>
            <a:endParaRPr lang="en-US" sz="2000" dirty="0">
              <a:solidFill>
                <a:srgbClr val="FFFFFF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69850"/>
            <a:ext cx="8686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n-US" sz="3200" b="1" dirty="0" err="1">
                <a:solidFill>
                  <a:srgbClr val="FFFF00"/>
                </a:solidFill>
                <a:sym typeface="Wingdings" pitchFamily="2" charset="2"/>
              </a:rPr>
              <a:t>Пакет</a:t>
            </a:r>
            <a:r>
              <a:rPr lang="en-US" sz="3200" b="1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" pitchFamily="2" charset="2"/>
              </a:rPr>
              <a:t>учебных</a:t>
            </a:r>
            <a:r>
              <a:rPr lang="en-US" sz="3200" b="1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" pitchFamily="2" charset="2"/>
              </a:rPr>
              <a:t>ресурсов</a:t>
            </a:r>
            <a:r>
              <a:rPr lang="en-US" sz="3200" b="1" dirty="0">
                <a:solidFill>
                  <a:srgbClr val="FFFF00"/>
                </a:solidFill>
                <a:sym typeface="Wingdings" pitchFamily="2" charset="2"/>
              </a:rPr>
              <a:t> (CRK)</a:t>
            </a:r>
          </a:p>
        </p:txBody>
      </p:sp>
      <p:pic>
        <p:nvPicPr>
          <p:cNvPr id="18435" name="Picture 12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90600"/>
            <a:ext cx="17716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ext Box 3"/>
          <p:cNvSpPr>
            <a:spLocks noChangeArrowheads="1"/>
          </p:cNvSpPr>
          <p:nvPr/>
        </p:nvSpPr>
        <p:spPr bwMode="auto">
          <a:xfrm>
            <a:off x="0" y="1147763"/>
            <a:ext cx="847725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3738" lvl="1" indent="-236538" eaLnBrk="0" hangingPunct="0">
              <a:lnSpc>
                <a:spcPct val="110000"/>
              </a:lnSpc>
              <a:buFontTx/>
              <a:buChar char="•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Основан на материалах 4</a:t>
            </a:r>
            <a:r>
              <a:rPr lang="ru-RU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го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издания книги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Windows Internals (Внутренняя структура ОС Windows). </a:t>
            </a:r>
          </a:p>
          <a:p>
            <a:pPr marL="1081088" lvl="2" indent="-166688" eaLnBrk="0" hangingPunct="0">
              <a:lnSpc>
                <a:spcPct val="110000"/>
              </a:lnSpc>
              <a:buFontTx/>
              <a:buChar char="•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Авторы — М.Руссинович (M. Russinovich)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и Д.Соломон (D. Solomon)</a:t>
            </a:r>
          </a:p>
          <a:p>
            <a:pPr marL="1081088" lvl="2" indent="-166688" eaLnBrk="0" hangingPunct="0">
              <a:lnSpc>
                <a:spcPct val="110000"/>
              </a:lnSpc>
              <a:buFontTx/>
              <a:buChar char="•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при участии профессора Андреаса Польце (Andreas Polze),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Институт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Хассо-Платтнера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, Германия</a:t>
            </a:r>
          </a:p>
          <a:p>
            <a:pPr marL="693738" lvl="1" indent="-236538" eaLnBrk="0" hangingPunct="0">
              <a:lnSpc>
                <a:spcPct val="110000"/>
              </a:lnSpc>
              <a:buFontTx/>
              <a:buChar char="•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Охватывает все разделы ACM/IEEE-CS OS BOK и другие темы   </a:t>
            </a:r>
          </a:p>
          <a:p>
            <a:pPr marL="693738" lvl="1" indent="-236538" eaLnBrk="0" hangingPunct="0">
              <a:lnSpc>
                <a:spcPct val="110000"/>
              </a:lnSpc>
              <a:buFontTx/>
              <a:buChar char="•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Масштабируется на несколько уровней</a:t>
            </a:r>
          </a:p>
          <a:p>
            <a:pPr marL="693738" lvl="1" indent="-236538" eaLnBrk="0" hangingPunct="0">
              <a:lnSpc>
                <a:spcPct val="110000"/>
              </a:lnSpc>
              <a:buFontTx/>
              <a:buChar char="•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Имеет модульную структуру (может использоваться целиком или по частям)</a:t>
            </a:r>
          </a:p>
          <a:p>
            <a:pPr marL="693738" lvl="1" indent="-236538" eaLnBrk="0" hangingPunct="0">
              <a:lnSpc>
                <a:spcPct val="110000"/>
              </a:lnSpc>
              <a:buFontTx/>
              <a:buChar char="•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Учебные примеры — сравнение и выявление различий </a:t>
            </a:r>
          </a:p>
          <a:p>
            <a:pPr marL="693738" lvl="1" indent="-236538" eaLnBrk="0" hangingPunct="0">
              <a:buSzPct val="100000"/>
              <a:tabLst>
                <a:tab pos="1081088" algn="l"/>
              </a:tabLst>
              <a:defRPr/>
            </a:pPr>
            <a:endParaRPr lang="ru-RU" sz="1600" dirty="0">
              <a:solidFill>
                <a:srgbClr val="FFFFFF"/>
              </a:solidFill>
              <a:sym typeface="Wingdings" pitchFamily="2" charset="2"/>
            </a:endParaRPr>
          </a:p>
          <a:p>
            <a:pPr marL="693738" lvl="1" indent="-236538" eaLnBrk="0" hangingPunct="0">
              <a:lnSpc>
                <a:spcPct val="150000"/>
              </a:lnSpc>
              <a:spcAft>
                <a:spcPct val="20000"/>
              </a:spcAft>
              <a:buSzPct val="100000"/>
              <a:tabLst>
                <a:tab pos="1081088" algn="l"/>
              </a:tabLs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Каждый раздел включает базовые 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расширенные модули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</a:t>
            </a:r>
          </a:p>
          <a:p>
            <a:pPr marL="1081088" lvl="2" indent="-166688" eaLnBrk="0" hangingPunct="0">
              <a:spcBef>
                <a:spcPts val="600"/>
              </a:spcBef>
              <a:spcAft>
                <a:spcPct val="20000"/>
              </a:spcAft>
              <a:buSzPct val="100000"/>
              <a:tabLst>
                <a:tab pos="1081088" algn="l"/>
              </a:tabLst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Базовые модули содержат материалы, предназначенные для включения в полный учебный курс по ОС базового уровня продолжительностью в один семестр.</a:t>
            </a:r>
          </a:p>
          <a:p>
            <a:pPr marL="1081088" lvl="2" indent="-166688" eaLnBrk="0" hangingPunct="0">
              <a:spcBef>
                <a:spcPts val="600"/>
              </a:spcBef>
              <a:spcAft>
                <a:spcPct val="20000"/>
              </a:spcAft>
              <a:buSzPct val="100000"/>
              <a:tabLst>
                <a:tab pos="1081088" algn="l"/>
              </a:tabLst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Расширенные модули содержат материалы, предназначенные для включения </a:t>
            </a:r>
            <a:b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в курс углубленного изучения ОС продолжительностью в один семестр.  </a:t>
            </a:r>
          </a:p>
          <a:p>
            <a:pPr marL="693738" lvl="1" indent="-236538" eaLnBrk="0" hangingPunct="0">
              <a:spcBef>
                <a:spcPts val="600"/>
              </a:spcBef>
              <a:spcAft>
                <a:spcPct val="20000"/>
              </a:spcAft>
              <a:buFont typeface="Wingdings" pitchFamily="2" charset="2"/>
              <a:buChar char="Ø"/>
              <a:tabLst>
                <a:tab pos="1081088" algn="l"/>
              </a:tabLs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Во всех разделах приводятся образцы исходного кода.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-76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  Использование CRK</a:t>
            </a:r>
          </a:p>
        </p:txBody>
      </p:sp>
      <p:sp>
        <p:nvSpPr>
          <p:cNvPr id="15363" name="Text Box 3"/>
          <p:cNvSpPr>
            <a:spLocks noChangeArrowheads="1"/>
          </p:cNvSpPr>
          <p:nvPr/>
        </p:nvSpPr>
        <p:spPr bwMode="auto">
          <a:xfrm>
            <a:off x="762000" y="11430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631825" lvl="1" indent="-282575">
              <a:spcBef>
                <a:spcPts val="600"/>
              </a:spcBef>
              <a:defRPr/>
            </a:pPr>
            <a:endParaRPr kumimoji="1" lang="en-US" sz="1000" dirty="0">
              <a:solidFill>
                <a:schemeClr val="accent1"/>
              </a:solidFill>
              <a:latin typeface="Arial" pitchFamily="34" charset="0"/>
              <a:cs typeface="+mn-cs"/>
              <a:sym typeface="Wingdings" pitchFamily="2" charset="2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04800" y="828675"/>
            <a:ext cx="8458200" cy="533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SzPct val="100000"/>
            </a:pPr>
            <a:r>
              <a:rPr lang="ru-RU" sz="2000" b="1" u="sng" dirty="0" smtClean="0">
                <a:solidFill>
                  <a:srgbClr val="FFFFFF"/>
                </a:solidFill>
                <a:sym typeface="Arial" charset="0"/>
              </a:rPr>
              <a:t> </a:t>
            </a:r>
            <a:endParaRPr lang="ru-RU" sz="2000" b="1" u="sng" dirty="0">
              <a:solidFill>
                <a:srgbClr val="FFFFFF"/>
              </a:solidFill>
              <a:sym typeface="Arial" charset="0"/>
            </a:endParaRP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самый популярный на настоящее время компонент учебного процесса MSDNAA </a:t>
            </a: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используется преимущественно в лекциях</a:t>
            </a:r>
          </a:p>
          <a:p>
            <a:pPr marL="723900" lvl="1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включается в уже имеющиеся презентации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(для студентов старших курсов) </a:t>
            </a:r>
          </a:p>
          <a:p>
            <a:pPr marL="723900" lvl="1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курс на базе Windows (факультативный, для аспирантов)</a:t>
            </a: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полезен для самообразования </a:t>
            </a:r>
          </a:p>
          <a:p>
            <a:pPr marL="723900" lvl="1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проекты для выпускного курса</a:t>
            </a:r>
          </a:p>
          <a:p>
            <a:pPr marL="723900" lvl="1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исследования — для кандидатов наук</a:t>
            </a: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богатый набор лабораторных ресурсов  (руководства, служебные программы и инструменты)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6238" y="96838"/>
            <a:ext cx="8393112" cy="53022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Windows Research Kernel (WRK)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0200" y="838200"/>
            <a:ext cx="9067800" cy="6146800"/>
          </a:xfrm>
        </p:spPr>
        <p:txBody>
          <a:bodyPr/>
          <a:lstStyle/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Tx/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Цели</a:t>
            </a:r>
          </a:p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Font typeface="Wingdings" pitchFamily="2" charset="2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Облегчить преподавателям и учащимся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сравнение и нахождение </a:t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различий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в отношении Windows и других операционных систем.</a:t>
            </a:r>
          </a:p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Font typeface="Wingdings" pitchFamily="2" charset="2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Предоставить учащимся возможность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изучать исходный код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вносить изменения и создавать проекты.</a:t>
            </a:r>
          </a:p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Font typeface="Wingdings" pitchFamily="2" charset="2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Обеспечить более действенную поддержку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исследованиям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 публикациям. </a:t>
            </a:r>
          </a:p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Font typeface="Wingdings" pitchFamily="2" charset="2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Способствовать изданию большего числа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учебников по ОС </a:t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 предназначенных для университетов книг по внутренней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организации ядра Windows. </a:t>
            </a:r>
          </a:p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Font typeface="Wingdings" pitchFamily="2" charset="2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Упростить лицензирование, чтобы разрешить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использование </a:t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на классных занятиях и в лабораторных работах</a:t>
            </a:r>
          </a:p>
          <a:p>
            <a:pPr marL="350838" indent="-350838">
              <a:lnSpc>
                <a:spcPct val="11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Tx/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Основано на ОС NT Windows Server 2003 SP1 и Windows x64</a:t>
            </a:r>
          </a:p>
          <a:p>
            <a:pPr marL="695325" lvl="1" indent="-238125">
              <a:spcBef>
                <a:spcPct val="10000"/>
              </a:spcBef>
              <a:spcAft>
                <a:spcPct val="10000"/>
              </a:spcAft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Более 800 тысяч строк исходного кода ядра</a:t>
            </a:r>
          </a:p>
          <a:p>
            <a:pPr marL="695325" lvl="1" indent="-238125">
              <a:spcBef>
                <a:spcPct val="10000"/>
              </a:spcBef>
              <a:spcAft>
                <a:spcPct val="10000"/>
              </a:spcAft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Код несколько упрощен, упорядочены комментарии,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исправлена орфография</a:t>
            </a:r>
          </a:p>
          <a:p>
            <a:pPr marL="695325" lvl="1" indent="-238125">
              <a:spcBef>
                <a:spcPct val="10000"/>
              </a:spcBef>
              <a:spcAft>
                <a:spcPct val="10000"/>
              </a:spcAft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Подлинные спецификации и проектная документация по NT</a:t>
            </a:r>
          </a:p>
          <a:p>
            <a:pPr marL="350838" indent="-3508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Font typeface="Wingdings" pitchFamily="2" charset="2"/>
              <a:buChar char="•"/>
              <a:defRPr/>
            </a:pPr>
            <a:endParaRPr lang="ru-RU" sz="1800" dirty="0" smtClean="0">
              <a:solidFill>
                <a:srgbClr val="FFFFFF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-76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  Использование WRK</a:t>
            </a:r>
          </a:p>
        </p:txBody>
      </p:sp>
      <p:sp>
        <p:nvSpPr>
          <p:cNvPr id="15363" name="Text Box 3"/>
          <p:cNvSpPr>
            <a:spLocks noChangeArrowheads="1"/>
          </p:cNvSpPr>
          <p:nvPr/>
        </p:nvSpPr>
        <p:spPr bwMode="auto">
          <a:xfrm>
            <a:off x="762000" y="11430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631825" lvl="1" indent="-282575">
              <a:spcBef>
                <a:spcPts val="600"/>
              </a:spcBef>
              <a:defRPr/>
            </a:pPr>
            <a:endParaRPr kumimoji="1" lang="en-US" sz="1000" dirty="0">
              <a:solidFill>
                <a:schemeClr val="accent1"/>
              </a:solidFill>
              <a:latin typeface="Arial" pitchFamily="34" charset="0"/>
              <a:cs typeface="+mn-cs"/>
              <a:sym typeface="Wingdings" pitchFamily="2" charset="2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04800" y="754063"/>
            <a:ext cx="8534400" cy="4468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Лабораторные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работы по программированию </a:t>
            </a:r>
          </a:p>
          <a:p>
            <a:pPr marL="723900" lvl="1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внесение изменений или создание проектов в целях преподавания и проведения экспериментов</a:t>
            </a:r>
          </a:p>
          <a:p>
            <a:pPr marL="723900" lvl="1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проекты программирования (например, планирование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на основе справедливого раздела)</a:t>
            </a: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изучение исходного кода (особенно если для обучения используется CRK)</a:t>
            </a: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проекты для выпускного курса / дипломные проекты</a:t>
            </a: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исследования — для кандидатов наук</a:t>
            </a:r>
          </a:p>
          <a:p>
            <a:pPr marL="266700" indent="-266700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Книги, содержащие соответствующие фрагменты исходного кода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8900"/>
            <a:ext cx="9144000" cy="530225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Project OZ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736600"/>
            <a:ext cx="8610600" cy="5680075"/>
          </a:xfrm>
        </p:spPr>
        <p:txBody>
          <a:bodyPr>
            <a:normAutofit lnSpcReduction="10000"/>
          </a:bodyPr>
          <a:lstStyle/>
          <a:p>
            <a:pPr marL="350838" indent="-350838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Font typeface="Arial" charset="0"/>
              <a:buNone/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Цель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—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создание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экспериментальной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среды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для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проектов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ОС </a:t>
            </a: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Среда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для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проектов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ОС с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использованием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API-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интерфейса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NT</a:t>
            </a: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Обеспечивает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в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пользовательском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режиме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простые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абстракции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</a:t>
            </a: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Применяются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реальные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функциональные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возможности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ОС,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а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не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«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игрушечное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»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моделирование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целях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преподавания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и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проведения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экспериментов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понижен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уровень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сложности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простой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среде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разработки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применяются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стандартные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средства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для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сборки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отладки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и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создания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инструментария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Поддерживаются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эксперименты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связанные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с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исследованием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принципов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работы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ОС</a:t>
            </a: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Поощряется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образ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мыслей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учащихся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направленный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на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создание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готовых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к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использованию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программных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продуктов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350838" indent="-350838">
              <a:lnSpc>
                <a:spcPct val="100000"/>
              </a:lnSpc>
              <a:buClrTx/>
              <a:buFont typeface="Arial" charset="0"/>
              <a:buNone/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Краткие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сведения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о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лицензировании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некоммерческое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использование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350838" indent="-350838">
              <a:lnSpc>
                <a:spcPct val="100000"/>
              </a:lnSpc>
              <a:spcBef>
                <a:spcPct val="20000"/>
              </a:spcBef>
              <a:buClr>
                <a:srgbClr val="FEFF99"/>
              </a:buClr>
              <a:buFont typeface="Wingdings" pitchFamily="2" charset="2"/>
              <a:buChar char="•"/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возможность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внесения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изменений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и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создания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производных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работ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50" y="100013"/>
            <a:ext cx="60436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3200" b="1">
                <a:solidFill>
                  <a:srgbClr val="FEFF99"/>
                </a:solidFill>
                <a:sym typeface="Arial" charset="0"/>
              </a:rPr>
              <a:t>Архитектура ProjectOZ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65225" y="5011738"/>
            <a:ext cx="2046288" cy="990600"/>
          </a:xfrm>
          <a:prstGeom prst="rect">
            <a:avLst/>
          </a:prstGeom>
          <a:solidFill>
            <a:srgbClr val="9668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Ядро NT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65225" y="4364038"/>
            <a:ext cx="2047875" cy="638175"/>
          </a:xfrm>
          <a:prstGeom prst="rect">
            <a:avLst/>
          </a:prstGeom>
          <a:solidFill>
            <a:srgbClr val="C1BB3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Собственный </a:t>
            </a:r>
            <a:br>
              <a:rPr lang="ru-RU">
                <a:solidFill>
                  <a:srgbClr val="FFFFFF"/>
                </a:solidFill>
                <a:sym typeface="Arial" charset="0"/>
              </a:rPr>
            </a:br>
            <a:r>
              <a:rPr lang="ru-RU">
                <a:solidFill>
                  <a:srgbClr val="FFFFFF"/>
                </a:solidFill>
                <a:sym typeface="Arial" charset="0"/>
              </a:rPr>
              <a:t>API-интерфейс NT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65225" y="3657600"/>
            <a:ext cx="2046288" cy="304800"/>
          </a:xfrm>
          <a:prstGeom prst="rect">
            <a:avLst/>
          </a:prstGeom>
          <a:solidFill>
            <a:srgbClr val="4CCC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SPACE.exe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165225" y="2971800"/>
            <a:ext cx="2046288" cy="304800"/>
          </a:xfrm>
          <a:prstGeom prst="rect">
            <a:avLst/>
          </a:prstGeom>
          <a:solidFill>
            <a:srgbClr val="E4C6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BasicOZ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165225" y="2057400"/>
            <a:ext cx="2046288" cy="914400"/>
          </a:xfrm>
          <a:prstGeom prst="rect">
            <a:avLst/>
          </a:prstGeom>
          <a:solidFill>
            <a:srgbClr val="C788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ProjectOZ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65225" y="1295400"/>
            <a:ext cx="2046288" cy="381000"/>
          </a:xfrm>
          <a:prstGeom prst="rect">
            <a:avLst/>
          </a:prstGeom>
          <a:solidFill>
            <a:srgbClr val="F8BC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ru-RU" dirty="0">
                <a:solidFill>
                  <a:srgbClr val="FFFFFF"/>
                </a:solidFill>
                <a:sym typeface="Arial" charset="0"/>
              </a:rPr>
              <a:t>нагрузки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3200400" y="2667000"/>
            <a:ext cx="167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Ctr="1"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3200400" y="1828800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Ctr="1"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3200400" y="3810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Ctr="1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3200400" y="1143000"/>
            <a:ext cx="1728788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Ctr="1"/>
          <a:lstStyle/>
          <a:p>
            <a:endParaRPr lang="ru-RU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933950" y="3657600"/>
            <a:ext cx="4152900" cy="138191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SzPct val="100000"/>
              <a:tabLst>
                <a:tab pos="1778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Обеспечиваемые SPACE* абстракции ЦП, диспетчера памяти, ловушек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SzPct val="100000"/>
              <a:tabLst>
                <a:tab pos="177800" algn="l"/>
              </a:tabLs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*  На основе проекта SPACE, разработанного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в Калифорнийском университете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	(Санта-Барбара, США) Пробертом и Бруно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105400" y="2143116"/>
            <a:ext cx="4038600" cy="140038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182563" indent="-342900" eaLnBrk="0" hangingPunct="0">
              <a:lnSpc>
                <a:spcPts val="1800"/>
              </a:lnSpc>
              <a:spcBef>
                <a:spcPts val="600"/>
              </a:spcBef>
              <a:buSzPct val="1000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Первоначальная реализация ОС</a:t>
            </a:r>
          </a:p>
          <a:p>
            <a:pPr marL="182563" indent="-342900" eaLnBrk="0" hangingPunct="0">
              <a:lnSpc>
                <a:spcPts val="1800"/>
              </a:lnSpc>
              <a:spcBef>
                <a:spcPts val="600"/>
              </a:spcBef>
              <a:buFontTx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Небольшой объем кода</a:t>
            </a:r>
          </a:p>
          <a:p>
            <a:pPr marL="182563" indent="-342900" eaLnBrk="0" hangingPunct="0">
              <a:lnSpc>
                <a:spcPts val="1800"/>
              </a:lnSpc>
              <a:spcBef>
                <a:spcPts val="600"/>
              </a:spcBef>
              <a:buFontTx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Побуждает учащихся добиваться более высокого результата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848225" y="928688"/>
            <a:ext cx="2286000" cy="5355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SzPct val="1000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Нагрузки, тесты, инструментарий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838700" y="1571625"/>
            <a:ext cx="3259138" cy="5355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SzPct val="1000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Проекты и эксперименты учащихся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57200" y="4267200"/>
            <a:ext cx="42672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" y="6019800"/>
            <a:ext cx="839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SzPct val="100000"/>
              <a:defRPr/>
            </a:pPr>
            <a:r>
              <a:rPr lang="ru-RU" sz="4000">
                <a:solidFill>
                  <a:srgbClr val="FEFF99"/>
                </a:solidFill>
                <a:sym typeface="Arial" charset="0"/>
              </a:rPr>
              <a:t>Windows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4953000" y="5186363"/>
            <a:ext cx="2819400" cy="9787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SzPct val="1000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ProjectOZ выполняется в пользовательском режиме в стандартной системе Windows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F774-C3BF-4E24-80D3-1AC77F7C82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1219200"/>
            <a:ext cx="8915400" cy="14097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SzPct val="100000"/>
              <a:defRPr/>
            </a:pPr>
            <a:r>
              <a:rPr lang="en-US" sz="4800" dirty="0" err="1">
                <a:solidFill>
                  <a:srgbClr val="FEFF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Программа</a:t>
            </a:r>
            <a:r>
              <a:rPr lang="en-US" sz="4800" dirty="0">
                <a:solidFill>
                  <a:srgbClr val="FEFF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4800" dirty="0">
                <a:solidFill>
                  <a:srgbClr val="FEFF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sz="4800" dirty="0">
                <a:solidFill>
                  <a:srgbClr val="FEFF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4800" dirty="0">
                <a:solidFill>
                  <a:srgbClr val="FEFF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Shared Source Initiative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4788" y="0"/>
            <a:ext cx="875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К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онтактная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информация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1000" y="693738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 eaLnBrk="0" hangingPunct="0">
              <a:lnSpc>
                <a:spcPct val="95000"/>
              </a:lnSpc>
              <a:spcBef>
                <a:spcPct val="20000"/>
              </a:spcBef>
              <a:buSzPct val="100000"/>
              <a:tabLst>
                <a:tab pos="690563" algn="l"/>
              </a:tabLst>
              <a:defRPr/>
            </a:pPr>
            <a:r>
              <a:rPr lang="ru-RU" b="1" dirty="0">
                <a:solidFill>
                  <a:srgbClr val="FFFC08"/>
                </a:solidFill>
                <a:sym typeface="Wingdings" pitchFamily="2" charset="2"/>
              </a:rPr>
              <a:t>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CRK</a:t>
            </a:r>
          </a:p>
          <a:p>
            <a:pPr marL="517525" lvl="1" indent="-22860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69056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Доступен для бесплатной загрузки из репозитория Academic Alliance Repository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на веб-узле MSDN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www.msdnaacr.net/curriculum/pfv.aspx?ID=6191</a:t>
            </a:r>
          </a:p>
          <a:p>
            <a:pPr marL="168275" indent="-168275" eaLnBrk="0" hangingPunct="0">
              <a:lnSpc>
                <a:spcPct val="95000"/>
              </a:lnSpc>
              <a:spcBef>
                <a:spcPct val="20000"/>
              </a:spcBef>
              <a:buSzPct val="100000"/>
              <a:tabLst>
                <a:tab pos="690563" algn="l"/>
              </a:tabLs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ProjectOZ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</a:p>
          <a:p>
            <a:pPr marL="517525" lvl="1" indent="-22860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69056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Доступен для бесплатной загрузки из репозитория Academic Alliance Repository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на веб-узле MSDN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www.msdnaacr.net/curriculum/pfv.aspx?ID=6547</a:t>
            </a:r>
          </a:p>
          <a:p>
            <a:pPr marL="168275" indent="-168275" eaLnBrk="0" hangingPunct="0">
              <a:lnSpc>
                <a:spcPct val="95000"/>
              </a:lnSpc>
              <a:spcBef>
                <a:spcPct val="20000"/>
              </a:spcBef>
              <a:buSzPct val="100000"/>
              <a:tabLst>
                <a:tab pos="690563" algn="l"/>
              </a:tabLs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WRK –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предназначен исключительно для преподавательского состава,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доступ защищен паролем</a:t>
            </a:r>
          </a:p>
          <a:p>
            <a:pPr marL="517525" lvl="1" indent="-22860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69056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Доступен для загрузки коллективным подписчикам MSDN-AA — кафедрам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 факультетам учебных заведений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http://msdn.microsoft.com/subscriptions/</a:t>
            </a:r>
          </a:p>
          <a:p>
            <a:pPr marL="517525" lvl="1" indent="-22860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69056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Индивидуальный доступ преподавателей к WRK возможен через портал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Faculty Connection 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www.microsoft.com/education/facultyconnection/</a:t>
            </a:r>
          </a:p>
          <a:p>
            <a:pPr marL="168275" indent="-168275" eaLnBrk="0" hangingPunct="0">
              <a:lnSpc>
                <a:spcPct val="95000"/>
              </a:lnSpc>
              <a:spcBef>
                <a:spcPct val="20000"/>
              </a:spcBef>
              <a:buSzPct val="100000"/>
              <a:tabLst>
                <a:tab pos="690563" algn="l"/>
              </a:tabLs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 Обратная связь</a:t>
            </a:r>
          </a:p>
          <a:p>
            <a:pPr marL="517525" lvl="1" indent="-22860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69056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Пишите нам по адресу compsci@microsoft.com</a:t>
            </a:r>
          </a:p>
          <a:p>
            <a:pPr marL="168275" indent="-168275" eaLnBrk="0" hangingPunct="0">
              <a:lnSpc>
                <a:spcPct val="95000"/>
              </a:lnSpc>
              <a:spcBef>
                <a:spcPct val="20000"/>
              </a:spcBef>
              <a:buSzPct val="100000"/>
              <a:tabLst>
                <a:tab pos="69056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Дополнительные сведения о WAP и по смежным темам</a:t>
            </a:r>
          </a:p>
          <a:p>
            <a:pPr marL="517525" lvl="1" indent="-228600" eaLnBrk="0" hangingPunct="0">
              <a:lnSpc>
                <a:spcPct val="95000"/>
              </a:lnSpc>
              <a:spcBef>
                <a:spcPct val="20000"/>
              </a:spcBef>
              <a:buSzPct val="100000"/>
              <a:tabLst>
                <a:tab pos="690563" algn="l"/>
              </a:tabLst>
              <a:defRPr/>
            </a:pP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www.microsoft.com/WindowsAcademic</a:t>
            </a:r>
          </a:p>
          <a:p>
            <a:pPr marL="517525" lvl="1" indent="-22860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69056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Форумы для обсуждений и общения с группой ядра и архитектуры Windows </a:t>
            </a: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http://forums.microsoft.com/WindowsAcademic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3588" y="1588"/>
            <a:ext cx="5076825" cy="968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Что такое программа</a:t>
            </a:r>
            <a:b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Shared Source Initiative?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73150"/>
            <a:ext cx="8467756" cy="507049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Aft>
                <a:spcPct val="20000"/>
              </a:spcAft>
              <a:buClrTx/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Программа Shared Source Initiative (SSI) корпорации Майкрософт — это способ сделать исходный код Майкрософт более доступным.</a:t>
            </a:r>
          </a:p>
          <a:p>
            <a:pPr algn="l">
              <a:lnSpc>
                <a:spcPct val="120000"/>
              </a:lnSpc>
              <a:spcAft>
                <a:spcPct val="20000"/>
              </a:spcAft>
              <a:buClrTx/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Программа Shared Source Initiative включает в себя набор технологий для частных лиц и организаций. </a:t>
            </a:r>
            <a:endParaRPr lang="ru-RU" sz="2000" dirty="0" smtClean="0">
              <a:solidFill>
                <a:srgbClr val="FFFFFF"/>
              </a:solidFill>
              <a:sym typeface="Wingdings" pitchFamily="2" charset="2"/>
            </a:endParaRPr>
          </a:p>
          <a:p>
            <a:pPr algn="l">
              <a:lnSpc>
                <a:spcPct val="120000"/>
              </a:lnSpc>
              <a:spcAft>
                <a:spcPct val="20000"/>
              </a:spcAft>
              <a:buClrTx/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Дополнительные сведения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:</a:t>
            </a:r>
          </a:p>
          <a:p>
            <a:pPr algn="l">
              <a:lnSpc>
                <a:spcPct val="120000"/>
              </a:lnSpc>
              <a:spcAft>
                <a:spcPct val="20000"/>
              </a:spcAft>
              <a:buClrTx/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FFE7BD"/>
              </a:solidFill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6738" y="4406900"/>
            <a:ext cx="3921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30000"/>
              </a:spcBef>
              <a:buSzPct val="100000"/>
              <a:defRPr/>
            </a:pPr>
            <a:r>
              <a:rPr lang="ru-RU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  <a:hlinkClick r:id="rId3"/>
              </a:rPr>
              <a:t>www.microsoft.com/sharedsource</a:t>
            </a:r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30000"/>
              </a:spcBef>
              <a:buSzPct val="100000"/>
              <a:defRPr/>
            </a:pPr>
            <a:r>
              <a:rPr lang="ru-RU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  <a:hlinkClick r:id="rId3"/>
              </a:rPr>
              <a:t>www.codeplex.com </a:t>
            </a:r>
          </a:p>
          <a:p>
            <a:pPr eaLnBrk="0" hangingPunct="0">
              <a:lnSpc>
                <a:spcPct val="150000"/>
              </a:lnSpc>
              <a:spcBef>
                <a:spcPct val="30000"/>
              </a:spcBef>
              <a:buSzPct val="100000"/>
              <a:defRPr/>
            </a:pPr>
            <a:r>
              <a:rPr lang="ru-RU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  <a:hlinkClick r:id="rId4"/>
              </a:rPr>
              <a:t>source@microsoft.com</a:t>
            </a:r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08788" y="2554288"/>
            <a:ext cx="2335212" cy="4303712"/>
          </a:xfrm>
          <a:prstGeom prst="rect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rgbClr val="003300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554288"/>
            <a:ext cx="2235200" cy="4303712"/>
          </a:xfrm>
          <a:prstGeom prst="rect">
            <a:avLst/>
          </a:prstGeom>
          <a:gradFill rotWithShape="1">
            <a:gsLst>
              <a:gs pos="0">
                <a:srgbClr val="33CC33">
                  <a:alpha val="0"/>
                </a:srgbClr>
              </a:gs>
              <a:gs pos="100000">
                <a:srgbClr val="33CC33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33613" y="2554288"/>
            <a:ext cx="2336800" cy="4303712"/>
          </a:xfrm>
          <a:prstGeom prst="rect">
            <a:avLst/>
          </a:prstGeom>
          <a:gradFill rotWithShape="1">
            <a:gsLst>
              <a:gs pos="0">
                <a:srgbClr val="339933">
                  <a:alpha val="0"/>
                </a:srgbClr>
              </a:gs>
              <a:gs pos="100000">
                <a:srgbClr val="339933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67200" y="2554288"/>
            <a:ext cx="2335213" cy="4303712"/>
          </a:xfrm>
          <a:prstGeom prst="rect">
            <a:avLst/>
          </a:prstGeom>
          <a:gradFill rotWithShape="1">
            <a:gsLst>
              <a:gs pos="0">
                <a:srgbClr val="006600">
                  <a:alpha val="0"/>
                </a:srgbClr>
              </a:gs>
              <a:gs pos="100000">
                <a:srgbClr val="006600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33738" y="5745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87988" y="5499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881938" y="5745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0" y="482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3284538" y="5157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8203" name="Text Box 27"/>
          <p:cNvSpPr txBox="1">
            <a:spLocks noChangeArrowheads="1"/>
          </p:cNvSpPr>
          <p:nvPr/>
        </p:nvSpPr>
        <p:spPr bwMode="auto">
          <a:xfrm>
            <a:off x="5626100" y="5186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8204" name="Text Box 34"/>
          <p:cNvSpPr txBox="1">
            <a:spLocks noChangeArrowheads="1"/>
          </p:cNvSpPr>
          <p:nvPr/>
        </p:nvSpPr>
        <p:spPr bwMode="auto">
          <a:xfrm>
            <a:off x="4140200" y="3005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5" name="Text Box 36"/>
          <p:cNvSpPr txBox="1">
            <a:spLocks noChangeArrowheads="1"/>
          </p:cNvSpPr>
          <p:nvPr/>
        </p:nvSpPr>
        <p:spPr bwMode="auto">
          <a:xfrm>
            <a:off x="4059238" y="4899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6" name="Text Box 38"/>
          <p:cNvSpPr txBox="1">
            <a:spLocks noChangeArrowheads="1"/>
          </p:cNvSpPr>
          <p:nvPr/>
        </p:nvSpPr>
        <p:spPr bwMode="auto">
          <a:xfrm>
            <a:off x="1052513" y="5011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7" name="Text Box 39"/>
          <p:cNvSpPr txBox="1">
            <a:spLocks noChangeArrowheads="1"/>
          </p:cNvSpPr>
          <p:nvPr/>
        </p:nvSpPr>
        <p:spPr bwMode="auto">
          <a:xfrm>
            <a:off x="1376363" y="291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8" name="Text Box 40"/>
          <p:cNvSpPr txBox="1">
            <a:spLocks noChangeArrowheads="1"/>
          </p:cNvSpPr>
          <p:nvPr/>
        </p:nvSpPr>
        <p:spPr bwMode="auto">
          <a:xfrm>
            <a:off x="6543675" y="5011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9" name="Text Box 41"/>
          <p:cNvSpPr txBox="1">
            <a:spLocks noChangeArrowheads="1"/>
          </p:cNvSpPr>
          <p:nvPr/>
        </p:nvSpPr>
        <p:spPr bwMode="auto">
          <a:xfrm>
            <a:off x="6454775" y="292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692150" y="990600"/>
            <a:ext cx="7994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EFF99"/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Включает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более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150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проектов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  <a:sym typeface="Arial" pitchFamily="34" charset="0"/>
            </a:endParaRP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EFF99"/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Более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2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млн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разработчиков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обратились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к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совместно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используемому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коду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  <a:sym typeface="Arial" pitchFamily="34" charset="0"/>
            </a:endParaRP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EFF99"/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Для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90%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программ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разрешены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изменения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предоставляется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право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на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распространение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  <a:sym typeface="Arial" pitchFamily="34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609600" y="12700"/>
            <a:ext cx="793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algn="ctr" eaLnBrk="0" hangingPunct="0">
              <a:lnSpc>
                <a:spcPct val="90000"/>
              </a:lnSpc>
              <a:buSzPct val="100000"/>
              <a:defRPr/>
            </a:pPr>
            <a:r>
              <a:rPr lang="en-US" sz="3200" dirty="0" err="1">
                <a:solidFill>
                  <a:srgbClr val="FEFF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Программа</a:t>
            </a:r>
            <a:r>
              <a:rPr lang="en-US" sz="3200" dirty="0">
                <a:solidFill>
                  <a:srgbClr val="FEFF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Shared Source Initiative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76225" y="2616200"/>
            <a:ext cx="8416925" cy="3862388"/>
            <a:chOff x="174" y="1648"/>
            <a:chExt cx="5302" cy="2433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20" y="1648"/>
              <a:ext cx="5121" cy="1891"/>
              <a:chOff x="320" y="1648"/>
              <a:chExt cx="5121" cy="1891"/>
            </a:xfrm>
          </p:grpSpPr>
          <p:pic>
            <p:nvPicPr>
              <p:cNvPr id="8219" name="Picture 19" descr="cooltools-shap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" y="1648"/>
                <a:ext cx="512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0" name="Picture 20" descr="cooltools-shap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" y="2967"/>
                <a:ext cx="5121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1" name="Picture 22" descr="Windows_Embedded_illum_v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23598"/>
              <a:stretch>
                <a:fillRect/>
              </a:stretch>
            </p:blipFill>
            <p:spPr bwMode="auto">
              <a:xfrm>
                <a:off x="775" y="2309"/>
                <a:ext cx="628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2" name="Text Box 23"/>
              <p:cNvSpPr txBox="1">
                <a:spLocks noChangeArrowheads="1"/>
              </p:cNvSpPr>
              <p:nvPr/>
            </p:nvSpPr>
            <p:spPr bwMode="auto">
              <a:xfrm>
                <a:off x="4349" y="2155"/>
                <a:ext cx="3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buSzPct val="100000"/>
                </a:pPr>
                <a:r>
                  <a:rPr lang="en-US" sz="1600">
                    <a:solidFill>
                      <a:srgbClr val="FFFFFF"/>
                    </a:solidFill>
                    <a:sym typeface="Arial" charset="0"/>
                  </a:rPr>
                  <a:t>WTL</a:t>
                </a:r>
              </a:p>
            </p:txBody>
          </p:sp>
          <p:pic>
            <p:nvPicPr>
              <p:cNvPr id="8223" name="Picture 24" descr="Office 2007 h revers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8" y="2760"/>
                <a:ext cx="62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4" name="Picture 25" descr="Windows Mobile logo h w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20" y="2353"/>
                <a:ext cx="88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5" name="Picture 26" descr="Microsoft 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602" y="2713"/>
                <a:ext cx="520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4377" y="2684"/>
                <a:ext cx="366" cy="285"/>
                <a:chOff x="5120" y="2190"/>
                <a:chExt cx="366" cy="297"/>
              </a:xfrm>
            </p:grpSpPr>
            <p:sp>
              <p:nvSpPr>
                <p:cNvPr id="8237" name="AutoShape 29"/>
                <p:cNvSpPr>
                  <a:spLocks noChangeArrowheads="1"/>
                </p:cNvSpPr>
                <p:nvPr/>
              </p:nvSpPr>
              <p:spPr bwMode="auto">
                <a:xfrm>
                  <a:off x="5120" y="2190"/>
                  <a:ext cx="366" cy="29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8238" name="Picture 30" descr="fwlogo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147" y="2201"/>
                  <a:ext cx="308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4393" y="2371"/>
                <a:ext cx="333" cy="230"/>
                <a:chOff x="5004" y="1716"/>
                <a:chExt cx="333" cy="240"/>
              </a:xfrm>
            </p:grpSpPr>
            <p:sp>
              <p:nvSpPr>
                <p:cNvPr id="8235" name="AutoShape 32"/>
                <p:cNvSpPr>
                  <a:spLocks noChangeArrowheads="1"/>
                </p:cNvSpPr>
                <p:nvPr/>
              </p:nvSpPr>
              <p:spPr bwMode="auto">
                <a:xfrm>
                  <a:off x="5004" y="1716"/>
                  <a:ext cx="333" cy="24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4065" name="Picture 33" descr="logo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033" y="1738"/>
                  <a:ext cx="276" cy="20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808080">
                      <a:alpha val="74001"/>
                    </a:srgbClr>
                  </a:outerShdw>
                </a:effectLst>
              </p:spPr>
            </p:pic>
          </p:grpSp>
          <p:sp>
            <p:nvSpPr>
              <p:cNvPr id="8228" name="Text Box 23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5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SzPct val="100000"/>
                </a:pPr>
                <a:r>
                  <a:rPr lang="en-US" sz="2000" b="1">
                    <a:solidFill>
                      <a:srgbClr val="FEFF99"/>
                    </a:solidFill>
                    <a:sym typeface="Arial" charset="0"/>
                  </a:rPr>
                  <a:t>WAP</a:t>
                </a:r>
              </a:p>
            </p:txBody>
          </p:sp>
          <p:sp>
            <p:nvSpPr>
              <p:cNvPr id="28723" name="Text Box 51"/>
              <p:cNvSpPr txBox="1">
                <a:spLocks noChangeArrowheads="1"/>
              </p:cNvSpPr>
              <p:nvPr/>
            </p:nvSpPr>
            <p:spPr bwMode="auto">
              <a:xfrm>
                <a:off x="2345" y="1823"/>
                <a:ext cx="10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ea typeface="Arial Unicode MS" pitchFamily="34" charset="-128"/>
                    <a:cs typeface="Arial Unicode MS" pitchFamily="34" charset="-128"/>
                  </a:rPr>
                  <a:t>Возможности</a:t>
                </a:r>
                <a:endParaRPr lang="ru-RU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8724" name="Text Box 52"/>
              <p:cNvSpPr txBox="1">
                <a:spLocks noChangeArrowheads="1"/>
              </p:cNvSpPr>
              <p:nvPr/>
            </p:nvSpPr>
            <p:spPr bwMode="auto">
              <a:xfrm>
                <a:off x="688" y="1823"/>
                <a:ext cx="8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Основные</a:t>
                </a:r>
                <a:r>
                  <a:rPr lang="ru-RU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/>
            </p:nvSpPr>
            <p:spPr bwMode="auto">
              <a:xfrm>
                <a:off x="3844" y="1823"/>
                <a:ext cx="12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ea typeface="Arial Unicode MS" pitchFamily="34" charset="-128"/>
                    <a:cs typeface="Arial Unicode MS" pitchFamily="34" charset="-128"/>
                  </a:rPr>
                  <a:t>Дополнительные</a:t>
                </a:r>
                <a:r>
                  <a: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/>
            </p:nvSpPr>
            <p:spPr bwMode="auto">
              <a:xfrm>
                <a:off x="2242" y="3137"/>
                <a:ext cx="1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Лицензирование </a:t>
                </a: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/>
            </p:nvSpPr>
            <p:spPr bwMode="auto">
              <a:xfrm>
                <a:off x="658" y="3138"/>
                <a:ext cx="10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Ограничение</a:t>
                </a:r>
                <a:r>
                  <a:rPr lang="ru-RU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/>
            </p:nvSpPr>
            <p:spPr bwMode="auto">
              <a:xfrm>
                <a:off x="4127" y="3137"/>
                <a:ext cx="99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Разрешение</a:t>
                </a:r>
                <a:r>
                  <a:rPr lang="ru-RU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174" y="3601"/>
              <a:ext cx="5302" cy="480"/>
              <a:chOff x="174" y="3601"/>
              <a:chExt cx="5302" cy="480"/>
            </a:xfrm>
          </p:grpSpPr>
          <p:sp>
            <p:nvSpPr>
              <p:cNvPr id="28730" name="Rectangle 58"/>
              <p:cNvSpPr>
                <a:spLocks noChangeArrowheads="1"/>
              </p:cNvSpPr>
              <p:nvPr/>
            </p:nvSpPr>
            <p:spPr bwMode="auto">
              <a:xfrm>
                <a:off x="174" y="3601"/>
                <a:ext cx="108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Поддержка </a:t>
                </a:r>
              </a:p>
              <a:p>
                <a:pPr algn="ctr" eaLnBrk="0" hangingPunct="0">
                  <a:defRPr/>
                </a:pPr>
                <a: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клиентов</a:t>
                </a: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/>
            </p:nvSpPr>
            <p:spPr bwMode="auto">
              <a:xfrm>
                <a:off x="1383" y="3601"/>
                <a:ext cx="137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Возможности </a:t>
                </a:r>
                <a:b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</a:br>
                <a: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для партнеров</a:t>
                </a:r>
                <a:r>
                  <a:rPr lang="ru-RU" sz="220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/>
            </p:nvSpPr>
            <p:spPr bwMode="auto">
              <a:xfrm>
                <a:off x="2814" y="3601"/>
                <a:ext cx="147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Обучение </a:t>
                </a:r>
                <a:b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</a:br>
                <a: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и исследования </a:t>
                </a: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/>
            </p:nvSpPr>
            <p:spPr bwMode="auto">
              <a:xfrm>
                <a:off x="4546" y="3706"/>
                <a:ext cx="93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ru-RU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Развитие </a:t>
                </a:r>
              </a:p>
            </p:txBody>
          </p:sp>
        </p:grpSp>
      </p:grp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F774-C3BF-4E24-80D3-1AC77F7C82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934075" y="3875088"/>
            <a:ext cx="3209925" cy="2982912"/>
          </a:xfrm>
          <a:prstGeom prst="rect">
            <a:avLst/>
          </a:prstGeom>
          <a:gradFill rotWithShape="1">
            <a:gsLst>
              <a:gs pos="0">
                <a:srgbClr val="336600">
                  <a:alpha val="0"/>
                </a:srgbClr>
              </a:gs>
              <a:gs pos="100000">
                <a:srgbClr val="336600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875088"/>
            <a:ext cx="2757488" cy="2982912"/>
          </a:xfrm>
          <a:prstGeom prst="rect">
            <a:avLst/>
          </a:prstGeom>
          <a:gradFill rotWithShape="1">
            <a:gsLst>
              <a:gs pos="0">
                <a:srgbClr val="33CC33">
                  <a:alpha val="0"/>
                </a:srgbClr>
              </a:gs>
              <a:gs pos="100000">
                <a:srgbClr val="33CC33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19400" y="3875088"/>
            <a:ext cx="3208338" cy="2982912"/>
          </a:xfrm>
          <a:prstGeom prst="rect">
            <a:avLst/>
          </a:prstGeom>
          <a:gradFill rotWithShape="1">
            <a:gsLst>
              <a:gs pos="0">
                <a:srgbClr val="339933">
                  <a:alpha val="0"/>
                </a:srgbClr>
              </a:gs>
              <a:gs pos="100000">
                <a:srgbClr val="339933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20688" y="2436813"/>
            <a:ext cx="8215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90600" y="1839913"/>
            <a:ext cx="9953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ru-RU" dirty="0">
                <a:solidFill>
                  <a:srgbClr val="FFFFFF"/>
                </a:solidFill>
                <a:sym typeface="Arial" charset="0"/>
              </a:rPr>
              <a:t>2001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87800" y="1820863"/>
            <a:ext cx="692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2004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726113" y="1820863"/>
            <a:ext cx="692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2005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454900" y="1820863"/>
            <a:ext cx="692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2006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22250" y="2835275"/>
            <a:ext cx="27479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ru-RU" sz="1600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Май 2001 г. </a:t>
            </a:r>
          </a:p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Инициатива анонсирована, выпущены </a:t>
            </a:r>
          </a:p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начальные пакеты Windows CE Shared</a:t>
            </a:r>
          </a:p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Source Starter Kit и ASP.net Starter Kit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787650" y="3484563"/>
            <a:ext cx="31416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ru-RU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Апрель 2004 г. </a:t>
            </a:r>
          </a:p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Выпущен набор Windows Installer XML (WiX) </a:t>
            </a: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  <a:sym typeface="Arial" pitchFamily="34" charset="0"/>
              </a:rPr>
              <a:t>—</a:t>
            </a: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</a:p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первый выпуск совместно используемого кода </a:t>
            </a:r>
            <a:b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</a:b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на веб-узле </a:t>
            </a:r>
            <a:r>
              <a:rPr lang="ru-RU" sz="1600">
                <a:solidFill>
                  <a:srgbClr val="FE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SourceForge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713288" y="2735263"/>
            <a:ext cx="2751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ru-RU" sz="1600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Октябрь 2005 г.</a:t>
            </a: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</a:p>
          <a:p>
            <a:pPr algn="ctr" eaLnBrk="0" hangingPunct="0">
              <a:buSzPct val="100000"/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Выпущены шаблоны лицензий SSI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032500" y="3962400"/>
            <a:ext cx="3111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ru-RU" sz="1600" i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Июль 2006 г. </a:t>
            </a:r>
          </a:p>
          <a:p>
            <a:pPr algn="ctr" eaLnBrk="0" hangingPunct="0">
              <a:buSzPct val="100000"/>
              <a:defRPr/>
            </a:pPr>
            <a:r>
              <a:rPr lang="ru-RU" sz="1600" i="1">
                <a:solidFill>
                  <a:srgbClr val="6CB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WAP </a:t>
            </a:r>
            <a:r>
              <a:rPr lang="ru-RU" sz="1600" i="1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стала доступна </a:t>
            </a:r>
            <a:br>
              <a:rPr lang="ru-RU" sz="1600" i="1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</a:br>
            <a:r>
              <a:rPr lang="ru-RU" sz="1600" i="1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по всему миру</a:t>
            </a:r>
          </a:p>
          <a:p>
            <a:pPr algn="ctr" eaLnBrk="0" hangingPunct="0">
              <a:buSzPct val="100000"/>
              <a:defRPr/>
            </a:pPr>
            <a:endParaRPr lang="ru-RU" sz="1600" i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  <a:sym typeface="Arial" pitchFamily="34" charset="0"/>
            </a:endParaRPr>
          </a:p>
          <a:p>
            <a:pPr eaLnBrk="0" hangingPunct="0">
              <a:buSzPct val="100000"/>
              <a:defRPr/>
            </a:pPr>
            <a:r>
              <a:rPr lang="ru-RU" sz="1600">
                <a:solidFill>
                  <a:srgbClr val="FE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Открыт портал</a:t>
            </a: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CodePlex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1341438" y="2189163"/>
            <a:ext cx="509587" cy="50958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097338" y="2189163"/>
            <a:ext cx="509587" cy="5095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835650" y="2189163"/>
            <a:ext cx="509588" cy="5095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575550" y="2174875"/>
            <a:ext cx="509588" cy="509588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87350" y="6307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87350" y="6140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687763" y="6140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499225" y="6140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4648200" y="4572000"/>
            <a:ext cx="1828800" cy="990600"/>
          </a:xfrm>
          <a:prstGeom prst="line">
            <a:avLst/>
          </a:prstGeom>
          <a:noFill/>
          <a:ln w="41275">
            <a:solidFill>
              <a:srgbClr val="A2EEF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895600" y="5562600"/>
            <a:ext cx="4648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  <a:defRPr/>
            </a:pPr>
            <a:r>
              <a:rPr lang="ru-RU">
                <a:solidFill>
                  <a:srgbClr val="6CB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Академическая программа Windows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725488" y="14288"/>
            <a:ext cx="793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92929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algn="ctr" eaLnBrk="0" hangingPunct="0">
              <a:lnSpc>
                <a:spcPct val="90000"/>
              </a:lnSpc>
              <a:buSzPct val="100000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Основные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этапы развития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SSI 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28575" y="6048375"/>
            <a:ext cx="9113838" cy="427038"/>
            <a:chOff x="-18" y="3810"/>
            <a:chExt cx="5741" cy="269"/>
          </a:xfrm>
        </p:grpSpPr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-18" y="3810"/>
              <a:ext cx="1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ru-RU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Выборочный доступ </a:t>
              </a: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936" y="3810"/>
              <a:ext cx="16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ru-RU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Публичный доступ </a:t>
              </a: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927" y="3810"/>
              <a:ext cx="17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ru-RU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Совместный доступ 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F774-C3BF-4E24-80D3-1AC77F7C82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72475" cy="534988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EFF99"/>
                </a:solidFill>
                <a:latin typeface="Segoe Semibold"/>
                <a:sym typeface="Arial" pitchFamily="34" charset="0"/>
              </a:rPr>
              <a:t>CodePlex</a:t>
            </a:r>
            <a:endParaRPr lang="en-US" sz="3200" b="1" dirty="0" smtClean="0">
              <a:solidFill>
                <a:srgbClr val="FEFF99"/>
              </a:solidFill>
              <a:latin typeface="Segoe Semibold"/>
              <a:sym typeface="Arial" pitchFamily="34" charset="0"/>
            </a:endParaRPr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533400" y="533400"/>
            <a:ext cx="8243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EFF99"/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Портал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для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совместных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проектов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и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формирования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интерактивного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сообщества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EFF99"/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Веб-приложение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ASP.Net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базе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Visual Studio Team Foundation Server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EFF99"/>
              </a:buClr>
              <a:buFont typeface="Wingdings 2" pitchFamily="18" charset="2"/>
              <a:buBlip>
                <a:blip r:embed="rId3"/>
              </a:buBlip>
              <a:defRPr/>
            </a:pP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Более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2000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проектов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(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прибл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. 200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от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Майкрософт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) -&gt; 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см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  <a:sym typeface="Arial" pitchFamily="34" charset="0"/>
              </a:rPr>
              <a:t>.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www.codeplex.com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75438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F774-C3BF-4E24-80D3-1AC77F7C82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924800" cy="305435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342900" algn="ctr">
              <a:defRPr/>
            </a:pPr>
            <a:r>
              <a:rPr lang="en-US" sz="3600" b="1" dirty="0" err="1" smtClean="0">
                <a:solidFill>
                  <a:srgbClr val="FEFF99"/>
                </a:solidFill>
                <a:sym typeface="Arial" charset="0"/>
              </a:rPr>
              <a:t>Академическая</a:t>
            </a:r>
            <a:r>
              <a:rPr lang="en-US" sz="3600" b="1" dirty="0" smtClean="0">
                <a:solidFill>
                  <a:srgbClr val="FEFF99"/>
                </a:solidFill>
                <a:sym typeface="Arial" charset="0"/>
              </a:rPr>
              <a:t> </a:t>
            </a:r>
            <a:r>
              <a:rPr lang="en-US" sz="3600" b="1" dirty="0" err="1" smtClean="0">
                <a:solidFill>
                  <a:srgbClr val="FEFF99"/>
                </a:solidFill>
                <a:sym typeface="Arial" charset="0"/>
              </a:rPr>
              <a:t>программа</a:t>
            </a:r>
            <a:r>
              <a:rPr lang="en-US" sz="3600" b="1" dirty="0" smtClean="0">
                <a:solidFill>
                  <a:srgbClr val="FEFF99"/>
                </a:solidFill>
                <a:sym typeface="Arial" charset="0"/>
              </a:rPr>
              <a:t> Windows (WAP)</a:t>
            </a:r>
            <a:br>
              <a:rPr lang="en-US" sz="3600" b="1" dirty="0" smtClean="0">
                <a:solidFill>
                  <a:srgbClr val="FEFF99"/>
                </a:solidFill>
                <a:sym typeface="Arial" charset="0"/>
              </a:rPr>
            </a:br>
            <a:r>
              <a:rPr lang="en-US" sz="3600" b="1" dirty="0" smtClean="0">
                <a:solidFill>
                  <a:srgbClr val="FEFF99"/>
                </a:solidFill>
                <a:sym typeface="Arial" charset="0"/>
              </a:rPr>
              <a:t/>
            </a:r>
            <a:br>
              <a:rPr lang="en-US" sz="3600" b="1" dirty="0" smtClean="0">
                <a:solidFill>
                  <a:srgbClr val="FEFF99"/>
                </a:solidFill>
                <a:sym typeface="Arial" charset="0"/>
              </a:rPr>
            </a:br>
            <a:r>
              <a:rPr lang="en-US" sz="3600" b="1" dirty="0" err="1" smtClean="0">
                <a:solidFill>
                  <a:srgbClr val="FEFF99"/>
                </a:solidFill>
                <a:sym typeface="Arial" charset="0"/>
              </a:rPr>
              <a:t>обновленная</a:t>
            </a:r>
            <a:r>
              <a:rPr lang="en-US" sz="3600" b="1" dirty="0" smtClean="0">
                <a:solidFill>
                  <a:srgbClr val="FEFF99"/>
                </a:solidFill>
                <a:sym typeface="Arial" charset="0"/>
              </a:rPr>
              <a:t> </a:t>
            </a:r>
            <a:r>
              <a:rPr lang="en-US" sz="3600" b="1" dirty="0" err="1" smtClean="0">
                <a:solidFill>
                  <a:srgbClr val="FEFF99"/>
                </a:solidFill>
                <a:sym typeface="Arial" charset="0"/>
              </a:rPr>
              <a:t>версия</a:t>
            </a:r>
            <a:r>
              <a:rPr lang="en-US" sz="3600" b="1" dirty="0" smtClean="0">
                <a:solidFill>
                  <a:srgbClr val="FEFF99"/>
                </a:solidFill>
                <a:sym typeface="Arial" charset="0"/>
              </a:rPr>
              <a:t/>
            </a:r>
            <a:br>
              <a:rPr lang="en-US" sz="3600" b="1" dirty="0" smtClean="0">
                <a:solidFill>
                  <a:srgbClr val="FEFF99"/>
                </a:solidFill>
                <a:sym typeface="Arial" charset="0"/>
              </a:rPr>
            </a:br>
            <a:r>
              <a:rPr lang="en-US" sz="3600" dirty="0" smtClean="0">
                <a:solidFill>
                  <a:srgbClr val="FEFF99"/>
                </a:solidFill>
                <a:sym typeface="Arial" charset="0"/>
              </a:rPr>
              <a:t/>
            </a:r>
            <a:br>
              <a:rPr lang="en-US" sz="3600" dirty="0" smtClean="0">
                <a:solidFill>
                  <a:srgbClr val="FEFF99"/>
                </a:solidFill>
                <a:sym typeface="Arial" charset="0"/>
              </a:rPr>
            </a:br>
            <a:endParaRPr lang="en-US" sz="3600" dirty="0" smtClean="0">
              <a:solidFill>
                <a:srgbClr val="FEFF99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5488" y="103188"/>
            <a:ext cx="7934325" cy="530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Цели WAP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357298"/>
            <a:ext cx="8480425" cy="4071937"/>
          </a:xfrm>
        </p:spPr>
        <p:txBody>
          <a:bodyPr>
            <a:normAutofit/>
          </a:bodyPr>
          <a:lstStyle/>
          <a:p>
            <a:pPr marL="355600" indent="-355600">
              <a:buClrTx/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Способствовать повышению интереса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к исследованиям и преподаванию базовой ОС.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В результате корпорация Майкрософт получит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355600" indent="-355600" algn="l">
              <a:lnSpc>
                <a:spcPct val="110000"/>
              </a:lnSpc>
              <a:spcBef>
                <a:spcPct val="5000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лучше подготовленных клиентов, партнеров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и служащих; </a:t>
            </a:r>
          </a:p>
          <a:p>
            <a:pPr marL="355600" indent="-355600" algn="l">
              <a:lnSpc>
                <a:spcPct val="110000"/>
              </a:lnSpc>
              <a:spcBef>
                <a:spcPct val="5000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более фундаментальные новаторские разработки ОС; </a:t>
            </a:r>
          </a:p>
          <a:p>
            <a:pPr marL="355600" indent="-355600" algn="l">
              <a:lnSpc>
                <a:spcPct val="110000"/>
              </a:lnSpc>
              <a:spcBef>
                <a:spcPct val="5000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возможность расширить использование Windows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в образовании.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90488"/>
            <a:ext cx="8637587" cy="698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Мотивы преподавателей и учащихся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928688"/>
            <a:ext cx="8686800" cy="4854575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Научное любопытство  </a:t>
            </a:r>
          </a:p>
          <a:p>
            <a:pPr marL="914400" lvl="1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«Хотелось бы понять, почему Windows пользуется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Times New Roman" pitchFamily="18" charset="0"/>
                <a:sym typeface="Wingdings" pitchFamily="2" charset="2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таким успехом...»</a:t>
            </a:r>
          </a:p>
          <a:p>
            <a:pPr marL="914400" lvl="1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«Отличается ли коммерческое ПО от ПО с открытым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  <a:sym typeface="Wingdings" pitchFamily="2" charset="2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  <a:sym typeface="Wingdings" pitchFamily="2" charset="2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исходным кодом?»</a:t>
            </a:r>
          </a:p>
          <a:p>
            <a:pPr marL="914400" lvl="1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«Было бы интересно сравнить Windows с другими ОС». </a:t>
            </a:r>
          </a:p>
          <a:p>
            <a:pPr marL="457200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Карьерные устремления</a:t>
            </a:r>
          </a:p>
          <a:p>
            <a:pPr marL="914400" lvl="1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«Хочу получить хорошую работу по завершении учебы». </a:t>
            </a:r>
          </a:p>
          <a:p>
            <a:pPr marL="914400" lvl="1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«Я хочу работать на корпорацию Майкрософт».</a:t>
            </a:r>
          </a:p>
          <a:p>
            <a:pPr marL="457200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Увлечения</a:t>
            </a:r>
          </a:p>
          <a:p>
            <a:pPr marL="914400" lvl="1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«Хочу разработать более совершенную игру...»</a:t>
            </a:r>
          </a:p>
          <a:p>
            <a:pPr marL="914400" lvl="1" indent="-457200" algn="l">
              <a:lnSpc>
                <a:spcPct val="130000"/>
              </a:lnSpc>
              <a:spcBef>
                <a:spcPct val="0"/>
              </a:spcBef>
              <a:buClr>
                <a:srgbClr val="FEFF99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«Хотелось бы узнать побольше...»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1.7|36.9"/>
</p:tagLst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1071</TotalTime>
  <Words>1017</Words>
  <Application>Microsoft Office PowerPoint</Application>
  <PresentationFormat>On-screen Show (4:3)</PresentationFormat>
  <Paragraphs>273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1_Wildflowers</vt:lpstr>
      <vt:lpstr>         Основы современных                  операционных систем                           Лекция 29</vt:lpstr>
      <vt:lpstr>Slide 2</vt:lpstr>
      <vt:lpstr>Что такое программа Shared Source Initiative?</vt:lpstr>
      <vt:lpstr>Slide 4</vt:lpstr>
      <vt:lpstr>Slide 5</vt:lpstr>
      <vt:lpstr>CodePlex</vt:lpstr>
      <vt:lpstr>Академическая программа Windows (WAP)  обновленная версия  </vt:lpstr>
      <vt:lpstr>Цели WAP</vt:lpstr>
      <vt:lpstr>Мотивы преподавателей и учащихся</vt:lpstr>
      <vt:lpstr>Slide 10</vt:lpstr>
      <vt:lpstr>Slide 11</vt:lpstr>
      <vt:lpstr>Slide 12</vt:lpstr>
      <vt:lpstr>Slide 13</vt:lpstr>
      <vt:lpstr>Slide 14</vt:lpstr>
      <vt:lpstr>Slide 15</vt:lpstr>
      <vt:lpstr>Windows Research Kernel (WRK)</vt:lpstr>
      <vt:lpstr>Slide 17</vt:lpstr>
      <vt:lpstr>Project OZ </vt:lpstr>
      <vt:lpstr>Slide 19</vt:lpstr>
      <vt:lpstr>Slide 20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125</cp:revision>
  <dcterms:created xsi:type="dcterms:W3CDTF">2001-09-03T03:38:43Z</dcterms:created>
  <dcterms:modified xsi:type="dcterms:W3CDTF">2010-08-17T06:44:31Z</dcterms:modified>
</cp:coreProperties>
</file>