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5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6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66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32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43F9-EC8F-44F2-B79C-79B59D320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F774-C3BF-4E24-80D3-1AC77F7C8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(С) В.О. Сафонов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Основы </a:t>
            </a:r>
            <a:r>
              <a:rPr lang="ru-RU" sz="4000" b="1" dirty="0" smtClean="0">
                <a:solidFill>
                  <a:srgbClr val="666666"/>
                </a:solidFill>
              </a:rPr>
              <a:t>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27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Ядро – процессы и потоки</a:t>
            </a:r>
            <a:endParaRPr lang="en-US" b="1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Процесс имеет адресное пространство в виртуальной памяти</a:t>
            </a:r>
            <a:r>
              <a:rPr lang="en-US" sz="2400" b="1" dirty="0"/>
              <a:t>, </a:t>
            </a:r>
            <a:r>
              <a:rPr lang="ru-RU" sz="2400" b="1" dirty="0"/>
              <a:t>информацию</a:t>
            </a:r>
            <a:r>
              <a:rPr lang="en-US" sz="2400" b="1" dirty="0"/>
              <a:t> (</a:t>
            </a:r>
            <a:r>
              <a:rPr lang="ru-RU" sz="2400" b="1" dirty="0"/>
              <a:t>например, базовый приоритет</a:t>
            </a:r>
            <a:r>
              <a:rPr lang="en-US" sz="2400" b="1" dirty="0"/>
              <a:t>) </a:t>
            </a:r>
            <a:r>
              <a:rPr lang="ru-RU" sz="2400" b="1" dirty="0"/>
              <a:t>и тесную связь с одним или несколькими процессами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Потоки – единицы исполнения, планируемые диспетчером ядра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К</a:t>
            </a:r>
            <a:r>
              <a:rPr lang="ru-RU" sz="2400" b="1" dirty="0" smtClean="0"/>
              <a:t>аждый </a:t>
            </a:r>
            <a:r>
              <a:rPr lang="ru-RU" sz="2400" b="1" dirty="0"/>
              <a:t>поток имеет свое собственное состояние</a:t>
            </a:r>
            <a:r>
              <a:rPr lang="en-US" sz="2400" b="1" dirty="0"/>
              <a:t>, </a:t>
            </a:r>
            <a:r>
              <a:rPr lang="ru-RU" sz="2400" b="1" dirty="0"/>
              <a:t>включая приоритет, связь с процессором и статистическую информацию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Поток может быть в следующих состояниях</a:t>
            </a:r>
            <a:r>
              <a:rPr lang="en-US" sz="2400" b="1" dirty="0"/>
              <a:t>:  </a:t>
            </a:r>
            <a:r>
              <a:rPr lang="en-US" sz="2400" b="1" i="1" dirty="0"/>
              <a:t>ready, standby, running, waiting, </a:t>
            </a:r>
            <a:r>
              <a:rPr lang="en-US" sz="2400" b="1" i="1" dirty="0" smtClean="0"/>
              <a:t>transition</a:t>
            </a:r>
            <a:r>
              <a:rPr lang="en-US" sz="2400" b="1" dirty="0" smtClean="0"/>
              <a:t> </a:t>
            </a:r>
            <a:r>
              <a:rPr lang="ru-RU" sz="2400" b="1" dirty="0" smtClean="0"/>
              <a:t>и </a:t>
            </a:r>
            <a:r>
              <a:rPr lang="en-US" sz="2400" b="1" i="1" dirty="0" smtClean="0"/>
              <a:t>terminated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Ядро - планирование</a:t>
            </a:r>
            <a:endParaRPr lang="en-US" b="1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b="1" dirty="0"/>
              <a:t>Диспетчер использует 32-уровневую схему приоритетов</a:t>
            </a:r>
            <a:r>
              <a:rPr lang="en-US" sz="2000" b="1" dirty="0"/>
              <a:t> </a:t>
            </a:r>
            <a:r>
              <a:rPr lang="ru-RU" sz="2000" b="1" dirty="0"/>
              <a:t>для определения порядка выполнения потоков</a:t>
            </a:r>
            <a:r>
              <a:rPr lang="en-US" sz="2000" b="1" dirty="0"/>
              <a:t>.  </a:t>
            </a:r>
            <a:r>
              <a:rPr lang="ru-RU" sz="2000" b="1" dirty="0"/>
              <a:t>Приоритеты разбиты на два класса</a:t>
            </a:r>
            <a:r>
              <a:rPr lang="en-US" sz="2000" b="1" dirty="0"/>
              <a:t>:</a:t>
            </a:r>
          </a:p>
          <a:p>
            <a:pPr lvl="1"/>
            <a:r>
              <a:rPr lang="ru-RU" sz="2000" b="1" dirty="0"/>
              <a:t>Класс </a:t>
            </a:r>
            <a:r>
              <a:rPr lang="en-US" sz="2000" b="1" dirty="0"/>
              <a:t>real-time </a:t>
            </a:r>
            <a:r>
              <a:rPr lang="ru-RU" sz="2000" b="1" dirty="0"/>
              <a:t>содержит потоки с приоритетами от 16 до 31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Класс </a:t>
            </a:r>
            <a:r>
              <a:rPr lang="en-US" sz="2000" b="1" dirty="0"/>
              <a:t>variable </a:t>
            </a:r>
            <a:r>
              <a:rPr lang="ru-RU" sz="2000" b="1" dirty="0"/>
              <a:t>содержит потоки с приоритетами от 0 до 15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Характеристики стратегии приоритетов </a:t>
            </a:r>
            <a:r>
              <a:rPr lang="en-US" sz="2000" b="1" dirty="0"/>
              <a:t>Windows 2000.</a:t>
            </a:r>
          </a:p>
          <a:p>
            <a:pPr lvl="1"/>
            <a:r>
              <a:rPr lang="ru-RU" sz="2000" b="1" dirty="0"/>
              <a:t>Хорошее время ответа для потоков, использующих мышь и окна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Дает возможность потокам, связанным с вводом-выводом, обеспечивать занятость устройств ввода-вывода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Ядро – планирование (прод.)</a:t>
            </a:r>
            <a:r>
              <a:rPr lang="en-US"/>
              <a:t> 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Планирование выполняется, </a:t>
            </a:r>
            <a:r>
              <a:rPr lang="ru-RU" sz="2400" b="1" dirty="0" smtClean="0"/>
              <a:t>когда </a:t>
            </a:r>
            <a:r>
              <a:rPr lang="ru-RU" sz="2400" b="1" dirty="0"/>
              <a:t>поток переходит в состояние </a:t>
            </a:r>
            <a:r>
              <a:rPr lang="en-US" sz="2400" b="1" dirty="0"/>
              <a:t>ready </a:t>
            </a:r>
            <a:r>
              <a:rPr lang="ru-RU" sz="2400" b="1" dirty="0"/>
              <a:t>или </a:t>
            </a:r>
            <a:r>
              <a:rPr lang="en-US" sz="2400" b="1" dirty="0"/>
              <a:t>wait, </a:t>
            </a:r>
            <a:r>
              <a:rPr lang="ru-RU" sz="2400" b="1" dirty="0"/>
              <a:t>когда поток завершается</a:t>
            </a:r>
            <a:r>
              <a:rPr lang="en-US" sz="2400" b="1" dirty="0"/>
              <a:t>, </a:t>
            </a:r>
            <a:r>
              <a:rPr lang="ru-RU" sz="2400" b="1" dirty="0" smtClean="0"/>
              <a:t>либо </a:t>
            </a:r>
            <a:r>
              <a:rPr lang="ru-RU" sz="2400" b="1" dirty="0"/>
              <a:t>когда приложение изменяет приоритет потока или связь с процессором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Real-time </a:t>
            </a:r>
            <a:r>
              <a:rPr lang="ru-RU" sz="2400" b="1" dirty="0"/>
              <a:t>потокам отдается предпочтение при выделении процессора</a:t>
            </a:r>
            <a:r>
              <a:rPr lang="en-US" sz="2400" b="1" dirty="0"/>
              <a:t>; </a:t>
            </a:r>
            <a:r>
              <a:rPr lang="ru-RU" sz="2400" b="1" dirty="0"/>
              <a:t>но ОС не гарантирует, что</a:t>
            </a:r>
            <a:r>
              <a:rPr lang="en-US" sz="2400" b="1" dirty="0"/>
              <a:t> </a:t>
            </a:r>
            <a:r>
              <a:rPr lang="ru-RU" sz="2400" b="1" dirty="0"/>
              <a:t>поток начнет выполняться в течение какого-либо определенного интервала времени</a:t>
            </a:r>
            <a:r>
              <a:rPr lang="en-US" sz="2400" b="1" dirty="0"/>
              <a:t>. (</a:t>
            </a:r>
            <a:r>
              <a:rPr lang="ru-RU" sz="2400" b="1" dirty="0"/>
              <a:t>такой подход известен как</a:t>
            </a:r>
            <a:r>
              <a:rPr lang="en-US" sz="2400" b="1" dirty="0"/>
              <a:t> </a:t>
            </a:r>
            <a:r>
              <a:rPr lang="en-US" sz="2400" b="1" i="1" dirty="0"/>
              <a:t>soft </a:t>
            </a:r>
            <a:r>
              <a:rPr lang="en-US" sz="2400" b="1" i="1" dirty="0" smtClean="0"/>
              <a:t>real</a:t>
            </a:r>
            <a:r>
              <a:rPr lang="ru-RU" sz="2400" b="1" i="1" dirty="0" smtClean="0"/>
              <a:t>-</a:t>
            </a:r>
            <a:r>
              <a:rPr lang="en-US" sz="2400" b="1" i="1" dirty="0" smtClean="0"/>
              <a:t>time</a:t>
            </a:r>
            <a:r>
              <a:rPr lang="en-US" sz="2400" b="1" dirty="0"/>
              <a:t>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858280" cy="785818"/>
          </a:xfrm>
        </p:spPr>
        <p:txBody>
          <a:bodyPr/>
          <a:lstStyle/>
          <a:p>
            <a:r>
              <a:rPr lang="en-US" sz="2800" b="1" dirty="0"/>
              <a:t>Windows 2000: </a:t>
            </a:r>
            <a:r>
              <a:rPr lang="ru-RU" sz="2800" b="1" dirty="0"/>
              <a:t>уровни запросов на прерывания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7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9" y="1428736"/>
            <a:ext cx="8974971" cy="45141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81000"/>
            <a:ext cx="7848600" cy="533400"/>
          </a:xfrm>
        </p:spPr>
        <p:txBody>
          <a:bodyPr/>
          <a:lstStyle/>
          <a:p>
            <a:r>
              <a:rPr lang="ru-RU" sz="3600" b="1"/>
              <a:t>Ядро – обработка прерываний</a:t>
            </a:r>
            <a:endParaRPr lang="en-US" sz="3600" b="1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142984"/>
            <a:ext cx="77724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Ядро обеспечивает обработку прерываний,</a:t>
            </a:r>
            <a:r>
              <a:rPr lang="en-US" sz="2400" b="1" dirty="0"/>
              <a:t> </a:t>
            </a:r>
            <a:r>
              <a:rPr lang="ru-RU" sz="2400" b="1" dirty="0"/>
              <a:t>если исключения и прерывания </a:t>
            </a:r>
            <a:r>
              <a:rPr lang="ru-RU" sz="2400" b="1" dirty="0" smtClean="0"/>
              <a:t>генерируются </a:t>
            </a:r>
            <a:r>
              <a:rPr lang="ru-RU" sz="2400" b="1" dirty="0"/>
              <a:t>аппаратурой и программным обеспечением (</a:t>
            </a:r>
            <a:r>
              <a:rPr lang="en-US" sz="2400" b="1" dirty="0"/>
              <a:t>NB: </a:t>
            </a:r>
            <a:r>
              <a:rPr lang="ru-RU" sz="2400" b="1" dirty="0"/>
              <a:t>в ОС введены средства обработки </a:t>
            </a:r>
            <a:r>
              <a:rPr lang="ru-RU" sz="2400" b="1" dirty="0" smtClean="0"/>
              <a:t>исключений)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Исключения, которые не могут быть обработаны программно,</a:t>
            </a:r>
            <a:r>
              <a:rPr lang="en-US" sz="2400" b="1" dirty="0"/>
              <a:t> </a:t>
            </a:r>
            <a:r>
              <a:rPr lang="ru-RU" sz="2400" b="1" dirty="0"/>
              <a:t>обрабатываются </a:t>
            </a:r>
            <a:r>
              <a:rPr lang="ru-RU" sz="2400" b="1" i="1" dirty="0"/>
              <a:t>диспетчером исключений</a:t>
            </a:r>
            <a:r>
              <a:rPr lang="ru-RU" sz="2400" b="1" dirty="0"/>
              <a:t> ядра ОС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Диспетчер прерываний в ядре</a:t>
            </a:r>
            <a:r>
              <a:rPr lang="en-US" sz="2400" b="1" dirty="0"/>
              <a:t> </a:t>
            </a:r>
            <a:r>
              <a:rPr lang="ru-RU" sz="2400" b="1" dirty="0"/>
              <a:t>обрабатывает прерывание либо путем вызова подпрограммы, обслуживающей прерывание</a:t>
            </a:r>
            <a:r>
              <a:rPr lang="en-US" sz="2400" b="1" dirty="0"/>
              <a:t> (</a:t>
            </a:r>
            <a:r>
              <a:rPr lang="ru-RU" sz="2400" b="1" dirty="0"/>
              <a:t>например, драйвера устройства</a:t>
            </a:r>
            <a:r>
              <a:rPr lang="en-US" sz="2400" b="1" dirty="0"/>
              <a:t>)</a:t>
            </a:r>
            <a:r>
              <a:rPr lang="ru-RU" sz="2400" b="1" dirty="0"/>
              <a:t>,</a:t>
            </a:r>
            <a:r>
              <a:rPr lang="en-US" sz="2400" b="1" dirty="0"/>
              <a:t> </a:t>
            </a:r>
            <a:r>
              <a:rPr lang="ru-RU" sz="2400" b="1" dirty="0"/>
              <a:t>либо путем вызова внутренней подпрограммы ядра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Ядро использует блокировщики </a:t>
            </a:r>
            <a:r>
              <a:rPr lang="en-US" sz="2400" b="1" dirty="0"/>
              <a:t>(spin locks)</a:t>
            </a:r>
            <a:r>
              <a:rPr lang="ru-RU" sz="2400" b="1" dirty="0"/>
              <a:t>, находящиеся в основной памяти,</a:t>
            </a:r>
            <a:r>
              <a:rPr lang="en-US" sz="2400" b="1" dirty="0"/>
              <a:t> </a:t>
            </a:r>
            <a:r>
              <a:rPr lang="ru-RU" sz="2400" b="1" dirty="0"/>
              <a:t>для </a:t>
            </a:r>
            <a:r>
              <a:rPr lang="ru-RU" sz="2400" b="1" dirty="0" smtClean="0"/>
              <a:t>взаимного </a:t>
            </a:r>
            <a:r>
              <a:rPr lang="ru-RU" sz="2400" b="1" dirty="0"/>
              <a:t>исключения процессов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72518" cy="1055673"/>
          </a:xfrm>
        </p:spPr>
        <p:txBody>
          <a:bodyPr/>
          <a:lstStyle/>
          <a:p>
            <a:r>
              <a:rPr lang="en-US" dirty="0" smtClean="0"/>
              <a:t>Spin locks – </a:t>
            </a:r>
            <a:r>
              <a:rPr lang="ru-RU" dirty="0" smtClean="0"/>
              <a:t>реализация на ассемблере </a:t>
            </a:r>
            <a:r>
              <a:rPr lang="en-US" dirty="0" smtClean="0"/>
              <a:t>x86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5250" y="1571612"/>
            <a:ext cx="7635906" cy="45720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 err="1" smtClean="0"/>
              <a:t>eax</a:t>
            </a:r>
            <a:r>
              <a:rPr lang="en-US" dirty="0" smtClean="0"/>
              <a:t>, </a:t>
            </a:r>
            <a:r>
              <a:rPr lang="en-US" dirty="0" err="1" smtClean="0"/>
              <a:t>spinlock_address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 err="1" smtClean="0"/>
              <a:t>ebx</a:t>
            </a:r>
            <a:r>
              <a:rPr lang="en-US" dirty="0" smtClean="0"/>
              <a:t>, SPINLOCK_BUSY </a:t>
            </a:r>
          </a:p>
          <a:p>
            <a:pPr>
              <a:buNone/>
            </a:pPr>
            <a:r>
              <a:rPr lang="en-US" dirty="0" err="1" smtClean="0"/>
              <a:t>wait_cycle</a:t>
            </a:r>
            <a:r>
              <a:rPr lang="en-US" dirty="0" smtClean="0"/>
              <a:t>: lock </a:t>
            </a:r>
            <a:r>
              <a:rPr lang="en-US" dirty="0" err="1" smtClean="0"/>
              <a:t>xchg</a:t>
            </a:r>
            <a:r>
              <a:rPr lang="en-US" dirty="0" smtClean="0"/>
              <a:t> [</a:t>
            </a:r>
            <a:r>
              <a:rPr lang="en-US" dirty="0" err="1" smtClean="0"/>
              <a:t>eax</a:t>
            </a:r>
            <a:r>
              <a:rPr lang="en-US" dirty="0" smtClean="0"/>
              <a:t>], </a:t>
            </a:r>
            <a:r>
              <a:rPr lang="en-US" dirty="0" err="1" smtClean="0"/>
              <a:t>ebx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cmp</a:t>
            </a:r>
            <a:r>
              <a:rPr lang="en-US" dirty="0" smtClean="0"/>
              <a:t> </a:t>
            </a:r>
            <a:r>
              <a:rPr lang="en-US" dirty="0" err="1" smtClean="0"/>
              <a:t>ebx</a:t>
            </a:r>
            <a:r>
              <a:rPr lang="en-US" dirty="0" smtClean="0"/>
              <a:t>, SPINLOCK_FREE </a:t>
            </a:r>
          </a:p>
          <a:p>
            <a:pPr>
              <a:buNone/>
            </a:pPr>
            <a:r>
              <a:rPr lang="en-US" dirty="0" err="1" smtClean="0"/>
              <a:t>jnz</a:t>
            </a:r>
            <a:r>
              <a:rPr lang="en-US" dirty="0" smtClean="0"/>
              <a:t> </a:t>
            </a:r>
            <a:r>
              <a:rPr lang="en-US" dirty="0" err="1" smtClean="0"/>
              <a:t>wait_cycle</a:t>
            </a:r>
            <a:r>
              <a:rPr lang="en-US" dirty="0" smtClean="0"/>
              <a:t> 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ru-RU" dirty="0" smtClean="0"/>
              <a:t>работа с разделяемым ресурсом</a:t>
            </a:r>
            <a:r>
              <a:rPr lang="en-US" dirty="0" smtClean="0"/>
              <a:t> – </a:t>
            </a:r>
            <a:r>
              <a:rPr lang="ru-RU" dirty="0" smtClean="0"/>
              <a:t>критическая секция&gt;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 err="1" smtClean="0"/>
              <a:t>eax</a:t>
            </a:r>
            <a:r>
              <a:rPr lang="en-US" dirty="0" smtClean="0"/>
              <a:t>, </a:t>
            </a:r>
            <a:r>
              <a:rPr lang="en-US" dirty="0" err="1" smtClean="0"/>
              <a:t>spinlock_address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mov</a:t>
            </a:r>
            <a:r>
              <a:rPr lang="en-US" dirty="0" smtClean="0"/>
              <a:t> </a:t>
            </a:r>
            <a:r>
              <a:rPr lang="en-US" dirty="0" err="1" smtClean="0"/>
              <a:t>ebx</a:t>
            </a:r>
            <a:r>
              <a:rPr lang="en-US" dirty="0" smtClean="0"/>
              <a:t>, SPINLOCK_FREE </a:t>
            </a:r>
          </a:p>
          <a:p>
            <a:pPr>
              <a:buNone/>
            </a:pPr>
            <a:r>
              <a:rPr lang="en-US" dirty="0" smtClean="0"/>
              <a:t>lock </a:t>
            </a:r>
            <a:r>
              <a:rPr lang="en-US" dirty="0" err="1" smtClean="0"/>
              <a:t>xchg</a:t>
            </a:r>
            <a:r>
              <a:rPr lang="en-US" dirty="0" smtClean="0"/>
              <a:t> [</a:t>
            </a:r>
            <a:r>
              <a:rPr lang="en-US" dirty="0" err="1" smtClean="0"/>
              <a:t>eax</a:t>
            </a:r>
            <a:r>
              <a:rPr lang="en-US" dirty="0" smtClean="0"/>
              <a:t>], </a:t>
            </a:r>
            <a:r>
              <a:rPr lang="en-US" dirty="0" err="1" smtClean="0"/>
              <a:t>ebx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990600"/>
          </a:xfrm>
        </p:spPr>
        <p:txBody>
          <a:bodyPr/>
          <a:lstStyle/>
          <a:p>
            <a:r>
              <a:rPr lang="en-US" sz="3600" b="1"/>
              <a:t>Executive — </a:t>
            </a:r>
            <a:r>
              <a:rPr lang="ru-RU" sz="3600" b="1"/>
              <a:t>менеджер объектов</a:t>
            </a:r>
            <a:endParaRPr lang="en-US" sz="3600" b="1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Windows 2000 </a:t>
            </a:r>
            <a:r>
              <a:rPr lang="ru-RU" sz="2400" b="1" dirty="0"/>
              <a:t>использует объекты для всех своих служб и представления сущностей</a:t>
            </a:r>
            <a:r>
              <a:rPr lang="en-US" sz="2400" b="1" dirty="0"/>
              <a:t>; </a:t>
            </a:r>
            <a:r>
              <a:rPr lang="ru-RU" sz="2400" b="1" dirty="0"/>
              <a:t>менеджер объектов управляет использованием всех объектов</a:t>
            </a:r>
            <a:r>
              <a:rPr lang="en-US" sz="2400" b="1" dirty="0"/>
              <a:t>.</a:t>
            </a:r>
          </a:p>
          <a:p>
            <a:pPr lvl="1"/>
            <a:r>
              <a:rPr lang="ru-RU" sz="2400" b="1" dirty="0"/>
              <a:t>Генерирует </a:t>
            </a:r>
            <a:r>
              <a:rPr lang="en-US" sz="2400" b="1" i="1" dirty="0"/>
              <a:t>object</a:t>
            </a:r>
            <a:r>
              <a:rPr lang="en-US" sz="2400" b="1" dirty="0"/>
              <a:t> </a:t>
            </a:r>
            <a:r>
              <a:rPr lang="en-US" sz="2400" b="1" i="1" dirty="0"/>
              <a:t>handle </a:t>
            </a:r>
            <a:r>
              <a:rPr lang="en-US" sz="2400" b="1" dirty="0"/>
              <a:t>(</a:t>
            </a:r>
            <a:r>
              <a:rPr lang="ru-RU" sz="2400" b="1" dirty="0"/>
              <a:t>ссылку на объект)</a:t>
            </a:r>
            <a:endParaRPr lang="en-US" sz="2400" b="1" dirty="0"/>
          </a:p>
          <a:p>
            <a:pPr lvl="1"/>
            <a:r>
              <a:rPr lang="ru-RU" sz="2400" b="1" dirty="0"/>
              <a:t>Выполняет проверки безопасности</a:t>
            </a:r>
            <a:r>
              <a:rPr lang="en-US" sz="2400" b="1" dirty="0"/>
              <a:t>.</a:t>
            </a:r>
          </a:p>
          <a:p>
            <a:pPr lvl="1"/>
            <a:r>
              <a:rPr lang="ru-RU" sz="2400" b="1" dirty="0"/>
              <a:t>Следит за тем, какие процессы используют каждый объект</a:t>
            </a:r>
            <a:r>
              <a:rPr lang="en-US" sz="2400" b="1" dirty="0"/>
              <a:t>.</a:t>
            </a:r>
          </a:p>
          <a:p>
            <a:r>
              <a:rPr lang="ru-RU" sz="2400" b="1" dirty="0"/>
              <a:t>Объекты управляются стандартным набором методов</a:t>
            </a:r>
            <a:r>
              <a:rPr lang="en-US" sz="2400" b="1" dirty="0"/>
              <a:t>:  </a:t>
            </a:r>
            <a:r>
              <a:rPr lang="en-US" sz="2400" b="1" dirty="0">
                <a:latin typeface="Courier" pitchFamily="49" charset="0"/>
              </a:rPr>
              <a:t>create, open, close, delete, query name, parse, </a:t>
            </a:r>
            <a:r>
              <a:rPr lang="en-US" sz="2400" b="1" dirty="0"/>
              <a:t>s</a:t>
            </a:r>
            <a:r>
              <a:rPr lang="en-US" sz="2400" b="1" dirty="0">
                <a:latin typeface="Courier" pitchFamily="49" charset="0"/>
              </a:rPr>
              <a:t>ecurity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Executive — </a:t>
            </a:r>
            <a:r>
              <a:rPr lang="ru-RU" sz="3600" b="1"/>
              <a:t>именование объектов</a:t>
            </a:r>
            <a:endParaRPr lang="en-US" sz="3600" b="1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571612"/>
            <a:ext cx="6564336" cy="4554551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/>
              <a:t>Модуль</a:t>
            </a:r>
            <a:r>
              <a:rPr lang="en-US" sz="2000" b="1" dirty="0"/>
              <a:t> executive </a:t>
            </a:r>
            <a:r>
              <a:rPr lang="ru-RU" sz="2000" b="1" dirty="0"/>
              <a:t>поддерживает именование объектов. Имя</a:t>
            </a:r>
            <a:r>
              <a:rPr lang="en-US" sz="2000" b="1" dirty="0"/>
              <a:t> </a:t>
            </a:r>
            <a:r>
              <a:rPr lang="ru-RU" sz="2000" b="1" dirty="0"/>
              <a:t>может быть постоянным или временным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Имена объектов структурируются, как имена путей доступа к файлам в</a:t>
            </a:r>
            <a:r>
              <a:rPr lang="en-US" sz="2000" b="1" dirty="0"/>
              <a:t> MS-DOS </a:t>
            </a:r>
            <a:r>
              <a:rPr lang="ru-RU" sz="2000" b="1" dirty="0"/>
              <a:t>или</a:t>
            </a:r>
            <a:r>
              <a:rPr lang="en-US" sz="2000" b="1" dirty="0"/>
              <a:t> UNIX.</a:t>
            </a:r>
          </a:p>
          <a:p>
            <a:r>
              <a:rPr lang="ru-RU" sz="2000" b="1" dirty="0"/>
              <a:t>Реализованы </a:t>
            </a:r>
            <a:r>
              <a:rPr lang="ru-RU" sz="2000" b="1" i="1" dirty="0"/>
              <a:t>объекты-символические ссылки</a:t>
            </a:r>
            <a:r>
              <a:rPr lang="en-US" sz="2000" b="1" dirty="0"/>
              <a:t>, </a:t>
            </a:r>
            <a:r>
              <a:rPr lang="ru-RU" sz="2000" b="1" dirty="0"/>
              <a:t>которые подобны</a:t>
            </a:r>
            <a:r>
              <a:rPr lang="en-US" sz="2000" b="1" dirty="0"/>
              <a:t> </a:t>
            </a:r>
            <a:r>
              <a:rPr lang="ru-RU" sz="2000" b="1" dirty="0"/>
              <a:t>символическим ссылкам в</a:t>
            </a:r>
            <a:r>
              <a:rPr lang="en-US" sz="2000" b="1" dirty="0"/>
              <a:t> UNIX </a:t>
            </a:r>
            <a:r>
              <a:rPr lang="ru-RU" sz="2000" b="1" dirty="0"/>
              <a:t>и дают возможность иметь несколько синонимов для одного файла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Процесс получает ссылку на объект при его создании,</a:t>
            </a:r>
            <a:r>
              <a:rPr lang="en-US" sz="2000" b="1" dirty="0"/>
              <a:t> </a:t>
            </a:r>
            <a:r>
              <a:rPr lang="ru-RU" sz="2000" b="1" dirty="0"/>
              <a:t>при открытии уже существующего объекта</a:t>
            </a:r>
            <a:r>
              <a:rPr lang="en-US" sz="2000" b="1" dirty="0"/>
              <a:t>, </a:t>
            </a:r>
            <a:r>
              <a:rPr lang="ru-RU" sz="2000" b="1" dirty="0"/>
              <a:t>при получении скопированной ссылки от другого процесса</a:t>
            </a:r>
            <a:r>
              <a:rPr lang="en-US" sz="2000" b="1" dirty="0"/>
              <a:t>, </a:t>
            </a:r>
            <a:r>
              <a:rPr lang="ru-RU" sz="2000" b="1" dirty="0"/>
              <a:t>либо путем наследования ссылки от процесса-родителя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Каждый объект защищен списком управления доступом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Executive — </a:t>
            </a:r>
            <a:r>
              <a:rPr lang="ru-RU" sz="2800" b="1"/>
              <a:t>менеджер виртуальной памяти</a:t>
            </a:r>
            <a:endParaRPr lang="en-US" sz="2800" b="1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571612"/>
            <a:ext cx="6492898" cy="4625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При проектировании менеджера виртуальной памяти предполагалось, что процессор</a:t>
            </a:r>
            <a:r>
              <a:rPr lang="en-US" sz="2000" b="1" dirty="0"/>
              <a:t> </a:t>
            </a:r>
            <a:r>
              <a:rPr lang="ru-RU" sz="2000" b="1" dirty="0"/>
              <a:t>поддерживает для отображения виртуальных адресов в физические</a:t>
            </a:r>
            <a:r>
              <a:rPr lang="en-US" sz="2000" b="1" dirty="0"/>
              <a:t> </a:t>
            </a:r>
            <a:r>
              <a:rPr lang="ru-RU" sz="2000" b="1" dirty="0"/>
              <a:t>механизм страничной организации</a:t>
            </a:r>
            <a:r>
              <a:rPr lang="en-US" sz="2000" b="1" dirty="0"/>
              <a:t>, </a:t>
            </a:r>
            <a:r>
              <a:rPr lang="ru-RU" sz="2000" b="1" dirty="0"/>
              <a:t>прозрачный кэш для многопроцессорных систем</a:t>
            </a:r>
            <a:r>
              <a:rPr lang="en-US" sz="2000" b="1" dirty="0"/>
              <a:t>, </a:t>
            </a:r>
            <a:r>
              <a:rPr lang="ru-RU" sz="2000" b="1" dirty="0"/>
              <a:t>а также алиасы для виртуальных адресов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VM </a:t>
            </a:r>
            <a:r>
              <a:rPr lang="ru-RU" sz="2000" b="1" dirty="0"/>
              <a:t>– менеджер в </a:t>
            </a:r>
            <a:r>
              <a:rPr lang="en-US" sz="2000" b="1" dirty="0"/>
              <a:t>Windows 2000 </a:t>
            </a:r>
            <a:r>
              <a:rPr lang="ru-RU" sz="2000" b="1" dirty="0"/>
              <a:t>использует страничную организацию с размером страницы</a:t>
            </a:r>
            <a:r>
              <a:rPr lang="en-US" sz="2000" b="1" dirty="0"/>
              <a:t> 4 KB.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Используется двухуровневая схема выделения памяти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На первом шаге резервируется часть адресного пространства процесса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На втором шаге данное выделение поддерживается выделением пространства в файле откачки </a:t>
            </a:r>
            <a:r>
              <a:rPr lang="en-US" sz="2000" b="1" dirty="0"/>
              <a:t>(paging file).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672414" cy="700110"/>
          </a:xfrm>
        </p:spPr>
        <p:txBody>
          <a:bodyPr/>
          <a:lstStyle/>
          <a:p>
            <a:r>
              <a:rPr lang="ru-RU" sz="3200" b="1" dirty="0"/>
              <a:t>Распределение виртуальной памяти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7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286776" cy="5656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Windows </a:t>
            </a:r>
            <a:r>
              <a:rPr lang="en-US" b="1" dirty="0" smtClean="0"/>
              <a:t>2000 / 2003 / 2008 / 7 </a:t>
            </a:r>
            <a:endParaRPr lang="en-US" b="1" dirty="0"/>
          </a:p>
        </p:txBody>
      </p:sp>
      <p:sp>
        <p:nvSpPr>
          <p:cNvPr id="66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/>
              <a:t>История</a:t>
            </a:r>
            <a:endParaRPr lang="en-US" sz="2800" b="1" dirty="0"/>
          </a:p>
          <a:p>
            <a:r>
              <a:rPr lang="ru-RU" sz="2800" b="1" dirty="0"/>
              <a:t>Принципы проектирования</a:t>
            </a:r>
            <a:endParaRPr lang="en-US" sz="2800" b="1" dirty="0"/>
          </a:p>
          <a:p>
            <a:r>
              <a:rPr lang="ru-RU" sz="2800" b="1" dirty="0"/>
              <a:t>Компоненты системы</a:t>
            </a:r>
            <a:endParaRPr lang="en-US" sz="2800" b="1" dirty="0"/>
          </a:p>
          <a:p>
            <a:r>
              <a:rPr lang="ru-RU" sz="2800" b="1" dirty="0"/>
              <a:t>Подсистемы окружения</a:t>
            </a:r>
            <a:r>
              <a:rPr lang="en-US" sz="2800" b="1" dirty="0"/>
              <a:t> </a:t>
            </a:r>
          </a:p>
          <a:p>
            <a:r>
              <a:rPr lang="ru-RU" sz="2800" b="1" dirty="0"/>
              <a:t>Файловая система</a:t>
            </a:r>
            <a:endParaRPr lang="en-US" sz="2800" b="1" dirty="0"/>
          </a:p>
          <a:p>
            <a:r>
              <a:rPr lang="ru-RU" sz="2800" b="1" dirty="0"/>
              <a:t>Работа в сети</a:t>
            </a:r>
            <a:endParaRPr lang="en-US" sz="2800" b="1" dirty="0"/>
          </a:p>
          <a:p>
            <a:r>
              <a:rPr lang="ru-RU" sz="2800" b="1" dirty="0"/>
              <a:t>Интерфейс программиста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ru-RU" sz="3200" b="1"/>
              <a:t>Менеджер виртуальной памяти (прод.)</a:t>
            </a:r>
            <a:endParaRPr lang="en-US" sz="3200" b="1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75" y="1219200"/>
            <a:ext cx="7654925" cy="54102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Трансляция виртуальных адресов в </a:t>
            </a:r>
            <a:r>
              <a:rPr lang="en-US" sz="2000" b="1" dirty="0"/>
              <a:t>Windows 2000 </a:t>
            </a:r>
            <a:r>
              <a:rPr lang="ru-RU" sz="2000" b="1" dirty="0"/>
              <a:t>использует несколько структур данных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Каждый процесс имеет справочник страниц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page directory</a:t>
            </a:r>
            <a:r>
              <a:rPr lang="ru-RU" sz="2000" b="1" dirty="0"/>
              <a:t>),</a:t>
            </a:r>
            <a:r>
              <a:rPr lang="en-US" sz="2000" b="1" dirty="0"/>
              <a:t> </a:t>
            </a:r>
            <a:r>
              <a:rPr lang="ru-RU" sz="2000" b="1" dirty="0"/>
              <a:t>содержащий</a:t>
            </a:r>
            <a:r>
              <a:rPr lang="en-US" sz="2000" b="1" dirty="0"/>
              <a:t> 1024 </a:t>
            </a:r>
            <a:r>
              <a:rPr lang="ru-RU" sz="2000" b="1" i="1" dirty="0"/>
              <a:t>элемента справочника страниц</a:t>
            </a:r>
            <a:r>
              <a:rPr lang="en-US" sz="2000" b="1" dirty="0"/>
              <a:t> </a:t>
            </a:r>
            <a:r>
              <a:rPr lang="ru-RU" sz="2000" b="1" dirty="0"/>
              <a:t>размером по 4 байта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Каждый элемент справочника страниц ссылается на</a:t>
            </a:r>
            <a:r>
              <a:rPr lang="en-US" sz="2000" b="1" dirty="0"/>
              <a:t> </a:t>
            </a:r>
            <a:r>
              <a:rPr lang="ru-RU" sz="2000" b="1" i="1" dirty="0"/>
              <a:t>таблицу страниц</a:t>
            </a:r>
            <a:r>
              <a:rPr lang="ru-RU" sz="2000" b="1" dirty="0"/>
              <a:t>, которая содержит</a:t>
            </a:r>
            <a:r>
              <a:rPr lang="en-US" sz="2000" b="1" dirty="0"/>
              <a:t> 1024 </a:t>
            </a:r>
            <a:r>
              <a:rPr lang="ru-RU" sz="2000" b="1" i="1" dirty="0"/>
              <a:t>элемента таблицы страниц</a:t>
            </a:r>
            <a:r>
              <a:rPr lang="en-US" sz="2000" b="1" dirty="0"/>
              <a:t> (page table entries - PTEs) </a:t>
            </a:r>
            <a:r>
              <a:rPr lang="ru-RU" sz="2000" b="1" dirty="0"/>
              <a:t>размером по 4 байта</a:t>
            </a:r>
            <a:r>
              <a:rPr lang="en-US" sz="2000" b="1" dirty="0"/>
              <a:t>.</a:t>
            </a:r>
          </a:p>
          <a:p>
            <a:pPr lvl="1"/>
            <a:r>
              <a:rPr lang="ru-RU" sz="2000" b="1" dirty="0"/>
              <a:t>Каждый</a:t>
            </a:r>
            <a:r>
              <a:rPr lang="en-US" sz="2000" b="1" dirty="0"/>
              <a:t> PTE </a:t>
            </a:r>
            <a:r>
              <a:rPr lang="ru-RU" sz="2000" b="1" dirty="0"/>
              <a:t>ссылается на фрейм страницы (</a:t>
            </a:r>
            <a:r>
              <a:rPr lang="en-US" sz="2000" b="1" dirty="0"/>
              <a:t>4 KB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в физической памяти</a:t>
            </a:r>
            <a:r>
              <a:rPr lang="en-US" sz="2000" b="1" dirty="0"/>
              <a:t>.</a:t>
            </a:r>
          </a:p>
          <a:p>
            <a:r>
              <a:rPr lang="ru-RU" sz="2000" b="1" dirty="0"/>
              <a:t>Ссылка на элемент всегда занимает 10 битов </a:t>
            </a:r>
            <a:r>
              <a:rPr lang="en-US" sz="2000" b="1" dirty="0"/>
              <a:t>(0..1023).</a:t>
            </a:r>
          </a:p>
          <a:p>
            <a:r>
              <a:rPr lang="ru-RU" sz="2000" b="1" dirty="0"/>
              <a:t>Это свойство используется при трансляции виртуальных адресов в физические</a:t>
            </a:r>
            <a:r>
              <a:rPr lang="en-US" sz="2000" b="1" dirty="0"/>
              <a:t>.</a:t>
            </a:r>
          </a:p>
          <a:p>
            <a:r>
              <a:rPr lang="ru-RU" sz="2000" b="1" dirty="0" smtClean="0"/>
              <a:t>Страница </a:t>
            </a:r>
            <a:r>
              <a:rPr lang="ru-RU" sz="2000" b="1" dirty="0"/>
              <a:t>может находиться в следующих состояниях</a:t>
            </a:r>
            <a:r>
              <a:rPr lang="en-US" sz="2000" b="1" dirty="0"/>
              <a:t>: valid, zeroed, free standby, modified</a:t>
            </a:r>
            <a:r>
              <a:rPr lang="ru-RU" sz="2000" b="1" dirty="0"/>
              <a:t>, </a:t>
            </a:r>
            <a:r>
              <a:rPr lang="en-US" sz="2000" b="1" dirty="0"/>
              <a:t>bad.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04800"/>
            <a:ext cx="8323263" cy="844550"/>
          </a:xfrm>
        </p:spPr>
        <p:txBody>
          <a:bodyPr/>
          <a:lstStyle/>
          <a:p>
            <a:r>
              <a:rPr lang="ru-RU" sz="3200" b="1"/>
              <a:t>Трансляция виртуальных адресов в физические</a:t>
            </a:r>
            <a:endParaRPr lang="en-US" sz="3200" b="1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171950"/>
            <a:ext cx="6994525" cy="146685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10 </a:t>
            </a:r>
            <a:r>
              <a:rPr lang="ru-RU" sz="2800" b="1" dirty="0"/>
              <a:t>битов для </a:t>
            </a:r>
            <a:r>
              <a:rPr lang="en-US" sz="2800" b="1" dirty="0"/>
              <a:t>page directory entry, </a:t>
            </a:r>
            <a:r>
              <a:rPr lang="ru-RU" sz="2800" b="1" dirty="0"/>
              <a:t>1</a:t>
            </a:r>
            <a:r>
              <a:rPr lang="en-US" sz="2800" b="1" dirty="0"/>
              <a:t>0 </a:t>
            </a:r>
            <a:r>
              <a:rPr lang="ru-RU" sz="2800" b="1" dirty="0"/>
              <a:t>битов для</a:t>
            </a:r>
            <a:r>
              <a:rPr lang="en-US" sz="2800" b="1" dirty="0"/>
              <a:t> page table entry, 12 </a:t>
            </a:r>
            <a:r>
              <a:rPr lang="ru-RU" sz="2800" b="1" dirty="0"/>
              <a:t>битов для смещения в байтах на странице</a:t>
            </a:r>
            <a:r>
              <a:rPr lang="en-US" sz="2800" b="1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6" name="Picture 5" descr="Fig_27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8" y="1643050"/>
            <a:ext cx="8885932" cy="23543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r>
              <a:rPr lang="ru-RU" sz="3200" b="1"/>
              <a:t>Элемент таблицы </a:t>
            </a:r>
            <a:r>
              <a:rPr lang="ru-RU" sz="3200" b="1" smtClean="0"/>
              <a:t>страниц</a:t>
            </a:r>
            <a:endParaRPr lang="en-US" sz="3200" b="1"/>
          </a:p>
        </p:txBody>
      </p:sp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1042988" y="4565650"/>
            <a:ext cx="70342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/>
              <a:t>5 </a:t>
            </a:r>
            <a:r>
              <a:rPr lang="ru-RU" b="1" dirty="0"/>
              <a:t>битов для защиты страницы</a:t>
            </a:r>
            <a:r>
              <a:rPr lang="en-US" b="1" dirty="0"/>
              <a:t>, 20 </a:t>
            </a:r>
            <a:r>
              <a:rPr lang="ru-RU" b="1" dirty="0"/>
              <a:t>битов для адреса фрейма страницы</a:t>
            </a:r>
            <a:r>
              <a:rPr lang="en-US" b="1" dirty="0"/>
              <a:t>, 4 </a:t>
            </a:r>
            <a:r>
              <a:rPr lang="ru-RU" b="1" dirty="0"/>
              <a:t>бита для выбора файла откачки</a:t>
            </a:r>
            <a:r>
              <a:rPr lang="en-US" b="1" dirty="0"/>
              <a:t>, 3 </a:t>
            </a:r>
            <a:r>
              <a:rPr lang="ru-RU" b="1" dirty="0"/>
              <a:t>бита для описания состояния страницы.</a:t>
            </a:r>
            <a:r>
              <a:rPr lang="en-US" b="1" dirty="0"/>
              <a:t>  V = 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6" name="Picture 5" descr="Fig_27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6" y="2214554"/>
            <a:ext cx="8854634" cy="22155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Executive — </a:t>
            </a:r>
            <a:r>
              <a:rPr lang="ru-RU" sz="3600" b="1"/>
              <a:t>менеджер процессов</a:t>
            </a:r>
            <a:endParaRPr lang="en-US" sz="3600" b="1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dirty="0"/>
              <a:t>Обеспечивает сервисы для создания, удаления и использования потоков и процессов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r>
              <a:rPr lang="ru-RU" sz="2400" b="1" dirty="0"/>
              <a:t>Связи родительских процессов с дочерними и иерархии процессов</a:t>
            </a:r>
            <a:r>
              <a:rPr lang="en-US" sz="2400" b="1" dirty="0"/>
              <a:t> </a:t>
            </a:r>
            <a:r>
              <a:rPr lang="ru-RU" sz="2400" b="1" dirty="0"/>
              <a:t>обрабатываются конкретной подсистемой окружения,</a:t>
            </a:r>
            <a:r>
              <a:rPr lang="en-US" sz="2400" b="1" dirty="0"/>
              <a:t> </a:t>
            </a:r>
            <a:r>
              <a:rPr lang="ru-RU" sz="2400" b="1" dirty="0"/>
              <a:t>которая владеет данным процессом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7200"/>
            <a:ext cx="7981950" cy="1143000"/>
          </a:xfrm>
        </p:spPr>
        <p:txBody>
          <a:bodyPr/>
          <a:lstStyle/>
          <a:p>
            <a:r>
              <a:rPr lang="en-US" sz="3200" b="1"/>
              <a:t>Executive — </a:t>
            </a:r>
            <a:r>
              <a:rPr lang="ru-RU" sz="3200" b="1"/>
              <a:t>локальный вызов процедуры </a:t>
            </a:r>
            <a:r>
              <a:rPr lang="en-US" sz="3200" b="1"/>
              <a:t>(LPC)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85926"/>
            <a:ext cx="78486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LPC </a:t>
            </a:r>
            <a:r>
              <a:rPr lang="ru-RU" sz="2000" b="1" dirty="0"/>
              <a:t>передает запросы и результаты</a:t>
            </a:r>
            <a:r>
              <a:rPr lang="en-US" sz="2000" b="1" dirty="0"/>
              <a:t> </a:t>
            </a:r>
            <a:r>
              <a:rPr lang="ru-RU" sz="2000" b="1" dirty="0"/>
              <a:t>между клиентским и серверным процессами на локальной машине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В частности, он используется для запросов к сервисам</a:t>
            </a:r>
            <a:r>
              <a:rPr lang="en-US" sz="2000" b="1" dirty="0"/>
              <a:t> </a:t>
            </a:r>
            <a:r>
              <a:rPr lang="ru-RU" sz="2000" b="1" dirty="0"/>
              <a:t>различных подсистем ОС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При создании канала для</a:t>
            </a:r>
            <a:r>
              <a:rPr lang="en-US" sz="2000" b="1" dirty="0"/>
              <a:t> LPC </a:t>
            </a:r>
            <a:r>
              <a:rPr lang="ru-RU" sz="2000" b="1" dirty="0"/>
              <a:t>должно быть указано сообщение одного из трех типов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Первый тип – маленькие сообщения</a:t>
            </a:r>
            <a:r>
              <a:rPr lang="en-US" sz="2000" b="1" dirty="0"/>
              <a:t>, </a:t>
            </a:r>
            <a:r>
              <a:rPr lang="ru-RU" sz="2000" b="1" dirty="0"/>
              <a:t>до</a:t>
            </a:r>
            <a:r>
              <a:rPr lang="en-US" sz="2000" b="1" dirty="0"/>
              <a:t> 256 </a:t>
            </a:r>
            <a:r>
              <a:rPr lang="ru-RU" sz="2000" b="1" dirty="0"/>
              <a:t>байтов</a:t>
            </a:r>
            <a:r>
              <a:rPr lang="en-US" sz="2000" b="1" dirty="0"/>
              <a:t>; </a:t>
            </a:r>
            <a:r>
              <a:rPr lang="ru-RU" sz="2000" b="1" dirty="0"/>
              <a:t>в качестве промежуточной памяти используется очередь сообщений порта</a:t>
            </a:r>
            <a:r>
              <a:rPr lang="en-US" sz="2000" b="1" dirty="0"/>
              <a:t>, </a:t>
            </a:r>
            <a:r>
              <a:rPr lang="ru-RU" sz="2000" b="1" dirty="0"/>
              <a:t>и сообщения копируются от ного процесса к другому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Второй тип –</a:t>
            </a:r>
            <a:r>
              <a:rPr lang="en-US" sz="2000" b="1" dirty="0"/>
              <a:t> </a:t>
            </a:r>
            <a:r>
              <a:rPr lang="ru-RU" sz="2000" b="1" dirty="0"/>
              <a:t>во </a:t>
            </a:r>
            <a:r>
              <a:rPr lang="ru-RU" sz="2000" b="1" dirty="0" smtClean="0"/>
              <a:t>избежани</a:t>
            </a:r>
            <a:r>
              <a:rPr lang="ru-RU" b="1" dirty="0" smtClean="0"/>
              <a:t>е</a:t>
            </a:r>
            <a:r>
              <a:rPr lang="ru-RU" sz="2000" b="1" dirty="0" smtClean="0"/>
              <a:t> </a:t>
            </a:r>
            <a:r>
              <a:rPr lang="ru-RU" sz="2000" b="1" dirty="0"/>
              <a:t>копирования больших сообщений, передаются ссылки на разделяемые объекты, содержащие сообщения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Третий тип - быстрый</a:t>
            </a:r>
            <a:r>
              <a:rPr lang="en-US" sz="2000" b="1" dirty="0"/>
              <a:t> LPC</a:t>
            </a:r>
            <a:r>
              <a:rPr lang="ru-RU" sz="2000" b="1" dirty="0"/>
              <a:t> –</a:t>
            </a:r>
            <a:r>
              <a:rPr lang="en-US" sz="2000" b="1" dirty="0"/>
              <a:t> </a:t>
            </a:r>
            <a:r>
              <a:rPr lang="ru-RU" sz="2000" b="1" dirty="0"/>
              <a:t>используется графическими подсистемами </a:t>
            </a:r>
            <a:r>
              <a:rPr lang="en-US" sz="2000" b="1" dirty="0"/>
              <a:t>Win32.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3"/>
            <a:ext cx="8429684" cy="500066"/>
          </a:xfrm>
        </p:spPr>
        <p:txBody>
          <a:bodyPr/>
          <a:lstStyle/>
          <a:p>
            <a:r>
              <a:rPr lang="ru-RU" dirty="0" smtClean="0"/>
              <a:t>Структура сообщения </a:t>
            </a:r>
            <a:r>
              <a:rPr lang="en-US" dirty="0" smtClean="0"/>
              <a:t>LPC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5250" y="785794"/>
            <a:ext cx="749303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err="1" smtClean="0"/>
              <a:t>typedef</a:t>
            </a:r>
            <a:r>
              <a:rPr lang="en-US" sz="900" dirty="0" smtClean="0"/>
              <a:t> </a:t>
            </a:r>
            <a:r>
              <a:rPr lang="en-US" sz="900" dirty="0" err="1" smtClean="0"/>
              <a:t>struct</a:t>
            </a:r>
            <a:r>
              <a:rPr lang="en-US" sz="900" dirty="0" smtClean="0"/>
              <a:t> _LPC_MESSAGE_HEADER { </a:t>
            </a:r>
          </a:p>
          <a:p>
            <a:pPr>
              <a:buNone/>
            </a:pPr>
            <a:r>
              <a:rPr lang="en-US" sz="900" dirty="0" smtClean="0"/>
              <a:t>// </a:t>
            </a:r>
            <a:r>
              <a:rPr lang="ru-RU" sz="900" dirty="0" smtClean="0"/>
              <a:t>длина тела сообщения </a:t>
            </a:r>
          </a:p>
          <a:p>
            <a:pPr>
              <a:buNone/>
            </a:pPr>
            <a:r>
              <a:rPr lang="en-US" sz="900" dirty="0" smtClean="0"/>
              <a:t>USHORT </a:t>
            </a:r>
            <a:r>
              <a:rPr lang="en-US" sz="900" dirty="0" err="1" smtClean="0"/>
              <a:t>DataLength</a:t>
            </a:r>
            <a:r>
              <a:rPr lang="en-US" sz="900" dirty="0" smtClean="0"/>
              <a:t>;</a:t>
            </a:r>
          </a:p>
          <a:p>
            <a:pPr>
              <a:buNone/>
            </a:pPr>
            <a:r>
              <a:rPr lang="en-US" sz="900" dirty="0" smtClean="0"/>
              <a:t> // </a:t>
            </a:r>
            <a:r>
              <a:rPr lang="ru-RU" sz="900" dirty="0" smtClean="0"/>
              <a:t>длина сообщения с заголовком </a:t>
            </a:r>
          </a:p>
          <a:p>
            <a:pPr>
              <a:buNone/>
            </a:pPr>
            <a:r>
              <a:rPr lang="en-US" sz="900" dirty="0" smtClean="0"/>
              <a:t>USHORT </a:t>
            </a:r>
            <a:r>
              <a:rPr lang="en-US" sz="900" dirty="0" err="1" smtClean="0"/>
              <a:t>TotalLength</a:t>
            </a:r>
            <a:r>
              <a:rPr lang="en-US" sz="900" dirty="0" smtClean="0"/>
              <a:t>; /</a:t>
            </a:r>
          </a:p>
          <a:p>
            <a:pPr>
              <a:buNone/>
            </a:pPr>
            <a:r>
              <a:rPr lang="en-US" sz="900" dirty="0" smtClean="0"/>
              <a:t>/ </a:t>
            </a:r>
            <a:r>
              <a:rPr lang="ru-RU" sz="900" dirty="0" smtClean="0"/>
              <a:t>тип сообщения </a:t>
            </a:r>
          </a:p>
          <a:p>
            <a:pPr>
              <a:buNone/>
            </a:pPr>
            <a:r>
              <a:rPr lang="en-US" sz="900" dirty="0" smtClean="0"/>
              <a:t>USHORT </a:t>
            </a:r>
            <a:r>
              <a:rPr lang="en-US" sz="900" dirty="0" err="1" smtClean="0"/>
              <a:t>MessageType</a:t>
            </a:r>
            <a:r>
              <a:rPr lang="en-US" sz="900" dirty="0" smtClean="0"/>
              <a:t>; </a:t>
            </a:r>
            <a:endParaRPr lang="ru-RU" sz="900" dirty="0" smtClean="0"/>
          </a:p>
          <a:p>
            <a:pPr>
              <a:buNone/>
            </a:pPr>
            <a:r>
              <a:rPr lang="en-US" sz="900" dirty="0" smtClean="0"/>
              <a:t>USHORT </a:t>
            </a:r>
            <a:r>
              <a:rPr lang="en-US" sz="900" dirty="0" err="1" smtClean="0"/>
              <a:t>DataInfoOffset</a:t>
            </a:r>
            <a:r>
              <a:rPr lang="en-US" sz="900" dirty="0" smtClean="0"/>
              <a:t>;</a:t>
            </a:r>
            <a:endParaRPr lang="ru-RU" sz="900" dirty="0" smtClean="0"/>
          </a:p>
          <a:p>
            <a:pPr>
              <a:buNone/>
            </a:pPr>
            <a:r>
              <a:rPr lang="en-US" sz="900" dirty="0" smtClean="0"/>
              <a:t> // </a:t>
            </a:r>
            <a:r>
              <a:rPr lang="ru-RU" sz="900" dirty="0" smtClean="0"/>
              <a:t>уникальный идентификатор процесса, пославшего сообщение </a:t>
            </a:r>
          </a:p>
          <a:p>
            <a:pPr>
              <a:buNone/>
            </a:pPr>
            <a:r>
              <a:rPr lang="en-US" sz="900" dirty="0" smtClean="0"/>
              <a:t>ULONG </a:t>
            </a:r>
            <a:r>
              <a:rPr lang="en-US" sz="900" dirty="0" err="1" smtClean="0"/>
              <a:t>ProcessId</a:t>
            </a:r>
            <a:r>
              <a:rPr lang="en-US" sz="900" dirty="0" smtClean="0"/>
              <a:t>; </a:t>
            </a:r>
            <a:endParaRPr lang="ru-RU" sz="900" dirty="0" smtClean="0"/>
          </a:p>
          <a:p>
            <a:pPr>
              <a:buNone/>
            </a:pPr>
            <a:r>
              <a:rPr lang="en-US" sz="900" dirty="0" smtClean="0"/>
              <a:t> </a:t>
            </a:r>
            <a:r>
              <a:rPr lang="ru-RU" sz="900" dirty="0" smtClean="0"/>
              <a:t>уникальный идентификатор потока, пославшего сообщение </a:t>
            </a:r>
          </a:p>
          <a:p>
            <a:pPr>
              <a:buNone/>
            </a:pPr>
            <a:r>
              <a:rPr lang="en-US" sz="900" dirty="0" smtClean="0"/>
              <a:t>ULONG </a:t>
            </a:r>
            <a:r>
              <a:rPr lang="en-US" sz="900" dirty="0" err="1" smtClean="0"/>
              <a:t>ThreadId</a:t>
            </a:r>
            <a:r>
              <a:rPr lang="en-US" sz="900" dirty="0" smtClean="0"/>
              <a:t>; </a:t>
            </a:r>
            <a:endParaRPr lang="ru-RU" sz="900" dirty="0" smtClean="0"/>
          </a:p>
          <a:p>
            <a:pPr>
              <a:buNone/>
            </a:pPr>
            <a:r>
              <a:rPr lang="en-US" sz="900" dirty="0" smtClean="0"/>
              <a:t>// </a:t>
            </a:r>
            <a:r>
              <a:rPr lang="ru-RU" sz="900" dirty="0" smtClean="0"/>
              <a:t>идентификатор сообщения</a:t>
            </a:r>
          </a:p>
          <a:p>
            <a:pPr>
              <a:buNone/>
            </a:pPr>
            <a:r>
              <a:rPr lang="ru-RU" sz="900" dirty="0" smtClean="0"/>
              <a:t> </a:t>
            </a:r>
            <a:r>
              <a:rPr lang="en-US" sz="900" dirty="0" smtClean="0"/>
              <a:t>ULONG </a:t>
            </a:r>
            <a:r>
              <a:rPr lang="en-US" sz="900" dirty="0" err="1" smtClean="0"/>
              <a:t>MessageId</a:t>
            </a:r>
            <a:r>
              <a:rPr lang="en-US" sz="900" dirty="0" smtClean="0"/>
              <a:t>; </a:t>
            </a:r>
            <a:endParaRPr lang="ru-RU" sz="900" dirty="0" smtClean="0"/>
          </a:p>
          <a:p>
            <a:pPr>
              <a:buNone/>
            </a:pPr>
            <a:r>
              <a:rPr lang="en-US" sz="900" dirty="0" smtClean="0"/>
              <a:t>ULONG </a:t>
            </a:r>
            <a:r>
              <a:rPr lang="en-US" sz="900" dirty="0" err="1" smtClean="0"/>
              <a:t>CallbackId</a:t>
            </a:r>
            <a:r>
              <a:rPr lang="en-US" sz="900" dirty="0" smtClean="0"/>
              <a:t>; </a:t>
            </a:r>
          </a:p>
          <a:p>
            <a:pPr>
              <a:buNone/>
            </a:pPr>
            <a:r>
              <a:rPr lang="en-US" sz="900" dirty="0" smtClean="0"/>
              <a:t>} LPC_MESSAGE_HEADER, *PLPC_MESSAGE_HEADER; </a:t>
            </a:r>
            <a:endParaRPr lang="ru-RU" sz="9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28600"/>
            <a:ext cx="8858280" cy="914384"/>
          </a:xfrm>
        </p:spPr>
        <p:txBody>
          <a:bodyPr/>
          <a:lstStyle/>
          <a:p>
            <a:r>
              <a:rPr lang="en-US" sz="3600" b="1" dirty="0"/>
              <a:t>Executive — </a:t>
            </a:r>
            <a:r>
              <a:rPr lang="ru-RU" sz="3600" b="1" dirty="0"/>
              <a:t>менеджер ввода-вывода</a:t>
            </a:r>
            <a:endParaRPr lang="en-US" sz="3600" b="1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357298"/>
            <a:ext cx="7219950" cy="49815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Менеджер ввода-вывода отвечает за</a:t>
            </a:r>
            <a:r>
              <a:rPr lang="en-US" sz="2000" b="1" dirty="0"/>
              <a:t>: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Файловые системы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Управление кэш-памятью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Драйверы устройств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Сетевые драйверы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Следит за тем, какие файловые системы загружены</a:t>
            </a:r>
            <a:r>
              <a:rPr lang="en-US" sz="2000" b="1" dirty="0"/>
              <a:t>, </a:t>
            </a:r>
            <a:r>
              <a:rPr lang="ru-RU" sz="2000" b="1" dirty="0"/>
              <a:t>и управляет буферами для запросов на ввод-вывод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Взаимодействует с менеджером виртуальной памяти для обеспечения ввода-вывода в файлы, отображаемые в память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Управляет кэш-менеджером, который обеспечивает кэширование для всей системы ввода-вывода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Поддерживает как синхронные, так и асинхронные операции</a:t>
            </a:r>
            <a:r>
              <a:rPr lang="en-US" sz="2000" b="1" dirty="0"/>
              <a:t>, </a:t>
            </a:r>
            <a:r>
              <a:rPr lang="ru-RU" sz="2000" b="1" dirty="0"/>
              <a:t>обеспечивает тайм-ауты для драйверов</a:t>
            </a:r>
            <a:r>
              <a:rPr lang="en-US" sz="2000" b="1" dirty="0"/>
              <a:t>, </a:t>
            </a:r>
            <a:r>
              <a:rPr lang="ru-RU" sz="2000" b="1" dirty="0"/>
              <a:t>имеет механизмы для вызова одного драйвера другим драйвером</a:t>
            </a:r>
            <a:r>
              <a:rPr lang="en-US" sz="20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429652" cy="642918"/>
          </a:xfrm>
        </p:spPr>
        <p:txBody>
          <a:bodyPr/>
          <a:lstStyle/>
          <a:p>
            <a:r>
              <a:rPr lang="ru-RU" sz="3200" b="1" dirty="0"/>
              <a:t>Файловый </a:t>
            </a:r>
            <a:r>
              <a:rPr lang="ru-RU" sz="3200" b="1" dirty="0" smtClean="0"/>
              <a:t>ввод-вывод</a:t>
            </a:r>
            <a:r>
              <a:rPr lang="en-US" sz="3200" b="1" dirty="0" smtClean="0"/>
              <a:t> </a:t>
            </a:r>
            <a:r>
              <a:rPr lang="ru-RU" sz="3200" b="1" dirty="0" smtClean="0"/>
              <a:t> в </a:t>
            </a:r>
            <a:r>
              <a:rPr lang="en-US" sz="3200" b="1" dirty="0" smtClean="0"/>
              <a:t>Windows 2000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7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8215338" cy="563797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33400"/>
            <a:ext cx="8458200" cy="838200"/>
          </a:xfrm>
        </p:spPr>
        <p:txBody>
          <a:bodyPr/>
          <a:lstStyle/>
          <a:p>
            <a:r>
              <a:rPr lang="en-US" sz="3600" b="1"/>
              <a:t>Executive — </a:t>
            </a:r>
            <a:r>
              <a:rPr lang="ru-RU" sz="3600" b="1"/>
              <a:t>Монитор безопасности</a:t>
            </a:r>
            <a:endParaRPr lang="en-US" sz="3600" b="1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Объектно-ориентированная архитектура </a:t>
            </a:r>
            <a:r>
              <a:rPr lang="en-US" sz="2400" b="1" dirty="0"/>
              <a:t>Windows </a:t>
            </a:r>
            <a:r>
              <a:rPr lang="ru-RU" sz="2400" b="1" dirty="0"/>
              <a:t>2000 обеспечивает использование единого механизма</a:t>
            </a:r>
            <a:r>
              <a:rPr lang="en-US" sz="2400" b="1" dirty="0"/>
              <a:t> </a:t>
            </a:r>
            <a:r>
              <a:rPr lang="ru-RU" sz="2400" b="1" dirty="0"/>
              <a:t>для контроля доступа во время выполнения</a:t>
            </a:r>
            <a:r>
              <a:rPr lang="en-US" sz="2400" b="1" dirty="0"/>
              <a:t> </a:t>
            </a:r>
            <a:r>
              <a:rPr lang="ru-RU" sz="2400" b="1" dirty="0"/>
              <a:t>и аудита всех объектов системы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r>
              <a:rPr lang="ru-RU" sz="2400" b="1" dirty="0"/>
              <a:t>Каждый раз, когда процесс получает ссылку на объект</a:t>
            </a:r>
            <a:r>
              <a:rPr lang="en-US" sz="2400" b="1" dirty="0"/>
              <a:t>, </a:t>
            </a:r>
            <a:r>
              <a:rPr lang="ru-RU" sz="2400" b="1" dirty="0"/>
              <a:t>монитор безопасности</a:t>
            </a:r>
            <a:r>
              <a:rPr lang="en-US" sz="2400" b="1" dirty="0"/>
              <a:t> </a:t>
            </a:r>
            <a:r>
              <a:rPr lang="ru-RU" sz="2400" b="1" dirty="0"/>
              <a:t>проверяет маркер безопасности процесса</a:t>
            </a:r>
            <a:r>
              <a:rPr lang="en-US" sz="2400" b="1" dirty="0"/>
              <a:t> </a:t>
            </a:r>
            <a:r>
              <a:rPr lang="ru-RU" sz="2400" b="1" dirty="0"/>
              <a:t>и список управления доступом к объекту</a:t>
            </a:r>
            <a:r>
              <a:rPr lang="en-US" sz="2400" b="1" dirty="0"/>
              <a:t> </a:t>
            </a:r>
            <a:r>
              <a:rPr lang="ru-RU" sz="2400" b="1" dirty="0"/>
              <a:t>для проверки того, имеет ли процесс необходимые права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Executive – </a:t>
            </a:r>
            <a:r>
              <a:rPr lang="ru-RU" sz="3200" b="1"/>
              <a:t>Менеджер </a:t>
            </a:r>
            <a:r>
              <a:rPr lang="en-US" sz="3200" b="1"/>
              <a:t>Plug-and-Play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Менеджер </a:t>
            </a:r>
            <a:r>
              <a:rPr lang="en-US" sz="2400" b="1" dirty="0"/>
              <a:t>Plug-and-Play (PnP) </a:t>
            </a:r>
            <a:r>
              <a:rPr lang="ru-RU" sz="2400" b="1" dirty="0"/>
              <a:t>используется для распознавания изменений в конфигурации оборудования и адаптации к ним (установки соответствующих драйверов)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Когда добавляются новые устройства</a:t>
            </a:r>
            <a:r>
              <a:rPr lang="en-US" sz="2400" b="1" dirty="0"/>
              <a:t> (</a:t>
            </a:r>
            <a:r>
              <a:rPr lang="ru-RU" sz="2400" b="1" dirty="0"/>
              <a:t>например</a:t>
            </a:r>
            <a:r>
              <a:rPr lang="en-US" sz="2400" b="1" dirty="0"/>
              <a:t>, PCI </a:t>
            </a:r>
            <a:r>
              <a:rPr lang="ru-RU" sz="2400" b="1" dirty="0"/>
              <a:t>или </a:t>
            </a:r>
            <a:r>
              <a:rPr lang="en-US" sz="2400" b="1" dirty="0"/>
              <a:t>USB), </a:t>
            </a:r>
            <a:r>
              <a:rPr lang="ru-RU" sz="2400" b="1" dirty="0"/>
              <a:t>менеджер</a:t>
            </a:r>
            <a:r>
              <a:rPr lang="en-US" sz="2400" b="1" dirty="0"/>
              <a:t> PnP </a:t>
            </a:r>
            <a:r>
              <a:rPr lang="ru-RU" sz="2400" b="1" dirty="0"/>
              <a:t>загружает соответствующий драйвер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Менеджер </a:t>
            </a:r>
            <a:r>
              <a:rPr lang="en-US" sz="2400" b="1" dirty="0"/>
              <a:t>PnP </a:t>
            </a:r>
            <a:r>
              <a:rPr lang="ru-RU" sz="2400" b="1" dirty="0"/>
              <a:t>также следит за ресурсами, используемыми каждым устройством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US" b="1" dirty="0"/>
              <a:t>Windows </a:t>
            </a:r>
            <a:r>
              <a:rPr lang="en-US" b="1" dirty="0" smtClean="0"/>
              <a:t>2000</a:t>
            </a:r>
            <a:endParaRPr lang="en-US" b="1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152525"/>
            <a:ext cx="6959600" cy="5248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32-</a:t>
            </a:r>
            <a:r>
              <a:rPr lang="ru-RU" sz="2000" b="1" dirty="0"/>
              <a:t>битовая многозадачная операционная система</a:t>
            </a:r>
            <a:r>
              <a:rPr lang="en-US" sz="2000" b="1" dirty="0"/>
              <a:t> </a:t>
            </a:r>
            <a:r>
              <a:rPr lang="ru-RU" sz="2000" b="1" dirty="0"/>
              <a:t>для микропроцессоров типа </a:t>
            </a:r>
            <a:r>
              <a:rPr lang="en-US" sz="2000" b="1" dirty="0"/>
              <a:t>Intel</a:t>
            </a:r>
            <a:r>
              <a:rPr lang="ru-RU" sz="2000" b="1" dirty="0"/>
              <a:t> (продолжает линию </a:t>
            </a:r>
            <a:r>
              <a:rPr lang="en-US" sz="2000" b="1" dirty="0"/>
              <a:t>NT).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Основные цели системы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переносимость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безопасность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соответствие </a:t>
            </a:r>
            <a:r>
              <a:rPr lang="en-US" sz="2000" b="1" dirty="0"/>
              <a:t>POSIX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поддержка многопроцессорности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расширяемость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поддержка интернационализации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совместимость приложений с</a:t>
            </a:r>
            <a:r>
              <a:rPr lang="en-US" sz="2000" b="1" dirty="0"/>
              <a:t> MS-DOS </a:t>
            </a:r>
            <a:r>
              <a:rPr lang="ru-RU" sz="2000" b="1" dirty="0"/>
              <a:t>и</a:t>
            </a:r>
            <a:r>
              <a:rPr lang="en-US" sz="2000" b="1" dirty="0"/>
              <a:t> MS-Windows.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Использует архитектуру микроядра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Доступна в нескольких версиях - </a:t>
            </a:r>
            <a:r>
              <a:rPr lang="en-US" sz="2000" b="1" dirty="0"/>
              <a:t>Professional, Server, Advanced Server, National Server.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В 1996 году было продано</a:t>
            </a:r>
            <a:r>
              <a:rPr lang="en-US" sz="2000" b="1" dirty="0"/>
              <a:t> </a:t>
            </a:r>
            <a:r>
              <a:rPr lang="ru-RU" sz="2000" b="1" dirty="0"/>
              <a:t>больше лицензий на </a:t>
            </a:r>
            <a:r>
              <a:rPr lang="en-US" sz="2000" b="1" dirty="0"/>
              <a:t>NT server</a:t>
            </a:r>
            <a:r>
              <a:rPr lang="ru-RU" sz="2000" b="1" dirty="0"/>
              <a:t>, чем лицензий на </a:t>
            </a:r>
            <a:r>
              <a:rPr lang="en-US" sz="2000" b="1" dirty="0"/>
              <a:t>UNIX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762000"/>
          </a:xfrm>
        </p:spPr>
        <p:txBody>
          <a:bodyPr/>
          <a:lstStyle/>
          <a:p>
            <a:r>
              <a:rPr lang="ru-RU" sz="3600" b="1"/>
              <a:t>Подсистемы окружения</a:t>
            </a:r>
            <a:endParaRPr lang="en-US" sz="3600" b="1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Над </a:t>
            </a:r>
            <a:r>
              <a:rPr lang="en-US" sz="2400" b="1" dirty="0"/>
              <a:t>executive </a:t>
            </a:r>
            <a:r>
              <a:rPr lang="ru-RU" sz="2400" b="1" dirty="0"/>
              <a:t>надстраиваются процессы пользовательского режима, </a:t>
            </a:r>
            <a:r>
              <a:rPr lang="en-US" sz="2400" b="1" dirty="0"/>
              <a:t> </a:t>
            </a:r>
            <a:r>
              <a:rPr lang="ru-RU" sz="2400" b="1" dirty="0"/>
              <a:t>обеспечивающие исполнение программ, разработанных для других ОС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Windows 2000</a:t>
            </a:r>
            <a:r>
              <a:rPr lang="ru-RU" sz="2400" b="1" dirty="0"/>
              <a:t> использует подсистему</a:t>
            </a:r>
            <a:r>
              <a:rPr lang="en-US" sz="2400" b="1" dirty="0"/>
              <a:t> Win32 </a:t>
            </a:r>
            <a:r>
              <a:rPr lang="ru-RU" sz="2400" b="1" dirty="0"/>
              <a:t>как основное операционное окружение</a:t>
            </a:r>
            <a:r>
              <a:rPr lang="en-US" sz="2400" b="1" dirty="0"/>
              <a:t>; Win32 </a:t>
            </a:r>
            <a:r>
              <a:rPr lang="ru-RU" sz="2400" b="1" dirty="0"/>
              <a:t>используется для запуска всех процессов</a:t>
            </a:r>
            <a:r>
              <a:rPr lang="en-US" sz="2400" b="1" dirty="0"/>
              <a:t>.  </a:t>
            </a:r>
            <a:r>
              <a:rPr lang="ru-RU" sz="2400" b="1" dirty="0"/>
              <a:t>Она также обеспечивает</a:t>
            </a:r>
            <a:r>
              <a:rPr lang="en-US" sz="2400" b="1" dirty="0"/>
              <a:t> </a:t>
            </a:r>
            <a:r>
              <a:rPr lang="ru-RU" sz="2400" b="1" dirty="0"/>
              <a:t>средства работы с мышью, клавиатурой и средства графики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Окружение </a:t>
            </a:r>
            <a:r>
              <a:rPr lang="en-US" sz="2400" b="1" dirty="0"/>
              <a:t>MS-DOS </a:t>
            </a:r>
            <a:r>
              <a:rPr lang="ru-RU" sz="2400" b="1" dirty="0"/>
              <a:t>обеспечивается приложением</a:t>
            </a:r>
            <a:r>
              <a:rPr lang="en-US" sz="2400" b="1" dirty="0"/>
              <a:t> Win32</a:t>
            </a:r>
            <a:r>
              <a:rPr lang="ru-RU" sz="2400" b="1" dirty="0"/>
              <a:t>, называемым </a:t>
            </a:r>
            <a:r>
              <a:rPr lang="en-US" sz="2400" b="1" i="1" dirty="0"/>
              <a:t>virtual dos machine</a:t>
            </a:r>
            <a:r>
              <a:rPr lang="en-US" sz="2400" b="1" dirty="0"/>
              <a:t> (VDM), </a:t>
            </a:r>
            <a:r>
              <a:rPr lang="ru-RU" sz="2400" b="1" dirty="0"/>
              <a:t>процессом пользовательского уровня, для которого поддерживается страничная организация и диспетчеризация, как и для всех других потоков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ru-RU" sz="3600" b="1"/>
              <a:t>Подсистемы окружения (прод.)</a:t>
            </a:r>
            <a:endParaRPr lang="en-US" sz="3600" b="1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724025"/>
            <a:ext cx="7058025" cy="4114800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Окружение для 16-битовых </a:t>
            </a:r>
            <a:r>
              <a:rPr lang="en-US" sz="2800" b="1" dirty="0"/>
              <a:t>Windows:</a:t>
            </a:r>
          </a:p>
          <a:p>
            <a:pPr lvl="1"/>
            <a:r>
              <a:rPr lang="ru-RU" sz="2400" b="1" dirty="0"/>
              <a:t>Обеспечивается</a:t>
            </a:r>
            <a:r>
              <a:rPr lang="en-US" sz="2400" b="1" dirty="0"/>
              <a:t> VDM</a:t>
            </a:r>
            <a:r>
              <a:rPr lang="ru-RU" sz="2400" b="1" dirty="0"/>
              <a:t>, которая содержит</a:t>
            </a:r>
            <a:r>
              <a:rPr lang="en-US" sz="2400" b="1" dirty="0"/>
              <a:t> </a:t>
            </a:r>
            <a:r>
              <a:rPr lang="ru-RU" sz="2400" b="1" dirty="0"/>
              <a:t>подсистему</a:t>
            </a:r>
            <a:r>
              <a:rPr lang="en-US" sz="2400" b="1" dirty="0"/>
              <a:t> </a:t>
            </a:r>
            <a:r>
              <a:rPr lang="en-US" sz="2400" b="1" i="1" dirty="0"/>
              <a:t>Windows on Windows</a:t>
            </a:r>
            <a:r>
              <a:rPr lang="en-US" sz="2400" b="1" dirty="0"/>
              <a:t>.</a:t>
            </a:r>
          </a:p>
          <a:p>
            <a:pPr lvl="1"/>
            <a:r>
              <a:rPr lang="ru-RU" sz="2400" b="1" dirty="0"/>
              <a:t>Предоставляет процедуры ядра</a:t>
            </a:r>
            <a:r>
              <a:rPr lang="en-US" sz="2400" b="1" dirty="0"/>
              <a:t> Windows 3.1 </a:t>
            </a:r>
            <a:r>
              <a:rPr lang="ru-RU" sz="2400" b="1" dirty="0"/>
              <a:t>для менеджера окон и функций</a:t>
            </a:r>
            <a:r>
              <a:rPr lang="en-US" sz="2400" b="1" dirty="0"/>
              <a:t> GDI.</a:t>
            </a:r>
          </a:p>
          <a:p>
            <a:r>
              <a:rPr lang="ru-RU" sz="2800" b="1" dirty="0"/>
              <a:t>Подсистема</a:t>
            </a:r>
            <a:r>
              <a:rPr lang="en-US" sz="2800" b="1" dirty="0"/>
              <a:t> POSIX </a:t>
            </a:r>
            <a:r>
              <a:rPr lang="ru-RU" sz="2800" b="1" dirty="0"/>
              <a:t>спроектирована для исполнения</a:t>
            </a:r>
            <a:r>
              <a:rPr lang="en-US" sz="2800" b="1" dirty="0"/>
              <a:t> POSIX</a:t>
            </a:r>
            <a:r>
              <a:rPr lang="ru-RU" sz="2800" b="1" dirty="0"/>
              <a:t>-приложений, </a:t>
            </a:r>
            <a:r>
              <a:rPr lang="en-US" sz="2800" b="1" dirty="0"/>
              <a:t> </a:t>
            </a:r>
            <a:r>
              <a:rPr lang="ru-RU" sz="2800" b="1" dirty="0"/>
              <a:t>следующих</a:t>
            </a:r>
            <a:r>
              <a:rPr lang="en-US" sz="2800" b="1" dirty="0"/>
              <a:t> POSIX.1 </a:t>
            </a:r>
            <a:r>
              <a:rPr lang="ru-RU" sz="2800" b="1" dirty="0"/>
              <a:t>– стандарту, который базируется на модели</a:t>
            </a:r>
            <a:r>
              <a:rPr lang="en-US" sz="2800" b="1" dirty="0"/>
              <a:t> UNIX</a:t>
            </a:r>
            <a:r>
              <a:rPr lang="en-US" sz="2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Подсистемы окружения (прод.)</a:t>
            </a:r>
            <a:endParaRPr lang="en-US" sz="3600" b="1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/>
              <a:t>Подсистема </a:t>
            </a:r>
            <a:r>
              <a:rPr lang="en-US" sz="2400" b="1" dirty="0"/>
              <a:t>OS/2</a:t>
            </a:r>
            <a:r>
              <a:rPr lang="ru-RU" sz="2400" b="1" dirty="0"/>
              <a:t> выполняет</a:t>
            </a:r>
            <a:r>
              <a:rPr lang="en-US" sz="2400" b="1" dirty="0"/>
              <a:t> OS/2 </a:t>
            </a:r>
            <a:r>
              <a:rPr lang="ru-RU" sz="2400" b="1" dirty="0"/>
              <a:t>- приложения</a:t>
            </a:r>
            <a:r>
              <a:rPr lang="en-US" sz="2400" b="1" dirty="0"/>
              <a:t>. </a:t>
            </a:r>
          </a:p>
          <a:p>
            <a:r>
              <a:rPr lang="ru-RU" sz="2400" b="1" dirty="0"/>
              <a:t>Подсистема входа и безопасности аутентифицирует пользователей, входящих в систему </a:t>
            </a:r>
            <a:r>
              <a:rPr lang="en-US" sz="2400" b="1" dirty="0"/>
              <a:t>Windows 2000. </a:t>
            </a:r>
            <a:r>
              <a:rPr lang="ru-RU" sz="2400" b="1" dirty="0"/>
              <a:t>Требуется, чтобы пользователи имели имя учетной записи и пароль</a:t>
            </a:r>
            <a:r>
              <a:rPr lang="en-US" sz="2400" b="1" dirty="0"/>
              <a:t>.</a:t>
            </a:r>
          </a:p>
          <a:p>
            <a:pPr>
              <a:buFontTx/>
              <a:buNone/>
            </a:pPr>
            <a:r>
              <a:rPr lang="en-US" sz="2400" b="1" dirty="0"/>
              <a:t>	- </a:t>
            </a:r>
            <a:r>
              <a:rPr lang="ru-RU" sz="2400" b="1" dirty="0"/>
              <a:t>Пакет аутентификации аутентифицирует всех пользователей,</a:t>
            </a:r>
            <a:r>
              <a:rPr lang="en-US" sz="2400" b="1" dirty="0"/>
              <a:t> </a:t>
            </a:r>
            <a:r>
              <a:rPr lang="ru-RU" sz="2400" b="1" dirty="0"/>
              <a:t>которые пытаются осуществить доступ к какому-либо объекту системы.</a:t>
            </a:r>
            <a:r>
              <a:rPr lang="en-US" sz="2400" b="1" dirty="0"/>
              <a:t> Windows 2000 </a:t>
            </a:r>
            <a:r>
              <a:rPr lang="ru-RU" sz="2400" b="1" dirty="0"/>
              <a:t>использует</a:t>
            </a:r>
            <a:r>
              <a:rPr lang="en-US" sz="2400" b="1" dirty="0"/>
              <a:t> Kerberos </a:t>
            </a:r>
            <a:r>
              <a:rPr lang="ru-RU" sz="2400" b="1" dirty="0"/>
              <a:t>как пакет аутентификации по умолчанию.</a:t>
            </a:r>
            <a:endParaRPr lang="en-US" sz="2400" b="1" dirty="0"/>
          </a:p>
          <a:p>
            <a:pPr>
              <a:buFontTx/>
              <a:buNone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</a:t>
            </a:r>
            <a:endParaRPr lang="en-US" b="1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В </a:t>
            </a:r>
            <a:r>
              <a:rPr lang="en-US" sz="2800" b="1" dirty="0"/>
              <a:t>1988 Microsoft </a:t>
            </a:r>
            <a:r>
              <a:rPr lang="ru-RU" sz="2800" b="1" dirty="0"/>
              <a:t>приняла решение о разработке переносимой ОС </a:t>
            </a:r>
            <a:r>
              <a:rPr lang="en-US" sz="2800" b="1" dirty="0"/>
              <a:t>“new technology” (NT)</a:t>
            </a:r>
            <a:r>
              <a:rPr lang="ru-RU" sz="2800" b="1" dirty="0"/>
              <a:t>,  которая поддерживала бы </a:t>
            </a:r>
            <a:r>
              <a:rPr lang="en-US" sz="2800" b="1" dirty="0"/>
              <a:t> </a:t>
            </a:r>
            <a:r>
              <a:rPr lang="ru-RU" sz="2800" b="1" dirty="0"/>
              <a:t>и</a:t>
            </a:r>
            <a:r>
              <a:rPr lang="en-US" sz="2800" b="1" dirty="0"/>
              <a:t> OS/2</a:t>
            </a:r>
            <a:r>
              <a:rPr lang="ru-RU" sz="2800" b="1" dirty="0"/>
              <a:t>, и </a:t>
            </a:r>
            <a:r>
              <a:rPr lang="en-US" sz="2800" b="1" dirty="0"/>
              <a:t>POSIX APIs.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Первоначально</a:t>
            </a:r>
            <a:r>
              <a:rPr lang="en-US" sz="2800" b="1" dirty="0"/>
              <a:t> NT </a:t>
            </a:r>
            <a:r>
              <a:rPr lang="ru-RU" sz="2800" b="1" dirty="0"/>
              <a:t>должны была использовать</a:t>
            </a:r>
            <a:r>
              <a:rPr lang="en-US" sz="2800" b="1" dirty="0"/>
              <a:t> OS/2 API </a:t>
            </a:r>
            <a:r>
              <a:rPr lang="ru-RU" sz="2800" b="1" dirty="0"/>
              <a:t>как свое естественное окружение,</a:t>
            </a:r>
            <a:r>
              <a:rPr lang="en-US" sz="2800" b="1" dirty="0"/>
              <a:t> </a:t>
            </a:r>
            <a:r>
              <a:rPr lang="ru-RU" sz="2800" b="1" dirty="0"/>
              <a:t>однако в процессе разработки</a:t>
            </a:r>
            <a:r>
              <a:rPr lang="en-US" sz="2800" b="1" dirty="0"/>
              <a:t> NT </a:t>
            </a:r>
            <a:r>
              <a:rPr lang="ru-RU" sz="2800" b="1" dirty="0"/>
              <a:t>была изменена и стала использовать</a:t>
            </a:r>
            <a:r>
              <a:rPr lang="en-US" sz="2800" b="1" dirty="0"/>
              <a:t> Win32 API, </a:t>
            </a:r>
            <a:r>
              <a:rPr lang="ru-RU" sz="2800" b="1" dirty="0"/>
              <a:t>что отражает популярность</a:t>
            </a:r>
            <a:r>
              <a:rPr lang="en-US" sz="2800" b="1" dirty="0"/>
              <a:t> Windows 3.0.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685800"/>
          </a:xfrm>
        </p:spPr>
        <p:txBody>
          <a:bodyPr/>
          <a:lstStyle/>
          <a:p>
            <a:r>
              <a:rPr lang="ru-RU" b="1"/>
              <a:t>Принципы проектирования</a:t>
            </a:r>
            <a:endParaRPr lang="en-US" b="1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7848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Расширяемость – многоуровневая архитектура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Ядро (</a:t>
            </a:r>
            <a:r>
              <a:rPr lang="en-US" sz="2000" b="1" dirty="0"/>
              <a:t>Executive</a:t>
            </a:r>
            <a:r>
              <a:rPr lang="ru-RU" sz="2000" b="1" dirty="0"/>
              <a:t>)</a:t>
            </a:r>
            <a:r>
              <a:rPr lang="en-US" sz="2000" b="1" dirty="0"/>
              <a:t>, </a:t>
            </a:r>
            <a:r>
              <a:rPr lang="ru-RU" sz="2000" b="1" dirty="0"/>
              <a:t>исполняемое в защищенном режиме</a:t>
            </a:r>
            <a:r>
              <a:rPr lang="en-US" sz="2000" b="1" dirty="0"/>
              <a:t>, </a:t>
            </a:r>
            <a:r>
              <a:rPr lang="ru-RU" sz="2000" b="1" dirty="0"/>
              <a:t>обеспечивает базовые системные сервисы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Поверх ядра реализованы несколько серверных подсистем,</a:t>
            </a:r>
            <a:r>
              <a:rPr lang="en-US" sz="2000" b="1" dirty="0"/>
              <a:t> </a:t>
            </a:r>
            <a:r>
              <a:rPr lang="ru-RU" sz="2000" b="1" dirty="0"/>
              <a:t>работающих в пользовательском режиме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Модульная структура позволяет добавлять новые подсистемы окружения</a:t>
            </a:r>
            <a:r>
              <a:rPr lang="en-US" sz="2000" b="1" dirty="0"/>
              <a:t> </a:t>
            </a:r>
            <a:r>
              <a:rPr lang="ru-RU" sz="2000" b="1" dirty="0"/>
              <a:t>без модификации ядра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Переносимость</a:t>
            </a:r>
            <a:r>
              <a:rPr lang="en-US" sz="2000" b="1" dirty="0"/>
              <a:t>  —  Windows 2000 </a:t>
            </a:r>
            <a:r>
              <a:rPr lang="ru-RU" sz="2000" b="1" dirty="0"/>
              <a:t>может быть перенесена с одной аппаратной архитектуры на другую со сравнительно небольшими изменениями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Написана на </a:t>
            </a:r>
            <a:r>
              <a:rPr lang="en-US" sz="2000" b="1" dirty="0"/>
              <a:t>C </a:t>
            </a:r>
            <a:r>
              <a:rPr lang="ru-RU" sz="2000" b="1" dirty="0"/>
              <a:t>и </a:t>
            </a:r>
            <a:r>
              <a:rPr lang="en-US" sz="2000" b="1" dirty="0"/>
              <a:t>C++.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Код, зависящий от процессора,</a:t>
            </a:r>
            <a:r>
              <a:rPr lang="en-US" sz="2000" b="1" dirty="0"/>
              <a:t> </a:t>
            </a:r>
            <a:r>
              <a:rPr lang="ru-RU" sz="2000" b="1" dirty="0"/>
              <a:t>изолирован в динамически линкуемую библиотеку</a:t>
            </a:r>
            <a:r>
              <a:rPr lang="en-US" sz="2000" b="1" dirty="0"/>
              <a:t> (DLL)</a:t>
            </a:r>
            <a:r>
              <a:rPr lang="ru-RU" sz="2000" b="1" dirty="0"/>
              <a:t>, называемую </a:t>
            </a:r>
            <a:r>
              <a:rPr lang="en-US" sz="2000" b="1" dirty="0"/>
              <a:t>“</a:t>
            </a:r>
            <a:r>
              <a:rPr lang="ru-RU" sz="2000" b="1" dirty="0"/>
              <a:t>уровень абстрагирования от аппаратуры</a:t>
            </a:r>
            <a:r>
              <a:rPr lang="en-US" sz="2000" b="1" dirty="0"/>
              <a:t>”</a:t>
            </a:r>
            <a:r>
              <a:rPr lang="ru-RU" sz="2000" b="1" dirty="0"/>
              <a:t>- </a:t>
            </a:r>
            <a:r>
              <a:rPr lang="en-US" sz="2000" b="1" dirty="0"/>
              <a:t> “hardware abstraction layer” (HAL).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762000"/>
          </a:xfrm>
        </p:spPr>
        <p:txBody>
          <a:bodyPr/>
          <a:lstStyle/>
          <a:p>
            <a:r>
              <a:rPr lang="ru-RU" sz="3600" b="1"/>
              <a:t>Принципы проектирования (прод.)</a:t>
            </a:r>
            <a:endParaRPr lang="en-US" sz="3600" b="1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Надежность</a:t>
            </a:r>
            <a:r>
              <a:rPr lang="en-US" sz="2000" b="1" dirty="0"/>
              <a:t> — Windows 2000 </a:t>
            </a:r>
            <a:r>
              <a:rPr lang="ru-RU" sz="2000" b="1" dirty="0"/>
              <a:t>использует аппаратную защиту для виртуальной памяти</a:t>
            </a:r>
            <a:r>
              <a:rPr lang="en-US" sz="2000" b="1" dirty="0"/>
              <a:t> </a:t>
            </a:r>
            <a:r>
              <a:rPr lang="ru-RU" sz="2000" b="1" dirty="0" smtClean="0"/>
              <a:t>и </a:t>
            </a:r>
            <a:r>
              <a:rPr lang="ru-RU" sz="2000" b="1" dirty="0"/>
              <a:t>программные защитные механизмы – для ресурсов ОС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Безопасность -  именно с </a:t>
            </a:r>
            <a:r>
              <a:rPr lang="en-US" sz="2000" b="1" dirty="0" smtClean="0"/>
              <a:t>Windows 2000 </a:t>
            </a:r>
            <a:r>
              <a:rPr lang="ru-RU" sz="2000" b="1" dirty="0" smtClean="0"/>
              <a:t>началась инициатива </a:t>
            </a:r>
            <a:r>
              <a:rPr lang="en-US" sz="2000" b="1" dirty="0" smtClean="0"/>
              <a:t>TWC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Совместимость</a:t>
            </a:r>
            <a:r>
              <a:rPr lang="en-US" sz="2000" b="1" dirty="0"/>
              <a:t>— </a:t>
            </a:r>
            <a:r>
              <a:rPr lang="ru-RU" sz="2000" b="1" dirty="0"/>
              <a:t>приложения, которые следуют</a:t>
            </a:r>
            <a:r>
              <a:rPr lang="en-US" sz="2000" b="1" dirty="0"/>
              <a:t> IEEE 1003.1 (POSIX) </a:t>
            </a:r>
            <a:r>
              <a:rPr lang="ru-RU" sz="2000" b="1" dirty="0"/>
              <a:t>– стандарту, </a:t>
            </a:r>
            <a:r>
              <a:rPr lang="en-US" sz="2000" b="1" dirty="0"/>
              <a:t> </a:t>
            </a:r>
            <a:r>
              <a:rPr lang="ru-RU" sz="2000" b="1" dirty="0"/>
              <a:t>могут компилироваться для </a:t>
            </a:r>
            <a:r>
              <a:rPr lang="en-US" sz="2000" b="1" dirty="0"/>
              <a:t>Windows 2000 </a:t>
            </a:r>
            <a:r>
              <a:rPr lang="ru-RU" sz="2000" b="1" dirty="0"/>
              <a:t>без изменений в исходном тексте.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Производительность </a:t>
            </a:r>
            <a:r>
              <a:rPr lang="en-US" sz="2000" b="1" dirty="0"/>
              <a:t>— </a:t>
            </a:r>
            <a:r>
              <a:rPr lang="ru-RU" sz="2000" b="1" dirty="0"/>
              <a:t>подсистемы </a:t>
            </a:r>
            <a:r>
              <a:rPr lang="en-US" sz="2000" b="1" dirty="0"/>
              <a:t>Windows 2000 </a:t>
            </a:r>
            <a:r>
              <a:rPr lang="ru-RU" sz="2000" b="1" dirty="0"/>
              <a:t>могут взаимодействовать друг с другом</a:t>
            </a:r>
            <a:r>
              <a:rPr lang="en-US" sz="2000" b="1" dirty="0"/>
              <a:t> </a:t>
            </a:r>
            <a:r>
              <a:rPr lang="ru-RU" sz="2000" b="1" dirty="0"/>
              <a:t>с помощью высокопроизводительной передачи сообщений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Прерывание низкоприоритетных потоков </a:t>
            </a:r>
            <a:r>
              <a:rPr lang="en-US" sz="2000" b="1" dirty="0"/>
              <a:t> </a:t>
            </a:r>
            <a:r>
              <a:rPr lang="ru-RU" sz="2000" b="1" dirty="0"/>
              <a:t>позволяет системе быстро реагировать на внешние события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Спроектирована для симметричного мультипроцессирования.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Поддержка интернационализации </a:t>
            </a:r>
            <a:r>
              <a:rPr lang="en-US" sz="2000" b="1" dirty="0"/>
              <a:t>(i18n) </a:t>
            </a:r>
            <a:r>
              <a:rPr lang="ru-RU" sz="2000" b="1" dirty="0"/>
              <a:t>и локализации </a:t>
            </a:r>
            <a:r>
              <a:rPr lang="en-US" sz="2000" b="1" dirty="0"/>
              <a:t>(l10n)  — </a:t>
            </a:r>
            <a:r>
              <a:rPr lang="ru-RU" sz="2000" b="1" dirty="0"/>
              <a:t>поддерживает различные языки и </a:t>
            </a:r>
            <a:r>
              <a:rPr lang="en-US" sz="2000" b="1" dirty="0"/>
              <a:t>“</a:t>
            </a:r>
            <a:r>
              <a:rPr lang="ru-RU" sz="2000" b="1" dirty="0"/>
              <a:t>культуры</a:t>
            </a:r>
            <a:r>
              <a:rPr lang="en-US" sz="2000" b="1" dirty="0"/>
              <a:t>” </a:t>
            </a:r>
            <a:r>
              <a:rPr lang="ru-RU" sz="2000" b="1" dirty="0"/>
              <a:t>с помощью</a:t>
            </a:r>
            <a:r>
              <a:rPr lang="en-US" sz="2000" b="1" dirty="0"/>
              <a:t> NLS API.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Архитектура </a:t>
            </a:r>
            <a:r>
              <a:rPr lang="en-US" b="1"/>
              <a:t>Windows 2000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Многоуровневая система модулей</a:t>
            </a:r>
            <a:r>
              <a:rPr lang="en-US" sz="2800" b="1" dirty="0"/>
              <a:t>.</a:t>
            </a:r>
            <a:br>
              <a:rPr lang="en-US" sz="2800" b="1" dirty="0"/>
            </a:b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Защищенный режим</a:t>
            </a:r>
            <a:r>
              <a:rPr lang="en-US" sz="2800" b="1" dirty="0"/>
              <a:t>  —  HAL, </a:t>
            </a:r>
            <a:r>
              <a:rPr lang="ru-RU" sz="2800" b="1" dirty="0"/>
              <a:t>ядро</a:t>
            </a:r>
            <a:r>
              <a:rPr lang="en-US" sz="2800" b="1" dirty="0"/>
              <a:t>, executive.</a:t>
            </a:r>
            <a:br>
              <a:rPr lang="en-US" sz="2800" b="1" dirty="0"/>
            </a:b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Пользовательский режим – набор подсистем</a:t>
            </a: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Подсистемы окружения эмулируют различные ОС</a:t>
            </a:r>
            <a:r>
              <a:rPr lang="en-US" sz="2400" b="1" dirty="0"/>
              <a:t>. 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Подсистемы защиты реализуют различные функции безопасности</a:t>
            </a:r>
            <a:r>
              <a:rPr lang="en-US" sz="2400" b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924800" cy="457200"/>
          </a:xfrm>
        </p:spPr>
        <p:txBody>
          <a:bodyPr/>
          <a:lstStyle/>
          <a:p>
            <a:r>
              <a:rPr lang="ru-RU" sz="3200" b="1" dirty="0"/>
              <a:t>Схема архитектуры </a:t>
            </a:r>
            <a:r>
              <a:rPr lang="en-US" sz="3200" b="1" dirty="0"/>
              <a:t>Windows 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  <p:pic>
        <p:nvPicPr>
          <p:cNvPr id="5" name="Picture 4" descr="Fig_27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572428" cy="5729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1089025"/>
            <a:ext cx="7200900" cy="54641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Основа для</a:t>
            </a:r>
            <a:r>
              <a:rPr lang="en-US" sz="2000" b="1" dirty="0"/>
              <a:t> executive </a:t>
            </a:r>
            <a:r>
              <a:rPr lang="ru-RU" sz="2000" b="1" dirty="0"/>
              <a:t>и подсистем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Отказы страниц исключены</a:t>
            </a:r>
            <a:r>
              <a:rPr lang="en-US" sz="2000" b="1" dirty="0"/>
              <a:t>; </a:t>
            </a:r>
            <a:r>
              <a:rPr lang="ru-RU" sz="2000" b="1" dirty="0"/>
              <a:t>исполнение никогда не прерывается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Четыре основных функции</a:t>
            </a:r>
            <a:r>
              <a:rPr lang="en-US" sz="2000" b="1" dirty="0"/>
              <a:t>: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Планирование потоков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Обработка прерываний и исключений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Низкоуровневая синхронизация процессов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Восстановление после отказов электропитания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Ядро объектно-ориентированное, использует два набора объектов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/>
              <a:t>Объекты-диспетчеры</a:t>
            </a:r>
            <a:r>
              <a:rPr lang="en-US" sz="2000" b="1" dirty="0"/>
              <a:t> </a:t>
            </a:r>
            <a:r>
              <a:rPr lang="ru-RU" sz="2000" b="1" dirty="0"/>
              <a:t>управляют диспетчеризацией и синхронизацией</a:t>
            </a:r>
            <a:r>
              <a:rPr lang="en-US" sz="2000" b="1" dirty="0"/>
              <a:t> (</a:t>
            </a:r>
            <a:r>
              <a:rPr lang="ru-RU" sz="2000" b="1" dirty="0"/>
              <a:t>события, </a:t>
            </a:r>
            <a:r>
              <a:rPr lang="en-US" sz="2000" b="1" dirty="0" err="1"/>
              <a:t>mutex</a:t>
            </a:r>
            <a:r>
              <a:rPr lang="en-US" sz="2000" b="1" dirty="0"/>
              <a:t>’</a:t>
            </a:r>
            <a:r>
              <a:rPr lang="ru-RU" sz="2000" b="1" dirty="0"/>
              <a:t>ы,</a:t>
            </a:r>
            <a:r>
              <a:rPr lang="en-US" sz="2000" b="1" dirty="0"/>
              <a:t> </a:t>
            </a:r>
            <a:r>
              <a:rPr lang="ru-RU" sz="2000" b="1" dirty="0"/>
              <a:t>семафоры</a:t>
            </a:r>
            <a:r>
              <a:rPr lang="en-US" sz="2000" b="1" dirty="0"/>
              <a:t>, </a:t>
            </a:r>
            <a:r>
              <a:rPr lang="ru-RU" sz="2000" b="1" dirty="0"/>
              <a:t>потоки, таймеры</a:t>
            </a:r>
            <a:r>
              <a:rPr lang="en-US" sz="2000" b="1" dirty="0"/>
              <a:t>). </a:t>
            </a:r>
          </a:p>
          <a:p>
            <a:pPr lvl="1">
              <a:lnSpc>
                <a:spcPct val="90000"/>
              </a:lnSpc>
            </a:pPr>
            <a:r>
              <a:rPr lang="ru-RU" sz="2000" b="1" i="1" dirty="0"/>
              <a:t>Управляющие объекты</a:t>
            </a:r>
            <a:r>
              <a:rPr lang="en-US" sz="2000" b="1" dirty="0"/>
              <a:t> (</a:t>
            </a:r>
            <a:r>
              <a:rPr lang="ru-RU" sz="2000" b="1" dirty="0"/>
              <a:t>асинхронные вызовы процедур</a:t>
            </a:r>
            <a:r>
              <a:rPr lang="en-US" sz="2000" b="1" dirty="0"/>
              <a:t>, </a:t>
            </a:r>
            <a:r>
              <a:rPr lang="ru-RU" sz="2000" b="1" dirty="0"/>
              <a:t>прерывание, нотификация об электропитании</a:t>
            </a:r>
            <a:r>
              <a:rPr lang="en-US" sz="2000" b="1" dirty="0"/>
              <a:t>, </a:t>
            </a:r>
            <a:r>
              <a:rPr lang="ru-RU" sz="2000" b="1" dirty="0"/>
              <a:t>состояние электропитания</a:t>
            </a:r>
            <a:r>
              <a:rPr lang="en-US" sz="2000" b="1" dirty="0"/>
              <a:t>, </a:t>
            </a:r>
            <a:r>
              <a:rPr lang="ru-RU" sz="2000" b="1" dirty="0"/>
              <a:t>профилирование</a:t>
            </a:r>
            <a:r>
              <a:rPr lang="en-US" sz="2000" b="1" dirty="0"/>
              <a:t>.)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457200"/>
          </a:xfrm>
        </p:spPr>
        <p:txBody>
          <a:bodyPr/>
          <a:lstStyle/>
          <a:p>
            <a:r>
              <a:rPr lang="ru-RU" sz="3200" b="1"/>
              <a:t>Системные компоненты - ядро</a:t>
            </a:r>
            <a:endParaRPr lang="en-US" sz="32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В.О. Сафонов 2010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1122</TotalTime>
  <Words>1964</Words>
  <Application>Microsoft Office PowerPoint</Application>
  <PresentationFormat>On-screen Show (4:3)</PresentationFormat>
  <Paragraphs>220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1_Wildflowers</vt:lpstr>
      <vt:lpstr>         Основы современных                  операционных систем                           Лекция 27</vt:lpstr>
      <vt:lpstr>Windows 2000 / 2003 / 2008 / 7 </vt:lpstr>
      <vt:lpstr>Windows 2000</vt:lpstr>
      <vt:lpstr>История</vt:lpstr>
      <vt:lpstr>Принципы проектирования</vt:lpstr>
      <vt:lpstr>Принципы проектирования (прод.)</vt:lpstr>
      <vt:lpstr>Архитектура Windows 2000</vt:lpstr>
      <vt:lpstr>Схема архитектуры Windows 2000</vt:lpstr>
      <vt:lpstr>Системные компоненты - ядро</vt:lpstr>
      <vt:lpstr>Ядро – процессы и потоки</vt:lpstr>
      <vt:lpstr>Ядро - планирование</vt:lpstr>
      <vt:lpstr>Ядро – планирование (прод.) </vt:lpstr>
      <vt:lpstr>Windows 2000: уровни запросов на прерывания</vt:lpstr>
      <vt:lpstr>Ядро – обработка прерываний</vt:lpstr>
      <vt:lpstr>Spin locks – реализация на ассемблере x86</vt:lpstr>
      <vt:lpstr>Executive — менеджер объектов</vt:lpstr>
      <vt:lpstr>Executive — именование объектов</vt:lpstr>
      <vt:lpstr>Executive — менеджер виртуальной памяти</vt:lpstr>
      <vt:lpstr>Распределение виртуальной памяти</vt:lpstr>
      <vt:lpstr>Менеджер виртуальной памяти (прод.)</vt:lpstr>
      <vt:lpstr>Трансляция виртуальных адресов в физические</vt:lpstr>
      <vt:lpstr>Элемент таблицы страниц</vt:lpstr>
      <vt:lpstr>Executive — менеджер процессов</vt:lpstr>
      <vt:lpstr>Executive — локальный вызов процедуры (LPC)</vt:lpstr>
      <vt:lpstr>Структура сообщения LPC</vt:lpstr>
      <vt:lpstr>Executive — менеджер ввода-вывода</vt:lpstr>
      <vt:lpstr>Файловый ввод-вывод  в Windows 2000</vt:lpstr>
      <vt:lpstr>Executive — Монитор безопасности</vt:lpstr>
      <vt:lpstr>Executive – Менеджер Plug-and-Play</vt:lpstr>
      <vt:lpstr>Подсистемы окружения</vt:lpstr>
      <vt:lpstr>Подсистемы окружения (прод.)</vt:lpstr>
      <vt:lpstr>Подсистемы окружения (прод.)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143</cp:revision>
  <dcterms:created xsi:type="dcterms:W3CDTF">2001-09-03T03:38:43Z</dcterms:created>
  <dcterms:modified xsi:type="dcterms:W3CDTF">2010-08-14T16:24:11Z</dcterms:modified>
</cp:coreProperties>
</file>