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7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25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A82E0-542A-4FA4-94AC-A6034A449E52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4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ru-RU"/>
              <a:t>Принципы проектирования</a:t>
            </a:r>
            <a:endParaRPr lang="en-US"/>
          </a:p>
        </p:txBody>
      </p:sp>
      <p:sp>
        <p:nvSpPr>
          <p:cNvPr id="64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Linux </a:t>
            </a:r>
            <a:r>
              <a:rPr lang="ru-RU" sz="2000" b="1" dirty="0"/>
              <a:t>– многопользовательская и многозадачная ОС</a:t>
            </a:r>
            <a:r>
              <a:rPr lang="en-US" sz="2000" b="1" dirty="0"/>
              <a:t> </a:t>
            </a:r>
            <a:r>
              <a:rPr lang="ru-RU" sz="2000" b="1" dirty="0"/>
              <a:t>с полным набором </a:t>
            </a:r>
            <a:r>
              <a:rPr lang="en-US" sz="2000" b="1" dirty="0"/>
              <a:t>UNIX-</a:t>
            </a:r>
            <a:r>
              <a:rPr lang="ru-RU" sz="2000" b="1" dirty="0"/>
              <a:t>совместимых инструментов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Ее файловая система соответствует традиционной семантике</a:t>
            </a:r>
            <a:r>
              <a:rPr lang="en-US" sz="2000" b="1" dirty="0"/>
              <a:t> UNIX</a:t>
            </a:r>
            <a:r>
              <a:rPr lang="ru-RU" sz="2000" b="1" dirty="0"/>
              <a:t>. Она полностью реализует стандартную сетевую модель</a:t>
            </a:r>
            <a:r>
              <a:rPr lang="en-US" sz="2000" b="1" dirty="0"/>
              <a:t> UNIX.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Основные цели проектирования </a:t>
            </a:r>
            <a:r>
              <a:rPr lang="en-US" sz="2000" b="1" dirty="0"/>
              <a:t>Linux – </a:t>
            </a:r>
            <a:r>
              <a:rPr lang="ru-RU" sz="2000" b="1" dirty="0"/>
              <a:t>скорость, эффективность и стандартизация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Linux </a:t>
            </a:r>
            <a:r>
              <a:rPr lang="ru-RU" sz="2000" b="1" dirty="0"/>
              <a:t>разработан как система, совместимая со стандартами</a:t>
            </a:r>
            <a:r>
              <a:rPr lang="en-US" sz="2000" b="1" dirty="0"/>
              <a:t> POSIX </a:t>
            </a:r>
            <a:r>
              <a:rPr lang="ru-RU" sz="2000" b="1" dirty="0"/>
              <a:t>по крайней мере два дистрибутива</a:t>
            </a:r>
            <a:r>
              <a:rPr lang="en-US" sz="2000" b="1" dirty="0"/>
              <a:t> Linux </a:t>
            </a:r>
            <a:r>
              <a:rPr lang="ru-RU" sz="2000" b="1" dirty="0"/>
              <a:t>были официально сертифицированы как совместимые с </a:t>
            </a:r>
            <a:r>
              <a:rPr lang="en-US" sz="2000" b="1" dirty="0"/>
              <a:t>POSIX.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Программный интерфейс</a:t>
            </a:r>
            <a:r>
              <a:rPr lang="en-US" sz="2000" b="1" dirty="0"/>
              <a:t> Linux </a:t>
            </a:r>
            <a:r>
              <a:rPr lang="ru-RU" sz="2000" b="1" dirty="0"/>
              <a:t>соответствует семантике</a:t>
            </a:r>
            <a:r>
              <a:rPr lang="en-US" sz="2000" b="1" dirty="0"/>
              <a:t> </a:t>
            </a:r>
            <a:r>
              <a:rPr lang="en-US" sz="2000" b="1" i="1" dirty="0"/>
              <a:t>SVR4 UNIX, </a:t>
            </a:r>
            <a:r>
              <a:rPr lang="ru-RU" sz="2000" b="1" i="1" dirty="0"/>
              <a:t>но не</a:t>
            </a:r>
            <a:r>
              <a:rPr lang="en-US" sz="2000" b="1" i="1" dirty="0"/>
              <a:t> BSD UNIX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8AA6-B94E-422E-8917-1B8F49C4650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4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Компоненты системы</a:t>
            </a:r>
            <a:r>
              <a:rPr lang="en-US"/>
              <a:t> Linux</a:t>
            </a:r>
          </a:p>
        </p:txBody>
      </p:sp>
      <p:pic>
        <p:nvPicPr>
          <p:cNvPr id="7" name="Picture 6" descr="Fig_25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9001156" cy="3526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3F029-8AA0-46DF-ACF5-24D0DE4AB8C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4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7772400" cy="844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Компоненты системы</a:t>
            </a:r>
            <a:r>
              <a:rPr lang="en-US" sz="3600"/>
              <a:t> Linux </a:t>
            </a:r>
            <a:r>
              <a:rPr lang="ru-RU" sz="3600"/>
              <a:t>(прод.)</a:t>
            </a:r>
            <a:endParaRPr lang="en-US" sz="3600"/>
          </a:p>
        </p:txBody>
      </p:sp>
      <p:sp>
        <p:nvSpPr>
          <p:cNvPr id="64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628775"/>
            <a:ext cx="8066087" cy="45370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Как большинство реализаций</a:t>
            </a:r>
            <a:r>
              <a:rPr lang="en-US" sz="2400" b="1" dirty="0"/>
              <a:t> UNIX</a:t>
            </a:r>
            <a:r>
              <a:rPr lang="ru-RU" sz="2400" b="1" dirty="0"/>
              <a:t>, </a:t>
            </a:r>
            <a:r>
              <a:rPr lang="en-US" sz="2400" b="1" dirty="0"/>
              <a:t>Linux </a:t>
            </a:r>
            <a:r>
              <a:rPr lang="ru-RU" sz="2400" b="1" dirty="0"/>
              <a:t>состоит из трех основных групп кода – ядро, системные библиотеки и системные утилиты</a:t>
            </a:r>
            <a:r>
              <a:rPr lang="en-US" sz="2400" b="1" dirty="0"/>
              <a:t>; </a:t>
            </a:r>
            <a:r>
              <a:rPr lang="ru-RU" sz="2400" b="1" dirty="0"/>
              <a:t>наиболее важно различие между ядром и всеми остальными компонентами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Ядро отвечает за поддержку основных концепций (абстракций) ОС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Код </a:t>
            </a:r>
            <a:r>
              <a:rPr lang="ru-RU" sz="2400" b="1" dirty="0" smtClean="0"/>
              <a:t>ядра </a:t>
            </a:r>
            <a:r>
              <a:rPr lang="ru-RU" sz="2400" b="1" dirty="0"/>
              <a:t>исполняется в </a:t>
            </a:r>
            <a:r>
              <a:rPr lang="ru-RU" sz="2400" b="1" i="1" dirty="0"/>
              <a:t>привилегированном режиме</a:t>
            </a:r>
            <a:r>
              <a:rPr lang="ru-RU" sz="2400" b="1" dirty="0"/>
              <a:t>, и ему полностью доступны все аппаратные ресурсы компьютера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Весь код и структуры </a:t>
            </a:r>
            <a:r>
              <a:rPr lang="ru-RU" sz="2400" b="1" dirty="0" smtClean="0"/>
              <a:t>данны</a:t>
            </a:r>
            <a:r>
              <a:rPr lang="ru-RU" sz="2400" b="1" dirty="0" smtClean="0"/>
              <a:t>х</a:t>
            </a:r>
            <a:r>
              <a:rPr lang="ru-RU" sz="2400" b="1" dirty="0" smtClean="0"/>
              <a:t> </a:t>
            </a:r>
            <a:r>
              <a:rPr lang="ru-RU" sz="2400" b="1" dirty="0"/>
              <a:t>ядра хранятся и исполняются в едином адресном пространстве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C5AF0-484D-481B-A426-6B118C14BA2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4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844550"/>
          </a:xfrm>
        </p:spPr>
        <p:txBody>
          <a:bodyPr/>
          <a:lstStyle/>
          <a:p>
            <a:pPr>
              <a:defRPr/>
            </a:pPr>
            <a:r>
              <a:rPr lang="ru-RU" sz="3200"/>
              <a:t>Компоненты системы</a:t>
            </a:r>
            <a:r>
              <a:rPr lang="en-US" sz="3200"/>
              <a:t> Linux </a:t>
            </a:r>
            <a:r>
              <a:rPr lang="ru-RU" sz="3200"/>
              <a:t>(прод.)</a:t>
            </a:r>
            <a:endParaRPr lang="en-US" sz="3200"/>
          </a:p>
        </p:txBody>
      </p:sp>
      <p:sp>
        <p:nvSpPr>
          <p:cNvPr id="64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728" y="1500174"/>
            <a:ext cx="6413500" cy="4144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/>
              <a:t>Системные библиотеки определяют стандартный набор функций, </a:t>
            </a:r>
            <a:r>
              <a:rPr lang="en-US" sz="2400" b="1" dirty="0"/>
              <a:t> </a:t>
            </a:r>
            <a:r>
              <a:rPr lang="ru-RU" sz="2400" b="1" dirty="0"/>
              <a:t>с помощью которого приложения взаимодействуют с ядром</a:t>
            </a:r>
            <a:r>
              <a:rPr lang="en-US" sz="2400" b="1" dirty="0"/>
              <a:t>, </a:t>
            </a:r>
            <a:r>
              <a:rPr lang="ru-RU" sz="2400" b="1" dirty="0"/>
              <a:t>и которые реализуют основную часть функциональности ОС,</a:t>
            </a:r>
            <a:r>
              <a:rPr lang="en-US" sz="2400" b="1" dirty="0"/>
              <a:t> </a:t>
            </a:r>
            <a:r>
              <a:rPr lang="ru-RU" sz="2400" b="1" dirty="0"/>
              <a:t>не требующую исполнения в привилегированном режиме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Системные утилиты выполняют индивидуальные специфические задачи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374C3-8EF2-489B-BAD0-00E7F39328D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5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Модули ядра</a:t>
            </a:r>
            <a:endParaRPr lang="en-US"/>
          </a:p>
        </p:txBody>
      </p:sp>
      <p:sp>
        <p:nvSpPr>
          <p:cNvPr id="65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76350" y="1076325"/>
            <a:ext cx="7181850" cy="50196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dirty="0" smtClean="0"/>
              <a:t>Одним из важнейших новшеств в ядре </a:t>
            </a:r>
            <a:r>
              <a:rPr lang="ru-RU" sz="1900" b="1" dirty="0" err="1" smtClean="0"/>
              <a:t>Linux</a:t>
            </a:r>
            <a:r>
              <a:rPr lang="ru-RU" sz="1900" b="1" dirty="0" smtClean="0"/>
              <a:t> являются загружаемые модули ядра (</a:t>
            </a:r>
            <a:r>
              <a:rPr lang="ru-RU" sz="1900" b="1" dirty="0" err="1" smtClean="0"/>
              <a:t>loadable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kernel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modules</a:t>
            </a:r>
            <a:r>
              <a:rPr lang="ru-RU" sz="1900" b="1" dirty="0" smtClean="0"/>
              <a:t>, LKM), появившиеся в версии 1.2. Они обеспечивают ядру гибкость и функциональность</a:t>
            </a:r>
            <a:endParaRPr lang="en-US" sz="19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/>
              <a:t>Части </a:t>
            </a:r>
            <a:r>
              <a:rPr lang="ru-RU" sz="1800" b="1" dirty="0"/>
              <a:t>(секции) кода ядра могут компилироваться, загружаться и выгружаться,</a:t>
            </a:r>
            <a:r>
              <a:rPr lang="en-US" sz="1800" b="1" dirty="0"/>
              <a:t> </a:t>
            </a:r>
            <a:r>
              <a:rPr lang="ru-RU" sz="1800" b="1" dirty="0"/>
              <a:t>независимо от остальной части ядра.</a:t>
            </a: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Модуль ядра может реализовывать драйвер устройства</a:t>
            </a:r>
            <a:r>
              <a:rPr lang="en-US" sz="1800" b="1" dirty="0"/>
              <a:t>, </a:t>
            </a:r>
            <a:r>
              <a:rPr lang="ru-RU" sz="1800" b="1" dirty="0"/>
              <a:t>файловую систему или сетевой протокол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Модульный интерфейс позволяет третьим сторонам</a:t>
            </a:r>
            <a:r>
              <a:rPr lang="en-US" sz="1800" b="1" dirty="0"/>
              <a:t> </a:t>
            </a:r>
            <a:r>
              <a:rPr lang="ru-RU" sz="1800" b="1" dirty="0"/>
              <a:t>разрабатывать и распространять на своих собственных условиях драйверы или файловые системы, которые не могут распространяться на основе </a:t>
            </a:r>
            <a:r>
              <a:rPr lang="en-US" sz="1800" b="1" dirty="0"/>
              <a:t>GPL.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Модули ядра позволяют инсталлировать </a:t>
            </a:r>
            <a:r>
              <a:rPr lang="en-US" sz="1800" b="1" dirty="0"/>
              <a:t>Linux </a:t>
            </a:r>
            <a:r>
              <a:rPr lang="ru-RU" sz="1800" b="1" dirty="0"/>
              <a:t>в виде стандартного, минимального ядра</a:t>
            </a:r>
            <a:r>
              <a:rPr lang="en-US" sz="1800" b="1" dirty="0"/>
              <a:t>, </a:t>
            </a:r>
            <a:r>
              <a:rPr lang="ru-RU" sz="1800" b="1" dirty="0"/>
              <a:t>без использования каких-либо встроенных устройств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Три компоненты модуля </a:t>
            </a:r>
            <a:r>
              <a:rPr lang="en-US" sz="1800" b="1" dirty="0"/>
              <a:t>Linux </a:t>
            </a:r>
            <a:r>
              <a:rPr lang="ru-RU" sz="1800" b="1" dirty="0"/>
              <a:t>поддерживают</a:t>
            </a:r>
            <a:r>
              <a:rPr lang="en-US" sz="1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Управление модулем</a:t>
            </a:r>
            <a:r>
              <a:rPr lang="en-US" sz="18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Регистрацию драйвера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Разрешение конфликтов</a:t>
            </a:r>
            <a:endParaRPr lang="en-US" sz="1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92B0-7A04-418C-8EC8-88BE138E63D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5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Управление модулем</a:t>
            </a:r>
            <a:endParaRPr lang="en-US"/>
          </a:p>
        </p:txBody>
      </p:sp>
      <p:sp>
        <p:nvSpPr>
          <p:cNvPr id="65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557338"/>
            <a:ext cx="8001000" cy="4572000"/>
          </a:xfrm>
        </p:spPr>
        <p:txBody>
          <a:bodyPr/>
          <a:lstStyle/>
          <a:p>
            <a:pPr>
              <a:defRPr/>
            </a:pPr>
            <a:r>
              <a:rPr lang="ru-RU" sz="2000" b="1" dirty="0"/>
              <a:t>Управляет загрузкой модуля в память и его взаимодействием с остальной частью ядра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Управление модулем разбито на две части</a:t>
            </a:r>
            <a:r>
              <a:rPr lang="en-US" sz="2000" b="1" dirty="0"/>
              <a:t>:</a:t>
            </a:r>
          </a:p>
          <a:p>
            <a:pPr lvl="1">
              <a:defRPr/>
            </a:pPr>
            <a:r>
              <a:rPr lang="ru-RU" sz="2000" b="1" dirty="0"/>
              <a:t>Управление частями кода модуля в памяти ядра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Управление символами, на которые модуль разрешает ссылаться</a:t>
            </a:r>
            <a:endParaRPr lang="en-US" sz="2000" b="1" dirty="0"/>
          </a:p>
          <a:p>
            <a:pPr>
              <a:defRPr/>
            </a:pPr>
            <a:r>
              <a:rPr lang="en-US" sz="2000" b="1" dirty="0"/>
              <a:t>Module requestor – </a:t>
            </a:r>
            <a:r>
              <a:rPr lang="ru-RU" sz="2000" b="1" dirty="0"/>
              <a:t>управляет </a:t>
            </a:r>
            <a:r>
              <a:rPr lang="ru-RU" sz="2000" b="1" dirty="0" smtClean="0"/>
              <a:t>загрузкой </a:t>
            </a:r>
            <a:r>
              <a:rPr lang="ru-RU" sz="2000" b="1" dirty="0"/>
              <a:t>запрошенных, но еще не загруженных модулей</a:t>
            </a:r>
            <a:r>
              <a:rPr lang="en-US" sz="2000" b="1" dirty="0"/>
              <a:t>; </a:t>
            </a:r>
            <a:r>
              <a:rPr lang="ru-RU" sz="2000" b="1" dirty="0"/>
              <a:t>он также регулярно опрашивает ядро, чтобы убедиться, что модуль до сих пор используется</a:t>
            </a:r>
            <a:r>
              <a:rPr lang="en-US" sz="2000" b="1" dirty="0"/>
              <a:t>, </a:t>
            </a:r>
            <a:r>
              <a:rPr lang="ru-RU" sz="2000" b="1" dirty="0"/>
              <a:t>и выгрузит его, если он долгое время активно не использовался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исходного кода загружаемого модуля </a:t>
            </a:r>
            <a:r>
              <a:rPr lang="en-US" dirty="0" smtClean="0"/>
              <a:t>Linux</a:t>
            </a:r>
            <a:endParaRPr lang="ru-RU" dirty="0"/>
          </a:p>
        </p:txBody>
      </p:sp>
      <p:pic>
        <p:nvPicPr>
          <p:cNvPr id="6" name="Содержимое 5" descr="linux_kernel_modu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2016" y="2000240"/>
            <a:ext cx="6174284" cy="392909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32895-F07B-419B-8C60-088F644100C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5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Регистрация драйверов</a:t>
            </a:r>
            <a:endParaRPr lang="en-US"/>
          </a:p>
        </p:txBody>
      </p:sp>
      <p:sp>
        <p:nvSpPr>
          <p:cNvPr id="65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Предоставляет модулю возможность сообщить ядру, что новый драйвер доступен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Ядро поддерживает динамическую таблицу всех известных драйверов</a:t>
            </a:r>
            <a:r>
              <a:rPr lang="en-US" sz="2400" b="1" dirty="0"/>
              <a:t> </a:t>
            </a:r>
            <a:r>
              <a:rPr lang="ru-RU" sz="2400" b="1" dirty="0"/>
              <a:t>и обеспечивает набор подпрограмм для добавления драйверов в эти таблицы или удаления из них в любое время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Таблицы регистрации включают следующие элементы</a:t>
            </a:r>
            <a:r>
              <a:rPr lang="en-US" sz="2400" b="1" dirty="0"/>
              <a:t>: 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Драйверы устройств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Файловые системы</a:t>
            </a:r>
            <a:r>
              <a:rPr 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Сетевые протоколы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Двоичные форматы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60722-4122-45DB-BD4F-7F451B63D272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5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63588"/>
          </a:xfrm>
        </p:spPr>
        <p:txBody>
          <a:bodyPr/>
          <a:lstStyle/>
          <a:p>
            <a:pPr>
              <a:defRPr/>
            </a:pPr>
            <a:r>
              <a:rPr lang="ru-RU"/>
              <a:t>Разрешение конфликтов</a:t>
            </a:r>
            <a:endParaRPr lang="en-US"/>
          </a:p>
        </p:txBody>
      </p:sp>
      <p:sp>
        <p:nvSpPr>
          <p:cNvPr id="65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142984"/>
            <a:ext cx="8153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Механизм, который позволяет различным драйверам устройств</a:t>
            </a:r>
            <a:r>
              <a:rPr lang="en-US" sz="2400" b="1" dirty="0"/>
              <a:t> </a:t>
            </a:r>
            <a:r>
              <a:rPr lang="ru-RU" sz="2400" b="1" dirty="0"/>
              <a:t>резервировать аппаратные ресурсы и </a:t>
            </a:r>
            <a:r>
              <a:rPr lang="en-US" sz="2400" b="1" dirty="0"/>
              <a:t> </a:t>
            </a:r>
            <a:r>
              <a:rPr lang="ru-RU" sz="2400" b="1" dirty="0"/>
              <a:t>защищать эти ресурсы от случайного использования другими драйверами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Цели модуля разрешения конфликтов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Предотвратить конфликты, связанные с использованием аппаратуры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Предотвратить </a:t>
            </a:r>
            <a:r>
              <a:rPr lang="ru-RU" sz="2400" b="1" i="1" dirty="0"/>
              <a:t>автопроверки</a:t>
            </a:r>
            <a:r>
              <a:rPr lang="en-US" sz="2400" b="1" dirty="0"/>
              <a:t> </a:t>
            </a:r>
            <a:r>
              <a:rPr lang="ru-RU" sz="2400" b="1" dirty="0"/>
              <a:t>(</a:t>
            </a:r>
            <a:r>
              <a:rPr lang="en-US" sz="2400" b="1" i="1" dirty="0" err="1"/>
              <a:t>autoprobes</a:t>
            </a:r>
            <a:r>
              <a:rPr lang="ru-RU" sz="2400" b="1" i="1" dirty="0"/>
              <a:t>)</a:t>
            </a:r>
            <a:r>
              <a:rPr lang="en-US" sz="2400" b="1" i="1" dirty="0"/>
              <a:t> </a:t>
            </a:r>
            <a:r>
              <a:rPr lang="ru-RU" sz="2400" b="1" dirty="0"/>
              <a:t>от пересечения с уже существующими драйверами устройств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Разрешить конфликты различных драйверов, </a:t>
            </a:r>
            <a:r>
              <a:rPr lang="en-US" sz="2400" b="1" dirty="0"/>
              <a:t> </a:t>
            </a:r>
            <a:r>
              <a:rPr lang="ru-RU" sz="2400" b="1" dirty="0"/>
              <a:t>пытающихся иметь доступ к одной и той же аппаратуре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7B41-4D28-414F-9A2C-A4CDCF3E3E70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5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1625"/>
            <a:ext cx="8329642" cy="1198549"/>
          </a:xfrm>
        </p:spPr>
        <p:txBody>
          <a:bodyPr/>
          <a:lstStyle/>
          <a:p>
            <a:pPr>
              <a:defRPr/>
            </a:pPr>
            <a:r>
              <a:rPr lang="ru-RU" dirty="0"/>
              <a:t>Управление </a:t>
            </a:r>
            <a:r>
              <a:rPr lang="ru-RU" dirty="0" smtClean="0"/>
              <a:t>процессами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5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557338"/>
            <a:ext cx="8229600" cy="4343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Средства управления процессами в </a:t>
            </a:r>
            <a:r>
              <a:rPr lang="en-US" sz="2400" b="1" dirty="0"/>
              <a:t>UNIX </a:t>
            </a:r>
            <a:r>
              <a:rPr lang="ru-RU" sz="2400" b="1" dirty="0"/>
              <a:t>разделяют создание процесса и запуск новой программы на две </a:t>
            </a:r>
            <a:r>
              <a:rPr lang="en-US" sz="2400" b="1" dirty="0"/>
              <a:t> </a:t>
            </a:r>
            <a:r>
              <a:rPr lang="ru-RU" sz="2400" b="1" dirty="0"/>
              <a:t>различные операции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Системный вызов</a:t>
            </a:r>
            <a:r>
              <a:rPr lang="en-US" sz="2400" b="1" dirty="0"/>
              <a:t> fork </a:t>
            </a:r>
            <a:r>
              <a:rPr lang="ru-RU" sz="2400" b="1" dirty="0"/>
              <a:t>создает новый процесс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Новая программа запускается с помощью вызова</a:t>
            </a:r>
            <a:r>
              <a:rPr lang="en-US" sz="2400" b="1" dirty="0"/>
              <a:t> </a:t>
            </a:r>
            <a:r>
              <a:rPr lang="en-US" sz="2400" b="1" dirty="0" err="1"/>
              <a:t>execve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В </a:t>
            </a:r>
            <a:r>
              <a:rPr lang="en-US" sz="2400" b="1" dirty="0"/>
              <a:t>UNIX  </a:t>
            </a:r>
            <a:r>
              <a:rPr lang="ru-RU" sz="2400" b="1" dirty="0"/>
              <a:t>процесс содержит всю информацию, которую ОС должна поддерживать </a:t>
            </a:r>
            <a:r>
              <a:rPr lang="en-US" sz="2400" b="1" dirty="0"/>
              <a:t> </a:t>
            </a:r>
            <a:r>
              <a:rPr lang="ru-RU" sz="2400" b="1" dirty="0"/>
              <a:t>для реализации концепции отдельного исполнения отдельной программы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В </a:t>
            </a:r>
            <a:r>
              <a:rPr lang="en-US" sz="2400" b="1" dirty="0"/>
              <a:t>Linux </a:t>
            </a:r>
            <a:r>
              <a:rPr lang="ru-RU" sz="2400" b="1" dirty="0"/>
              <a:t>свойства процесса делятся на три группы</a:t>
            </a:r>
            <a:r>
              <a:rPr lang="en-US" sz="2400" b="1" dirty="0"/>
              <a:t>:  </a:t>
            </a:r>
            <a:r>
              <a:rPr lang="ru-RU" sz="2400" b="1" dirty="0" smtClean="0"/>
              <a:t>идентификация </a:t>
            </a:r>
            <a:r>
              <a:rPr lang="ru-RU" sz="2400" b="1" dirty="0"/>
              <a:t>процесса</a:t>
            </a:r>
            <a:r>
              <a:rPr lang="en-US" sz="2400" b="1" dirty="0"/>
              <a:t>, </a:t>
            </a:r>
            <a:r>
              <a:rPr lang="ru-RU" sz="2400" b="1" dirty="0"/>
              <a:t>его окружение и контекст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67005-B16E-478B-BDEF-7623B5342AA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381000"/>
            <a:ext cx="7343775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Система</a:t>
            </a:r>
            <a:r>
              <a:rPr lang="en-US"/>
              <a:t> Linux</a:t>
            </a:r>
          </a:p>
        </p:txBody>
      </p:sp>
      <p:sp>
        <p:nvSpPr>
          <p:cNvPr id="638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31913" y="1052513"/>
            <a:ext cx="7145337" cy="5291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/>
              <a:t>История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Принципы проектирования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Модули ядра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Управление процессами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Планирование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Управление памятью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Файловые системы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Ввод и вывод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Взаимодействие процессов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Структура сети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Безопасность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978FA-7E30-4FD0-A3BB-4D572127D87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5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ru-RU"/>
              <a:t>Идентификация процесса</a:t>
            </a:r>
            <a:endParaRPr lang="en-US"/>
          </a:p>
        </p:txBody>
      </p:sp>
      <p:sp>
        <p:nvSpPr>
          <p:cNvPr id="65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66800" y="1447800"/>
            <a:ext cx="75438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Идентификатор процесса</a:t>
            </a:r>
            <a:r>
              <a:rPr lang="en-US" sz="1800" b="1" dirty="0"/>
              <a:t> (PID).  </a:t>
            </a:r>
            <a:r>
              <a:rPr lang="ru-RU" sz="1800" b="1" dirty="0"/>
              <a:t>Уникальный идентификатор процесса (число)</a:t>
            </a:r>
            <a:r>
              <a:rPr lang="en-US" sz="1800" b="1" dirty="0"/>
              <a:t>; </a:t>
            </a:r>
            <a:r>
              <a:rPr lang="ru-RU" sz="1800" b="1" dirty="0"/>
              <a:t>используется для указания процессов в операционной системе,</a:t>
            </a:r>
            <a:r>
              <a:rPr lang="en-US" sz="1800" b="1" dirty="0"/>
              <a:t> </a:t>
            </a:r>
            <a:r>
              <a:rPr lang="ru-RU" sz="1800" b="1" dirty="0"/>
              <a:t>когда приложение выполняет системный вызов</a:t>
            </a:r>
            <a:r>
              <a:rPr lang="en-US" sz="1800" b="1" dirty="0"/>
              <a:t> signal, modify</a:t>
            </a:r>
            <a:r>
              <a:rPr lang="ru-RU" sz="1800" b="1" dirty="0"/>
              <a:t> или</a:t>
            </a:r>
            <a:r>
              <a:rPr lang="en-US" sz="1800" b="1" dirty="0"/>
              <a:t> wait </a:t>
            </a:r>
            <a:r>
              <a:rPr lang="ru-RU" sz="1800" b="1" dirty="0"/>
              <a:t>для другого процесса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Полномочия (</a:t>
            </a:r>
            <a:r>
              <a:rPr lang="en-US" sz="1800" b="1" dirty="0"/>
              <a:t>Credentials</a:t>
            </a:r>
            <a:r>
              <a:rPr lang="ru-RU" sz="1800" b="1" dirty="0"/>
              <a:t>)</a:t>
            </a:r>
            <a:r>
              <a:rPr lang="en-US" sz="1800" b="1" dirty="0"/>
              <a:t>.  </a:t>
            </a:r>
            <a:r>
              <a:rPr lang="ru-RU" sz="1800" b="1" dirty="0"/>
              <a:t>Каждый процесс должен иметь связанный с ним идентификатор пользователя</a:t>
            </a:r>
            <a:r>
              <a:rPr lang="en-US" sz="1800" b="1" dirty="0"/>
              <a:t> </a:t>
            </a:r>
            <a:r>
              <a:rPr lang="ru-RU" sz="1800" b="1" dirty="0"/>
              <a:t>и один или более идентификаторов групп</a:t>
            </a:r>
            <a:r>
              <a:rPr lang="en-US" sz="1800" b="1" dirty="0"/>
              <a:t> </a:t>
            </a:r>
            <a:r>
              <a:rPr lang="ru-RU" sz="1800" b="1" dirty="0"/>
              <a:t>, определяющих права процесса для доступа к системным ресурсам и файлам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Идентификация личности (</a:t>
            </a:r>
            <a:r>
              <a:rPr lang="en-US" sz="1800" b="1" dirty="0"/>
              <a:t>Personality</a:t>
            </a:r>
            <a:r>
              <a:rPr lang="ru-RU" sz="1800" b="1" dirty="0"/>
              <a:t>)</a:t>
            </a:r>
            <a:r>
              <a:rPr lang="en-US" sz="1800" b="1" dirty="0"/>
              <a:t>.  </a:t>
            </a:r>
            <a:r>
              <a:rPr lang="ru-RU" sz="1800" b="1" dirty="0"/>
              <a:t>Нетрадиционно для систем типа </a:t>
            </a:r>
            <a:r>
              <a:rPr lang="en-US" sz="1800" b="1" dirty="0"/>
              <a:t>UNIX,  </a:t>
            </a:r>
            <a:r>
              <a:rPr lang="ru-RU" sz="1800" b="1" dirty="0"/>
              <a:t>но в</a:t>
            </a:r>
            <a:r>
              <a:rPr lang="en-US" sz="1800" b="1" dirty="0"/>
              <a:t> Linux </a:t>
            </a:r>
            <a:r>
              <a:rPr lang="ru-RU" sz="1800" b="1" dirty="0"/>
              <a:t>каждый процесс имеет уникальный идентификатор личности,</a:t>
            </a:r>
            <a:r>
              <a:rPr lang="en-US" sz="1800" b="1" dirty="0"/>
              <a:t> </a:t>
            </a:r>
            <a:r>
              <a:rPr lang="ru-RU" sz="1800" b="1" dirty="0"/>
              <a:t>с помощью которого возможна некоторая модификация семантики ряда системных вызовов</a:t>
            </a:r>
            <a:r>
              <a:rPr lang="en-US" sz="1800" b="1" dirty="0"/>
              <a:t>.</a:t>
            </a:r>
            <a:br>
              <a:rPr lang="en-US" sz="1800" b="1" dirty="0"/>
            </a:br>
            <a:r>
              <a:rPr lang="ru-RU" sz="1800" b="1" dirty="0"/>
              <a:t>Используется главным образом в библиотеках эмуляции,</a:t>
            </a:r>
            <a:r>
              <a:rPr lang="en-US" sz="1800" b="1" dirty="0"/>
              <a:t> </a:t>
            </a:r>
            <a:r>
              <a:rPr lang="ru-RU" sz="1800" b="1" dirty="0"/>
              <a:t>для запроса о совместимости системных вызовов</a:t>
            </a:r>
            <a:r>
              <a:rPr lang="en-US" sz="1800" b="1" dirty="0"/>
              <a:t> </a:t>
            </a:r>
            <a:r>
              <a:rPr lang="ru-RU" sz="1800" b="1" dirty="0"/>
              <a:t>с тем или иным специфическим диалектом </a:t>
            </a:r>
            <a:r>
              <a:rPr lang="en-US" sz="1800" b="1" dirty="0"/>
              <a:t>UNIX.</a:t>
            </a:r>
          </a:p>
          <a:p>
            <a:pPr>
              <a:lnSpc>
                <a:spcPct val="90000"/>
              </a:lnSpc>
              <a:defRPr/>
            </a:pPr>
            <a:endParaRPr lang="en-US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76EB7-BB9C-4D10-9D4A-0345DB77527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5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8001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Окружение процесса</a:t>
            </a:r>
            <a:endParaRPr lang="en-US"/>
          </a:p>
        </p:txBody>
      </p:sp>
      <p:sp>
        <p:nvSpPr>
          <p:cNvPr id="65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9200" y="1447800"/>
            <a:ext cx="7467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Окружение процесса получается из процесса-родителя</a:t>
            </a:r>
            <a:r>
              <a:rPr lang="en-US" sz="1800" b="1" dirty="0"/>
              <a:t>, </a:t>
            </a:r>
            <a:r>
              <a:rPr lang="ru-RU" sz="1800" b="1" dirty="0"/>
              <a:t>состоит из двух векторов, завершающихся нулями</a:t>
            </a:r>
            <a:r>
              <a:rPr lang="en-US" sz="1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Вектор аргументов содержит список аргументов командной строки,</a:t>
            </a:r>
            <a:r>
              <a:rPr lang="en-US" sz="1800" b="1" dirty="0"/>
              <a:t> </a:t>
            </a:r>
            <a:r>
              <a:rPr lang="ru-RU" sz="1800" b="1" dirty="0"/>
              <a:t>использованный при вызове исполняемой программы</a:t>
            </a:r>
            <a:r>
              <a:rPr lang="en-US" sz="1800" b="1" dirty="0"/>
              <a:t>; </a:t>
            </a:r>
            <a:r>
              <a:rPr lang="ru-RU" sz="1800" b="1" dirty="0"/>
              <a:t>традиционно начинается с имени самой программы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Вектор окружения – это список пар</a:t>
            </a:r>
            <a:r>
              <a:rPr lang="en-US" sz="1800" b="1" dirty="0"/>
              <a:t> “NAME=VALUE”, </a:t>
            </a:r>
            <a:r>
              <a:rPr lang="ru-RU" sz="1800" b="1" dirty="0"/>
              <a:t>которые связывают переменные окружения с заданными именами и </a:t>
            </a:r>
            <a:r>
              <a:rPr lang="en-US" sz="1800" b="1" dirty="0"/>
              <a:t> </a:t>
            </a:r>
            <a:r>
              <a:rPr lang="ru-RU" sz="1800" b="1" dirty="0"/>
              <a:t>их произвольные текстовые значения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Передача переменных окружения между процессами</a:t>
            </a:r>
            <a:r>
              <a:rPr lang="en-US" sz="1800" b="1" dirty="0"/>
              <a:t> </a:t>
            </a:r>
            <a:r>
              <a:rPr lang="ru-RU" sz="1800" b="1" dirty="0"/>
              <a:t>и наследование этих переменных дочерними процессами –</a:t>
            </a:r>
            <a:r>
              <a:rPr lang="en-US" sz="1800" b="1" dirty="0"/>
              <a:t> </a:t>
            </a:r>
            <a:r>
              <a:rPr lang="ru-RU" sz="1800" b="1" dirty="0"/>
              <a:t>гибкие средства передачи информации компонентам</a:t>
            </a:r>
            <a:r>
              <a:rPr lang="en-US" sz="1800" b="1" dirty="0"/>
              <a:t> </a:t>
            </a:r>
            <a:r>
              <a:rPr lang="ru-RU" sz="1800" b="1" dirty="0"/>
              <a:t>системного программного обеспечения, работающим в непривилегированном режиме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Механизм переменных окружения обеспечивает средства настройки ОС,</a:t>
            </a:r>
            <a:r>
              <a:rPr lang="en-US" sz="1800" b="1" dirty="0"/>
              <a:t> </a:t>
            </a:r>
            <a:r>
              <a:rPr lang="ru-RU" sz="1800" b="1" dirty="0"/>
              <a:t>которые могут устанавливаться для каждого процесса отдельно</a:t>
            </a:r>
            <a:r>
              <a:rPr lang="en-US" sz="1800" b="1" dirty="0"/>
              <a:t>, </a:t>
            </a:r>
            <a:r>
              <a:rPr lang="ru-RU" sz="1800" b="1" dirty="0"/>
              <a:t>а не путем конфигурирования системы в целом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F259E-EA36-4793-B15F-B77EA32808B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5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Контекст процесса</a:t>
            </a:r>
            <a:endParaRPr lang="en-US"/>
          </a:p>
        </p:txBody>
      </p:sp>
      <p:sp>
        <p:nvSpPr>
          <p:cNvPr id="65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(Постоянно изменяющееся) состояние исполняемой программы в любой момент времени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Контекст планирования – наиболее важная часть контекста процесса</a:t>
            </a:r>
            <a:r>
              <a:rPr lang="en-US" sz="2000" b="1" dirty="0"/>
              <a:t>; </a:t>
            </a:r>
            <a:r>
              <a:rPr lang="ru-RU" sz="2000" b="1" dirty="0"/>
              <a:t>это информация, которую использует </a:t>
            </a:r>
            <a:r>
              <a:rPr lang="ru-RU" sz="2000" b="1" dirty="0" smtClean="0"/>
              <a:t>планировщик </a:t>
            </a:r>
            <a:r>
              <a:rPr lang="ru-RU" sz="2000" b="1" dirty="0"/>
              <a:t>для приостановки и запуска процесса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Ядро поддерживает хранение статистической информации о </a:t>
            </a:r>
            <a:r>
              <a:rPr lang="ru-RU" sz="2000" b="1" dirty="0" smtClean="0"/>
              <a:t>ресурсах, потребляемых </a:t>
            </a:r>
            <a:r>
              <a:rPr lang="ru-RU" sz="2000" b="1" dirty="0"/>
              <a:t>в каждый момент каждым процессом</a:t>
            </a:r>
            <a:r>
              <a:rPr lang="en-US" sz="2000" b="1" dirty="0"/>
              <a:t>, </a:t>
            </a:r>
            <a:r>
              <a:rPr lang="ru-RU" sz="2000" b="1" dirty="0"/>
              <a:t>и общем объеме ресурсов, использованным каждым </a:t>
            </a:r>
            <a:r>
              <a:rPr lang="ru-RU" sz="2000" b="1" dirty="0" smtClean="0"/>
              <a:t>процессом </a:t>
            </a:r>
            <a:r>
              <a:rPr lang="ru-RU" sz="2000" b="1" dirty="0"/>
              <a:t>с момента его создания по настоящий момент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Таблица файлов – это вектор указателей на системные файловые структуры</a:t>
            </a:r>
            <a:r>
              <a:rPr lang="en-US" sz="2000" b="1" dirty="0"/>
              <a:t>.  </a:t>
            </a:r>
            <a:r>
              <a:rPr lang="ru-RU" sz="2000" b="1" dirty="0"/>
              <a:t>При выполнении системных вызовов для ввода-вывода</a:t>
            </a:r>
            <a:r>
              <a:rPr lang="en-US" sz="2000" b="1" dirty="0"/>
              <a:t> </a:t>
            </a:r>
            <a:r>
              <a:rPr lang="ru-RU" sz="2000" b="1" dirty="0"/>
              <a:t>процессы ссылаются на эти структуры с помощью индексов в таблице файлов.</a:t>
            </a:r>
            <a:endParaRPr 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6ACAF-418E-4D74-B1F9-1B661BF3BEA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5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Контекст процесса (прод.)</a:t>
            </a:r>
            <a:endParaRPr lang="en-US"/>
          </a:p>
        </p:txBody>
      </p:sp>
      <p:sp>
        <p:nvSpPr>
          <p:cNvPr id="65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В то время как таблица файлов содержит список открытых файлов</a:t>
            </a:r>
            <a:r>
              <a:rPr lang="en-US" sz="2000" b="1" dirty="0"/>
              <a:t>, </a:t>
            </a:r>
            <a:r>
              <a:rPr lang="ru-RU" sz="2000" b="1" dirty="0"/>
              <a:t>контекст файловой системы применяется для запросов об открытии новых файлов</a:t>
            </a:r>
            <a:r>
              <a:rPr lang="en-US" sz="2000" b="1" dirty="0"/>
              <a:t>.  </a:t>
            </a:r>
            <a:r>
              <a:rPr lang="ru-RU" sz="2000" b="1" dirty="0"/>
              <a:t>Здесь хранятся ссылки на текущую корневую </a:t>
            </a:r>
            <a:r>
              <a:rPr lang="en-US" sz="2000" b="1" dirty="0"/>
              <a:t>(root) </a:t>
            </a:r>
            <a:r>
              <a:rPr lang="ru-RU" sz="2000" b="1" dirty="0"/>
              <a:t>директорию и рабочую (</a:t>
            </a:r>
            <a:r>
              <a:rPr lang="en-US" sz="2000" b="1" dirty="0"/>
              <a:t>default) </a:t>
            </a:r>
            <a:r>
              <a:rPr lang="ru-RU" sz="2000" b="1" dirty="0"/>
              <a:t>директорию</a:t>
            </a:r>
            <a:r>
              <a:rPr lang="en-US" sz="2000" b="1" dirty="0"/>
              <a:t> </a:t>
            </a:r>
            <a:r>
              <a:rPr lang="ru-RU" sz="2000" b="1" dirty="0"/>
              <a:t>для поиска файлов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 smtClean="0"/>
              <a:t>Таблиц</a:t>
            </a:r>
            <a:r>
              <a:rPr lang="ru-RU" sz="2000" b="1" dirty="0" smtClean="0"/>
              <a:t>а</a:t>
            </a:r>
            <a:r>
              <a:rPr lang="ru-RU" sz="2000" b="1" dirty="0" smtClean="0"/>
              <a:t> </a:t>
            </a:r>
            <a:r>
              <a:rPr lang="ru-RU" sz="2000" b="1" dirty="0"/>
              <a:t>обработчиков сигналов определяет подпрограммы </a:t>
            </a:r>
            <a:r>
              <a:rPr lang="en-US" sz="2000" b="1" dirty="0"/>
              <a:t> </a:t>
            </a:r>
            <a:r>
              <a:rPr lang="ru-RU" sz="2000" b="1" dirty="0"/>
              <a:t>в адресном пространстве процесса,</a:t>
            </a:r>
            <a:r>
              <a:rPr lang="en-US" sz="2000" b="1" dirty="0"/>
              <a:t> </a:t>
            </a:r>
            <a:r>
              <a:rPr lang="ru-RU" sz="2000" b="1" dirty="0"/>
              <a:t>которые должны быть вызваны при возникновении соответствующих сигналов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Контекст виртуальной памяти процесса</a:t>
            </a:r>
            <a:r>
              <a:rPr lang="en-US" sz="2000" b="1" dirty="0"/>
              <a:t> </a:t>
            </a:r>
            <a:r>
              <a:rPr lang="ru-RU" sz="2000" b="1" dirty="0"/>
              <a:t>определяет все содержимое его персонального адресного пространства</a:t>
            </a:r>
            <a:r>
              <a:rPr lang="en-US" sz="2000" b="1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C8DE8-0A27-4AE9-9B4F-1F5491FBA5D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5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Процессы и потоки</a:t>
            </a:r>
            <a:endParaRPr lang="en-US"/>
          </a:p>
        </p:txBody>
      </p:sp>
      <p:sp>
        <p:nvSpPr>
          <p:cNvPr id="65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628775"/>
            <a:ext cx="77724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Linux </a:t>
            </a:r>
            <a:r>
              <a:rPr lang="ru-RU" sz="2000" b="1" dirty="0"/>
              <a:t>использует одно и то же внутреннее представление</a:t>
            </a:r>
            <a:r>
              <a:rPr lang="en-US" sz="2000" b="1" dirty="0"/>
              <a:t> </a:t>
            </a:r>
            <a:r>
              <a:rPr lang="ru-RU" sz="2000" b="1" dirty="0"/>
              <a:t>для процессов и потоков</a:t>
            </a:r>
            <a:r>
              <a:rPr lang="en-US" sz="2000" b="1" dirty="0"/>
              <a:t>; </a:t>
            </a:r>
            <a:r>
              <a:rPr lang="ru-RU" sz="2000" b="1" dirty="0"/>
              <a:t>поток – это новый процесс,</a:t>
            </a:r>
            <a:r>
              <a:rPr lang="en-US" sz="2000" b="1" dirty="0"/>
              <a:t> </a:t>
            </a:r>
            <a:r>
              <a:rPr lang="ru-RU" sz="2000" b="1" dirty="0"/>
              <a:t>который использует общее адресное пространство с процессом-родителем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Различие проявляется только в случае, когда новый поток создается системным вызовом </a:t>
            </a:r>
            <a:r>
              <a:rPr lang="en-US" sz="2000" b="1" dirty="0"/>
              <a:t>clone.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fork </a:t>
            </a:r>
            <a:r>
              <a:rPr lang="ru-RU" sz="2000" b="1" dirty="0"/>
              <a:t>создает новый процесс со своим полностью новым контекстом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clone </a:t>
            </a:r>
            <a:r>
              <a:rPr lang="ru-RU" sz="2000" b="1" dirty="0"/>
              <a:t>создает новый процесс со своим новым идентификатором личности</a:t>
            </a:r>
            <a:r>
              <a:rPr lang="en-US" sz="2000" b="1" dirty="0"/>
              <a:t>, </a:t>
            </a:r>
            <a:r>
              <a:rPr lang="ru-RU" sz="2000" b="1" dirty="0"/>
              <a:t>но такой, которому разрешено совместно использовать структуры данных со своим родителем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Использование </a:t>
            </a:r>
            <a:r>
              <a:rPr lang="en-US" sz="2000" b="1" dirty="0"/>
              <a:t>clone </a:t>
            </a:r>
            <a:r>
              <a:rPr lang="ru-RU" sz="2000" b="1" dirty="0"/>
              <a:t>дает процессам возможность явного контроля</a:t>
            </a:r>
            <a:r>
              <a:rPr lang="en-US" sz="2000" b="1" dirty="0"/>
              <a:t> </a:t>
            </a:r>
            <a:r>
              <a:rPr lang="ru-RU" sz="2000" b="1" dirty="0"/>
              <a:t>над тем, какие ресурсы совместно используются потоками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B83AB-3F8D-40BB-ABCD-694D08E537F2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Планирование</a:t>
            </a:r>
            <a:endParaRPr lang="en-US"/>
          </a:p>
        </p:txBody>
      </p:sp>
      <p:sp>
        <p:nvSpPr>
          <p:cNvPr id="66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7290" y="1571612"/>
            <a:ext cx="6413500" cy="4144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Распределение операционной системой процессорного времени между различными задачами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В то время как обычно под планированием понимается запуск и приостановка процессов</a:t>
            </a:r>
            <a:r>
              <a:rPr lang="en-US" sz="2400" b="1" dirty="0"/>
              <a:t>, </a:t>
            </a:r>
            <a:r>
              <a:rPr lang="ru-RU" sz="2400" b="1" dirty="0"/>
              <a:t>в</a:t>
            </a:r>
            <a:r>
              <a:rPr lang="en-US" sz="2400" b="1" dirty="0"/>
              <a:t> Linux </a:t>
            </a:r>
            <a:r>
              <a:rPr lang="ru-RU" sz="2400" b="1" dirty="0"/>
              <a:t>планирование также включает выполнение различных задач ядра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Выполнение задач ядра</a:t>
            </a:r>
            <a:r>
              <a:rPr lang="en-US" sz="2400" b="1" dirty="0"/>
              <a:t> </a:t>
            </a:r>
            <a:r>
              <a:rPr lang="ru-RU" sz="2400" b="1" dirty="0"/>
              <a:t>включает как задания, запрошенные данным процессом,</a:t>
            </a:r>
            <a:r>
              <a:rPr lang="en-US" sz="2400" b="1" dirty="0"/>
              <a:t> </a:t>
            </a:r>
            <a:r>
              <a:rPr lang="ru-RU" sz="2400" b="1" dirty="0"/>
              <a:t>так и задания, исполняемые в процессе работы драйверов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7A345-0207-4FC1-9079-626CD0616646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6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736600"/>
          </a:xfrm>
        </p:spPr>
        <p:txBody>
          <a:bodyPr/>
          <a:lstStyle/>
          <a:p>
            <a:pPr>
              <a:defRPr/>
            </a:pPr>
            <a:r>
              <a:rPr lang="ru-RU" sz="4000"/>
              <a:t>Синхронизация в ядре</a:t>
            </a:r>
            <a:endParaRPr lang="en-US" sz="4000"/>
          </a:p>
        </p:txBody>
      </p:sp>
      <p:sp>
        <p:nvSpPr>
          <p:cNvPr id="66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196975"/>
            <a:ext cx="8001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Запрос на исполнение в режиме ядра может возникнуть в двух случаях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Исполняемая программа может запросить сервис ОС</a:t>
            </a:r>
            <a:r>
              <a:rPr lang="en-US" sz="2400" b="1" dirty="0"/>
              <a:t>, </a:t>
            </a:r>
            <a:r>
              <a:rPr lang="ru-RU" sz="2400" b="1" dirty="0"/>
              <a:t>как явно с помощью системного вызова</a:t>
            </a:r>
            <a:r>
              <a:rPr lang="en-US" sz="2400" b="1" dirty="0"/>
              <a:t>, </a:t>
            </a:r>
            <a:r>
              <a:rPr lang="ru-RU" sz="2400" b="1" dirty="0"/>
              <a:t>так и неявно, например, при отказе страницы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Драйвер устройства может сгенерировать аппаратное прерывание,</a:t>
            </a:r>
            <a:r>
              <a:rPr lang="en-US" sz="2400" b="1" dirty="0"/>
              <a:t> </a:t>
            </a:r>
            <a:r>
              <a:rPr lang="ru-RU" sz="2400" b="1" dirty="0"/>
              <a:t>в результате которого процессор начнет исполнять в режиме ядра обработчик данного прерывания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Синхронизация в ядре требует, </a:t>
            </a:r>
            <a:r>
              <a:rPr lang="en-US" sz="2400" b="1" dirty="0"/>
              <a:t> </a:t>
            </a:r>
            <a:r>
              <a:rPr lang="ru-RU" sz="2400" b="1" dirty="0"/>
              <a:t>чтобы критические секции ядра</a:t>
            </a:r>
            <a:r>
              <a:rPr lang="en-US" sz="2400" b="1" dirty="0"/>
              <a:t> </a:t>
            </a:r>
            <a:r>
              <a:rPr lang="ru-RU" sz="2400" b="1" dirty="0"/>
              <a:t>исполнялись без их прерывания другими критическими секциями.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78981-2D4B-4E95-90D7-45F5A2D36B3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6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Синхронизация в ядре (прод.)</a:t>
            </a:r>
            <a:endParaRPr lang="en-US" sz="3600"/>
          </a:p>
        </p:txBody>
      </p:sp>
      <p:sp>
        <p:nvSpPr>
          <p:cNvPr id="66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Linux </a:t>
            </a:r>
            <a:r>
              <a:rPr lang="ru-RU" sz="2000" b="1" dirty="0"/>
              <a:t>использует два метода для защиты критических секций</a:t>
            </a:r>
            <a:r>
              <a:rPr lang="en-US" sz="2000" b="1" dirty="0"/>
              <a:t>:</a:t>
            </a:r>
          </a:p>
          <a:p>
            <a:pPr marL="735013" lvl="1" indent="-2778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1.	</a:t>
            </a:r>
            <a:r>
              <a:rPr lang="ru-RU" sz="2000" b="1" dirty="0"/>
              <a:t>Обычный код ядра  - не прерываемый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–  </a:t>
            </a:r>
            <a:r>
              <a:rPr lang="ru-RU" sz="2000" b="1" dirty="0"/>
              <a:t>Если получено прерывание по времени, в момент, когда процесс исполняет </a:t>
            </a:r>
            <a:r>
              <a:rPr lang="en-US" sz="2000" b="1" dirty="0"/>
              <a:t> </a:t>
            </a:r>
            <a:r>
              <a:rPr lang="ru-RU" sz="2000" b="1" dirty="0"/>
              <a:t>подпрограмму системного сервиса ядра</a:t>
            </a:r>
            <a:r>
              <a:rPr lang="en-US" sz="2000" b="1" dirty="0"/>
              <a:t>, </a:t>
            </a:r>
            <a:r>
              <a:rPr lang="ru-RU" sz="2000" b="1" dirty="0"/>
              <a:t>флаг</a:t>
            </a:r>
            <a:r>
              <a:rPr lang="en-US" sz="2000" b="1" dirty="0"/>
              <a:t> </a:t>
            </a:r>
            <a:r>
              <a:rPr lang="en-US" sz="2000" b="1" i="1" dirty="0" err="1"/>
              <a:t>need_resched</a:t>
            </a:r>
            <a:r>
              <a:rPr lang="en-US" sz="2000" b="1" dirty="0"/>
              <a:t> </a:t>
            </a:r>
            <a:r>
              <a:rPr lang="ru-RU" sz="2000" b="1" dirty="0"/>
              <a:t>служит для указания того, чтобы запустился планировщик, когда завершится системный вызов</a:t>
            </a:r>
            <a:r>
              <a:rPr lang="en-US" sz="2000" b="1" dirty="0"/>
              <a:t> </a:t>
            </a:r>
            <a:r>
              <a:rPr lang="ru-RU" sz="2000" b="1" dirty="0"/>
              <a:t>и управление должно быть передано непривилегированному коду</a:t>
            </a:r>
            <a:r>
              <a:rPr lang="en-US" sz="2000" b="1" dirty="0"/>
              <a:t>.</a:t>
            </a:r>
          </a:p>
          <a:p>
            <a:pPr marL="735013" lvl="1" indent="-2778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2.	</a:t>
            </a:r>
            <a:r>
              <a:rPr lang="ru-RU" sz="2000" b="1" dirty="0"/>
              <a:t>Второй метод применяется к критическим секциям ядра,</a:t>
            </a:r>
            <a:r>
              <a:rPr lang="en-US" sz="2000" b="1" dirty="0"/>
              <a:t> </a:t>
            </a:r>
            <a:r>
              <a:rPr lang="ru-RU" sz="2000" b="1" dirty="0"/>
              <a:t>которые исполняются в сервисах обработки прерываний</a:t>
            </a:r>
            <a:r>
              <a:rPr lang="en-US" sz="2000" b="1" dirty="0"/>
              <a:t>.</a:t>
            </a:r>
          </a:p>
          <a:p>
            <a:pPr marL="735013" lvl="1" indent="-2778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–  </a:t>
            </a:r>
            <a:r>
              <a:rPr lang="ru-RU" sz="2000" b="1" dirty="0"/>
              <a:t>Используя аппаратуру процессора для управления прерываниями для </a:t>
            </a:r>
            <a:r>
              <a:rPr lang="en-US" sz="2000" b="1" dirty="0"/>
              <a:t> </a:t>
            </a:r>
            <a:r>
              <a:rPr lang="ru-RU" sz="2000" b="1" dirty="0"/>
              <a:t>отключения прерываний во время исполнения критической секции</a:t>
            </a:r>
            <a:r>
              <a:rPr lang="en-US" sz="2000" b="1" dirty="0"/>
              <a:t>, </a:t>
            </a:r>
            <a:r>
              <a:rPr lang="ru-RU" sz="2000" b="1" dirty="0"/>
              <a:t>ядро гарантирует, что оно может исполняться</a:t>
            </a:r>
            <a:r>
              <a:rPr lang="en-US" sz="2000" b="1" dirty="0"/>
              <a:t> </a:t>
            </a:r>
            <a:r>
              <a:rPr lang="ru-RU" sz="2000" b="1" dirty="0"/>
              <a:t>без риска </a:t>
            </a:r>
            <a:r>
              <a:rPr lang="ru-RU" sz="2000" b="1" dirty="0" smtClean="0"/>
              <a:t>одновременного </a:t>
            </a:r>
            <a:r>
              <a:rPr lang="ru-RU" sz="2000" b="1" dirty="0"/>
              <a:t>обращения к </a:t>
            </a:r>
            <a:r>
              <a:rPr lang="en-US" sz="2000" b="1" dirty="0"/>
              <a:t> </a:t>
            </a:r>
            <a:r>
              <a:rPr lang="ru-RU" sz="2000" b="1" dirty="0"/>
              <a:t>общим структурам данных</a:t>
            </a:r>
            <a:r>
              <a:rPr lang="en-US" sz="2000" b="1" dirty="0"/>
              <a:t>.</a:t>
            </a:r>
          </a:p>
          <a:p>
            <a:pPr marL="735013" lvl="1" indent="-2778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81209-84F4-4FD9-AA3E-4DF2E706E30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80772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Синхронизация в ядре (прод.)</a:t>
            </a:r>
            <a:endParaRPr lang="en-US" sz="3200"/>
          </a:p>
        </p:txBody>
      </p:sp>
      <p:sp>
        <p:nvSpPr>
          <p:cNvPr id="66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71600"/>
            <a:ext cx="80772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800" b="1" dirty="0"/>
              <a:t>Во избежание потери производительности</a:t>
            </a:r>
            <a:r>
              <a:rPr lang="en-US" sz="1800" b="1" dirty="0"/>
              <a:t>, </a:t>
            </a:r>
            <a:r>
              <a:rPr lang="ru-RU" sz="1800" b="1" dirty="0"/>
              <a:t>ядро </a:t>
            </a:r>
            <a:r>
              <a:rPr lang="en-US" sz="1800" b="1" dirty="0"/>
              <a:t>Linux </a:t>
            </a:r>
            <a:r>
              <a:rPr lang="ru-RU" sz="1800" b="1" dirty="0"/>
              <a:t>использует архитектуру синхронизации,</a:t>
            </a:r>
            <a:r>
              <a:rPr lang="en-US" sz="1800" b="1" dirty="0"/>
              <a:t> </a:t>
            </a:r>
            <a:r>
              <a:rPr lang="ru-RU" sz="1800" b="1" dirty="0"/>
              <a:t>которая позволяет большим критическим секциям исполняться</a:t>
            </a:r>
            <a:r>
              <a:rPr lang="en-US" sz="1800" b="1" dirty="0"/>
              <a:t> </a:t>
            </a:r>
            <a:r>
              <a:rPr lang="ru-RU" sz="1800" b="1" dirty="0"/>
              <a:t>без необходимости отключения прерываний</a:t>
            </a:r>
            <a:r>
              <a:rPr lang="en-US" sz="1800" b="1" dirty="0"/>
              <a:t> </a:t>
            </a:r>
            <a:r>
              <a:rPr lang="ru-RU" sz="1800" b="1" dirty="0"/>
              <a:t>на все время исполнения критической секции</a:t>
            </a:r>
            <a:r>
              <a:rPr lang="en-US" sz="1800" b="1" dirty="0"/>
              <a:t>.</a:t>
            </a:r>
          </a:p>
          <a:p>
            <a:pPr>
              <a:defRPr/>
            </a:pPr>
            <a:r>
              <a:rPr lang="ru-RU" sz="1800" b="1" dirty="0"/>
              <a:t>Службы обработки прерываний делятся на верхнюю половину </a:t>
            </a:r>
            <a:r>
              <a:rPr lang="en-US" sz="1800" b="1" dirty="0"/>
              <a:t> </a:t>
            </a:r>
            <a:r>
              <a:rPr lang="ru-RU" sz="1800" b="1" dirty="0"/>
              <a:t>(</a:t>
            </a:r>
            <a:r>
              <a:rPr lang="en-US" sz="1800" b="1" i="1" dirty="0"/>
              <a:t>top half</a:t>
            </a:r>
            <a:r>
              <a:rPr lang="ru-RU" sz="1800" b="1" dirty="0"/>
              <a:t>)</a:t>
            </a:r>
            <a:r>
              <a:rPr lang="en-US" sz="1800" b="1" dirty="0"/>
              <a:t> </a:t>
            </a:r>
            <a:r>
              <a:rPr lang="ru-RU" sz="1800" b="1" dirty="0"/>
              <a:t>и нижнюю половину (</a:t>
            </a:r>
            <a:r>
              <a:rPr lang="en-US" sz="1800" b="1" i="1" dirty="0"/>
              <a:t>bottom half</a:t>
            </a:r>
            <a:r>
              <a:rPr lang="ru-RU" sz="1800" b="1" dirty="0"/>
              <a:t>)</a:t>
            </a:r>
            <a:r>
              <a:rPr lang="en-US" sz="1800" b="1" i="1" dirty="0"/>
              <a:t>.</a:t>
            </a:r>
          </a:p>
          <a:p>
            <a:pPr lvl="1">
              <a:defRPr/>
            </a:pPr>
            <a:r>
              <a:rPr lang="ru-RU" sz="1800" b="1" dirty="0"/>
              <a:t>Верхняя половина – это обычная процедура обработки прерываний</a:t>
            </a:r>
            <a:r>
              <a:rPr lang="en-US" sz="1800" b="1" dirty="0"/>
              <a:t>, </a:t>
            </a:r>
            <a:r>
              <a:rPr lang="ru-RU" sz="1800" b="1" dirty="0"/>
              <a:t>исполняемая с отключением рекурсивных прерываний</a:t>
            </a:r>
            <a:r>
              <a:rPr lang="en-US" sz="1800" b="1" dirty="0"/>
              <a:t>.</a:t>
            </a:r>
          </a:p>
          <a:p>
            <a:pPr lvl="1">
              <a:defRPr/>
            </a:pPr>
            <a:r>
              <a:rPr lang="ru-RU" sz="1800" b="1" dirty="0"/>
              <a:t>Нижняя половина исполняется при включенном режиме прерываний, с использованием мини-планировщика,</a:t>
            </a:r>
            <a:r>
              <a:rPr lang="en-US" sz="1800" b="1" dirty="0"/>
              <a:t> </a:t>
            </a:r>
            <a:r>
              <a:rPr lang="ru-RU" sz="1800" b="1" dirty="0"/>
              <a:t>который обеспечивает, чтобы нижние половины не прерывали друг друга</a:t>
            </a:r>
            <a:r>
              <a:rPr lang="en-US" sz="1800" b="1" dirty="0"/>
              <a:t>.</a:t>
            </a:r>
          </a:p>
          <a:p>
            <a:pPr lvl="1">
              <a:defRPr/>
            </a:pPr>
            <a:r>
              <a:rPr lang="ru-RU" sz="1800" b="1" dirty="0"/>
              <a:t>Эта архитектура дополняется механизмом</a:t>
            </a:r>
            <a:r>
              <a:rPr lang="en-US" sz="1800" b="1" dirty="0"/>
              <a:t> </a:t>
            </a:r>
            <a:r>
              <a:rPr lang="ru-RU" sz="1800" b="1" dirty="0"/>
              <a:t>для выбора нижних половинок</a:t>
            </a:r>
            <a:r>
              <a:rPr lang="en-US" sz="1800" b="1" dirty="0"/>
              <a:t> </a:t>
            </a:r>
            <a:r>
              <a:rPr lang="ru-RU" sz="1800" b="1" dirty="0"/>
              <a:t>при исполнении обычного кода ядра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6CE76-C9DB-4330-904F-A49F45AFABA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6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1429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Уровни защиты прерываний</a:t>
            </a:r>
            <a:endParaRPr lang="en-US" sz="3200" dirty="0"/>
          </a:p>
        </p:txBody>
      </p:sp>
      <p:sp>
        <p:nvSpPr>
          <p:cNvPr id="66457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3400" y="4332288"/>
            <a:ext cx="8077200" cy="23463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Код каждого уровня может быть прерван кодом более высокого уровня</a:t>
            </a:r>
            <a:r>
              <a:rPr lang="en-US" sz="2000" b="1" dirty="0"/>
              <a:t>, </a:t>
            </a:r>
            <a:r>
              <a:rPr lang="ru-RU" sz="2000" b="1" dirty="0"/>
              <a:t>но никогда не будет прерван кодом того же или более низкого уровня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Пользовательский процесс может быть всегда прерван другим процессом,</a:t>
            </a:r>
            <a:r>
              <a:rPr lang="en-US" sz="2000" b="1" dirty="0"/>
              <a:t> </a:t>
            </a:r>
            <a:r>
              <a:rPr lang="ru-RU" sz="2000" b="1" dirty="0"/>
              <a:t>если </a:t>
            </a:r>
            <a:r>
              <a:rPr lang="ru-RU" sz="2000" b="1" dirty="0" smtClean="0"/>
              <a:t>происходит </a:t>
            </a:r>
            <a:r>
              <a:rPr lang="ru-RU" sz="2000" b="1" dirty="0"/>
              <a:t>прерывание для планирования в режиме разделения времени</a:t>
            </a:r>
            <a:r>
              <a:rPr lang="en-US" sz="2000" b="1" dirty="0"/>
              <a:t>.</a:t>
            </a:r>
          </a:p>
        </p:txBody>
      </p:sp>
      <p:pic>
        <p:nvPicPr>
          <p:cNvPr id="8" name="Picture 7" descr="Fig_25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001156" cy="3376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C89B0-414C-40D7-8F37-03AF0960F4A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40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357166"/>
            <a:ext cx="7848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История</a:t>
            </a:r>
            <a:endParaRPr lang="en-US" dirty="0"/>
          </a:p>
        </p:txBody>
      </p:sp>
      <p:sp>
        <p:nvSpPr>
          <p:cNvPr id="640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071546"/>
            <a:ext cx="7943880" cy="5286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b="1" dirty="0"/>
              <a:t>Linux </a:t>
            </a:r>
            <a:r>
              <a:rPr lang="ru-RU" sz="1800" b="1" dirty="0"/>
              <a:t>– современная, свободно </a:t>
            </a:r>
            <a:r>
              <a:rPr lang="ru-RU" sz="1800" b="1" dirty="0" smtClean="0"/>
              <a:t>распространяемая </a:t>
            </a:r>
            <a:r>
              <a:rPr lang="ru-RU" sz="1800" b="1" dirty="0"/>
              <a:t>ОС, основанная на стандартах</a:t>
            </a:r>
            <a:r>
              <a:rPr lang="en-US" sz="1800" b="1" dirty="0"/>
              <a:t> UNIX</a:t>
            </a:r>
            <a:r>
              <a:rPr lang="en-US" sz="1800" b="1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1800" b="1" dirty="0" smtClean="0"/>
              <a:t>1983: </a:t>
            </a:r>
            <a:r>
              <a:rPr lang="ru-RU" sz="1800" b="1" dirty="0" smtClean="0"/>
              <a:t>Ричард Столмен (</a:t>
            </a:r>
            <a:r>
              <a:rPr lang="en-US" sz="1800" b="1" dirty="0" smtClean="0"/>
              <a:t>Richard Stallman) </a:t>
            </a:r>
            <a:r>
              <a:rPr lang="ru-RU" sz="1800" b="1" dirty="0" smtClean="0"/>
              <a:t>начал проект </a:t>
            </a:r>
            <a:r>
              <a:rPr lang="en-US" sz="1800" b="1" dirty="0" smtClean="0"/>
              <a:t>GNU, </a:t>
            </a:r>
            <a:r>
              <a:rPr lang="ru-RU" sz="1800" b="1" dirty="0" smtClean="0"/>
              <a:t>а в 1985 г. основал </a:t>
            </a:r>
            <a:r>
              <a:rPr lang="en-US" sz="1800" b="1" dirty="0" smtClean="0"/>
              <a:t>Free Software Foundation</a:t>
            </a:r>
            <a:r>
              <a:rPr lang="ru-RU" sz="1800" b="1" dirty="0" smtClean="0"/>
              <a:t>. Основная цель – разработка </a:t>
            </a:r>
            <a:r>
              <a:rPr lang="en-US" sz="1800" b="1" dirty="0" smtClean="0"/>
              <a:t>UNIX-</a:t>
            </a:r>
            <a:r>
              <a:rPr lang="ru-RU" sz="1800" b="1" dirty="0" smtClean="0"/>
              <a:t>подобной системы, которая состояла бы только из свободно распространяемого программного обеспечения</a:t>
            </a: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Впервые </a:t>
            </a:r>
            <a:r>
              <a:rPr lang="en-US" sz="1800" b="1" dirty="0" smtClean="0"/>
              <a:t>Linux </a:t>
            </a:r>
            <a:r>
              <a:rPr lang="ru-RU" sz="1800" b="1" dirty="0" smtClean="0"/>
              <a:t>разработана </a:t>
            </a:r>
            <a:r>
              <a:rPr lang="ru-RU" sz="1800" b="1" dirty="0"/>
              <a:t>как небольшое, но самодостаточное ядро ОС</a:t>
            </a:r>
            <a:r>
              <a:rPr lang="en-US" sz="1800" b="1" dirty="0"/>
              <a:t> </a:t>
            </a:r>
            <a:r>
              <a:rPr lang="ru-RU" sz="1800" b="1" dirty="0"/>
              <a:t>в</a:t>
            </a:r>
            <a:r>
              <a:rPr lang="en-US" sz="1800" b="1" dirty="0"/>
              <a:t> 1991 </a:t>
            </a:r>
            <a:r>
              <a:rPr lang="ru-RU" sz="1800" b="1" dirty="0"/>
              <a:t>Линусом Торвальдсом</a:t>
            </a:r>
            <a:r>
              <a:rPr lang="en-US" sz="1800" b="1" dirty="0"/>
              <a:t> </a:t>
            </a:r>
            <a:r>
              <a:rPr lang="ru-RU" sz="1800" b="1" dirty="0"/>
              <a:t>(</a:t>
            </a:r>
            <a:r>
              <a:rPr lang="en-US" sz="1800" b="1" dirty="0" err="1"/>
              <a:t>Linus</a:t>
            </a:r>
            <a:r>
              <a:rPr lang="en-US" sz="1800" b="1" dirty="0"/>
              <a:t> </a:t>
            </a:r>
            <a:r>
              <a:rPr lang="en-US" sz="1800" b="1" dirty="0" err="1"/>
              <a:t>Torvalds</a:t>
            </a:r>
            <a:r>
              <a:rPr lang="ru-RU" sz="1800" b="1" dirty="0"/>
              <a:t>)</a:t>
            </a:r>
            <a:r>
              <a:rPr lang="en-US" sz="1800" b="1" dirty="0"/>
              <a:t>, </a:t>
            </a:r>
            <a:r>
              <a:rPr lang="ru-RU" sz="1800" b="1" dirty="0"/>
              <a:t>с основной целью добиться совместимости с </a:t>
            </a:r>
            <a:r>
              <a:rPr lang="en-US" sz="1800" b="1" dirty="0"/>
              <a:t>UNIX.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История </a:t>
            </a:r>
            <a:r>
              <a:rPr lang="en-US" sz="1800" b="1" dirty="0"/>
              <a:t>Linux – </a:t>
            </a:r>
            <a:r>
              <a:rPr lang="ru-RU" sz="1800" b="1" dirty="0"/>
              <a:t>это история многолетнего (удаленного) взаимодействия пользователей всего мира</a:t>
            </a:r>
            <a:r>
              <a:rPr lang="en-US" sz="1800" b="1" dirty="0"/>
              <a:t>, </a:t>
            </a:r>
            <a:r>
              <a:rPr lang="ru-RU" sz="1800" b="1" dirty="0"/>
              <a:t>которое осуществляется почти исключительно через Интернет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Система была </a:t>
            </a:r>
            <a:r>
              <a:rPr lang="ru-RU" sz="1800" b="1" dirty="0" smtClean="0"/>
              <a:t>спроектирована </a:t>
            </a:r>
            <a:r>
              <a:rPr lang="ru-RU" sz="1800" b="1" dirty="0"/>
              <a:t>с целью эффективного и надежного использования на распространенных персональных компьютерах</a:t>
            </a:r>
            <a:r>
              <a:rPr lang="en-US" sz="1800" b="1" dirty="0"/>
              <a:t>, </a:t>
            </a:r>
            <a:r>
              <a:rPr lang="ru-RU" sz="1800" b="1" dirty="0"/>
              <a:t>но она также используется и на многих других аппаратных платформах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Основная часть ОС </a:t>
            </a:r>
            <a:r>
              <a:rPr lang="en-US" sz="1800" b="1" dirty="0"/>
              <a:t>Linux </a:t>
            </a:r>
            <a:r>
              <a:rPr lang="ru-RU" sz="1800" b="1" dirty="0"/>
              <a:t>– полностью оригинальна</a:t>
            </a:r>
            <a:r>
              <a:rPr lang="en-US" sz="1800" b="1" dirty="0"/>
              <a:t>, </a:t>
            </a:r>
            <a:r>
              <a:rPr lang="ru-RU" sz="1800" b="1" dirty="0"/>
              <a:t>но на ней может также исполняться значительная часть свободно распространяемого программного обеспечения для </a:t>
            </a:r>
            <a:r>
              <a:rPr lang="en-US" sz="1800" b="1" dirty="0"/>
              <a:t>UNIX, </a:t>
            </a:r>
            <a:r>
              <a:rPr lang="ru-RU" sz="1800" b="1" dirty="0"/>
              <a:t>и в результате имеется оригинальная свободно распространяемая совместимая с </a:t>
            </a:r>
            <a:r>
              <a:rPr lang="en-US" sz="1800" b="1" dirty="0"/>
              <a:t>UNIX </a:t>
            </a:r>
            <a:r>
              <a:rPr lang="ru-RU" sz="1800" b="1" dirty="0"/>
              <a:t>система, в которой нет ведомственного </a:t>
            </a:r>
            <a:r>
              <a:rPr lang="en-US" sz="1800" b="1" dirty="0"/>
              <a:t>(proprietary) </a:t>
            </a:r>
            <a:r>
              <a:rPr lang="ru-RU" sz="1800" b="1" dirty="0"/>
              <a:t>кода</a:t>
            </a:r>
            <a:r>
              <a:rPr lang="en-US" sz="1800" b="1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A6917-8752-45FB-9150-138C7D7D21CA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6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Планирование процессов</a:t>
            </a:r>
            <a:endParaRPr lang="en-US" sz="3200"/>
          </a:p>
        </p:txBody>
      </p:sp>
      <p:sp>
        <p:nvSpPr>
          <p:cNvPr id="66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89038" y="1095375"/>
            <a:ext cx="7240614" cy="44767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b="1" dirty="0"/>
              <a:t>Linux </a:t>
            </a:r>
            <a:r>
              <a:rPr lang="ru-RU" sz="1800" b="1" dirty="0"/>
              <a:t>использует два алгоритма планирования процессов</a:t>
            </a:r>
            <a:r>
              <a:rPr lang="en-US" sz="1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Алгоритм разделения времени для равноправного планирования с прерываниями</a:t>
            </a:r>
            <a:r>
              <a:rPr lang="en-US" sz="1800" b="1" dirty="0"/>
              <a:t> </a:t>
            </a:r>
            <a:r>
              <a:rPr lang="ru-RU" sz="1800" b="1" dirty="0"/>
              <a:t>между различными процессами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Алгоритм реального времени для случая, когда абсолютные приоритеты более важны, чем равноправность</a:t>
            </a: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Класс планирования процесса определяет, какой именно алгоритм применить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Для процессов с разделением времени</a:t>
            </a:r>
            <a:r>
              <a:rPr lang="en-US" sz="1800" b="1" dirty="0"/>
              <a:t> Linux </a:t>
            </a:r>
            <a:r>
              <a:rPr lang="ru-RU" sz="1800" b="1" dirty="0"/>
              <a:t>использует алгоритм на основе доверия с приоритетами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 smtClean="0"/>
              <a:t>Правило</a:t>
            </a:r>
            <a:r>
              <a:rPr lang="ru-RU" sz="1800" b="1" dirty="0"/>
              <a:t> </a:t>
            </a:r>
            <a:r>
              <a:rPr lang="ru-RU" sz="1800" b="1" dirty="0" smtClean="0"/>
              <a:t>(см. ниже)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u-RU" sz="1800" b="1" dirty="0"/>
              <a:t>учитывает как историю процесса, так и его приоритет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Эта </a:t>
            </a:r>
            <a:r>
              <a:rPr lang="ru-RU" sz="1800" b="1" dirty="0" smtClean="0"/>
              <a:t>система </a:t>
            </a:r>
            <a:r>
              <a:rPr lang="ru-RU" sz="1800" b="1" dirty="0"/>
              <a:t>автоматически определяет приоритеты интерактивных процессов или исполняющих ввод-вывод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2" y="5786454"/>
          <a:ext cx="2743200" cy="476250"/>
        </p:xfrm>
        <a:graphic>
          <a:graphicData uri="http://schemas.openxmlformats.org/presentationml/2006/ole">
            <p:oleObj spid="_x0000_s1026" name="Microsoft Equation 3.0" r:id="rId3" imgW="2565360" imgH="54576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D61E-3F94-4644-8E28-65304B1CF882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66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Планирование процессов (прод.)</a:t>
            </a:r>
            <a:endParaRPr lang="en-US" sz="3600"/>
          </a:p>
        </p:txBody>
      </p:sp>
      <p:sp>
        <p:nvSpPr>
          <p:cNvPr id="66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Linux </a:t>
            </a:r>
            <a:r>
              <a:rPr lang="ru-RU" sz="2000" b="1" dirty="0"/>
              <a:t>реализует</a:t>
            </a:r>
            <a:r>
              <a:rPr lang="en-US" sz="2000" b="1" dirty="0"/>
              <a:t> </a:t>
            </a:r>
            <a:r>
              <a:rPr lang="ru-RU" sz="2000" b="1" dirty="0"/>
              <a:t>классы планирования</a:t>
            </a:r>
            <a:r>
              <a:rPr lang="en-US" sz="2000" b="1" dirty="0"/>
              <a:t>: FIFO </a:t>
            </a:r>
            <a:r>
              <a:rPr lang="ru-RU" sz="2000" b="1" dirty="0"/>
              <a:t>и</a:t>
            </a:r>
            <a:r>
              <a:rPr lang="en-US" sz="2000" b="1" dirty="0"/>
              <a:t> round-robin; </a:t>
            </a:r>
            <a:r>
              <a:rPr lang="ru-RU" sz="2000" b="1" dirty="0"/>
              <a:t>в обоих случаях каждый процесс имеет приоритет, а не только определенный класс планирования.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Планировщик запускает процесс с наивысшим приоритетом</a:t>
            </a:r>
            <a:r>
              <a:rPr lang="en-US" sz="2000" b="1" dirty="0"/>
              <a:t>; </a:t>
            </a:r>
            <a:r>
              <a:rPr lang="ru-RU" sz="2000" b="1" dirty="0"/>
              <a:t>для процессов с одним и тем же приоритетом</a:t>
            </a:r>
            <a:r>
              <a:rPr lang="en-US" sz="2000" b="1" dirty="0"/>
              <a:t>, </a:t>
            </a:r>
            <a:r>
              <a:rPr lang="ru-RU" sz="2000" b="1" dirty="0"/>
              <a:t>он исполняет процесс, каторый дольше всего ждал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FIFO </a:t>
            </a:r>
            <a:r>
              <a:rPr lang="ru-RU" sz="2000" b="1" dirty="0"/>
              <a:t>– процессы исполняются до их завершения или блокировки</a:t>
            </a:r>
            <a:r>
              <a:rPr lang="en-US" sz="20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round-robin </a:t>
            </a:r>
            <a:r>
              <a:rPr lang="ru-RU" sz="2000" b="1" dirty="0"/>
              <a:t>– процесс будет прерван через некоторое время</a:t>
            </a:r>
            <a:r>
              <a:rPr lang="en-US" sz="2000" b="1" dirty="0"/>
              <a:t> </a:t>
            </a:r>
            <a:r>
              <a:rPr lang="ru-RU" sz="2000" b="1" dirty="0"/>
              <a:t>и помещен в конец очереди планирования</a:t>
            </a:r>
            <a:r>
              <a:rPr lang="en-US" sz="2000" b="1" dirty="0"/>
              <a:t>, </a:t>
            </a:r>
            <a:r>
              <a:rPr lang="ru-RU" sz="2000" b="1" dirty="0"/>
              <a:t>так что </a:t>
            </a:r>
            <a:r>
              <a:rPr lang="en-US" sz="2000" b="1" dirty="0"/>
              <a:t>RR-</a:t>
            </a:r>
            <a:r>
              <a:rPr lang="ru-RU" sz="2000" b="1" dirty="0"/>
              <a:t>процессы одинакового приоритета автоматически разделяют время между собой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0BCC4-E4F2-45D6-8AFE-A49F8209D513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6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786" y="357166"/>
            <a:ext cx="80772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/>
              <a:t>Поддержка симметричного</a:t>
            </a:r>
            <a:br>
              <a:rPr lang="ru-RU" sz="3600" dirty="0" smtClean="0"/>
            </a:br>
            <a:r>
              <a:rPr lang="ru-RU" sz="3600" dirty="0" smtClean="0"/>
              <a:t>мультипроцессирования (</a:t>
            </a:r>
            <a:r>
              <a:rPr lang="en-US" sz="3600" dirty="0" smtClean="0"/>
              <a:t>SMP)</a:t>
            </a:r>
            <a:endParaRPr lang="en-US" sz="3600" dirty="0"/>
          </a:p>
        </p:txBody>
      </p:sp>
      <p:sp>
        <p:nvSpPr>
          <p:cNvPr id="66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/>
              <a:t>Linux 2.0 </a:t>
            </a:r>
            <a:r>
              <a:rPr lang="ru-RU" sz="2800" b="1" dirty="0"/>
              <a:t>была первым ядром</a:t>
            </a:r>
            <a:r>
              <a:rPr lang="en-US" sz="2800" b="1" dirty="0"/>
              <a:t> Linux</a:t>
            </a:r>
            <a:r>
              <a:rPr lang="ru-RU" sz="2800" b="1" dirty="0"/>
              <a:t>,</a:t>
            </a:r>
            <a:r>
              <a:rPr lang="en-US" sz="2800" b="1" dirty="0"/>
              <a:t> </a:t>
            </a:r>
            <a:r>
              <a:rPr lang="ru-RU" sz="2800" b="1" dirty="0"/>
              <a:t>поддерживающим </a:t>
            </a:r>
            <a:r>
              <a:rPr lang="en-US" sz="2800" b="1" dirty="0"/>
              <a:t>SMP</a:t>
            </a:r>
            <a:r>
              <a:rPr lang="ru-RU" sz="2800" b="1" dirty="0"/>
              <a:t>-оборудование</a:t>
            </a:r>
            <a:r>
              <a:rPr lang="en-US" sz="2800" b="1" dirty="0"/>
              <a:t>; </a:t>
            </a:r>
            <a:r>
              <a:rPr lang="ru-RU" sz="2800" b="1" dirty="0"/>
              <a:t>различные процессы или потоки могут исполняться параллельно на нескольких процессорах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Для соблюдения требований ядра об исполнении без прерываний</a:t>
            </a:r>
            <a:r>
              <a:rPr lang="en-US" sz="2800" b="1" dirty="0"/>
              <a:t>, SMP </a:t>
            </a:r>
            <a:r>
              <a:rPr lang="ru-RU" sz="2800" b="1" dirty="0"/>
              <a:t>накладывает следующее ограничение</a:t>
            </a:r>
            <a:r>
              <a:rPr lang="en-US" sz="2800" b="1" dirty="0"/>
              <a:t>: </a:t>
            </a:r>
            <a:r>
              <a:rPr lang="ru-RU" sz="2800" b="1" dirty="0"/>
              <a:t>не более чем один </a:t>
            </a:r>
            <a:r>
              <a:rPr lang="ru-RU" sz="2800" b="1" dirty="0" smtClean="0"/>
              <a:t>процесс </a:t>
            </a:r>
            <a:r>
              <a:rPr lang="ru-RU" sz="2800" b="1" dirty="0"/>
              <a:t>в каждый момент может исполнять код в режиме ядра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2009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5CF0-AC0C-4E00-9A07-B92F1716EE98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27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 &amp; A</a:t>
            </a:r>
            <a:endParaRPr lang="ru-RU"/>
          </a:p>
        </p:txBody>
      </p:sp>
      <p:sp>
        <p:nvSpPr>
          <p:cNvPr id="627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9401F-FC1F-463D-884F-3FC3D3B46C6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41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Ядро</a:t>
            </a:r>
            <a:r>
              <a:rPr lang="en-US"/>
              <a:t> Linux</a:t>
            </a:r>
          </a:p>
        </p:txBody>
      </p:sp>
      <p:sp>
        <p:nvSpPr>
          <p:cNvPr id="641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72" y="928670"/>
            <a:ext cx="8153400" cy="5486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b="1" dirty="0"/>
              <a:t>Версия</a:t>
            </a:r>
            <a:r>
              <a:rPr lang="en-US" sz="1800" b="1" dirty="0"/>
              <a:t> 0.01 (</a:t>
            </a:r>
            <a:r>
              <a:rPr lang="ru-RU" sz="1800" b="1" dirty="0"/>
              <a:t>май </a:t>
            </a:r>
            <a:r>
              <a:rPr lang="en-US" sz="1800" b="1" dirty="0"/>
              <a:t>1991) </a:t>
            </a:r>
            <a:r>
              <a:rPr lang="ru-RU" sz="1800" b="1" dirty="0"/>
              <a:t>не содержала сетевых средств</a:t>
            </a:r>
            <a:r>
              <a:rPr lang="en-US" sz="1800" b="1" dirty="0"/>
              <a:t>, </a:t>
            </a:r>
            <a:r>
              <a:rPr lang="ru-RU" sz="1800" b="1" dirty="0"/>
              <a:t>выполнялась только на </a:t>
            </a:r>
            <a:r>
              <a:rPr lang="en-US" sz="1800" b="1" dirty="0"/>
              <a:t> 80386-</a:t>
            </a:r>
            <a:r>
              <a:rPr lang="ru-RU" sz="1800" b="1" dirty="0"/>
              <a:t>совместимых</a:t>
            </a:r>
            <a:r>
              <a:rPr lang="en-US" sz="1800" b="1" dirty="0"/>
              <a:t> Intel </a:t>
            </a:r>
            <a:r>
              <a:rPr lang="ru-RU" sz="1800" b="1" dirty="0"/>
              <a:t>– процессорах, имела очень ограниченный набор драйверов устройств</a:t>
            </a:r>
            <a:r>
              <a:rPr lang="en-US" sz="1800" b="1" dirty="0"/>
              <a:t> </a:t>
            </a:r>
            <a:r>
              <a:rPr lang="ru-RU" sz="1800" b="1" dirty="0"/>
              <a:t> и поддерживала только файловую систему </a:t>
            </a:r>
            <a:r>
              <a:rPr lang="en-US" sz="1800" b="1" dirty="0" smtClean="0"/>
              <a:t>MINIX (MINIX – </a:t>
            </a:r>
            <a:r>
              <a:rPr lang="ru-RU" sz="1800" b="1" dirty="0" smtClean="0"/>
              <a:t>операционная система типа </a:t>
            </a:r>
            <a:r>
              <a:rPr lang="en-US" sz="1800" b="1" dirty="0" smtClean="0"/>
              <a:t>UNIX, </a:t>
            </a:r>
            <a:r>
              <a:rPr lang="ru-RU" sz="1800" b="1" dirty="0" smtClean="0"/>
              <a:t>разработанная </a:t>
            </a:r>
            <a:r>
              <a:rPr lang="en-US" sz="1800" b="1" dirty="0" smtClean="0"/>
              <a:t>Andrew </a:t>
            </a:r>
            <a:r>
              <a:rPr lang="en-US" sz="1800" b="1" dirty="0" err="1" smtClean="0"/>
              <a:t>Tannenbaum</a:t>
            </a:r>
            <a:r>
              <a:rPr lang="en-US" sz="1800" b="1" dirty="0" smtClean="0"/>
              <a:t>).</a:t>
            </a:r>
            <a:endParaRPr lang="en-US" sz="1800" b="1" dirty="0"/>
          </a:p>
          <a:p>
            <a:pPr>
              <a:defRPr/>
            </a:pPr>
            <a:r>
              <a:rPr lang="en-US" sz="1800" b="1" dirty="0"/>
              <a:t>Linux 1.0 (</a:t>
            </a:r>
            <a:r>
              <a:rPr lang="ru-RU" sz="1800" b="1" dirty="0"/>
              <a:t>март</a:t>
            </a:r>
            <a:r>
              <a:rPr lang="en-US" sz="1800" b="1" dirty="0"/>
              <a:t> 1994) </a:t>
            </a:r>
            <a:r>
              <a:rPr lang="ru-RU" sz="1800" b="1" dirty="0"/>
              <a:t>включала следующие новые возможности</a:t>
            </a:r>
            <a:r>
              <a:rPr lang="en-US" sz="1800" b="1" dirty="0"/>
              <a:t>:</a:t>
            </a:r>
          </a:p>
          <a:p>
            <a:pPr lvl="1">
              <a:defRPr/>
            </a:pPr>
            <a:r>
              <a:rPr lang="ru-RU" sz="1800" b="1" dirty="0"/>
              <a:t>Поддержку стандартных для </a:t>
            </a:r>
            <a:r>
              <a:rPr lang="en-US" sz="1800" b="1" dirty="0"/>
              <a:t> UNIX</a:t>
            </a:r>
            <a:r>
              <a:rPr lang="ru-RU" sz="1800" b="1" dirty="0"/>
              <a:t> сетевых протоколов</a:t>
            </a:r>
            <a:r>
              <a:rPr lang="en-US" sz="1800" b="1" dirty="0"/>
              <a:t> TCP/IP</a:t>
            </a:r>
          </a:p>
          <a:p>
            <a:pPr lvl="1">
              <a:defRPr/>
            </a:pPr>
            <a:r>
              <a:rPr lang="en-US" sz="1800" b="1" dirty="0"/>
              <a:t>BSD-</a:t>
            </a:r>
            <a:r>
              <a:rPr lang="ru-RU" sz="1800" b="1" dirty="0" smtClean="0"/>
              <a:t>совместимый </a:t>
            </a:r>
            <a:r>
              <a:rPr lang="ru-RU" sz="1800" b="1" dirty="0"/>
              <a:t>интерфейс сокетов</a:t>
            </a:r>
            <a:r>
              <a:rPr lang="en-US" sz="1800" b="1" dirty="0"/>
              <a:t> </a:t>
            </a:r>
            <a:r>
              <a:rPr lang="ru-RU" sz="1800" b="1" dirty="0"/>
              <a:t>для сетевого программирования</a:t>
            </a:r>
            <a:endParaRPr lang="en-US" sz="1800" b="1" dirty="0"/>
          </a:p>
          <a:p>
            <a:pPr lvl="1">
              <a:defRPr/>
            </a:pPr>
            <a:r>
              <a:rPr lang="ru-RU" sz="1800" b="1" dirty="0"/>
              <a:t>Поддержку драйверов устройств для использования</a:t>
            </a:r>
            <a:r>
              <a:rPr lang="en-US" sz="1800" b="1" dirty="0"/>
              <a:t> IP </a:t>
            </a:r>
            <a:r>
              <a:rPr lang="ru-RU" sz="1800" b="1" dirty="0"/>
              <a:t>в сетях типа</a:t>
            </a:r>
            <a:r>
              <a:rPr lang="en-US" sz="1800" b="1" dirty="0"/>
              <a:t> Ethernet</a:t>
            </a:r>
          </a:p>
          <a:p>
            <a:pPr lvl="1">
              <a:defRPr/>
            </a:pPr>
            <a:r>
              <a:rPr lang="ru-RU" sz="1800" b="1" dirty="0"/>
              <a:t>Расширенную файловую систему</a:t>
            </a:r>
            <a:endParaRPr lang="en-US" sz="1800" b="1" dirty="0"/>
          </a:p>
          <a:p>
            <a:pPr lvl="1">
              <a:defRPr/>
            </a:pPr>
            <a:r>
              <a:rPr lang="ru-RU" sz="1800" b="1" dirty="0"/>
              <a:t>Поддержку большого диапазона</a:t>
            </a:r>
            <a:r>
              <a:rPr lang="en-US" sz="1800" b="1" dirty="0"/>
              <a:t> SCSI </a:t>
            </a:r>
            <a:r>
              <a:rPr lang="ru-RU" sz="1800" b="1" dirty="0"/>
              <a:t>– контроллеров для высокопроизводительного доступа к дискам</a:t>
            </a:r>
            <a:endParaRPr lang="en-US" sz="1800" b="1" dirty="0"/>
          </a:p>
          <a:p>
            <a:pPr>
              <a:defRPr/>
            </a:pPr>
            <a:r>
              <a:rPr lang="ru-RU" sz="1800" b="1" dirty="0"/>
              <a:t>Версия</a:t>
            </a:r>
            <a:r>
              <a:rPr lang="en-US" sz="1800" b="1" dirty="0"/>
              <a:t> 1.2 (</a:t>
            </a:r>
            <a:r>
              <a:rPr lang="ru-RU" sz="1800" b="1" dirty="0"/>
              <a:t>март</a:t>
            </a:r>
            <a:r>
              <a:rPr lang="en-US" sz="1800" b="1" dirty="0"/>
              <a:t> 1995) </a:t>
            </a:r>
            <a:r>
              <a:rPr lang="ru-RU" sz="1800" b="1" dirty="0"/>
              <a:t>была последней версией ядра </a:t>
            </a:r>
            <a:r>
              <a:rPr lang="en-US" sz="1800" b="1" dirty="0"/>
              <a:t> Linux </a:t>
            </a:r>
            <a:r>
              <a:rPr lang="ru-RU" sz="1800" b="1" dirty="0"/>
              <a:t>только для </a:t>
            </a:r>
            <a:r>
              <a:rPr lang="en-US" sz="1800" b="1" dirty="0"/>
              <a:t>PC.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BFCC8-868D-4019-AE0D-943B420F75B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4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Linux 2.0</a:t>
            </a:r>
          </a:p>
        </p:txBody>
      </p:sp>
      <p:sp>
        <p:nvSpPr>
          <p:cNvPr id="642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22375" y="1270000"/>
            <a:ext cx="7083425" cy="5207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Выпущена в июне</a:t>
            </a:r>
            <a:r>
              <a:rPr lang="en-US" sz="1800" b="1" dirty="0"/>
              <a:t> 1996, </a:t>
            </a:r>
            <a:r>
              <a:rPr lang="ru-RU" sz="1800" b="1" dirty="0"/>
              <a:t> со следующими новыми возможностями</a:t>
            </a:r>
            <a:r>
              <a:rPr lang="en-US" sz="1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Поддержкой нескольких аппаратных архитектур</a:t>
            </a:r>
            <a:r>
              <a:rPr lang="en-US" sz="1800" b="1" dirty="0"/>
              <a:t>, </a:t>
            </a:r>
            <a:r>
              <a:rPr lang="ru-RU" sz="1800" b="1" dirty="0"/>
              <a:t>включая полный 64-разрядный перенос на рабочие станции </a:t>
            </a:r>
            <a:r>
              <a:rPr lang="en-US" sz="1800" b="1" dirty="0"/>
              <a:t>Digital Alpha (</a:t>
            </a:r>
            <a:r>
              <a:rPr lang="ru-RU" sz="1800" b="1" dirty="0"/>
              <a:t>первые 64-разрядные рабочие станции в мире)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Поддержкой многопроцессорной архитектуры</a:t>
            </a: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Другие новые возможности</a:t>
            </a:r>
            <a:r>
              <a:rPr lang="en-US" sz="18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Улучшенный код для управления памятью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Улучшенная производительность</a:t>
            </a:r>
            <a:r>
              <a:rPr lang="en-US" sz="1800" b="1" dirty="0"/>
              <a:t> TCP/IP </a:t>
            </a:r>
            <a:endParaRPr lang="ru-RU" sz="1800" b="1" dirty="0"/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Поддержку внутренних потоков </a:t>
            </a:r>
            <a:r>
              <a:rPr lang="en-US" sz="1800" b="1" dirty="0"/>
              <a:t>(threads) </a:t>
            </a:r>
            <a:r>
              <a:rPr lang="ru-RU" sz="1800" b="1" dirty="0"/>
              <a:t>ядра ОС</a:t>
            </a:r>
            <a:r>
              <a:rPr lang="en-US" sz="1800" b="1" dirty="0"/>
              <a:t>, </a:t>
            </a:r>
            <a:r>
              <a:rPr lang="ru-RU" sz="1800" b="1" dirty="0"/>
              <a:t>для обработки зависимостей между загрузочными модулями</a:t>
            </a:r>
            <a:r>
              <a:rPr lang="en-US" sz="1800" b="1" dirty="0"/>
              <a:t>, </a:t>
            </a:r>
            <a:r>
              <a:rPr lang="ru-RU" sz="1800" b="1" dirty="0"/>
              <a:t>и для автоматической загрузки модулей по требованию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Стандартизованный конфигурационный интерфейс</a:t>
            </a: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Доступна на процессорах </a:t>
            </a:r>
            <a:r>
              <a:rPr lang="en-US" sz="1800" b="1" dirty="0"/>
              <a:t>Motorola 68000, Sun SPARC,  </a:t>
            </a:r>
            <a:r>
              <a:rPr lang="ru-RU" sz="1800" b="1" dirty="0"/>
              <a:t> </a:t>
            </a:r>
            <a:r>
              <a:rPr lang="en-US" sz="1800" b="1" dirty="0"/>
              <a:t>PC</a:t>
            </a:r>
            <a:r>
              <a:rPr lang="ru-RU" sz="1800" b="1" dirty="0"/>
              <a:t> </a:t>
            </a:r>
            <a:r>
              <a:rPr lang="en-US" sz="1800" b="1" dirty="0"/>
              <a:t>(x86) </a:t>
            </a:r>
            <a:r>
              <a:rPr lang="ru-RU" sz="1800" b="1" dirty="0"/>
              <a:t>и </a:t>
            </a:r>
            <a:r>
              <a:rPr lang="en-US" sz="1800" b="1" dirty="0"/>
              <a:t>PowerMac.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96264-A7A9-464C-9A4F-DE6BA447E00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8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Система</a:t>
            </a:r>
            <a:r>
              <a:rPr lang="en-US"/>
              <a:t> Linux</a:t>
            </a:r>
          </a:p>
        </p:txBody>
      </p:sp>
      <p:sp>
        <p:nvSpPr>
          <p:cNvPr id="64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196975"/>
            <a:ext cx="784860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/>
              <a:t>Linux </a:t>
            </a:r>
            <a:r>
              <a:rPr lang="ru-RU" sz="2000" b="1" dirty="0"/>
              <a:t>использует многие инструменты, разработанные как части</a:t>
            </a:r>
            <a:r>
              <a:rPr lang="en-US" sz="2000" b="1" dirty="0"/>
              <a:t> Berkeley BSD UNIX,  </a:t>
            </a:r>
            <a:r>
              <a:rPr lang="ru-RU" sz="2000" b="1" dirty="0"/>
              <a:t>системы </a:t>
            </a:r>
            <a:r>
              <a:rPr lang="en-US" sz="2000" b="1" dirty="0"/>
              <a:t> X  Window </a:t>
            </a:r>
            <a:r>
              <a:rPr lang="ru-RU" sz="2000" b="1" dirty="0"/>
              <a:t>разработки </a:t>
            </a:r>
            <a:r>
              <a:rPr lang="en-US" sz="2000" b="1" dirty="0"/>
              <a:t>MIT, </a:t>
            </a:r>
            <a:r>
              <a:rPr lang="ru-RU" sz="2000" b="1" dirty="0"/>
              <a:t>а также проекта </a:t>
            </a:r>
            <a:r>
              <a:rPr lang="en-US" sz="2000" b="1" dirty="0"/>
              <a:t>GNU </a:t>
            </a:r>
            <a:r>
              <a:rPr lang="ru-RU" sz="2000" b="1" dirty="0"/>
              <a:t>некоммерческой ассоциации</a:t>
            </a:r>
            <a:r>
              <a:rPr lang="en-US" sz="2000" b="1" dirty="0"/>
              <a:t> Free Software Foundation (FSF).</a:t>
            </a:r>
          </a:p>
          <a:p>
            <a:pPr>
              <a:defRPr/>
            </a:pPr>
            <a:r>
              <a:rPr lang="ru-RU" sz="2000" b="1" dirty="0"/>
              <a:t>Минимальный набор системных библиотек был разработан как часть проекта </a:t>
            </a:r>
            <a:r>
              <a:rPr lang="en-US" sz="2000" b="1" dirty="0"/>
              <a:t>GNU, </a:t>
            </a:r>
            <a:r>
              <a:rPr lang="ru-RU" sz="2000" b="1" dirty="0"/>
              <a:t> с улучшениями, разработанными сообществом </a:t>
            </a:r>
            <a:r>
              <a:rPr lang="en-US" sz="2000" b="1" dirty="0"/>
              <a:t>Linux.</a:t>
            </a:r>
          </a:p>
          <a:p>
            <a:pPr>
              <a:defRPr/>
            </a:pPr>
            <a:r>
              <a:rPr lang="ru-RU" sz="2000" b="1" dirty="0"/>
              <a:t>Средства сетевого администрирования </a:t>
            </a:r>
            <a:r>
              <a:rPr lang="en-US" sz="2000" b="1" dirty="0"/>
              <a:t>Linux </a:t>
            </a:r>
            <a:r>
              <a:rPr lang="ru-RU" sz="2000" b="1" dirty="0"/>
              <a:t>были разработаны на основе </a:t>
            </a:r>
            <a:r>
              <a:rPr lang="en-US" sz="2000" b="1" dirty="0"/>
              <a:t> 4.3</a:t>
            </a:r>
            <a:r>
              <a:rPr lang="ru-RU" sz="2000" b="1" dirty="0"/>
              <a:t> </a:t>
            </a:r>
            <a:r>
              <a:rPr lang="en-US" sz="2000" b="1" dirty="0"/>
              <a:t>BSD</a:t>
            </a:r>
            <a:r>
              <a:rPr lang="ru-RU" sz="2000" b="1" dirty="0"/>
              <a:t> </a:t>
            </a:r>
            <a:r>
              <a:rPr lang="en-US" sz="2000" b="1" dirty="0"/>
              <a:t>UNIX;  </a:t>
            </a:r>
            <a:r>
              <a:rPr lang="ru-RU" sz="2000" b="1" dirty="0"/>
              <a:t>недавние производные от </a:t>
            </a:r>
            <a:r>
              <a:rPr lang="en-US" sz="2000" b="1" dirty="0"/>
              <a:t>BSD (</a:t>
            </a:r>
            <a:r>
              <a:rPr lang="ru-RU" sz="2000" b="1" dirty="0"/>
              <a:t>например,</a:t>
            </a:r>
            <a:r>
              <a:rPr lang="en-US" sz="2000" b="1" dirty="0"/>
              <a:t> Free BSD</a:t>
            </a:r>
            <a:r>
              <a:rPr lang="ru-RU" sz="2000" b="1" dirty="0"/>
              <a:t>), в свою очередь,</a:t>
            </a:r>
            <a:r>
              <a:rPr lang="en-US" sz="2000" b="1" dirty="0"/>
              <a:t> </a:t>
            </a:r>
            <a:r>
              <a:rPr lang="ru-RU" sz="2000" b="1" dirty="0"/>
              <a:t>заимствовали код из </a:t>
            </a:r>
            <a:r>
              <a:rPr lang="en-US" sz="2000" b="1" dirty="0"/>
              <a:t>Linux.</a:t>
            </a:r>
          </a:p>
          <a:p>
            <a:pPr>
              <a:defRPr/>
            </a:pPr>
            <a:r>
              <a:rPr lang="ru-RU" sz="2000" b="1" dirty="0"/>
              <a:t>Система</a:t>
            </a:r>
            <a:r>
              <a:rPr lang="en-US" sz="2000" b="1" dirty="0"/>
              <a:t> Linux </a:t>
            </a:r>
            <a:r>
              <a:rPr lang="ru-RU" sz="2000" b="1" dirty="0"/>
              <a:t>поддерживается слабо связанной сетью разработчиков,</a:t>
            </a:r>
            <a:r>
              <a:rPr lang="en-US" sz="2000" b="1" dirty="0"/>
              <a:t> </a:t>
            </a:r>
            <a:r>
              <a:rPr lang="ru-RU" sz="2000" b="1" dirty="0"/>
              <a:t>взаимодействующих через</a:t>
            </a:r>
            <a:r>
              <a:rPr lang="en-US" sz="2000" b="1" dirty="0"/>
              <a:t> Internet</a:t>
            </a:r>
            <a:r>
              <a:rPr lang="ru-RU" sz="2000" b="1" dirty="0"/>
              <a:t>. </a:t>
            </a:r>
            <a:r>
              <a:rPr lang="en-US" sz="2000" b="1" dirty="0"/>
              <a:t> </a:t>
            </a:r>
            <a:r>
              <a:rPr lang="ru-RU" sz="2000" b="1" dirty="0"/>
              <a:t>Небольшое число публично доступных</a:t>
            </a:r>
            <a:r>
              <a:rPr lang="en-US" sz="2000" b="1" dirty="0"/>
              <a:t> ftp</a:t>
            </a:r>
            <a:r>
              <a:rPr lang="ru-RU" sz="2000" b="1" dirty="0"/>
              <a:t>-серверов</a:t>
            </a:r>
            <a:r>
              <a:rPr lang="en-US" sz="2000" b="1" dirty="0"/>
              <a:t> </a:t>
            </a:r>
            <a:r>
              <a:rPr lang="ru-RU" sz="2000" b="1" dirty="0"/>
              <a:t>используются как хранилища информации о де-факто стандартах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CF8E7-09B0-4CBC-A7B1-B6211ABA19A0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4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9248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Дистрибутивы </a:t>
            </a:r>
            <a:r>
              <a:rPr lang="en-US"/>
              <a:t>Linux</a:t>
            </a:r>
          </a:p>
        </p:txBody>
      </p:sp>
      <p:sp>
        <p:nvSpPr>
          <p:cNvPr id="64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/>
              <a:t>Стандартный предварительно откомпилированный набор пакетов</a:t>
            </a:r>
            <a:r>
              <a:rPr lang="en-US" sz="2000" b="1" dirty="0"/>
              <a:t>, </a:t>
            </a:r>
            <a:r>
              <a:rPr lang="ru-RU" sz="2000" b="1" dirty="0"/>
              <a:t>или</a:t>
            </a:r>
            <a:r>
              <a:rPr lang="en-US" sz="2000" b="1" dirty="0"/>
              <a:t> </a:t>
            </a:r>
            <a:r>
              <a:rPr lang="ru-RU" sz="2000" b="1" i="1" dirty="0"/>
              <a:t>дистрибутивов</a:t>
            </a:r>
            <a:r>
              <a:rPr lang="en-US" sz="2000" b="1" dirty="0"/>
              <a:t>, </a:t>
            </a:r>
            <a:r>
              <a:rPr lang="ru-RU" sz="2000" b="1" dirty="0"/>
              <a:t>включает базовую систему</a:t>
            </a:r>
            <a:r>
              <a:rPr lang="en-US" sz="2000" b="1" dirty="0"/>
              <a:t> Linux</a:t>
            </a:r>
            <a:r>
              <a:rPr lang="ru-RU" sz="2000" b="1" dirty="0"/>
              <a:t>,</a:t>
            </a:r>
            <a:r>
              <a:rPr lang="en-US" sz="2000" b="1" dirty="0"/>
              <a:t> </a:t>
            </a:r>
            <a:r>
              <a:rPr lang="ru-RU" sz="2000" b="1" dirty="0"/>
              <a:t>утилиты для инсталляции системы и управления системой</a:t>
            </a:r>
            <a:r>
              <a:rPr lang="en-US" sz="2000" b="1" dirty="0"/>
              <a:t>, </a:t>
            </a:r>
            <a:r>
              <a:rPr lang="ru-RU" sz="2000" b="1" dirty="0"/>
              <a:t>а также готовые к инсталляции пакеты инструментов для</a:t>
            </a:r>
            <a:r>
              <a:rPr lang="en-US" sz="2000" b="1" dirty="0"/>
              <a:t> UNIX.</a:t>
            </a:r>
          </a:p>
          <a:p>
            <a:pPr>
              <a:defRPr/>
            </a:pPr>
            <a:r>
              <a:rPr lang="ru-RU" sz="2000" b="1" dirty="0" smtClean="0"/>
              <a:t>Ранние </a:t>
            </a:r>
            <a:r>
              <a:rPr lang="ru-RU" sz="2000" b="1" dirty="0"/>
              <a:t>дистрибутивы включали</a:t>
            </a:r>
            <a:r>
              <a:rPr lang="en-US" sz="2000" b="1" dirty="0"/>
              <a:t> SLS </a:t>
            </a:r>
            <a:r>
              <a:rPr lang="ru-RU" sz="2000" b="1" dirty="0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Slackware</a:t>
            </a:r>
            <a:r>
              <a:rPr lang="en-US" sz="2000" b="1" dirty="0"/>
              <a:t>.  </a:t>
            </a:r>
            <a:r>
              <a:rPr lang="en-US" sz="2000" b="1" i="1" dirty="0"/>
              <a:t>Red Hat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</a:t>
            </a:r>
            <a:r>
              <a:rPr lang="en-US" sz="2000" b="1" i="1" dirty="0" err="1"/>
              <a:t>Debian</a:t>
            </a:r>
            <a:r>
              <a:rPr lang="en-US" sz="2000" b="1" dirty="0"/>
              <a:t> </a:t>
            </a:r>
            <a:r>
              <a:rPr lang="ru-RU" sz="2000" b="1" dirty="0"/>
              <a:t>– популярные дистрибутивы, соответственно, основанный на коммерческих и некоммерческих</a:t>
            </a:r>
            <a:r>
              <a:rPr lang="en-US" sz="2000" b="1" dirty="0"/>
              <a:t> </a:t>
            </a:r>
            <a:r>
              <a:rPr lang="ru-RU" sz="2000" b="1" dirty="0"/>
              <a:t>исходных текстах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Единый формат файла пакета </a:t>
            </a:r>
            <a:r>
              <a:rPr lang="ru-RU" sz="2000" b="1" dirty="0" smtClean="0"/>
              <a:t>-</a:t>
            </a:r>
            <a:r>
              <a:rPr lang="en-US" sz="2000" b="1" dirty="0" smtClean="0"/>
              <a:t> RPM </a:t>
            </a:r>
            <a:r>
              <a:rPr lang="ru-RU" sz="2000" b="1" dirty="0"/>
              <a:t>обеспечивает совместимость между различными дистрибутивами </a:t>
            </a:r>
            <a:r>
              <a:rPr lang="en-US" sz="2000" b="1" dirty="0" smtClean="0"/>
              <a:t>Linux</a:t>
            </a:r>
          </a:p>
          <a:p>
            <a:pPr>
              <a:defRPr/>
            </a:pPr>
            <a:r>
              <a:rPr lang="ru-RU" sz="2000" b="1" dirty="0" smtClean="0"/>
              <a:t>Личный опыт: При частичных инсталляциях </a:t>
            </a:r>
            <a:r>
              <a:rPr lang="en-US" sz="2000" b="1" dirty="0" smtClean="0"/>
              <a:t>Linux </a:t>
            </a:r>
            <a:r>
              <a:rPr lang="ru-RU" sz="2000" b="1" dirty="0" smtClean="0"/>
              <a:t>в различных конфигурациях и последующих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доинсталляциях</a:t>
            </a:r>
            <a:r>
              <a:rPr lang="en-US" sz="2000" b="1" dirty="0" smtClean="0"/>
              <a:t>” </a:t>
            </a:r>
            <a:r>
              <a:rPr lang="ru-RU" sz="2000" b="1" dirty="0" smtClean="0"/>
              <a:t>до полной версии возможны проблемы: Инсталлятор путает фактический состав инсталлируемых пакетов </a:t>
            </a:r>
            <a:r>
              <a:rPr lang="en-US" sz="2000" b="1" dirty="0" smtClean="0"/>
              <a:t>(Linux Red Hat, 2003)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B05F1-7CA8-447A-A937-FA81D8F765F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/>
              <a:t>Лицензирование </a:t>
            </a:r>
            <a:r>
              <a:rPr lang="en-US"/>
              <a:t>Linux</a:t>
            </a:r>
          </a:p>
        </p:txBody>
      </p:sp>
      <p:sp>
        <p:nvSpPr>
          <p:cNvPr id="64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Ядро</a:t>
            </a:r>
            <a:r>
              <a:rPr lang="en-US" sz="2400" b="1" dirty="0"/>
              <a:t> Linux </a:t>
            </a:r>
            <a:r>
              <a:rPr lang="ru-RU" sz="2400" b="1" dirty="0"/>
              <a:t>распространяется на условиях</a:t>
            </a:r>
            <a:r>
              <a:rPr lang="en-US" sz="2400" b="1" dirty="0"/>
              <a:t> GNU General Public License (GPL), </a:t>
            </a:r>
            <a:r>
              <a:rPr lang="ru-RU" sz="2400" b="1" dirty="0"/>
              <a:t>которые установлены организацией</a:t>
            </a:r>
            <a:r>
              <a:rPr lang="en-US" sz="2400" b="1" dirty="0"/>
              <a:t> Free Software Foundation.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Программист, использующий</a:t>
            </a:r>
            <a:r>
              <a:rPr lang="en-US" sz="2400" b="1" dirty="0"/>
              <a:t> Linux, </a:t>
            </a:r>
            <a:r>
              <a:rPr lang="ru-RU" sz="2400" b="1" dirty="0"/>
              <a:t>либо создающий свои собственные системы на базе</a:t>
            </a:r>
            <a:r>
              <a:rPr lang="en-US" sz="2400" b="1" dirty="0"/>
              <a:t> Linux, </a:t>
            </a:r>
            <a:r>
              <a:rPr lang="ru-RU" sz="2400" b="1" dirty="0"/>
              <a:t>не имеет права превращать свой продукт в коммерческий (ведомственный)</a:t>
            </a:r>
            <a:r>
              <a:rPr lang="en-US" sz="2400" b="1" dirty="0"/>
              <a:t>; </a:t>
            </a:r>
            <a:r>
              <a:rPr lang="ru-RU" sz="2400" b="1" dirty="0"/>
              <a:t>программное обеспечение, распространяемое на основе</a:t>
            </a:r>
            <a:r>
              <a:rPr lang="en-US" sz="2400" b="1" dirty="0"/>
              <a:t> GPL</a:t>
            </a:r>
            <a:r>
              <a:rPr lang="ru-RU" sz="2400" b="1" dirty="0"/>
              <a:t>, </a:t>
            </a:r>
            <a:r>
              <a:rPr lang="en-US" sz="2400" b="1" dirty="0"/>
              <a:t> </a:t>
            </a:r>
            <a:r>
              <a:rPr lang="ru-RU" sz="2400" b="1" i="1" dirty="0"/>
              <a:t>не может распространяться только в виде двоичного </a:t>
            </a:r>
            <a:r>
              <a:rPr lang="ru-RU" sz="2400" b="1" i="1" dirty="0" smtClean="0"/>
              <a:t>кода</a:t>
            </a:r>
            <a:r>
              <a:rPr lang="ru-RU" sz="2400" b="1" i="1" dirty="0"/>
              <a:t> </a:t>
            </a:r>
            <a:r>
              <a:rPr lang="ru-RU" sz="2400" b="1" dirty="0" smtClean="0"/>
              <a:t>(т.е. в поставку </a:t>
            </a:r>
            <a:r>
              <a:rPr lang="en-US" sz="2400" b="1" dirty="0" smtClean="0"/>
              <a:t>Linux </a:t>
            </a:r>
            <a:r>
              <a:rPr lang="ru-RU" sz="2400" b="1" dirty="0" smtClean="0"/>
              <a:t>должен быть включен исходный код)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5"/>
            <a:ext cx="9001156" cy="984235"/>
          </a:xfrm>
        </p:spPr>
        <p:txBody>
          <a:bodyPr/>
          <a:lstStyle/>
          <a:p>
            <a:r>
              <a:rPr lang="en-US" sz="2400" dirty="0" smtClean="0"/>
              <a:t>Linux </a:t>
            </a:r>
            <a:r>
              <a:rPr lang="ru-RU" sz="2400" dirty="0" smtClean="0"/>
              <a:t>в </a:t>
            </a:r>
            <a:r>
              <a:rPr lang="ru-RU" sz="2400" dirty="0" smtClean="0"/>
              <a:t>основном используется как </a:t>
            </a:r>
            <a:r>
              <a:rPr lang="ru-RU" sz="2400" i="1" dirty="0" smtClean="0"/>
              <a:t>серверная </a:t>
            </a:r>
            <a:r>
              <a:rPr lang="ru-RU" sz="2400" dirty="0" smtClean="0"/>
              <a:t>ОС</a:t>
            </a:r>
            <a:r>
              <a:rPr lang="en-US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Использование различных ОС </a:t>
            </a:r>
            <a:r>
              <a:rPr lang="ru-RU" sz="2400" dirty="0" smtClean="0"/>
              <a:t>как </a:t>
            </a:r>
            <a:r>
              <a:rPr lang="en-US" sz="2400" dirty="0" smtClean="0"/>
              <a:t>web-</a:t>
            </a:r>
            <a:r>
              <a:rPr lang="ru-RU" sz="2400" dirty="0" smtClean="0"/>
              <a:t>клиентов: март 2010</a:t>
            </a:r>
            <a:endParaRPr lang="ru-R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Fig_25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4926576" cy="49347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1093</TotalTime>
  <Words>2438</Words>
  <Application>Microsoft Office PowerPoint</Application>
  <PresentationFormat>On-screen Show (4:3)</PresentationFormat>
  <Paragraphs>243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1_Wildflowers</vt:lpstr>
      <vt:lpstr>Microsoft Equation 3.0</vt:lpstr>
      <vt:lpstr>         Основы современных                  операционных систем                           Лекция 25</vt:lpstr>
      <vt:lpstr>Система Linux</vt:lpstr>
      <vt:lpstr>История</vt:lpstr>
      <vt:lpstr>Ядро Linux</vt:lpstr>
      <vt:lpstr>Linux 2.0</vt:lpstr>
      <vt:lpstr>Система Linux</vt:lpstr>
      <vt:lpstr>Дистрибутивы Linux</vt:lpstr>
      <vt:lpstr>Лицензирование Linux</vt:lpstr>
      <vt:lpstr>Linux в основном используется как серверная ОС. Использование различных ОС как web-клиентов: март 2010</vt:lpstr>
      <vt:lpstr>Принципы проектирования</vt:lpstr>
      <vt:lpstr>Компоненты системы Linux</vt:lpstr>
      <vt:lpstr>Компоненты системы Linux (прод.)</vt:lpstr>
      <vt:lpstr>Компоненты системы Linux (прод.)</vt:lpstr>
      <vt:lpstr>Модули ядра</vt:lpstr>
      <vt:lpstr>Управление модулем</vt:lpstr>
      <vt:lpstr>Схема исходного кода загружаемого модуля Linux</vt:lpstr>
      <vt:lpstr>Регистрация драйверов</vt:lpstr>
      <vt:lpstr>Разрешение конфликтов</vt:lpstr>
      <vt:lpstr>Управление процессами в Linux</vt:lpstr>
      <vt:lpstr>Идентификация процесса</vt:lpstr>
      <vt:lpstr>Окружение процесса</vt:lpstr>
      <vt:lpstr>Контекст процесса</vt:lpstr>
      <vt:lpstr>Контекст процесса (прод.)</vt:lpstr>
      <vt:lpstr>Процессы и потоки</vt:lpstr>
      <vt:lpstr>Планирование</vt:lpstr>
      <vt:lpstr>Синхронизация в ядре</vt:lpstr>
      <vt:lpstr>Синхронизация в ядре (прод.)</vt:lpstr>
      <vt:lpstr>Синхронизация в ядре (прод.)</vt:lpstr>
      <vt:lpstr>Уровни защиты прерываний</vt:lpstr>
      <vt:lpstr>Планирование процессов</vt:lpstr>
      <vt:lpstr>Планирование процессов (прод.)</vt:lpstr>
      <vt:lpstr>Поддержка симметричного мультипроцессирования (SMP)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112</cp:revision>
  <dcterms:created xsi:type="dcterms:W3CDTF">2001-09-03T03:38:43Z</dcterms:created>
  <dcterms:modified xsi:type="dcterms:W3CDTF">2010-08-12T06:16:59Z</dcterms:modified>
</cp:coreProperties>
</file>