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4" r:id="rId1"/>
  </p:sldMasterIdLst>
  <p:notesMasterIdLst>
    <p:notesMasterId r:id="rId29"/>
  </p:notes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314" r:id="rId9"/>
    <p:sldId id="295" r:id="rId10"/>
    <p:sldId id="296" r:id="rId11"/>
    <p:sldId id="297" r:id="rId12"/>
    <p:sldId id="298" r:id="rId13"/>
    <p:sldId id="299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28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7F63F8B-7CB9-4D83-AED2-2DF14B53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D2BAA-42EA-4987-8213-EDACD5BB124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Для реализации принципов </a:t>
            </a:r>
            <a:r>
              <a:rPr lang="en-US" dirty="0" smtClean="0"/>
              <a:t>TWC Microsoft </a:t>
            </a:r>
            <a:r>
              <a:rPr lang="ru-RU" dirty="0" smtClean="0"/>
              <a:t>предложила</a:t>
            </a:r>
            <a:r>
              <a:rPr lang="ru-RU" baseline="0" dirty="0" smtClean="0"/>
              <a:t> новую модель жизненного цикла программ – </a:t>
            </a:r>
            <a:r>
              <a:rPr lang="en-US" baseline="0" dirty="0" smtClean="0"/>
              <a:t>Security Development Life Cycle (SDLC)</a:t>
            </a:r>
            <a:r>
              <a:rPr lang="ru-RU" baseline="0" dirty="0" smtClean="0"/>
              <a:t>, существенно дополняющую традиционную водопадную модель (требования и цели – проектирование – реализация – тестирование – сопровождение). </a:t>
            </a:r>
          </a:p>
          <a:p>
            <a:r>
              <a:rPr lang="ru-RU" baseline="0" dirty="0" smtClean="0"/>
              <a:t>На схеме наглядно показано, какие дополнения вводятся в нее, чтобы обеспечить разработку безопасных программ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5F72E-AD00-43A6-94E1-87C5D9C6498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baseline="0" dirty="0" smtClean="0"/>
              <a:t>На ранних этапах должно быть выполнено моделирование возможных внешних атак и анализ рисков, и, на его основе, выработка требований к безопасности системы.</a:t>
            </a:r>
          </a:p>
          <a:p>
            <a:r>
              <a:rPr lang="ru-RU" baseline="0" dirty="0" smtClean="0"/>
              <a:t>На этапе проектирования система должна анализироваться экспертами группы по безопасности, которая должна быть часть коллектива разработчиков любого программного продукта.</a:t>
            </a:r>
          </a:p>
          <a:p>
            <a:r>
              <a:rPr lang="ru-RU" baseline="0" dirty="0" smtClean="0"/>
              <a:t>При тестировании должны использоваться особые категории тестов – тесты безопасности, основанные на моделях возможных внешних атак. Их разновидностью являются </a:t>
            </a:r>
            <a:r>
              <a:rPr lang="en-US" baseline="0" dirty="0" smtClean="0"/>
              <a:t>fuzzy testing (</a:t>
            </a:r>
            <a:r>
              <a:rPr lang="en-US" baseline="0" dirty="0" err="1" smtClean="0"/>
              <a:t>fuzzing</a:t>
            </a:r>
            <a:r>
              <a:rPr lang="en-US" baseline="0" dirty="0" smtClean="0"/>
              <a:t>) – </a:t>
            </a:r>
            <a:r>
              <a:rPr lang="ru-RU" baseline="0" dirty="0" smtClean="0"/>
              <a:t>специального вида тесты на граничные значения, проверяющие устойчивость системы к </a:t>
            </a:r>
            <a:r>
              <a:rPr lang="en-US" baseline="0" dirty="0" smtClean="0"/>
              <a:t>“</a:t>
            </a:r>
            <a:r>
              <a:rPr lang="ru-RU" baseline="0" dirty="0" smtClean="0"/>
              <a:t>почти правильным</a:t>
            </a:r>
            <a:r>
              <a:rPr lang="en-US" baseline="0" dirty="0" smtClean="0"/>
              <a:t>” </a:t>
            </a:r>
            <a:r>
              <a:rPr lang="ru-RU" baseline="0" dirty="0" smtClean="0"/>
              <a:t>исходным данным.</a:t>
            </a:r>
          </a:p>
          <a:p>
            <a:r>
              <a:rPr lang="ru-RU" baseline="0" dirty="0" smtClean="0"/>
              <a:t>После начала экплуатации системы, на основе пользовательских отзывов, выполняются\ срочные исправления ошибок, связанных с безопасностью. Однако подобные ошибки следует предотвратить за счет правильного применения принципов </a:t>
            </a:r>
            <a:r>
              <a:rPr lang="en-US" baseline="0" dirty="0" smtClean="0"/>
              <a:t>SDLC.</a:t>
            </a:r>
          </a:p>
          <a:p>
            <a:r>
              <a:rPr lang="ru-RU" dirty="0" smtClean="0"/>
              <a:t>Эксперты</a:t>
            </a:r>
            <a:r>
              <a:rPr lang="ru-RU" baseline="0" dirty="0" smtClean="0"/>
              <a:t> по безопасности </a:t>
            </a:r>
            <a:r>
              <a:rPr lang="en-US" baseline="0" dirty="0" smtClean="0"/>
              <a:t>(security buddies) </a:t>
            </a:r>
            <a:r>
              <a:rPr lang="ru-RU" baseline="0" dirty="0" smtClean="0"/>
              <a:t>должны участвовать в разработке в течение всего жизненного цикла. Пример эксперта по безопасности – </a:t>
            </a:r>
            <a:r>
              <a:rPr lang="en-US" baseline="0" dirty="0" smtClean="0"/>
              <a:t>Michael Howard, </a:t>
            </a:r>
            <a:r>
              <a:rPr lang="ru-RU" baseline="0" dirty="0" smtClean="0"/>
              <a:t>один из авторов монографии по разработке безопасного кода.</a:t>
            </a:r>
          </a:p>
          <a:p>
            <a:r>
              <a:rPr lang="ru-RU" baseline="0" dirty="0" smtClean="0"/>
              <a:t>Недостаточное внимание к подобным принципам, по признанию </a:t>
            </a:r>
            <a:r>
              <a:rPr lang="en-US" baseline="0" dirty="0" smtClean="0"/>
              <a:t>Microsoft, </a:t>
            </a:r>
            <a:r>
              <a:rPr lang="ru-RU" baseline="0" dirty="0" smtClean="0"/>
              <a:t>потребовало экстренных мер по улучшению безопасности ОС </a:t>
            </a:r>
            <a:r>
              <a:rPr lang="en-US" baseline="0" dirty="0" smtClean="0"/>
              <a:t>Windows 2000 </a:t>
            </a:r>
            <a:r>
              <a:rPr lang="ru-RU" baseline="0" dirty="0" smtClean="0"/>
              <a:t>уже после ее выпуска, что потребовало срочного обучения основам безопасности кода более чем 1000 разработчиков ОС корпорации </a:t>
            </a:r>
            <a:r>
              <a:rPr lang="en-US" baseline="0" dirty="0" smtClean="0"/>
              <a:t>Microsoft.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5F72E-AD00-43A6-94E1-87C5D9C6498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CC16D-F9A1-40B7-8618-C4C0CCC05ED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Для</a:t>
            </a:r>
            <a:r>
              <a:rPr lang="ru-RU" baseline="0" dirty="0" smtClean="0"/>
              <a:t> классификации угроз и атак рекомендуется использовать схему </a:t>
            </a:r>
            <a:r>
              <a:rPr lang="en-US" baseline="0" dirty="0" smtClean="0"/>
              <a:t>STRIDE (spoofing, tampering, repudiation, information disclosure, denial of service, elevation of privilege.</a:t>
            </a:r>
          </a:p>
          <a:p>
            <a:pPr eaLnBrk="1" hangingPunct="1"/>
            <a:r>
              <a:rPr lang="en-US" baseline="0" dirty="0" smtClean="0"/>
              <a:t>Spoofing – </a:t>
            </a:r>
            <a:r>
              <a:rPr lang="ru-RU" baseline="0" dirty="0" smtClean="0"/>
              <a:t>подделка атакующей программы или хакера под реального пользователя системы, например, воспроизведение транзакции, выполняющей аутентификацию пользователя. </a:t>
            </a:r>
          </a:p>
          <a:p>
            <a:pPr eaLnBrk="1" hangingPunct="1"/>
            <a:r>
              <a:rPr lang="en-US" baseline="0" dirty="0" smtClean="0"/>
              <a:t>Tampering – </a:t>
            </a:r>
            <a:r>
              <a:rPr lang="ru-RU" baseline="0" dirty="0" smtClean="0"/>
              <a:t>несанкционированное изменение данных, конфигурационных файлов и т.д. с целью атаки. Пример – изменение конфигурационных файлов с целью добавления нового пользователя.</a:t>
            </a:r>
          </a:p>
          <a:p>
            <a:pPr eaLnBrk="1" hangingPunct="1"/>
            <a:r>
              <a:rPr lang="en-US" baseline="0" dirty="0" smtClean="0"/>
              <a:t>Repudiation – </a:t>
            </a:r>
            <a:r>
              <a:rPr lang="ru-RU" baseline="0" dirty="0" smtClean="0"/>
              <a:t>отсутствие фиксации (подтверждения) действий, выполняемых при атаке. Например, если драйвер не выполняет журналирование своих действий, то он может быть подвержекн подобного рода атаке.</a:t>
            </a:r>
          </a:p>
          <a:p>
            <a:pPr eaLnBrk="1" hangingPunct="1"/>
            <a:r>
              <a:rPr lang="en-US" baseline="0" dirty="0" smtClean="0"/>
              <a:t>Information disclosure – </a:t>
            </a:r>
            <a:r>
              <a:rPr lang="ru-RU" baseline="0" dirty="0" smtClean="0"/>
              <a:t>несанкциониированный доступ к конфиденциальной информации, например, личных данных пользователя, номера его банковского счета и др.</a:t>
            </a:r>
          </a:p>
          <a:p>
            <a:pPr eaLnBrk="1" hangingPunct="1"/>
            <a:r>
              <a:rPr lang="en-US" baseline="0" dirty="0" smtClean="0"/>
              <a:t>Denial of service – </a:t>
            </a:r>
            <a:r>
              <a:rPr lang="ru-RU" baseline="0" dirty="0" smtClean="0"/>
              <a:t>злонамеренное выведение сервера из рабочего состояния путем генерации очень большого числа запросов, при котором сервер оказывается не в состоянии нормально работать.</a:t>
            </a:r>
          </a:p>
          <a:p>
            <a:pPr eaLnBrk="1" hangingPunct="1"/>
            <a:r>
              <a:rPr lang="en-US" baseline="0" dirty="0" smtClean="0"/>
              <a:t>Elevation of privilege – </a:t>
            </a:r>
            <a:r>
              <a:rPr lang="ru-RU" baseline="0" dirty="0" smtClean="0"/>
              <a:t>попытка злонамеренного ПО или хакера получить полномочия системного администратора для доступа к системным структурам.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оценке</a:t>
            </a:r>
            <a:r>
              <a:rPr lang="ru-RU" baseline="0" dirty="0" smtClean="0"/>
              <a:t> атак на программное обеспечение рекомендуется схема </a:t>
            </a:r>
            <a:r>
              <a:rPr lang="en-US" baseline="0" dirty="0" smtClean="0"/>
              <a:t>DREAD – Damage, Reproducibility, Exploitability, Affected users, Discoverability.</a:t>
            </a:r>
          </a:p>
          <a:p>
            <a:r>
              <a:rPr lang="en-US" baseline="0" dirty="0" smtClean="0"/>
              <a:t>Damage – </a:t>
            </a:r>
            <a:r>
              <a:rPr lang="ru-RU" baseline="0" dirty="0" smtClean="0"/>
              <a:t>ущерб, нанесенный атакой.</a:t>
            </a:r>
          </a:p>
          <a:p>
            <a:r>
              <a:rPr lang="en-US" baseline="0" dirty="0" smtClean="0"/>
              <a:t>Reproducibility – </a:t>
            </a:r>
            <a:r>
              <a:rPr lang="ru-RU" baseline="0" dirty="0" smtClean="0"/>
              <a:t>воспроизводимость атаки.</a:t>
            </a:r>
          </a:p>
          <a:p>
            <a:r>
              <a:rPr lang="en-US" baseline="0" dirty="0" smtClean="0"/>
              <a:t>Exploitability – </a:t>
            </a:r>
            <a:r>
              <a:rPr lang="ru-RU" baseline="0" dirty="0" smtClean="0"/>
              <a:t>опыт и квалификация хакера, необходимые для атаки.</a:t>
            </a:r>
          </a:p>
          <a:p>
            <a:r>
              <a:rPr lang="en-US" baseline="0" dirty="0" smtClean="0"/>
              <a:t>Affected users – </a:t>
            </a:r>
            <a:r>
              <a:rPr lang="ru-RU" baseline="0" dirty="0" smtClean="0"/>
              <a:t>оценка категорий пользователей, против которых направлена атака.</a:t>
            </a:r>
          </a:p>
          <a:p>
            <a:r>
              <a:rPr lang="en-US" baseline="0" dirty="0" smtClean="0"/>
              <a:t>Discoverability – </a:t>
            </a:r>
            <a:r>
              <a:rPr lang="ru-RU" baseline="0" dirty="0" smtClean="0"/>
              <a:t>оценка возможности обнаружения атаки.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5F72E-AD00-43A6-94E1-87C5D9C6498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7" descr="title - 2.png"/>
          <p:cNvPicPr>
            <a:picLocks noChangeAspect="1"/>
          </p:cNvPicPr>
          <p:nvPr/>
        </p:nvPicPr>
        <p:blipFill>
          <a:blip r:embed="rId2" cstate="print"/>
          <a:srcRect l="13043" t="17903" r="2805" b="2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/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2009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60AAA-90EE-4400-9B7F-FDA72805C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ummer1.png"/>
          <p:cNvPicPr>
            <a:picLocks noChangeAspect="1"/>
          </p:cNvPicPr>
          <p:nvPr/>
        </p:nvPicPr>
        <p:blipFill>
          <a:blip r:embed="rId2" cstate="print"/>
          <a:srcRect l="4546" r="4546"/>
          <a:stretch>
            <a:fillRect/>
          </a:stretch>
        </p:blipFill>
        <p:spPr bwMode="auto">
          <a:xfrm>
            <a:off x="0" y="1619250"/>
            <a:ext cx="914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2009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52A8-285D-4DAD-B138-945EF1DCE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itle - 2.png"/>
          <p:cNvPicPr>
            <a:picLocks noChangeAspect="1"/>
          </p:cNvPicPr>
          <p:nvPr/>
        </p:nvPicPr>
        <p:blipFill>
          <a:blip r:embed="rId2" cstate="print"/>
          <a:srcRect l="13043" t="17903" r="10455" b="9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2009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7E44-4516-4AEB-8D61-C4E424C84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flowers content.png"/>
          <p:cNvPicPr>
            <a:picLocks noChangeAspect="1"/>
          </p:cNvPicPr>
          <p:nvPr/>
        </p:nvPicPr>
        <p:blipFill>
          <a:blip r:embed="rId2" cstate="print"/>
          <a:srcRect l="4546" t="8217" r="4546" b="13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2009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E7E5-E3E1-4587-81DA-DCBE7832B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8FD1-3348-4528-8878-BB097B4E0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0960-5E6F-4DE7-9F81-208B59385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1625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250" y="1981200"/>
            <a:ext cx="64135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2009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31AD90A2-47A1-43A9-8C44-7446FC7FE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rgbClr val="6666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9pPr>
    </p:titleStyle>
    <p:bodyStyle>
      <a:lvl1pPr marL="3492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rtl="0" fontAlgn="base">
        <a:spcBef>
          <a:spcPts val="1800"/>
        </a:spcBef>
        <a:spcAft>
          <a:spcPct val="0"/>
        </a:spcAft>
        <a:buBlip>
          <a:blip r:embed="rId9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rtl="0" fontAlgn="base">
        <a:spcBef>
          <a:spcPts val="1800"/>
        </a:spcBef>
        <a:spcAft>
          <a:spcPct val="0"/>
        </a:spcAft>
        <a:buBlip>
          <a:blip r:embed="rId9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9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9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safonov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lyhimnie.math.spbu.ru/jt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33375"/>
            <a:ext cx="8915400" cy="23749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666666"/>
                </a:solidFill>
              </a:rPr>
              <a:t>         </a:t>
            </a:r>
            <a:r>
              <a:rPr lang="ru-RU" sz="4000" b="1" dirty="0" smtClean="0">
                <a:solidFill>
                  <a:srgbClr val="666666"/>
                </a:solidFill>
              </a:rPr>
              <a:t>Основы современных        </a:t>
            </a:r>
            <a:br>
              <a:rPr lang="ru-RU" sz="4000" b="1" dirty="0" smtClean="0">
                <a:solidFill>
                  <a:srgbClr val="666666"/>
                </a:solidFill>
              </a:rPr>
            </a:br>
            <a:r>
              <a:rPr lang="en-US" sz="4000" b="1" dirty="0" smtClean="0">
                <a:solidFill>
                  <a:srgbClr val="666666"/>
                </a:solidFill>
              </a:rPr>
              <a:t>         </a:t>
            </a:r>
            <a:r>
              <a:rPr lang="ru-RU" sz="4000" b="1" dirty="0" smtClean="0">
                <a:solidFill>
                  <a:srgbClr val="666666"/>
                </a:solidFill>
              </a:rPr>
              <a:t>операционных систем</a:t>
            </a:r>
            <a:br>
              <a:rPr lang="ru-RU" sz="4000" b="1" dirty="0" smtClean="0">
                <a:solidFill>
                  <a:srgbClr val="666666"/>
                </a:solidFill>
              </a:rPr>
            </a:br>
            <a:r>
              <a:rPr lang="en-US" sz="4000" b="1" dirty="0" smtClean="0">
                <a:solidFill>
                  <a:srgbClr val="666666"/>
                </a:solidFill>
              </a:rPr>
              <a:t>                          </a:t>
            </a:r>
            <a:r>
              <a:rPr lang="ru-RU" sz="3200" i="1" dirty="0" smtClean="0">
                <a:solidFill>
                  <a:srgbClr val="666666"/>
                </a:solidFill>
              </a:rPr>
              <a:t>Лекция </a:t>
            </a:r>
            <a:r>
              <a:rPr lang="en-US" sz="3200" i="1" dirty="0" smtClean="0">
                <a:solidFill>
                  <a:srgbClr val="666666"/>
                </a:solidFill>
              </a:rPr>
              <a:t>24</a:t>
            </a:r>
            <a:endParaRPr lang="en-US" sz="3200" dirty="0" smtClean="0">
              <a:solidFill>
                <a:srgbClr val="666666"/>
              </a:solidFill>
              <a:latin typeface="Constant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071810"/>
            <a:ext cx="7834312" cy="2984500"/>
          </a:xfrm>
        </p:spPr>
        <p:txBody>
          <a:bodyPr>
            <a:normAutofit fontScale="3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000" dirty="0" smtClean="0"/>
              <a:t>                            </a:t>
            </a:r>
            <a:r>
              <a:rPr lang="ru-RU" sz="7000" b="1" i="1" dirty="0" smtClean="0"/>
              <a:t>Сафонов Владимир Олегович </a:t>
            </a:r>
            <a:r>
              <a:rPr lang="en-US" sz="7000" b="1" i="1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Профессор кафедры информатики</a:t>
            </a:r>
            <a:r>
              <a:rPr lang="en-US" sz="4200" dirty="0" smtClean="0"/>
              <a:t>,</a:t>
            </a:r>
            <a:r>
              <a:rPr lang="en-US" sz="4400" b="1" i="1" dirty="0" smtClean="0"/>
              <a:t> </a:t>
            </a:r>
            <a:endParaRPr lang="ru-RU" sz="42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Заведующий лабораторией </a:t>
            </a:r>
            <a:r>
              <a:rPr lang="en-US" sz="4200" dirty="0" smtClean="0"/>
              <a:t>Java-</a:t>
            </a:r>
            <a:r>
              <a:rPr lang="ru-RU" sz="4200" dirty="0"/>
              <a:t>технологии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мат-мех</a:t>
            </a:r>
            <a:r>
              <a:rPr lang="en-US" sz="4200" dirty="0" smtClean="0"/>
              <a:t>. </a:t>
            </a:r>
            <a:r>
              <a:rPr lang="ru-RU" sz="4200" dirty="0" smtClean="0"/>
              <a:t>факультета </a:t>
            </a:r>
            <a:r>
              <a:rPr lang="ru-RU" sz="4200" dirty="0"/>
              <a:t>СПбГУ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Email</a:t>
            </a:r>
            <a:r>
              <a:rPr lang="en-US" sz="4200" dirty="0"/>
              <a:t>:  </a:t>
            </a:r>
            <a:r>
              <a:rPr lang="en-US" sz="4200" b="1" dirty="0" smtClean="0">
                <a:latin typeface="Courier New" pitchFamily="49" charset="0"/>
                <a:hlinkClick r:id="rId3"/>
              </a:rPr>
              <a:t>vosafonov@gmail.com</a:t>
            </a:r>
            <a:r>
              <a:rPr lang="en-US" sz="4200" b="1" dirty="0" smtClean="0">
                <a:latin typeface="Courier New" pitchFamily="49" charset="0"/>
              </a:rPr>
              <a:t> </a:t>
            </a:r>
            <a:endParaRPr lang="ru-RU" sz="4200" b="1" dirty="0" smtClean="0">
              <a:latin typeface="Courier New" pitchFamily="49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500" dirty="0" smtClean="0">
                <a:latin typeface="Arial" pitchFamily="34" charset="0"/>
              </a:rPr>
              <a:t>                                  </a:t>
            </a:r>
            <a:r>
              <a:rPr lang="ru-RU" sz="4500" dirty="0" smtClean="0">
                <a:latin typeface="Arial" pitchFamily="34" charset="0"/>
              </a:rPr>
              <a:t>Сайт лаборатории</a:t>
            </a:r>
            <a:r>
              <a:rPr lang="en-US" sz="4500" dirty="0" smtClean="0">
                <a:latin typeface="Arial" pitchFamily="34" charset="0"/>
              </a:rPr>
              <a:t>: </a:t>
            </a:r>
            <a:r>
              <a:rPr lang="en-US" sz="4500" b="1" dirty="0" smtClean="0">
                <a:latin typeface="Arial" pitchFamily="34" charset="0"/>
                <a:hlinkClick r:id="rId4"/>
              </a:rPr>
              <a:t>http://polyhimnie.math.spbu.ru/jtl</a:t>
            </a:r>
            <a:r>
              <a:rPr lang="en-US" sz="4500" b="1" dirty="0" smtClean="0">
                <a:latin typeface="Arial" pitchFamily="34" charset="0"/>
              </a:rPr>
              <a:t>  </a:t>
            </a:r>
            <a:endParaRPr lang="en-US" sz="45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8062913" cy="15652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/>
              <a:t>Жизненный цикл разработки безопасных программных продуктов</a:t>
            </a:r>
            <a:br>
              <a:rPr lang="ru-RU" sz="3200"/>
            </a:br>
            <a:r>
              <a:rPr lang="ru-RU" sz="3200"/>
              <a:t>(</a:t>
            </a:r>
            <a:r>
              <a:rPr lang="en-US" sz="3200"/>
              <a:t>Security Development Life Cycle </a:t>
            </a:r>
            <a:r>
              <a:rPr lang="ru-RU" sz="3200"/>
              <a:t>–</a:t>
            </a:r>
            <a:r>
              <a:rPr lang="en-US" sz="3200"/>
              <a:t>SDLC</a:t>
            </a:r>
            <a:r>
              <a:rPr lang="ru-RU" sz="3200"/>
              <a:t>):</a:t>
            </a:r>
            <a:br>
              <a:rPr lang="ru-RU" sz="3200"/>
            </a:br>
            <a:r>
              <a:rPr lang="en-US" sz="3200"/>
              <a:t>Microsoft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(C) </a:t>
            </a:r>
            <a:r>
              <a:rPr lang="ru-RU" dirty="0" smtClean="0"/>
              <a:t>Сафонов В.О. 20</a:t>
            </a:r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7" name="Content Placeholder 6" descr="Fig_24.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524" y="2357430"/>
            <a:ext cx="8445560" cy="3000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98106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Основные идеи и принципы </a:t>
            </a:r>
            <a:r>
              <a:rPr sz="4000" smtClean="0"/>
              <a:t>TWC </a:t>
            </a:r>
            <a:r>
              <a:rPr lang="ru-RU" sz="4000" dirty="0" smtClean="0"/>
              <a:t>и </a:t>
            </a:r>
            <a:r>
              <a:rPr sz="4000" smtClean="0"/>
              <a:t>SDLC</a:t>
            </a:r>
            <a:endParaRPr lang="ru-R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250" y="1714488"/>
            <a:ext cx="6635774" cy="4411675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/>
              <a:t>В течение всего цикла разработки ПО, начиная с самых ранних этапов (требования, спецификации, проектирование), необходимо постоянно предусматривать меры надежности и безопасности ПО, чтобы впоследствии не пришлось их встраивать в систему в </a:t>
            </a:r>
            <a:r>
              <a:rPr lang="en-US" sz="2000" dirty="0" smtClean="0"/>
              <a:t>“</a:t>
            </a:r>
            <a:r>
              <a:rPr lang="ru-RU" sz="2000" dirty="0" smtClean="0"/>
              <a:t>авральном порядке</a:t>
            </a:r>
            <a:r>
              <a:rPr lang="en-US" sz="2000" dirty="0" smtClean="0"/>
              <a:t>”, </a:t>
            </a:r>
            <a:r>
              <a:rPr lang="ru-RU" sz="2000" dirty="0" smtClean="0"/>
              <a:t>что значительно увеличит затраты</a:t>
            </a:r>
          </a:p>
          <a:p>
            <a:r>
              <a:rPr lang="ru-RU" sz="2000" dirty="0" smtClean="0"/>
              <a:t>Необходимо заранее анализировать и </a:t>
            </a:r>
            <a:r>
              <a:rPr lang="ru-RU" sz="2000" i="1" dirty="0" smtClean="0"/>
              <a:t>моделировать</a:t>
            </a:r>
            <a:r>
              <a:rPr lang="ru-RU" sz="2000" dirty="0" smtClean="0"/>
              <a:t> </a:t>
            </a:r>
            <a:r>
              <a:rPr lang="ru-RU" sz="2000" i="1" dirty="0" smtClean="0"/>
              <a:t>возможные угрозы и атаки </a:t>
            </a:r>
            <a:r>
              <a:rPr lang="ru-RU" sz="2000" dirty="0" smtClean="0"/>
              <a:t>на ПО и разрабатывать меры их отражения</a:t>
            </a:r>
          </a:p>
          <a:p>
            <a:r>
              <a:rPr lang="ru-RU" sz="2000" dirty="0" smtClean="0"/>
              <a:t>Необходимы инструменты количественной оценки рисков, с точки зрения надежности и безопасности</a:t>
            </a:r>
          </a:p>
          <a:p>
            <a:r>
              <a:rPr lang="ru-RU" sz="2000" dirty="0" smtClean="0"/>
              <a:t>Необходимы специальные виды тестирования ПО – </a:t>
            </a:r>
            <a:r>
              <a:rPr lang="en-US" sz="2000" dirty="0" smtClean="0"/>
              <a:t>security testing, fuzzy testing (</a:t>
            </a:r>
            <a:r>
              <a:rPr lang="en-US" sz="2000" dirty="0" err="1" smtClean="0"/>
              <a:t>fuzzing</a:t>
            </a:r>
            <a:r>
              <a:rPr lang="en-US" sz="2000" dirty="0" smtClean="0"/>
              <a:t>)</a:t>
            </a:r>
          </a:p>
          <a:p>
            <a:r>
              <a:rPr lang="ru-RU" sz="2000" dirty="0" smtClean="0"/>
              <a:t>Необходимы эксперты по безопасности ПО </a:t>
            </a:r>
            <a:r>
              <a:rPr lang="en-US" sz="2000" dirty="0" smtClean="0"/>
              <a:t>(security buddies)</a:t>
            </a:r>
            <a:r>
              <a:rPr lang="ru-RU" sz="2000" dirty="0" smtClean="0"/>
              <a:t>, участвующие в разработке в течение всего</a:t>
            </a:r>
            <a:r>
              <a:rPr lang="en-US" sz="2000" dirty="0" smtClean="0"/>
              <a:t> </a:t>
            </a:r>
            <a:r>
              <a:rPr lang="ru-RU" sz="2000" dirty="0" smtClean="0"/>
              <a:t>цикла</a:t>
            </a:r>
          </a:p>
          <a:p>
            <a:endParaRPr lang="ru-RU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(C) </a:t>
            </a:r>
            <a:r>
              <a:rPr lang="ru-RU" dirty="0" smtClean="0"/>
              <a:t>Сафонов В.О. 20</a:t>
            </a:r>
            <a:r>
              <a:rPr lang="en-US" dirty="0" smtClean="0"/>
              <a:t>10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2009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D8C34-E800-44DB-81E7-F5A21282EE0C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6389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291513" cy="881063"/>
          </a:xfrm>
        </p:spPr>
        <p:txBody>
          <a:bodyPr/>
          <a:lstStyle/>
          <a:p>
            <a:pPr>
              <a:defRPr/>
            </a:pPr>
            <a:r>
              <a:rPr lang="ru-RU" sz="2800"/>
              <a:t>Принципы безопасной разработки и использования программ</a:t>
            </a:r>
            <a:r>
              <a:rPr lang="en-US" sz="2800"/>
              <a:t>: </a:t>
            </a:r>
            <a:r>
              <a:rPr lang="en-US" sz="2800" i="1"/>
              <a:t>SD3C</a:t>
            </a:r>
            <a:r>
              <a:rPr lang="ru-RU" sz="2800" i="1"/>
              <a:t> </a:t>
            </a:r>
            <a:r>
              <a:rPr lang="ru-RU" sz="2800"/>
              <a:t>(</a:t>
            </a:r>
            <a:r>
              <a:rPr lang="en-US" sz="2800"/>
              <a:t>Microsoft)</a:t>
            </a:r>
          </a:p>
        </p:txBody>
      </p:sp>
      <p:sp>
        <p:nvSpPr>
          <p:cNvPr id="6389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1412875"/>
            <a:ext cx="8424862" cy="4679950"/>
          </a:xfrm>
        </p:spPr>
        <p:txBody>
          <a:bodyPr/>
          <a:lstStyle/>
          <a:p>
            <a:pPr>
              <a:defRPr/>
            </a:pPr>
            <a:r>
              <a:rPr lang="en-US" sz="2000" i="1" dirty="0"/>
              <a:t>Secure in Design – </a:t>
            </a:r>
            <a:r>
              <a:rPr lang="ru-RU" sz="2000" dirty="0"/>
              <a:t>применение принципов безопасного проектирования</a:t>
            </a:r>
            <a:r>
              <a:rPr lang="en-US" sz="2000" dirty="0"/>
              <a:t>; </a:t>
            </a:r>
            <a:r>
              <a:rPr lang="ru-RU" sz="2000" dirty="0"/>
              <a:t>учет возможных атак</a:t>
            </a:r>
            <a:r>
              <a:rPr lang="en-US" sz="2000" dirty="0"/>
              <a:t>; </a:t>
            </a:r>
            <a:r>
              <a:rPr lang="ru-RU" sz="2000" dirty="0"/>
              <a:t>реализация способов их отражения</a:t>
            </a:r>
            <a:endParaRPr lang="en-US" sz="2000" i="1" dirty="0"/>
          </a:p>
          <a:p>
            <a:pPr>
              <a:defRPr/>
            </a:pPr>
            <a:r>
              <a:rPr lang="en-US" sz="2000" i="1" dirty="0"/>
              <a:t>Secure by Default – </a:t>
            </a:r>
            <a:r>
              <a:rPr lang="ru-RU" sz="2000" dirty="0"/>
              <a:t>включение установок безопасности по умолчанию</a:t>
            </a:r>
          </a:p>
          <a:p>
            <a:pPr>
              <a:defRPr/>
            </a:pPr>
            <a:r>
              <a:rPr lang="en-US" sz="2000" i="1" dirty="0"/>
              <a:t>Secure in Deployment – </a:t>
            </a:r>
            <a:r>
              <a:rPr lang="ru-RU" sz="2000" dirty="0"/>
              <a:t>безопасное развертывание и инсталляция программного обеспечения</a:t>
            </a:r>
          </a:p>
          <a:p>
            <a:pPr>
              <a:defRPr/>
            </a:pPr>
            <a:r>
              <a:rPr lang="en-US" sz="2000" i="1" dirty="0"/>
              <a:t>Communication – </a:t>
            </a:r>
            <a:r>
              <a:rPr lang="ru-RU" sz="2000" dirty="0"/>
              <a:t>постоянное взаимодействие группы сопровождения продукта с пользователями, выпуск </a:t>
            </a:r>
            <a:r>
              <a:rPr lang="en-US" sz="2000" dirty="0"/>
              <a:t>security patches; </a:t>
            </a:r>
            <a:r>
              <a:rPr lang="ru-RU" sz="2000" dirty="0"/>
              <a:t>рекомендации по настройке безопасности</a:t>
            </a:r>
          </a:p>
          <a:p>
            <a:pPr>
              <a:defRPr/>
            </a:pPr>
            <a:r>
              <a:rPr lang="en-US" sz="2000" i="1" dirty="0"/>
              <a:t>Secure Development Lifecycle (</a:t>
            </a:r>
            <a:r>
              <a:rPr lang="en-US" sz="2000" i="1" dirty="0" smtClean="0"/>
              <a:t>SDLC) </a:t>
            </a:r>
            <a:r>
              <a:rPr lang="en-US" sz="2000" i="1" dirty="0"/>
              <a:t>– </a:t>
            </a:r>
            <a:r>
              <a:rPr lang="ru-RU" sz="2000" dirty="0"/>
              <a:t>процесс разработки безопасного программного обеспечения</a:t>
            </a:r>
            <a:endParaRPr lang="ru-RU" sz="20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4290"/>
            <a:ext cx="8243918" cy="62232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STRIDE </a:t>
            </a:r>
            <a:r>
              <a:rPr lang="ru-RU" sz="4000"/>
              <a:t>– классификация угроз</a:t>
            </a:r>
            <a:endParaRPr lang="en-US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836613"/>
            <a:ext cx="8031192" cy="559278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1400" b="1" i="1" dirty="0" smtClean="0"/>
              <a:t>S</a:t>
            </a:r>
            <a:r>
              <a:rPr lang="en-US" sz="1400" i="1" dirty="0" smtClean="0"/>
              <a:t>poofing</a:t>
            </a:r>
            <a:r>
              <a:rPr lang="en-US" sz="1400" dirty="0" smtClean="0"/>
              <a:t> </a:t>
            </a:r>
            <a:r>
              <a:rPr lang="ru-RU" sz="1400" dirty="0" smtClean="0"/>
              <a:t>– букв.: </a:t>
            </a:r>
            <a:r>
              <a:rPr lang="ru-RU" sz="1400" i="1" dirty="0" smtClean="0"/>
              <a:t>пародирование</a:t>
            </a:r>
            <a:r>
              <a:rPr lang="en-US" sz="1400" i="1" dirty="0" smtClean="0"/>
              <a:t>, </a:t>
            </a:r>
            <a:r>
              <a:rPr lang="ru-RU" sz="1400" i="1" dirty="0" smtClean="0"/>
              <a:t>розыгрыш</a:t>
            </a:r>
            <a:endParaRPr lang="en-US" sz="14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ru-RU" sz="1400" dirty="0" smtClean="0"/>
              <a:t>Например, воспроизведение транзакции, выполняющей аутентификацию пользователя</a:t>
            </a:r>
            <a:r>
              <a:rPr lang="en-US" sz="1400" dirty="0" smtClean="0"/>
              <a:t>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1400" b="1" i="1" dirty="0" smtClean="0"/>
              <a:t>T</a:t>
            </a:r>
            <a:r>
              <a:rPr lang="en-US" sz="1400" i="1" dirty="0" smtClean="0"/>
              <a:t>ampering</a:t>
            </a:r>
            <a:r>
              <a:rPr lang="ru-RU" sz="1400" dirty="0" smtClean="0"/>
              <a:t> – </a:t>
            </a:r>
            <a:r>
              <a:rPr lang="ru-RU" sz="1400" i="1" dirty="0" smtClean="0"/>
              <a:t>Несанкционированное изменение</a:t>
            </a:r>
            <a:endParaRPr lang="en-US" sz="1400" i="1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1400" i="1" dirty="0" smtClean="0"/>
              <a:t>       </a:t>
            </a:r>
            <a:r>
              <a:rPr lang="ru-RU" sz="1400" dirty="0" smtClean="0"/>
              <a:t>Изменение данных с целью атаки</a:t>
            </a:r>
            <a:endParaRPr lang="en-US" sz="1400" i="1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ru-RU" sz="1400" dirty="0" smtClean="0"/>
              <a:t>Например, модификация </a:t>
            </a:r>
            <a:r>
              <a:rPr lang="ru-RU" sz="1400" dirty="0" err="1" smtClean="0"/>
              <a:t>аутентификационных</a:t>
            </a:r>
            <a:r>
              <a:rPr lang="ru-RU" sz="1400" dirty="0" smtClean="0"/>
              <a:t> файлов с целью добавления нового пользователя</a:t>
            </a:r>
            <a:endParaRPr lang="en-US" sz="14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1400" b="1" i="1" dirty="0" smtClean="0"/>
              <a:t>R</a:t>
            </a:r>
            <a:r>
              <a:rPr lang="en-US" sz="1400" i="1" dirty="0" smtClean="0"/>
              <a:t>epudiation</a:t>
            </a:r>
            <a:r>
              <a:rPr lang="ru-RU" sz="1400" dirty="0" smtClean="0"/>
              <a:t> – букв.: </a:t>
            </a:r>
            <a:r>
              <a:rPr lang="ru-RU" sz="1400" i="1" dirty="0" smtClean="0"/>
              <a:t>категорическое несогласие, отрицание</a:t>
            </a:r>
            <a:r>
              <a:rPr lang="en-US" sz="1400" i="1" dirty="0" smtClean="0"/>
              <a:t>, </a:t>
            </a:r>
            <a:r>
              <a:rPr lang="ru-RU" sz="1400" i="1" dirty="0" smtClean="0"/>
              <a:t>отказ</a:t>
            </a:r>
            <a:endParaRPr lang="en-US" sz="14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ru-RU" sz="1400" dirty="0" smtClean="0"/>
              <a:t>Пример из повседневной жизни: отрицание того, что Вы купили товары, которые Вы на самом деле купили.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ru-RU" sz="1400" dirty="0" smtClean="0"/>
              <a:t>Драйвер может быть подвержен </a:t>
            </a:r>
            <a:r>
              <a:rPr lang="en-US" sz="1400" dirty="0" smtClean="0"/>
              <a:t>repudiation-</a:t>
            </a:r>
            <a:r>
              <a:rPr lang="ru-RU" sz="1400" dirty="0" smtClean="0"/>
              <a:t>угрозе, если он не выполняет </a:t>
            </a:r>
            <a:r>
              <a:rPr lang="ru-RU" sz="1400" dirty="0" err="1" smtClean="0"/>
              <a:t>журналирование</a:t>
            </a:r>
            <a:r>
              <a:rPr lang="ru-RU" sz="1400" dirty="0" smtClean="0"/>
              <a:t> </a:t>
            </a:r>
            <a:r>
              <a:rPr lang="en-US" sz="1400" dirty="0" smtClean="0"/>
              <a:t>(logging)</a:t>
            </a:r>
            <a:r>
              <a:rPr lang="ru-RU" sz="1400" dirty="0" smtClean="0"/>
              <a:t> действий, которые могут привести к нарушению безопасности. 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ru-RU" sz="1400" dirty="0" smtClean="0"/>
              <a:t>Например, драйвер видеоустройства, который не фиксирует запросы на изменение фокуса и уменьшение размеров изображения</a:t>
            </a:r>
            <a:r>
              <a:rPr lang="en-US" sz="1400" dirty="0" smtClean="0"/>
              <a:t> </a:t>
            </a:r>
            <a:r>
              <a:rPr lang="ru-RU" sz="1400" dirty="0" smtClean="0"/>
              <a:t>(который могут привести к его искажению</a:t>
            </a:r>
            <a:endParaRPr lang="en-US" sz="14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1400" b="1" i="1" dirty="0" smtClean="0"/>
              <a:t>I</a:t>
            </a:r>
            <a:r>
              <a:rPr lang="en-US" sz="1400" i="1" dirty="0" smtClean="0"/>
              <a:t>nformation disclosure</a:t>
            </a:r>
            <a:r>
              <a:rPr lang="ru-RU" sz="1400" dirty="0" smtClean="0"/>
              <a:t> – Несанкционированный доступ к конфиденциальной информации</a:t>
            </a:r>
            <a:endParaRPr lang="en-US" sz="14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ru-RU" sz="1400" dirty="0" smtClean="0"/>
              <a:t>Например: Получение списка номеров кредитных карт клиентов банка</a:t>
            </a:r>
            <a:endParaRPr lang="en-US" sz="14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1400" b="1" i="1" dirty="0" smtClean="0"/>
              <a:t>D</a:t>
            </a:r>
            <a:r>
              <a:rPr lang="en-US" sz="1400" i="1" dirty="0" smtClean="0"/>
              <a:t>enial of service</a:t>
            </a:r>
            <a:r>
              <a:rPr lang="ru-RU" sz="1400" i="1" dirty="0" smtClean="0"/>
              <a:t> – Отказ в обслуживании</a:t>
            </a:r>
            <a:endParaRPr lang="en-US" sz="1400" i="1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ru-RU" sz="1400" dirty="0" smtClean="0"/>
              <a:t>Например: сознательное достижение эффекта излишней загрузки процессора, используя недостатки </a:t>
            </a:r>
            <a:r>
              <a:rPr lang="ru-RU" sz="1400" dirty="0" err="1" smtClean="0"/>
              <a:t>хеш-алгоритма</a:t>
            </a:r>
            <a:endParaRPr lang="en-US" sz="14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1400" b="1" i="1" dirty="0" smtClean="0"/>
              <a:t>E</a:t>
            </a:r>
            <a:r>
              <a:rPr lang="en-US" sz="1400" i="1" dirty="0" smtClean="0"/>
              <a:t>levation of privilege</a:t>
            </a:r>
            <a:r>
              <a:rPr lang="ru-RU" sz="1400" i="1" dirty="0" smtClean="0"/>
              <a:t> – Увеличение привилегий</a:t>
            </a:r>
            <a:endParaRPr lang="en-US" sz="1400" i="1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ru-RU" sz="1400" dirty="0" smtClean="0"/>
              <a:t>Например: Запуск привилегированной программы для выполнения Ваших команд</a:t>
            </a:r>
            <a:endParaRPr lang="en-US" sz="1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(C) </a:t>
            </a:r>
            <a:r>
              <a:rPr lang="ru-RU" dirty="0" smtClean="0"/>
              <a:t>Сафонов В.О. 20</a:t>
            </a:r>
            <a:r>
              <a:rPr lang="en-US" dirty="0" smtClean="0"/>
              <a:t>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50838"/>
            <a:ext cx="8280400" cy="1349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/>
              <a:t>Оценка атак на программное обеспечение</a:t>
            </a:r>
            <a:r>
              <a:rPr lang="en-US" sz="3600"/>
              <a:t>:</a:t>
            </a:r>
            <a:br>
              <a:rPr lang="en-US" sz="3600"/>
            </a:br>
            <a:r>
              <a:rPr lang="ru-RU" sz="3600"/>
              <a:t>Схема</a:t>
            </a:r>
            <a:r>
              <a:rPr lang="en-US" sz="3600"/>
              <a:t> </a:t>
            </a:r>
            <a:r>
              <a:rPr lang="en-US" sz="3600" i="1"/>
              <a:t>DREAD</a:t>
            </a:r>
            <a:r>
              <a:rPr lang="en-US" sz="4000"/>
              <a:t> </a:t>
            </a:r>
            <a:endParaRPr lang="ru-RU" sz="40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16113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b="1" i="1" dirty="0" err="1" smtClean="0"/>
              <a:t>Damage</a:t>
            </a:r>
            <a:r>
              <a:rPr lang="ru-RU" sz="2400" b="1" dirty="0" smtClean="0"/>
              <a:t> - Ущерб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b="1" i="1" dirty="0" err="1" smtClean="0"/>
              <a:t>Reproducibility</a:t>
            </a:r>
            <a:r>
              <a:rPr lang="ru-RU" sz="2400" b="1" dirty="0" smtClean="0"/>
              <a:t> - </a:t>
            </a:r>
            <a:r>
              <a:rPr lang="ru-RU" sz="2400" b="1" dirty="0" err="1" smtClean="0"/>
              <a:t>Воспроизводимость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i="1" dirty="0" smtClean="0"/>
              <a:t>     </a:t>
            </a:r>
            <a:r>
              <a:rPr lang="ru-RU" sz="2000" b="1" i="1" dirty="0" smtClean="0"/>
              <a:t>Как часто происходит и может ли быть воспроизведена (смоделирована)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b="1" i="1" dirty="0" err="1" smtClean="0"/>
              <a:t>Exploitability</a:t>
            </a:r>
            <a:r>
              <a:rPr lang="ru-RU" sz="2400" b="1" dirty="0" smtClean="0"/>
              <a:t> – здесь: Квалификация (уровень)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     </a:t>
            </a:r>
            <a:r>
              <a:rPr lang="ru-RU" sz="2000" b="1" i="1" dirty="0" smtClean="0"/>
              <a:t>Опыт и квалификация (хакера), необходимые для атаки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b="1" i="1" dirty="0" err="1" smtClean="0"/>
              <a:t>Affected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user</a:t>
            </a:r>
            <a:r>
              <a:rPr lang="en-US" sz="2400" b="1" i="1" dirty="0" smtClean="0"/>
              <a:t>s</a:t>
            </a:r>
            <a:r>
              <a:rPr lang="en-US" sz="2400" b="1" dirty="0" smtClean="0"/>
              <a:t> – </a:t>
            </a:r>
            <a:r>
              <a:rPr lang="ru-RU" sz="2400" b="1" dirty="0" smtClean="0"/>
              <a:t>Против каких пользователей направлена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b="1" i="1" dirty="0" err="1" smtClean="0"/>
              <a:t>Discoverability</a:t>
            </a:r>
            <a:r>
              <a:rPr lang="ru-RU" sz="2400" b="1" dirty="0" smtClean="0"/>
              <a:t> – Может ли быть обнаружена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2009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AA9F1-8CEC-4E4D-A786-84CA8864670B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6256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62950" cy="1096963"/>
          </a:xfrm>
        </p:spPr>
        <p:txBody>
          <a:bodyPr/>
          <a:lstStyle/>
          <a:p>
            <a:pPr>
              <a:defRPr/>
            </a:pPr>
            <a:r>
              <a:rPr lang="ru-RU" sz="3600"/>
              <a:t>Борьба с атаками</a:t>
            </a:r>
            <a:endParaRPr lang="en-US" sz="3600"/>
          </a:p>
        </p:txBody>
      </p:sp>
      <p:sp>
        <p:nvSpPr>
          <p:cNvPr id="6256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55650" y="1412875"/>
            <a:ext cx="7920038" cy="475297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/>
              <a:t>Проверка на подозрительные примеры активности</a:t>
            </a:r>
            <a:r>
              <a:rPr lang="en-US" sz="2400" b="1" dirty="0"/>
              <a:t> – </a:t>
            </a:r>
            <a:r>
              <a:rPr lang="ru-RU" sz="2400" b="1" dirty="0"/>
              <a:t>например, несколько </a:t>
            </a:r>
            <a:r>
              <a:rPr lang="ru-RU" sz="2400" b="1" dirty="0" smtClean="0"/>
              <a:t>подряд </a:t>
            </a:r>
            <a:r>
              <a:rPr lang="ru-RU" sz="2400" b="1" dirty="0"/>
              <a:t>попыток ввести неверный пароль могут означать попытку его угадать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/>
              <a:t>Журнал аудита (</a:t>
            </a:r>
            <a:r>
              <a:rPr lang="en-US" sz="2400" b="1" dirty="0"/>
              <a:t>Audit log</a:t>
            </a:r>
            <a:r>
              <a:rPr lang="ru-RU" sz="2400" b="1" dirty="0"/>
              <a:t>)</a:t>
            </a:r>
            <a:r>
              <a:rPr lang="en-US" sz="2400" b="1" dirty="0"/>
              <a:t> – </a:t>
            </a:r>
            <a:r>
              <a:rPr lang="ru-RU" sz="2400" b="1" dirty="0"/>
              <a:t>в него записывается время, пользователь и тип каждой попытки доступа к объекту</a:t>
            </a:r>
            <a:r>
              <a:rPr lang="en-US" sz="2400" b="1" dirty="0"/>
              <a:t>; </a:t>
            </a:r>
            <a:r>
              <a:rPr lang="ru-RU" sz="2400" b="1" dirty="0"/>
              <a:t>используется для восстановления при нарушении защиты</a:t>
            </a:r>
            <a:r>
              <a:rPr lang="en-US" sz="2400" b="1" dirty="0"/>
              <a:t> </a:t>
            </a:r>
            <a:r>
              <a:rPr lang="ru-RU" sz="2400" b="1" dirty="0"/>
              <a:t>и для выработки более действенных мер безопасности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/>
              <a:t>Периодическое сканирование системы на предмет </a:t>
            </a:r>
            <a:r>
              <a:rPr lang="en-US" sz="2400" b="1" dirty="0"/>
              <a:t>“</a:t>
            </a:r>
            <a:r>
              <a:rPr lang="ru-RU" sz="2400" b="1" dirty="0" smtClean="0"/>
              <a:t>дыр</a:t>
            </a:r>
            <a:r>
              <a:rPr lang="en-US" sz="2400" b="1" dirty="0" smtClean="0"/>
              <a:t>” </a:t>
            </a:r>
            <a:r>
              <a:rPr lang="ru-RU" sz="2400" b="1" dirty="0"/>
              <a:t>в системе безопасности</a:t>
            </a:r>
            <a:r>
              <a:rPr lang="en-US" sz="2400" b="1" dirty="0"/>
              <a:t>; </a:t>
            </a:r>
            <a:r>
              <a:rPr lang="ru-RU" sz="2400" b="1" dirty="0"/>
              <a:t>выполняется в моменты, когда компьютер практически не </a:t>
            </a:r>
            <a:r>
              <a:rPr lang="ru-RU" sz="2400" b="1" dirty="0" smtClean="0"/>
              <a:t>используется (пример: сканирование на вирусы)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2009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19A57-FCE2-4E9A-8F17-41388F1028C5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626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Борьба с атаками (прод.)</a:t>
            </a:r>
            <a:endParaRPr lang="en-US"/>
          </a:p>
        </p:txBody>
      </p:sp>
      <p:sp>
        <p:nvSpPr>
          <p:cNvPr id="6266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42910" y="1500174"/>
            <a:ext cx="7848600" cy="4572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b="1" dirty="0"/>
              <a:t>Проверки на</a:t>
            </a:r>
            <a:r>
              <a:rPr lang="en-US" sz="2800" b="1" dirty="0"/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Короткие или простые для угадывания пароли</a:t>
            </a:r>
            <a:endParaRPr lang="en-US" sz="2000" b="1" dirty="0"/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Несанкционированные программы, устанавливающие другие имена пользователей</a:t>
            </a:r>
            <a:endParaRPr lang="en-US" sz="2000" b="1" dirty="0"/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Несанкционированные программы в системных директориях</a:t>
            </a:r>
            <a:endParaRPr lang="en-US" sz="2000" b="1" dirty="0"/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Неожиданно долгие по времени процессы</a:t>
            </a:r>
            <a:endParaRPr lang="en-US" sz="2000" b="1" dirty="0"/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Неверную защиту директорий</a:t>
            </a:r>
            <a:endParaRPr lang="en-US" sz="2000" b="1" dirty="0"/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Неверную защиту системных файлов данных</a:t>
            </a:r>
            <a:endParaRPr lang="en-US" sz="2000" b="1" dirty="0"/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Опасные элементы в путях для поиска программ</a:t>
            </a:r>
            <a:r>
              <a:rPr lang="en-US" sz="2000" b="1" dirty="0"/>
              <a:t> (</a:t>
            </a:r>
            <a:r>
              <a:rPr lang="ru-RU" sz="2000" b="1" dirty="0"/>
              <a:t>Троянские кони</a:t>
            </a:r>
            <a:r>
              <a:rPr lang="en-US" sz="2000" b="1" dirty="0"/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Изменения в системных программах</a:t>
            </a:r>
            <a:r>
              <a:rPr lang="en-US" sz="2000" b="1" dirty="0"/>
              <a:t>: </a:t>
            </a:r>
            <a:r>
              <a:rPr lang="ru-RU" sz="2000" b="1" dirty="0"/>
              <a:t>проверки контрольных сумм</a:t>
            </a:r>
            <a:endParaRPr lang="en-US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73559-284E-496A-AF4B-1D3DFB5ABBD9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628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Брандмауэр (</a:t>
            </a:r>
            <a:r>
              <a:rPr lang="en-US"/>
              <a:t>FireWall</a:t>
            </a:r>
            <a:r>
              <a:rPr lang="ru-RU"/>
              <a:t>)</a:t>
            </a:r>
            <a:endParaRPr lang="en-US"/>
          </a:p>
        </p:txBody>
      </p:sp>
      <p:sp>
        <p:nvSpPr>
          <p:cNvPr id="6287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365250" y="1643050"/>
            <a:ext cx="6492898" cy="448311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2800" b="1" dirty="0"/>
              <a:t>Брандмауэр помещается между </a:t>
            </a:r>
            <a:r>
              <a:rPr lang="en-US" sz="2800" b="1" dirty="0"/>
              <a:t>“</a:t>
            </a:r>
            <a:r>
              <a:rPr lang="ru-RU" sz="2800" b="1" dirty="0"/>
              <a:t>доверенными</a:t>
            </a:r>
            <a:r>
              <a:rPr lang="en-US" sz="2800" b="1" dirty="0"/>
              <a:t>” </a:t>
            </a:r>
            <a:r>
              <a:rPr lang="ru-RU" sz="2800" b="1" dirty="0"/>
              <a:t>и </a:t>
            </a:r>
            <a:r>
              <a:rPr lang="en-US" sz="2800" b="1" dirty="0"/>
              <a:t>“</a:t>
            </a:r>
            <a:r>
              <a:rPr lang="ru-RU" sz="2800" b="1" dirty="0"/>
              <a:t>не доверенными</a:t>
            </a:r>
            <a:r>
              <a:rPr lang="en-US" sz="2800" b="1" dirty="0"/>
              <a:t>” </a:t>
            </a:r>
            <a:r>
              <a:rPr lang="ru-RU" sz="2800" b="1" dirty="0"/>
              <a:t>компьютерами – например, компьютерами данной локальной сети и всеми остальными</a:t>
            </a:r>
            <a:r>
              <a:rPr lang="en-US" sz="2800" b="1" dirty="0"/>
              <a:t>. </a:t>
            </a:r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r>
              <a:rPr lang="ru-RU" sz="2800" b="1" dirty="0"/>
              <a:t>Брандмауэр ограничивает сетевой доступ между двумя различными доменами безопасности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31B5A-391B-45F8-8268-D92586168F5F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629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82015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/>
              <a:t>Обеспечение сетевой безопасности с помощью разделения доменов брандмауэром</a:t>
            </a:r>
            <a:endParaRPr lang="en-US" sz="2800"/>
          </a:p>
        </p:txBody>
      </p:sp>
      <p:pic>
        <p:nvPicPr>
          <p:cNvPr id="7" name="Picture 6" descr="Fig_24.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85860"/>
            <a:ext cx="8147377" cy="50464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B7ED9-AECC-4DE7-9502-08D84E186FE3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6307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6096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Обнаружение </a:t>
            </a:r>
            <a:r>
              <a:rPr lang="ru-RU" dirty="0" smtClean="0"/>
              <a:t>попыток </a:t>
            </a:r>
            <a:r>
              <a:rPr lang="ru-RU" dirty="0"/>
              <a:t>взлома</a:t>
            </a:r>
            <a:endParaRPr lang="en-US" dirty="0"/>
          </a:p>
        </p:txBody>
      </p:sp>
      <p:sp>
        <p:nvSpPr>
          <p:cNvPr id="6307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981200"/>
            <a:ext cx="7848600" cy="4343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b="1" dirty="0"/>
              <a:t>Обнаруживать попытки входа в компьютерные системы</a:t>
            </a:r>
            <a:r>
              <a:rPr lang="en-US" sz="2800" b="1" dirty="0"/>
              <a:t>.</a:t>
            </a:r>
            <a:br>
              <a:rPr lang="en-US" sz="2800" b="1" dirty="0"/>
            </a:br>
            <a:endParaRPr lang="en-US" sz="2800" b="1" dirty="0"/>
          </a:p>
          <a:p>
            <a:pPr>
              <a:lnSpc>
                <a:spcPct val="90000"/>
              </a:lnSpc>
              <a:defRPr/>
            </a:pPr>
            <a:r>
              <a:rPr lang="ru-RU" sz="2800" b="1" dirty="0"/>
              <a:t>Методы обнаружения</a:t>
            </a:r>
            <a:r>
              <a:rPr lang="en-US" sz="2800" b="1" dirty="0"/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Аудит и ведение журнала</a:t>
            </a:r>
            <a:r>
              <a:rPr lang="en-US" sz="2400" b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/>
              <a:t>Tripwire (</a:t>
            </a:r>
            <a:r>
              <a:rPr lang="ru-RU" sz="2400" b="1" dirty="0"/>
              <a:t>программы для </a:t>
            </a:r>
            <a:r>
              <a:rPr lang="en-US" sz="2400" b="1" dirty="0"/>
              <a:t>UNIX </a:t>
            </a:r>
            <a:r>
              <a:rPr lang="ru-RU" sz="2400" b="1" dirty="0"/>
              <a:t>, которые проверяют,</a:t>
            </a:r>
            <a:r>
              <a:rPr lang="en-US" sz="2400" b="1" dirty="0"/>
              <a:t> </a:t>
            </a:r>
            <a:r>
              <a:rPr lang="ru-RU" sz="2400" b="1" dirty="0"/>
              <a:t>не изменялись ли некоторые файлы и директории, например, файлы, содержащие пароли</a:t>
            </a:r>
            <a:r>
              <a:rPr lang="en-US" sz="2400" b="1" dirty="0"/>
              <a:t>)</a:t>
            </a:r>
            <a:br>
              <a:rPr lang="en-US" sz="2400" b="1" dirty="0"/>
            </a:br>
            <a:endParaRPr lang="en-US" sz="2400" b="1" dirty="0"/>
          </a:p>
          <a:p>
            <a:pPr>
              <a:lnSpc>
                <a:spcPct val="90000"/>
              </a:lnSpc>
              <a:defRPr/>
            </a:pPr>
            <a:r>
              <a:rPr lang="ru-RU" sz="2800" b="1" dirty="0"/>
              <a:t>Слежение за системными вызовами</a:t>
            </a:r>
            <a:endParaRPr lang="en-US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2009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6CA77-AC34-4C4D-B9E8-782B0C8DA953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619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Безопасность (</a:t>
            </a:r>
            <a:r>
              <a:rPr lang="en-US"/>
              <a:t>Security</a:t>
            </a:r>
            <a:r>
              <a:rPr lang="ru-RU"/>
              <a:t>)</a:t>
            </a:r>
            <a:endParaRPr lang="en-US"/>
          </a:p>
        </p:txBody>
      </p:sp>
      <p:sp>
        <p:nvSpPr>
          <p:cNvPr id="6195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ru-RU" sz="2800" b="1" dirty="0"/>
              <a:t>Проблема безопасности</a:t>
            </a:r>
            <a:endParaRPr lang="en-US" sz="2800" b="1" dirty="0"/>
          </a:p>
          <a:p>
            <a:pPr>
              <a:defRPr/>
            </a:pPr>
            <a:r>
              <a:rPr lang="ru-RU" sz="2800" b="1" dirty="0"/>
              <a:t>Аутентификация</a:t>
            </a:r>
            <a:endParaRPr lang="en-US" sz="2800" b="1" dirty="0"/>
          </a:p>
          <a:p>
            <a:pPr>
              <a:defRPr/>
            </a:pPr>
            <a:r>
              <a:rPr lang="ru-RU" sz="2800" b="1" dirty="0"/>
              <a:t>Программные угрозы (атаки)</a:t>
            </a:r>
            <a:endParaRPr lang="en-US" sz="2800" b="1" dirty="0"/>
          </a:p>
          <a:p>
            <a:pPr>
              <a:defRPr/>
            </a:pPr>
            <a:r>
              <a:rPr lang="ru-RU" sz="2800" b="1" dirty="0"/>
              <a:t>Системные угрозы (атаки)</a:t>
            </a:r>
            <a:endParaRPr lang="en-US" sz="2800" b="1" dirty="0"/>
          </a:p>
          <a:p>
            <a:pPr>
              <a:defRPr/>
            </a:pPr>
            <a:r>
              <a:rPr lang="ru-RU" sz="2800" b="1" dirty="0"/>
              <a:t>Защита систем</a:t>
            </a:r>
            <a:endParaRPr lang="en-US" sz="2800" b="1" dirty="0"/>
          </a:p>
          <a:p>
            <a:pPr>
              <a:defRPr/>
            </a:pPr>
            <a:r>
              <a:rPr lang="ru-RU" sz="2800" b="1" dirty="0"/>
              <a:t>Обнаружение взлома</a:t>
            </a:r>
            <a:endParaRPr lang="en-US" sz="2800" b="1" dirty="0"/>
          </a:p>
          <a:p>
            <a:pPr>
              <a:defRPr/>
            </a:pPr>
            <a:r>
              <a:rPr lang="ru-RU" sz="2800" b="1" dirty="0"/>
              <a:t>Криптография</a:t>
            </a:r>
            <a:endParaRPr lang="en-US" sz="2800" b="1" dirty="0"/>
          </a:p>
          <a:p>
            <a:pPr>
              <a:defRPr/>
            </a:pPr>
            <a:r>
              <a:rPr lang="en-US" sz="2800" b="1" dirty="0"/>
              <a:t>Windows NT, 2000, XP, 2003, </a:t>
            </a:r>
            <a:r>
              <a:rPr lang="en-US" sz="2800" b="1" dirty="0" smtClean="0"/>
              <a:t>Vista</a:t>
            </a:r>
          </a:p>
          <a:p>
            <a:pPr>
              <a:defRPr/>
            </a:pPr>
            <a:r>
              <a:rPr lang="ru-RU" sz="2800" b="1" dirty="0" smtClean="0"/>
              <a:t>Инциатива </a:t>
            </a:r>
            <a:r>
              <a:rPr lang="en-US" sz="2800" b="1" dirty="0" smtClean="0"/>
              <a:t>Trustworthy Computing Initiative </a:t>
            </a:r>
            <a:r>
              <a:rPr lang="ru-RU" sz="2800" b="1" dirty="0" smtClean="0"/>
              <a:t>корпорации </a:t>
            </a:r>
            <a:r>
              <a:rPr lang="en-US" sz="2800" b="1" dirty="0" smtClean="0"/>
              <a:t>Microsoft</a:t>
            </a:r>
            <a:endParaRPr lang="en-US" sz="2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5258D-A8F0-4D4B-833E-9E08A925F716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631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3820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/>
              <a:t>Таблица слежения за последовательностью </a:t>
            </a:r>
            <a:r>
              <a:rPr lang="ru-RU" sz="3600" dirty="0"/>
              <a:t>системных вызовов</a:t>
            </a:r>
            <a:endParaRPr lang="en-US" sz="3600" dirty="0"/>
          </a:p>
        </p:txBody>
      </p:sp>
      <p:pic>
        <p:nvPicPr>
          <p:cNvPr id="7" name="Picture 6" descr="Fig_24.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00174"/>
            <a:ext cx="8786842" cy="47573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CFD51-A268-4699-BACE-064B9A99D153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632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62950" cy="808038"/>
          </a:xfrm>
        </p:spPr>
        <p:txBody>
          <a:bodyPr/>
          <a:lstStyle/>
          <a:p>
            <a:pPr>
              <a:defRPr/>
            </a:pPr>
            <a:r>
              <a:rPr lang="ru-RU"/>
              <a:t>Криптография</a:t>
            </a:r>
            <a:endParaRPr lang="en-US"/>
          </a:p>
        </p:txBody>
      </p:sp>
      <p:sp>
        <p:nvSpPr>
          <p:cNvPr id="6328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1196975"/>
            <a:ext cx="7777163" cy="49688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000" b="1" dirty="0"/>
              <a:t>Преобразование </a:t>
            </a:r>
            <a:r>
              <a:rPr lang="ru-RU" sz="2000" b="1" dirty="0" smtClean="0"/>
              <a:t> </a:t>
            </a:r>
            <a:r>
              <a:rPr lang="ru-RU" sz="2000" b="1" dirty="0" smtClean="0"/>
              <a:t>понятного </a:t>
            </a:r>
            <a:r>
              <a:rPr lang="ru-RU" sz="2000" b="1" dirty="0" smtClean="0"/>
              <a:t>текста </a:t>
            </a:r>
            <a:r>
              <a:rPr lang="ru-RU" sz="2000" b="1" dirty="0"/>
              <a:t>в зашифрованный текст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Свойства хороших методов криптования</a:t>
            </a:r>
            <a:r>
              <a:rPr lang="en-US" sz="2000" b="1" dirty="0"/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Относительно простой для авторизованных пользователей способ криптования и декриптования данных</a:t>
            </a:r>
            <a:r>
              <a:rPr lang="en-US" sz="2000" b="1" dirty="0"/>
              <a:t>. 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Схема криптования должна </a:t>
            </a:r>
            <a:r>
              <a:rPr lang="ru-RU" sz="2000" b="1" dirty="0" smtClean="0"/>
              <a:t>зависеть </a:t>
            </a:r>
            <a:r>
              <a:rPr lang="ru-RU" sz="2000" b="1" dirty="0"/>
              <a:t>не от секретного алгоритма,</a:t>
            </a:r>
            <a:r>
              <a:rPr lang="en-US" sz="2000" b="1" dirty="0"/>
              <a:t> </a:t>
            </a:r>
            <a:r>
              <a:rPr lang="ru-RU" sz="2000" b="1" dirty="0"/>
              <a:t>а от секретного параметра алгоритма, называемого ключом криптования</a:t>
            </a:r>
            <a:r>
              <a:rPr lang="en-US" sz="2000" b="1" dirty="0"/>
              <a:t> </a:t>
            </a:r>
            <a:r>
              <a:rPr lang="ru-RU" sz="2000" b="1" dirty="0"/>
              <a:t>(</a:t>
            </a:r>
            <a:r>
              <a:rPr lang="en-US" sz="2000" b="1" dirty="0"/>
              <a:t>encryption key</a:t>
            </a:r>
            <a:r>
              <a:rPr lang="ru-RU" sz="2000" b="1" dirty="0"/>
              <a:t>)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Для несанкционированного пользователя должно быть крайне сложно определить ключ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i="1" dirty="0"/>
              <a:t>Data Encryption Standard</a:t>
            </a:r>
            <a:r>
              <a:rPr lang="ru-RU" sz="2000" b="1" i="1" dirty="0"/>
              <a:t> </a:t>
            </a:r>
            <a:r>
              <a:rPr lang="en-US" sz="2000" b="1" i="1" dirty="0"/>
              <a:t>(DES)</a:t>
            </a:r>
            <a:r>
              <a:rPr lang="en-US" sz="2000" b="1" dirty="0"/>
              <a:t> </a:t>
            </a:r>
            <a:r>
              <a:rPr lang="ru-RU" sz="2000" b="1" dirty="0"/>
              <a:t>основана на подстановке символов и изменении их порядка</a:t>
            </a:r>
            <a:r>
              <a:rPr lang="en-US" sz="2000" b="1" dirty="0"/>
              <a:t> </a:t>
            </a:r>
            <a:r>
              <a:rPr lang="ru-RU" sz="2000" b="1" dirty="0"/>
              <a:t>на основе ключа,</a:t>
            </a:r>
            <a:r>
              <a:rPr lang="en-US" sz="2000" b="1" dirty="0"/>
              <a:t> </a:t>
            </a:r>
            <a:r>
              <a:rPr lang="ru-RU" sz="2000" b="1" dirty="0"/>
              <a:t>предоставляемого авторизованным пользователям через защищенный механизм</a:t>
            </a:r>
            <a:r>
              <a:rPr lang="en-US" sz="2000" b="1" dirty="0"/>
              <a:t>.  </a:t>
            </a:r>
            <a:r>
              <a:rPr lang="ru-RU" sz="2000" b="1" dirty="0"/>
              <a:t>Такая схема лишь настолько безопасна, насколько безопасен сам механизм получения ключа</a:t>
            </a:r>
            <a:r>
              <a:rPr lang="en-US" sz="2000" b="1" dirty="0"/>
              <a:t>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E03EF-A39B-4BFA-B1B6-46CC1C592309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633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7700" y="228600"/>
            <a:ext cx="7848600" cy="838200"/>
          </a:xfrm>
        </p:spPr>
        <p:txBody>
          <a:bodyPr/>
          <a:lstStyle/>
          <a:p>
            <a:pPr>
              <a:defRPr/>
            </a:pPr>
            <a:r>
              <a:rPr lang="ru-RU"/>
              <a:t>Криптография (прод.)</a:t>
            </a:r>
            <a:endParaRPr lang="en-US"/>
          </a:p>
        </p:txBody>
      </p:sp>
      <p:sp>
        <p:nvSpPr>
          <p:cNvPr id="6338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143000"/>
            <a:ext cx="81534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/>
              <a:t>Криптование на основе публичного ключа основано на принципе, при котором пользователю известны два ключа</a:t>
            </a:r>
            <a:r>
              <a:rPr lang="en-US" sz="2400" b="1" dirty="0"/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/>
              <a:t>public key – </a:t>
            </a:r>
            <a:r>
              <a:rPr lang="ru-RU" b="1" dirty="0"/>
              <a:t>публичный ключ для криптования данных</a:t>
            </a:r>
            <a:r>
              <a:rPr lang="en-US" b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/>
              <a:t>private key – </a:t>
            </a:r>
            <a:r>
              <a:rPr lang="ru-RU" b="1" dirty="0" smtClean="0"/>
              <a:t>ключ, </a:t>
            </a:r>
            <a:r>
              <a:rPr lang="ru-RU" b="1" dirty="0"/>
              <a:t>известный только пользователю и применяемый для декриптования данных</a:t>
            </a:r>
            <a:r>
              <a:rPr lang="en-US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/>
              <a:t>Должно </a:t>
            </a:r>
            <a:r>
              <a:rPr lang="ru-RU" sz="2400" b="1" dirty="0"/>
              <a:t>быть </a:t>
            </a:r>
            <a:r>
              <a:rPr lang="ru-RU" sz="2400" b="1" dirty="0" smtClean="0"/>
              <a:t>основано </a:t>
            </a:r>
            <a:r>
              <a:rPr lang="ru-RU" sz="2400" b="1" dirty="0"/>
              <a:t>на схеме криптования,</a:t>
            </a:r>
            <a:r>
              <a:rPr lang="en-US" sz="2400" b="1" dirty="0"/>
              <a:t> </a:t>
            </a:r>
            <a:r>
              <a:rPr lang="ru-RU" sz="2400" b="1" dirty="0"/>
              <a:t>которая может быть публично доступна,</a:t>
            </a:r>
            <a:r>
              <a:rPr lang="en-US" sz="2400" b="1" dirty="0"/>
              <a:t> </a:t>
            </a:r>
            <a:r>
              <a:rPr lang="ru-RU" sz="2400" b="1" dirty="0"/>
              <a:t>но это не будет облегчать разгадывание схемы декриптования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A9D99-09CD-44B7-B8A7-364FA87921E5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634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/>
              <a:t>Пример криптования</a:t>
            </a:r>
            <a:r>
              <a:rPr lang="en-US"/>
              <a:t> - SSL</a:t>
            </a:r>
          </a:p>
        </p:txBody>
      </p:sp>
      <p:sp>
        <p:nvSpPr>
          <p:cNvPr id="6348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42910" y="1357298"/>
            <a:ext cx="8072494" cy="478631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/>
              <a:t>SSL – Secure Socket Layer</a:t>
            </a:r>
          </a:p>
          <a:p>
            <a:pPr>
              <a:defRPr/>
            </a:pPr>
            <a:r>
              <a:rPr lang="ru-RU" sz="2400" b="1" dirty="0" smtClean="0"/>
              <a:t>Семейство </a:t>
            </a:r>
            <a:r>
              <a:rPr lang="ru-RU" sz="2400" b="1" dirty="0" smtClean="0"/>
              <a:t>криптографических протоколов, предназначенное для обмена криптованными сообщениями через сокет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>
              <a:defRPr/>
            </a:pPr>
            <a:r>
              <a:rPr lang="ru-RU" sz="2400" b="1" dirty="0"/>
              <a:t>Используется для защищенного взаимодействия между </a:t>
            </a:r>
            <a:r>
              <a:rPr lang="en-US" sz="2400" b="1" dirty="0"/>
              <a:t>Web-</a:t>
            </a:r>
            <a:r>
              <a:rPr lang="ru-RU" sz="2400" b="1" dirty="0"/>
              <a:t>серверами и браузерами (например, ввода номеров кредитных карт)</a:t>
            </a:r>
            <a:endParaRPr lang="en-US" sz="2400" b="1" dirty="0"/>
          </a:p>
          <a:p>
            <a:pPr>
              <a:defRPr/>
            </a:pPr>
            <a:r>
              <a:rPr lang="ru-RU" sz="2400" b="1" dirty="0"/>
              <a:t>Сервер проверяется с помощью сертификата</a:t>
            </a:r>
            <a:r>
              <a:rPr lang="en-US" sz="2400" b="1" dirty="0"/>
              <a:t>.</a:t>
            </a:r>
          </a:p>
          <a:p>
            <a:pPr>
              <a:defRPr/>
            </a:pPr>
            <a:r>
              <a:rPr lang="ru-RU" sz="2400" b="1" dirty="0"/>
              <a:t>Взаимодействие между </a:t>
            </a:r>
            <a:r>
              <a:rPr lang="ru-RU" sz="2400" b="1" dirty="0" smtClean="0"/>
              <a:t>компьютерами </a:t>
            </a:r>
            <a:r>
              <a:rPr lang="ru-RU" sz="2400" b="1" dirty="0"/>
              <a:t>использует криптографию на основе симметричного ключа</a:t>
            </a:r>
            <a:r>
              <a:rPr lang="en-US" sz="2400" b="1" dirty="0"/>
              <a:t>.</a:t>
            </a:r>
          </a:p>
          <a:p>
            <a:pPr>
              <a:defRPr/>
            </a:pPr>
            <a:endParaRPr lang="en-US" sz="24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A9B6A-30C4-4133-A155-CC7420B0593D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635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/>
              <a:t>Классификация уровней безопасности компьютеров</a:t>
            </a:r>
            <a:endParaRPr lang="en-US" sz="3600"/>
          </a:p>
        </p:txBody>
      </p:sp>
      <p:sp>
        <p:nvSpPr>
          <p:cNvPr id="6359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600200"/>
            <a:ext cx="8153400" cy="5029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000" b="1" dirty="0"/>
              <a:t>Министерство обороны США классифицирует безопасность компьютеров по уровням</a:t>
            </a:r>
            <a:r>
              <a:rPr lang="en-US" sz="2000" b="1" dirty="0"/>
              <a:t>: A, B, C, D.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dirty="0"/>
              <a:t>D – </a:t>
            </a:r>
            <a:r>
              <a:rPr lang="ru-RU" sz="2000" b="1" dirty="0"/>
              <a:t>минимальная безопасность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dirty="0"/>
              <a:t>C – </a:t>
            </a:r>
            <a:r>
              <a:rPr lang="ru-RU" sz="2000" b="1" dirty="0"/>
              <a:t>Обеспечиваются периодические проверки с помощью аудита</a:t>
            </a:r>
            <a:r>
              <a:rPr lang="en-US" sz="2000" b="1" dirty="0"/>
              <a:t>. </a:t>
            </a:r>
            <a:r>
              <a:rPr lang="ru-RU" sz="2000" b="1" dirty="0"/>
              <a:t>Подразделяется на</a:t>
            </a:r>
            <a:r>
              <a:rPr lang="en-US" sz="2000" b="1" dirty="0"/>
              <a:t> C1 </a:t>
            </a:r>
            <a:r>
              <a:rPr lang="ru-RU" sz="2000" b="1" dirty="0"/>
              <a:t>и</a:t>
            </a:r>
            <a:r>
              <a:rPr lang="en-US" sz="2000" b="1" dirty="0"/>
              <a:t> C2. C1 </a:t>
            </a:r>
            <a:r>
              <a:rPr lang="ru-RU" sz="2000" b="1" dirty="0"/>
              <a:t>обозначает взаимодействие пользователей с одинаковым уровнем безопасности</a:t>
            </a:r>
            <a:r>
              <a:rPr lang="en-US" sz="2000" b="1" dirty="0"/>
              <a:t>. C2 </a:t>
            </a:r>
            <a:r>
              <a:rPr lang="ru-RU" sz="2000" b="1" dirty="0"/>
              <a:t>допускает управление доступом на уровне пользователей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dirty="0"/>
              <a:t>B – </a:t>
            </a:r>
            <a:r>
              <a:rPr lang="ru-RU" sz="2000" b="1" dirty="0"/>
              <a:t>Имеет все свойства</a:t>
            </a:r>
            <a:r>
              <a:rPr lang="en-US" sz="2000" b="1" dirty="0"/>
              <a:t> C, </a:t>
            </a:r>
            <a:r>
              <a:rPr lang="ru-RU" sz="2000" b="1" dirty="0"/>
              <a:t>однако каждый объект может иметь уникальные метки чувствительности (</a:t>
            </a:r>
            <a:r>
              <a:rPr lang="en-US" sz="2000" b="1" dirty="0"/>
              <a:t>sensitivity labels). </a:t>
            </a:r>
            <a:r>
              <a:rPr lang="ru-RU" sz="2000" b="1" dirty="0"/>
              <a:t>Подразделяется на</a:t>
            </a:r>
            <a:r>
              <a:rPr lang="en-US" sz="2000" b="1" dirty="0"/>
              <a:t> B1, B2, B3.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dirty="0"/>
              <a:t>A – </a:t>
            </a:r>
            <a:r>
              <a:rPr lang="ru-RU" sz="2000" b="1" dirty="0"/>
              <a:t>Используются формальные методы спецификации и проектирования для обеспечения безопасности</a:t>
            </a:r>
            <a:endParaRPr lang="en-US" sz="20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46B2E-0EE6-4E6F-AA81-3021C0EA0C1C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6369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304800"/>
            <a:ext cx="79248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Пример</a:t>
            </a:r>
            <a:r>
              <a:rPr lang="en-US"/>
              <a:t>: Windows NT</a:t>
            </a:r>
          </a:p>
        </p:txBody>
      </p:sp>
      <p:sp>
        <p:nvSpPr>
          <p:cNvPr id="6369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143000"/>
            <a:ext cx="8001000" cy="4953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000" b="1" dirty="0"/>
              <a:t>Конфигурируемое обеспечение безопасности допускает политики уровней от</a:t>
            </a:r>
            <a:r>
              <a:rPr lang="en-US" sz="2000" b="1" dirty="0"/>
              <a:t> D </a:t>
            </a:r>
            <a:r>
              <a:rPr lang="ru-RU" sz="2000" b="1" dirty="0"/>
              <a:t>до</a:t>
            </a:r>
            <a:r>
              <a:rPr lang="en-US" sz="2000" b="1" dirty="0"/>
              <a:t> C2.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Безопасность основана на учетных записях пользователей, причем каждый пользователь имеет</a:t>
            </a:r>
            <a:r>
              <a:rPr lang="en-US" sz="2000" b="1" dirty="0"/>
              <a:t> </a:t>
            </a:r>
            <a:r>
              <a:rPr lang="ru-RU" sz="2000" b="1" dirty="0"/>
              <a:t>свой</a:t>
            </a:r>
            <a:r>
              <a:rPr lang="en-US" sz="2000" b="1" dirty="0"/>
              <a:t> security ID.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Используется субьектная модель для обеспечения безопасности доступа</a:t>
            </a:r>
            <a:r>
              <a:rPr lang="en-US" sz="2000" b="1" dirty="0"/>
              <a:t>. </a:t>
            </a:r>
            <a:r>
              <a:rPr lang="ru-RU" sz="2000" b="1" dirty="0"/>
              <a:t>Субьект отслеживает полномочия и управляет полномочиями</a:t>
            </a:r>
            <a:r>
              <a:rPr lang="en-US" sz="2000" b="1" dirty="0"/>
              <a:t> </a:t>
            </a:r>
            <a:r>
              <a:rPr lang="ru-RU" sz="2000" b="1" dirty="0"/>
              <a:t>для каждой программы, которую запускает пользователь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Каждый объект в</a:t>
            </a:r>
            <a:r>
              <a:rPr lang="en-US" sz="2000" b="1" dirty="0"/>
              <a:t> Windows NT </a:t>
            </a:r>
            <a:r>
              <a:rPr lang="ru-RU" sz="2000" b="1" dirty="0"/>
              <a:t>имеет свой атрибут безопасности, определяемый дескриптором безопасности</a:t>
            </a:r>
            <a:r>
              <a:rPr lang="en-US" sz="2000" b="1" dirty="0"/>
              <a:t> </a:t>
            </a:r>
            <a:r>
              <a:rPr lang="ru-RU" sz="2000" b="1" dirty="0"/>
              <a:t>(</a:t>
            </a:r>
            <a:r>
              <a:rPr lang="en-US" sz="2000" b="1" dirty="0"/>
              <a:t>security descriptor</a:t>
            </a:r>
            <a:r>
              <a:rPr lang="ru-RU" sz="2000" b="1" dirty="0"/>
              <a:t>)</a:t>
            </a:r>
            <a:r>
              <a:rPr lang="en-US" sz="2000" b="1" dirty="0"/>
              <a:t>. </a:t>
            </a:r>
            <a:r>
              <a:rPr lang="ru-RU" sz="2000" b="1" dirty="0"/>
              <a:t>Например, файл имеет</a:t>
            </a:r>
            <a:r>
              <a:rPr lang="en-US" sz="2000" b="1" dirty="0"/>
              <a:t> </a:t>
            </a:r>
            <a:r>
              <a:rPr lang="ru-RU" sz="2000" b="1" dirty="0"/>
              <a:t>дескриптор безопасности,</a:t>
            </a:r>
            <a:r>
              <a:rPr lang="en-US" sz="2000" b="1" dirty="0"/>
              <a:t> </a:t>
            </a:r>
            <a:r>
              <a:rPr lang="ru-RU" sz="2000" b="1" dirty="0"/>
              <a:t>который задает полномочия доступа для всех пользователей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20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BE5FB-44C9-4FC9-BB71-13A81EB2131D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6379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Пример</a:t>
            </a:r>
            <a:r>
              <a:rPr lang="en-US"/>
              <a:t>: Microsoft.NET</a:t>
            </a:r>
          </a:p>
        </p:txBody>
      </p:sp>
      <p:sp>
        <p:nvSpPr>
          <p:cNvPr id="6379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1628775"/>
            <a:ext cx="8007350" cy="4191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b="1" dirty="0"/>
              <a:t>Механизмы безопасности наиболее развиты</a:t>
            </a:r>
          </a:p>
          <a:p>
            <a:pPr>
              <a:defRPr/>
            </a:pPr>
            <a:r>
              <a:rPr lang="en-US" sz="2000" b="1" dirty="0"/>
              <a:t>Code Access Security</a:t>
            </a:r>
          </a:p>
          <a:p>
            <a:pPr>
              <a:defRPr/>
            </a:pPr>
            <a:r>
              <a:rPr lang="en-US" sz="2000" b="1" dirty="0"/>
              <a:t>Evidence-Based Security (evidence – </a:t>
            </a:r>
            <a:r>
              <a:rPr lang="ru-RU" sz="2000" b="1" dirty="0"/>
              <a:t>информация о сборке – </a:t>
            </a:r>
            <a:r>
              <a:rPr lang="en-US" sz="2000" b="1" dirty="0"/>
              <a:t>assembly)</a:t>
            </a:r>
          </a:p>
          <a:p>
            <a:pPr>
              <a:defRPr/>
            </a:pPr>
            <a:r>
              <a:rPr lang="en-US" sz="2000" b="1" dirty="0"/>
              <a:t>Role-Based Security</a:t>
            </a:r>
          </a:p>
          <a:p>
            <a:pPr>
              <a:defRPr/>
            </a:pPr>
            <a:r>
              <a:rPr lang="ru-RU" sz="2000" b="1" dirty="0"/>
              <a:t>Атрибуты безопасности</a:t>
            </a:r>
          </a:p>
          <a:p>
            <a:pPr>
              <a:defRPr/>
            </a:pPr>
            <a:r>
              <a:rPr lang="ru-RU" sz="2000" b="1" dirty="0"/>
              <a:t>Декларативное и императивное </a:t>
            </a:r>
            <a:r>
              <a:rPr lang="ru-RU" sz="2000" b="1"/>
              <a:t>управление </a:t>
            </a:r>
            <a:r>
              <a:rPr lang="ru-RU" sz="2000" b="1" smtClean="0"/>
              <a:t>безопасностью</a:t>
            </a:r>
            <a:endParaRPr lang="en-US" sz="20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2009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75CF0-AC0C-4E00-9A07-B92F1716EE98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627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 &amp; A</a:t>
            </a:r>
            <a:endParaRPr lang="ru-RU"/>
          </a:p>
        </p:txBody>
      </p:sp>
      <p:sp>
        <p:nvSpPr>
          <p:cNvPr id="6277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Вопросы и ответы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2009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0A3E3-8C68-455C-B840-FAF8B8D2FF59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6205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Проблема безопасности</a:t>
            </a:r>
            <a:endParaRPr lang="en-US"/>
          </a:p>
        </p:txBody>
      </p:sp>
      <p:sp>
        <p:nvSpPr>
          <p:cNvPr id="6205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sz="2800" b="1" dirty="0"/>
              <a:t>Подсистема безопасности должна проверять внешнее окружение системы и защищать ее от</a:t>
            </a:r>
            <a:r>
              <a:rPr lang="en-US" sz="2800" b="1" dirty="0"/>
              <a:t>:</a:t>
            </a:r>
          </a:p>
          <a:p>
            <a:pPr lvl="1">
              <a:defRPr/>
            </a:pPr>
            <a:r>
              <a:rPr lang="ru-RU" sz="2400" b="1" dirty="0"/>
              <a:t>Несанкционированного доступа</a:t>
            </a:r>
            <a:r>
              <a:rPr lang="en-US" sz="2400" b="1" dirty="0"/>
              <a:t>.</a:t>
            </a:r>
          </a:p>
          <a:p>
            <a:pPr lvl="1">
              <a:defRPr/>
            </a:pPr>
            <a:r>
              <a:rPr lang="ru-RU" sz="2400" b="1" dirty="0"/>
              <a:t>Злонамеренной модификации или разрушения</a:t>
            </a:r>
            <a:endParaRPr lang="en-US" sz="2400" b="1" dirty="0"/>
          </a:p>
          <a:p>
            <a:pPr lvl="1">
              <a:defRPr/>
            </a:pPr>
            <a:r>
              <a:rPr lang="ru-RU" sz="2400" b="1" dirty="0"/>
              <a:t>Случайного ввода неверной информации</a:t>
            </a:r>
            <a:r>
              <a:rPr lang="en-US" sz="2400" b="1" dirty="0"/>
              <a:t>.</a:t>
            </a:r>
            <a:br>
              <a:rPr lang="en-US" sz="2400" b="1" dirty="0"/>
            </a:br>
            <a:endParaRPr lang="en-US" sz="2400" b="1" dirty="0"/>
          </a:p>
          <a:p>
            <a:pPr>
              <a:defRPr/>
            </a:pPr>
            <a:r>
              <a:rPr lang="ru-RU" sz="2800" b="1" dirty="0"/>
              <a:t>Легче защитить от случайной, чем от злонамеренной порчи информации</a:t>
            </a:r>
            <a:r>
              <a:rPr lang="en-US" sz="2800" b="1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2009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21838-1000-4712-8596-2BD669D9D664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621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Аутентификация</a:t>
            </a:r>
            <a:endParaRPr lang="en-US"/>
          </a:p>
        </p:txBody>
      </p:sp>
      <p:sp>
        <p:nvSpPr>
          <p:cNvPr id="6215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/>
              <a:t>Идентификация пользователей наиболее часто реализуется через </a:t>
            </a:r>
            <a:r>
              <a:rPr lang="ru-RU" sz="2400" b="1" i="1" dirty="0"/>
              <a:t>пароли</a:t>
            </a:r>
            <a:r>
              <a:rPr lang="en-US" sz="2400" b="1" dirty="0"/>
              <a:t>.</a:t>
            </a:r>
            <a:br>
              <a:rPr lang="en-US" sz="2400" b="1" dirty="0"/>
            </a:br>
            <a:endParaRPr lang="en-US" sz="2400" b="1" dirty="0"/>
          </a:p>
          <a:p>
            <a:pPr>
              <a:lnSpc>
                <a:spcPct val="90000"/>
              </a:lnSpc>
              <a:defRPr/>
            </a:pPr>
            <a:r>
              <a:rPr lang="ru-RU" sz="2400" b="1" dirty="0"/>
              <a:t>Пароли должны сохраняться в секрете</a:t>
            </a:r>
            <a:r>
              <a:rPr lang="en-US" sz="2400" b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Частая смена паролей</a:t>
            </a:r>
            <a:r>
              <a:rPr lang="en-US" sz="2400" b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Использование </a:t>
            </a:r>
            <a:r>
              <a:rPr lang="en-US" sz="2400" b="1" dirty="0"/>
              <a:t>“</a:t>
            </a:r>
            <a:r>
              <a:rPr lang="ru-RU" sz="2400" b="1" dirty="0"/>
              <a:t>не угадываемых</a:t>
            </a:r>
            <a:r>
              <a:rPr lang="en-US" sz="2400" b="1" dirty="0"/>
              <a:t>” </a:t>
            </a:r>
            <a:r>
              <a:rPr lang="ru-RU" sz="2400" b="1" dirty="0"/>
              <a:t>паролей</a:t>
            </a:r>
            <a:r>
              <a:rPr lang="en-US" sz="2400" b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Сохранение всех неверных попыток доступа</a:t>
            </a:r>
            <a:r>
              <a:rPr lang="en-US" sz="2400" b="1" dirty="0"/>
              <a:t>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/>
          </a:p>
          <a:p>
            <a:pPr>
              <a:lnSpc>
                <a:spcPct val="90000"/>
              </a:lnSpc>
              <a:defRPr/>
            </a:pPr>
            <a:r>
              <a:rPr lang="ru-RU" sz="2400" b="1" dirty="0"/>
              <a:t>Пароли также могут быть закриптованы или разрешены для доступа лишь один раз</a:t>
            </a:r>
            <a:r>
              <a:rPr lang="en-US" sz="2400" b="1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2009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8E46-2A42-4D35-9CE7-7B736693B1F8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622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Программные угрозы (атаки)</a:t>
            </a:r>
            <a:endParaRPr lang="en-US"/>
          </a:p>
        </p:txBody>
      </p:sp>
      <p:sp>
        <p:nvSpPr>
          <p:cNvPr id="6225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357298"/>
            <a:ext cx="8243918" cy="500066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2000" b="1" dirty="0"/>
              <a:t>Троянский </a:t>
            </a:r>
            <a:r>
              <a:rPr lang="ru-RU" sz="2000" b="1" dirty="0" smtClean="0"/>
              <a:t>конь, троян </a:t>
            </a:r>
            <a:r>
              <a:rPr lang="en-US" sz="2000" b="1" dirty="0"/>
              <a:t>(</a:t>
            </a:r>
            <a:r>
              <a:rPr lang="en-US" sz="2000" b="1" dirty="0" smtClean="0"/>
              <a:t>Trojan </a:t>
            </a:r>
            <a:r>
              <a:rPr lang="en-US" sz="2000" b="1" dirty="0"/>
              <a:t>Horse)</a:t>
            </a:r>
          </a:p>
          <a:p>
            <a:pPr lvl="1">
              <a:defRPr/>
            </a:pPr>
            <a:r>
              <a:rPr lang="ru-RU" sz="2000" b="1" dirty="0"/>
              <a:t>Сегмент кода, который неверно использует свое окружение</a:t>
            </a:r>
            <a:r>
              <a:rPr lang="en-US" sz="2000" b="1" dirty="0"/>
              <a:t>.</a:t>
            </a:r>
          </a:p>
          <a:p>
            <a:pPr lvl="1">
              <a:defRPr/>
            </a:pPr>
            <a:r>
              <a:rPr lang="ru-RU" sz="2000" b="1" dirty="0"/>
              <a:t>Использует механизмы для того, чтобы программы, написанные одними пользователями, могли исполняться другими пользователями</a:t>
            </a:r>
            <a:r>
              <a:rPr lang="en-US" sz="2000" b="1" dirty="0"/>
              <a:t>.</a:t>
            </a:r>
            <a:br>
              <a:rPr lang="en-US" sz="2000" b="1" dirty="0"/>
            </a:br>
            <a:endParaRPr lang="en-US" sz="2000" b="1" dirty="0"/>
          </a:p>
          <a:p>
            <a:pPr>
              <a:defRPr/>
            </a:pPr>
            <a:r>
              <a:rPr lang="ru-RU" sz="2000" b="1" dirty="0"/>
              <a:t>Вход в ловушку</a:t>
            </a:r>
            <a:r>
              <a:rPr lang="en-US" sz="2000" b="1" dirty="0"/>
              <a:t> (Trap Door)</a:t>
            </a:r>
          </a:p>
          <a:p>
            <a:pPr lvl="1">
              <a:defRPr/>
            </a:pPr>
            <a:r>
              <a:rPr lang="ru-RU" sz="2000" b="1" dirty="0"/>
              <a:t>Указывается идентификатор пользователя или пароль, который позволяет избежать обычных проверок, связанных с безопасностью</a:t>
            </a:r>
            <a:r>
              <a:rPr lang="en-US" sz="2000" b="1" dirty="0"/>
              <a:t>.</a:t>
            </a:r>
          </a:p>
          <a:p>
            <a:pPr>
              <a:defRPr/>
            </a:pPr>
            <a:r>
              <a:rPr lang="ru-RU" sz="2000" b="1" dirty="0"/>
              <a:t>Переполнение стека и буфера (</a:t>
            </a:r>
            <a:r>
              <a:rPr lang="en-US" sz="2000" b="1" dirty="0"/>
              <a:t>Stack and Buffer Overflow</a:t>
            </a:r>
            <a:r>
              <a:rPr lang="ru-RU" sz="2000" b="1" dirty="0"/>
              <a:t>)</a:t>
            </a:r>
            <a:endParaRPr lang="en-US" sz="2000" b="1" dirty="0"/>
          </a:p>
          <a:p>
            <a:pPr lvl="1">
              <a:defRPr/>
            </a:pPr>
            <a:r>
              <a:rPr lang="ru-RU" sz="2000" b="1" dirty="0"/>
              <a:t>Использует ошибку в программе </a:t>
            </a:r>
            <a:r>
              <a:rPr lang="en-US" sz="2000" b="1" dirty="0"/>
              <a:t> (</a:t>
            </a:r>
            <a:r>
              <a:rPr lang="ru-RU" sz="2000" b="1" dirty="0"/>
              <a:t>переполнение стека или буферов в памяти</a:t>
            </a:r>
            <a:r>
              <a:rPr lang="en-US" sz="2000" b="1" dirty="0"/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2009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8BD6F-B430-476C-8DB9-B91B68C3C663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623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28600"/>
            <a:ext cx="7924800" cy="685800"/>
          </a:xfrm>
        </p:spPr>
        <p:txBody>
          <a:bodyPr/>
          <a:lstStyle/>
          <a:p>
            <a:pPr>
              <a:defRPr/>
            </a:pPr>
            <a:r>
              <a:rPr lang="ru-RU" sz="3200"/>
              <a:t>Системные угрозы (атаки)</a:t>
            </a:r>
            <a:endParaRPr lang="en-US" sz="3200"/>
          </a:p>
        </p:txBody>
      </p:sp>
      <p:sp>
        <p:nvSpPr>
          <p:cNvPr id="623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42910" y="990600"/>
            <a:ext cx="8321703" cy="536735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sz="1600" b="1" dirty="0"/>
              <a:t>Черви (</a:t>
            </a:r>
            <a:r>
              <a:rPr lang="en-US" sz="1600" b="1" dirty="0"/>
              <a:t>Worms</a:t>
            </a:r>
            <a:r>
              <a:rPr lang="ru-RU" sz="1600" b="1" dirty="0"/>
              <a:t>)</a:t>
            </a:r>
            <a:r>
              <a:rPr lang="en-US" sz="1600" b="1" dirty="0"/>
              <a:t> – </a:t>
            </a:r>
            <a:r>
              <a:rPr lang="ru-RU" sz="1600" b="1" dirty="0"/>
              <a:t>используют механизмы самовоспроизведения (размножения)</a:t>
            </a:r>
            <a:r>
              <a:rPr lang="en-US" sz="1600" b="1" dirty="0"/>
              <a:t>; </a:t>
            </a:r>
            <a:r>
              <a:rPr lang="ru-RU" sz="1600" b="1" dirty="0"/>
              <a:t>отдельные программы</a:t>
            </a:r>
            <a:endParaRPr lang="en-US" sz="1600" b="1" dirty="0"/>
          </a:p>
          <a:p>
            <a:pPr>
              <a:defRPr/>
            </a:pPr>
            <a:r>
              <a:rPr lang="en-US" sz="1600" b="1" dirty="0"/>
              <a:t>Internet </a:t>
            </a:r>
            <a:r>
              <a:rPr lang="ru-RU" sz="1600" b="1" dirty="0"/>
              <a:t>- червь</a:t>
            </a:r>
            <a:endParaRPr lang="en-US" sz="1600" b="1" dirty="0"/>
          </a:p>
          <a:p>
            <a:pPr lvl="1">
              <a:defRPr/>
            </a:pPr>
            <a:r>
              <a:rPr lang="ru-RU" sz="1600" b="1" dirty="0"/>
              <a:t>Использует сетевые возможности</a:t>
            </a:r>
            <a:r>
              <a:rPr lang="en-US" sz="1600" b="1" dirty="0"/>
              <a:t> UNIX (</a:t>
            </a:r>
            <a:r>
              <a:rPr lang="ru-RU" sz="1600" b="1" dirty="0"/>
              <a:t>удаленный доступ</a:t>
            </a:r>
            <a:r>
              <a:rPr lang="en-US" sz="1600" b="1" dirty="0"/>
              <a:t>) </a:t>
            </a:r>
            <a:r>
              <a:rPr lang="ru-RU" sz="1600" b="1" dirty="0"/>
              <a:t>и ошибки в программах</a:t>
            </a:r>
            <a:r>
              <a:rPr lang="en-US" sz="1600" b="1" dirty="0"/>
              <a:t> finger </a:t>
            </a:r>
            <a:r>
              <a:rPr lang="ru-RU" sz="1600" b="1" dirty="0"/>
              <a:t>и</a:t>
            </a:r>
            <a:r>
              <a:rPr lang="en-US" sz="1600" b="1" dirty="0"/>
              <a:t> </a:t>
            </a:r>
            <a:r>
              <a:rPr lang="en-US" sz="1600" b="1" i="1" dirty="0" err="1"/>
              <a:t>sendmail</a:t>
            </a:r>
            <a:r>
              <a:rPr lang="en-US" sz="1600" b="1" dirty="0"/>
              <a:t>.</a:t>
            </a:r>
          </a:p>
          <a:p>
            <a:pPr lvl="1">
              <a:defRPr/>
            </a:pPr>
            <a:r>
              <a:rPr lang="ru-RU" sz="1600" b="1" dirty="0"/>
              <a:t>Постоянно используемая в сети программа распространяет главную программу червя</a:t>
            </a:r>
            <a:r>
              <a:rPr lang="en-US" sz="1600" b="1" dirty="0"/>
              <a:t>.</a:t>
            </a:r>
          </a:p>
          <a:p>
            <a:pPr>
              <a:defRPr/>
            </a:pPr>
            <a:r>
              <a:rPr lang="ru-RU" sz="1600" b="1" dirty="0"/>
              <a:t>Вирусы – фрагменты кода, встраивающиеся в обычные программы</a:t>
            </a:r>
            <a:r>
              <a:rPr lang="en-US" sz="1600" b="1" dirty="0"/>
              <a:t>.</a:t>
            </a:r>
          </a:p>
          <a:p>
            <a:pPr lvl="1">
              <a:defRPr/>
            </a:pPr>
            <a:r>
              <a:rPr lang="ru-RU" sz="1600" b="1" dirty="0"/>
              <a:t>В основном действуют на микрокомпьютерные системы</a:t>
            </a:r>
            <a:r>
              <a:rPr lang="en-US" sz="1600" b="1" dirty="0"/>
              <a:t>.</a:t>
            </a:r>
          </a:p>
          <a:p>
            <a:pPr lvl="1">
              <a:defRPr/>
            </a:pPr>
            <a:r>
              <a:rPr lang="ru-RU" sz="1600" b="1" dirty="0"/>
              <a:t>Вирусы скачиваются из публично доступных </a:t>
            </a:r>
            <a:r>
              <a:rPr lang="en-US" sz="1600" b="1" dirty="0"/>
              <a:t>BBS </a:t>
            </a:r>
            <a:r>
              <a:rPr lang="ru-RU" sz="1600" b="1" dirty="0"/>
              <a:t>или с дискет, содержащих </a:t>
            </a:r>
            <a:r>
              <a:rPr lang="en-US" sz="1600" b="1" dirty="0"/>
              <a:t>“</a:t>
            </a:r>
            <a:r>
              <a:rPr lang="ru-RU" sz="1600" b="1" dirty="0"/>
              <a:t>инфекцию</a:t>
            </a:r>
            <a:r>
              <a:rPr lang="en-US" sz="1600" b="1" dirty="0"/>
              <a:t>”.</a:t>
            </a:r>
          </a:p>
          <a:p>
            <a:pPr lvl="1">
              <a:defRPr/>
            </a:pPr>
            <a:r>
              <a:rPr lang="ru-RU" sz="1600" b="1" i="1" dirty="0"/>
              <a:t>Соблюдайте принципы безопасности при использовании компьютеров (</a:t>
            </a:r>
            <a:r>
              <a:rPr lang="en-US" sz="1600" b="1" i="1" dirty="0"/>
              <a:t>Safe computing</a:t>
            </a:r>
            <a:r>
              <a:rPr lang="ru-RU" sz="1600" b="1" i="1" dirty="0"/>
              <a:t>) – антивирусы, </a:t>
            </a:r>
            <a:r>
              <a:rPr lang="en-US" sz="1600" b="1" i="1" dirty="0"/>
              <a:t>guards – </a:t>
            </a:r>
            <a:r>
              <a:rPr lang="ru-RU" sz="1600" b="1" i="1" dirty="0"/>
              <a:t>программы, постоянно находящиеся в памяти и проверяющие на вирусы каждый открываемый файл - </a:t>
            </a:r>
            <a:r>
              <a:rPr lang="en-US" sz="1600" b="1" i="1" dirty="0"/>
              <a:t>.exe, doc, </a:t>
            </a:r>
            <a:r>
              <a:rPr lang="ru-RU" sz="1600" b="1" i="1" dirty="0"/>
              <a:t>и т.д. </a:t>
            </a:r>
            <a:endParaRPr lang="en-US" sz="1600" b="1" dirty="0"/>
          </a:p>
          <a:p>
            <a:pPr>
              <a:defRPr/>
            </a:pPr>
            <a:r>
              <a:rPr lang="ru-RU" sz="1600" b="1" dirty="0"/>
              <a:t>Отказ в обслуживании (</a:t>
            </a:r>
            <a:r>
              <a:rPr lang="en-US" sz="1600" b="1" dirty="0"/>
              <a:t>Denial of Service</a:t>
            </a:r>
            <a:r>
              <a:rPr lang="ru-RU" sz="1600" b="1" dirty="0"/>
              <a:t> – </a:t>
            </a:r>
            <a:r>
              <a:rPr lang="en-US" sz="1600" b="1" dirty="0" err="1"/>
              <a:t>DoS</a:t>
            </a:r>
            <a:r>
              <a:rPr lang="en-US" sz="1600" b="1" dirty="0"/>
              <a:t>)</a:t>
            </a:r>
          </a:p>
          <a:p>
            <a:pPr lvl="1">
              <a:defRPr/>
            </a:pPr>
            <a:r>
              <a:rPr lang="ru-RU" sz="1600" b="1" dirty="0"/>
              <a:t>Создание искусственной перегрузки сервера с целью препятствовать его нормальной работе (например, искусственно сгенерировать миллион запросов </a:t>
            </a:r>
            <a:r>
              <a:rPr lang="en-US" sz="1600" b="1" dirty="0"/>
              <a:t>“GET” </a:t>
            </a:r>
            <a:r>
              <a:rPr lang="ru-RU" sz="1600" b="1" dirty="0"/>
              <a:t>для </a:t>
            </a:r>
            <a:r>
              <a:rPr lang="en-US" sz="1600" b="1" dirty="0"/>
              <a:t>Web-</a:t>
            </a:r>
            <a:r>
              <a:rPr lang="ru-RU" sz="1600" b="1" dirty="0"/>
              <a:t>сервера)</a:t>
            </a:r>
            <a:r>
              <a:rPr lang="en-US" sz="1600" b="1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2009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8D9AA-3B48-489F-B6B2-60A1C4D254B7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637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291513" cy="808038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Типы сетевых атак</a:t>
            </a:r>
            <a:endParaRPr lang="en-US" sz="3200" dirty="0"/>
          </a:p>
        </p:txBody>
      </p:sp>
      <p:sp>
        <p:nvSpPr>
          <p:cNvPr id="6379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1341438"/>
            <a:ext cx="8280400" cy="4751387"/>
          </a:xfrm>
        </p:spPr>
        <p:txBody>
          <a:bodyPr/>
          <a:lstStyle/>
          <a:p>
            <a:pPr>
              <a:defRPr/>
            </a:pPr>
            <a:r>
              <a:rPr lang="en-US" sz="2000" i="1" dirty="0"/>
              <a:t>Phishing – </a:t>
            </a:r>
            <a:r>
              <a:rPr lang="ru-RU" sz="2000" dirty="0"/>
              <a:t>попытка украсть </a:t>
            </a:r>
            <a:r>
              <a:rPr lang="en-US" sz="2000" dirty="0"/>
              <a:t>login </a:t>
            </a:r>
            <a:r>
              <a:rPr lang="ru-RU" sz="2000" dirty="0"/>
              <a:t>и пароль пользователя, номер его банковского счета и т.д.</a:t>
            </a:r>
          </a:p>
          <a:p>
            <a:pPr>
              <a:defRPr/>
            </a:pPr>
            <a:r>
              <a:rPr lang="en-US" sz="2000" i="1" dirty="0" err="1"/>
              <a:t>Pharming</a:t>
            </a:r>
            <a:r>
              <a:rPr lang="en-US" sz="2000" i="1" dirty="0"/>
              <a:t> – </a:t>
            </a:r>
            <a:r>
              <a:rPr lang="ru-RU" sz="2000" dirty="0"/>
              <a:t>перенаправление на злонамеренный </a:t>
            </a:r>
            <a:r>
              <a:rPr lang="en-US" sz="2000" dirty="0"/>
              <a:t>Web-</a:t>
            </a:r>
            <a:r>
              <a:rPr lang="ru-RU" sz="2000" dirty="0"/>
              <a:t>сайт (обычно с целью </a:t>
            </a:r>
            <a:r>
              <a:rPr lang="en-US" sz="2000" dirty="0"/>
              <a:t>phishing)</a:t>
            </a:r>
          </a:p>
          <a:p>
            <a:pPr>
              <a:defRPr/>
            </a:pPr>
            <a:r>
              <a:rPr lang="en-US" sz="2000" i="1" dirty="0"/>
              <a:t>Tampering with data – </a:t>
            </a:r>
            <a:r>
              <a:rPr lang="ru-RU" sz="2000" dirty="0"/>
              <a:t>злонамеренное искажение или порча данных</a:t>
            </a:r>
          </a:p>
          <a:p>
            <a:pPr>
              <a:defRPr/>
            </a:pPr>
            <a:r>
              <a:rPr lang="en-US" sz="2000" i="1" dirty="0"/>
              <a:t>Spoofing – “</a:t>
            </a:r>
            <a:r>
              <a:rPr lang="ru-RU" sz="2000" dirty="0"/>
              <a:t>подделка</a:t>
            </a:r>
            <a:r>
              <a:rPr lang="en-US" sz="2000" dirty="0"/>
              <a:t>” </a:t>
            </a:r>
            <a:r>
              <a:rPr lang="ru-RU" sz="2000" dirty="0"/>
              <a:t>под определенного пользователя (злонамеренное применение его </a:t>
            </a:r>
            <a:r>
              <a:rPr lang="en-US" sz="2000" dirty="0"/>
              <a:t>login, </a:t>
            </a:r>
            <a:r>
              <a:rPr lang="ru-RU" sz="2000" dirty="0"/>
              <a:t>пароля и полномочий) </a:t>
            </a:r>
          </a:p>
          <a:p>
            <a:pPr>
              <a:defRPr/>
            </a:pPr>
            <a:r>
              <a:rPr lang="en-US" sz="2000" i="1" dirty="0"/>
              <a:t>Elevation of privilege</a:t>
            </a:r>
            <a:r>
              <a:rPr lang="en-US" sz="2000" dirty="0"/>
              <a:t> – </a:t>
            </a:r>
            <a:r>
              <a:rPr lang="ru-RU" sz="2000" dirty="0"/>
              <a:t>попытка расширить полномочия (например, до полномочий системного администратора)  </a:t>
            </a:r>
            <a:r>
              <a:rPr lang="en-US" sz="2000" dirty="0"/>
              <a:t>c </a:t>
            </a:r>
            <a:r>
              <a:rPr lang="ru-RU" sz="2000" dirty="0"/>
              <a:t>целью злонамеренных действий</a:t>
            </a:r>
            <a:endParaRPr lang="en-US" sz="20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2009</a:t>
            </a:r>
            <a:endParaRPr lang="en-US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300C7-7813-405C-93E1-7991ABA8F436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6246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4213" y="333375"/>
            <a:ext cx="8001000" cy="1066800"/>
          </a:xfrm>
        </p:spPr>
        <p:txBody>
          <a:bodyPr/>
          <a:lstStyle/>
          <a:p>
            <a:pPr>
              <a:defRPr/>
            </a:pPr>
            <a:r>
              <a:rPr lang="ru-RU" sz="3200" dirty="0"/>
              <a:t>Интернет-червь </a:t>
            </a:r>
            <a:r>
              <a:rPr lang="en-US" sz="3200" dirty="0" smtClean="0"/>
              <a:t>Morris</a:t>
            </a:r>
            <a:endParaRPr lang="en-US" sz="3200" dirty="0"/>
          </a:p>
        </p:txBody>
      </p:sp>
      <p:pic>
        <p:nvPicPr>
          <p:cNvPr id="7" name="Picture 6" descr="Fig_24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736"/>
            <a:ext cx="8786842" cy="45961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2009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49B3E-95D6-4187-B830-C3776222F3E4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640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/>
              <a:t>Trustworthy Computing Initiative</a:t>
            </a:r>
            <a:br>
              <a:rPr lang="en-US" sz="3200"/>
            </a:br>
            <a:r>
              <a:rPr lang="en-US" sz="3200"/>
              <a:t>(Microsoft)</a:t>
            </a:r>
          </a:p>
        </p:txBody>
      </p:sp>
      <p:sp>
        <p:nvSpPr>
          <p:cNvPr id="6400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1905000"/>
            <a:ext cx="8450262" cy="411638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sz="2000" dirty="0"/>
              <a:t>Объявлена в 2002 г. (</a:t>
            </a:r>
            <a:r>
              <a:rPr lang="en-US" sz="2000" dirty="0"/>
              <a:t>email </a:t>
            </a:r>
            <a:r>
              <a:rPr lang="ru-RU" sz="2000" dirty="0"/>
              <a:t>Билла Гейтса)</a:t>
            </a:r>
            <a:endParaRPr lang="en-US" sz="2000" dirty="0"/>
          </a:p>
          <a:p>
            <a:pPr>
              <a:defRPr/>
            </a:pPr>
            <a:r>
              <a:rPr lang="ru-RU" sz="2000" dirty="0"/>
              <a:t>Основные принципы: </a:t>
            </a:r>
            <a:r>
              <a:rPr lang="en-US" sz="2000" i="1" dirty="0"/>
              <a:t>Security, Privacy, Reliability, Business Integrity</a:t>
            </a:r>
            <a:endParaRPr lang="ru-RU" sz="2000" i="1" dirty="0"/>
          </a:p>
          <a:p>
            <a:pPr>
              <a:defRPr/>
            </a:pPr>
            <a:r>
              <a:rPr lang="en-US" sz="2000" dirty="0"/>
              <a:t>Microsoft </a:t>
            </a:r>
            <a:r>
              <a:rPr lang="ru-RU" sz="2000" dirty="0"/>
              <a:t>полностью реорганизовала бизнес-процессы разработки программного обеспечения</a:t>
            </a:r>
          </a:p>
          <a:p>
            <a:pPr>
              <a:defRPr/>
            </a:pPr>
            <a:r>
              <a:rPr lang="ru-RU" sz="2000" dirty="0"/>
              <a:t>Принципы </a:t>
            </a:r>
            <a:r>
              <a:rPr lang="en-US" sz="2000" dirty="0"/>
              <a:t>TWC </a:t>
            </a:r>
            <a:r>
              <a:rPr lang="ru-RU" sz="2000" dirty="0"/>
              <a:t>воплощены во всех новых версиях продуктов </a:t>
            </a:r>
            <a:r>
              <a:rPr lang="en-US" sz="2000" dirty="0"/>
              <a:t>Microsoft: Internet Explorer 7 </a:t>
            </a:r>
            <a:r>
              <a:rPr lang="ru-RU" sz="2000" dirty="0"/>
              <a:t>и 8</a:t>
            </a:r>
            <a:r>
              <a:rPr lang="en-US" sz="2000" dirty="0"/>
              <a:t>, Windows</a:t>
            </a:r>
            <a:r>
              <a:rPr lang="ru-RU" sz="2000" dirty="0"/>
              <a:t> </a:t>
            </a:r>
            <a:r>
              <a:rPr lang="en-US" sz="2000" dirty="0"/>
              <a:t>Vista</a:t>
            </a:r>
            <a:r>
              <a:rPr lang="ru-RU" sz="2000" dirty="0"/>
              <a:t> и др.</a:t>
            </a:r>
          </a:p>
          <a:p>
            <a:pPr>
              <a:defRPr/>
            </a:pPr>
            <a:r>
              <a:rPr lang="ru-RU" sz="2000" dirty="0"/>
              <a:t>Обучение </a:t>
            </a:r>
            <a:r>
              <a:rPr lang="en-US" sz="2000" dirty="0"/>
              <a:t>TWC </a:t>
            </a:r>
            <a:r>
              <a:rPr lang="ru-RU" sz="2000" dirty="0"/>
              <a:t>в мире только начинается</a:t>
            </a:r>
          </a:p>
          <a:p>
            <a:pPr>
              <a:defRPr/>
            </a:pPr>
            <a:r>
              <a:rPr lang="ru-RU" sz="2000" dirty="0"/>
              <a:t>На мат-мехе: курс В.О. Сафонова </a:t>
            </a:r>
            <a:r>
              <a:rPr lang="en-US" sz="2000" dirty="0" smtClean="0"/>
              <a:t>“</a:t>
            </a:r>
            <a:r>
              <a:rPr lang="ru-RU" sz="2000" dirty="0" smtClean="0"/>
              <a:t>Архитектуры и модели программ и знаний</a:t>
            </a:r>
            <a:r>
              <a:rPr lang="en-US" sz="2000" dirty="0" smtClean="0"/>
              <a:t>” </a:t>
            </a:r>
            <a:r>
              <a:rPr lang="en-US" sz="2000" dirty="0"/>
              <a:t>(</a:t>
            </a:r>
            <a:r>
              <a:rPr lang="ru-RU" sz="2000" dirty="0"/>
              <a:t>4 курс) и элементы </a:t>
            </a:r>
            <a:r>
              <a:rPr lang="en-US" sz="2000" dirty="0"/>
              <a:t>TWC </a:t>
            </a:r>
            <a:r>
              <a:rPr lang="ru-RU" sz="2000" dirty="0"/>
              <a:t>во всех других курсах</a:t>
            </a:r>
          </a:p>
          <a:p>
            <a:pPr>
              <a:defRPr/>
            </a:pPr>
            <a:r>
              <a:rPr lang="ru-RU" sz="2000" dirty="0"/>
              <a:t>Кроме аспектов </a:t>
            </a:r>
            <a:r>
              <a:rPr lang="en-US" sz="2000" dirty="0"/>
              <a:t>IT, </a:t>
            </a:r>
            <a:r>
              <a:rPr lang="ru-RU" sz="2000" dirty="0"/>
              <a:t>очень важны </a:t>
            </a:r>
            <a:r>
              <a:rPr lang="ru-RU" sz="2000" dirty="0" smtClean="0"/>
              <a:t>социальные </a:t>
            </a:r>
            <a:r>
              <a:rPr lang="ru-RU" sz="2000" dirty="0"/>
              <a:t>аспекты и </a:t>
            </a:r>
            <a:r>
              <a:rPr lang="en-US" sz="2000" dirty="0" smtClean="0"/>
              <a:t>“</a:t>
            </a:r>
            <a:r>
              <a:rPr lang="ru-RU" sz="2000" dirty="0" smtClean="0"/>
              <a:t>человеческий фактор</a:t>
            </a:r>
            <a:r>
              <a:rPr lang="en-US" sz="2000" dirty="0" smtClean="0"/>
              <a:t>” (</a:t>
            </a:r>
            <a:r>
              <a:rPr lang="ru-RU" sz="2000" dirty="0" smtClean="0"/>
              <a:t>в частности, корректность бизнеса)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Wildflow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Wildflower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954</TotalTime>
  <Words>2259</Words>
  <Application>Microsoft Office PowerPoint</Application>
  <PresentationFormat>On-screen Show (4:3)</PresentationFormat>
  <Paragraphs>240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1_Wildflowers</vt:lpstr>
      <vt:lpstr>         Основы современных                  операционных систем                           Лекция 24</vt:lpstr>
      <vt:lpstr>Безопасность (Security)</vt:lpstr>
      <vt:lpstr>Проблема безопасности</vt:lpstr>
      <vt:lpstr>Аутентификация</vt:lpstr>
      <vt:lpstr>Программные угрозы (атаки)</vt:lpstr>
      <vt:lpstr>Системные угрозы (атаки)</vt:lpstr>
      <vt:lpstr>Типы сетевых атак</vt:lpstr>
      <vt:lpstr>Интернет-червь Morris</vt:lpstr>
      <vt:lpstr>Trustworthy Computing Initiative (Microsoft)</vt:lpstr>
      <vt:lpstr>Жизненный цикл разработки безопасных программных продуктов (Security Development Life Cycle –SDLC): Microsoft</vt:lpstr>
      <vt:lpstr>Основные идеи и принципы TWC и SDLC</vt:lpstr>
      <vt:lpstr>Принципы безопасной разработки и использования программ: SD3C (Microsoft)</vt:lpstr>
      <vt:lpstr>STRIDE – классификация угроз</vt:lpstr>
      <vt:lpstr>Оценка атак на программное обеспечение: Схема DREAD </vt:lpstr>
      <vt:lpstr>Борьба с атаками</vt:lpstr>
      <vt:lpstr>Борьба с атаками (прод.)</vt:lpstr>
      <vt:lpstr>Брандмауэр (FireWall)</vt:lpstr>
      <vt:lpstr>Обеспечение сетевой безопасности с помощью разделения доменов брандмауэром</vt:lpstr>
      <vt:lpstr>Обнаружение попыток взлома</vt:lpstr>
      <vt:lpstr>Таблица слежения за последовательностью системных вызовов</vt:lpstr>
      <vt:lpstr>Криптография</vt:lpstr>
      <vt:lpstr>Криптография (прод.)</vt:lpstr>
      <vt:lpstr>Пример криптования - SSL</vt:lpstr>
      <vt:lpstr>Классификация уровней безопасности компьютеров</vt:lpstr>
      <vt:lpstr>Пример: Windows NT</vt:lpstr>
      <vt:lpstr>Пример: Microsoft.NET</vt:lpstr>
      <vt:lpstr>Q &amp; A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программирования Java</dc:title>
  <dc:creator>Vladimir O. Safonov</dc:creator>
  <cp:lastModifiedBy>Vladimir O. Safonov</cp:lastModifiedBy>
  <cp:revision>115</cp:revision>
  <dcterms:created xsi:type="dcterms:W3CDTF">2001-09-03T03:38:43Z</dcterms:created>
  <dcterms:modified xsi:type="dcterms:W3CDTF">2010-08-11T04:47:46Z</dcterms:modified>
</cp:coreProperties>
</file>