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4" r:id="rId1"/>
  </p:sldMasterIdLst>
  <p:notesMasterIdLst>
    <p:notesMasterId r:id="rId42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286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4" autoAdjust="0"/>
  </p:normalViewPr>
  <p:slideViewPr>
    <p:cSldViewPr>
      <p:cViewPr varScale="1">
        <p:scale>
          <a:sx n="70" d="100"/>
          <a:sy n="70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7F63F8B-7CB9-4D83-AED2-2DF14B5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5D2BAA-42EA-4987-8213-EDACD5BB124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7" descr="title - 2.png"/>
          <p:cNvPicPr>
            <a:picLocks noChangeAspect="1"/>
          </p:cNvPicPr>
          <p:nvPr/>
        </p:nvPicPr>
        <p:blipFill>
          <a:blip r:embed="rId2"/>
          <a:srcRect l="13043" t="17903" r="2805" b="2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954741"/>
            <a:ext cx="7315200" cy="1676400"/>
          </a:xfrm>
        </p:spPr>
        <p:txBody>
          <a:bodyPr>
            <a:noAutofit/>
          </a:bodyPr>
          <a:lstStyle>
            <a:lvl1pPr algn="l">
              <a:defRPr sz="4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0" y="2895600"/>
            <a:ext cx="4559300" cy="2590800"/>
          </a:xfrm>
        </p:spPr>
        <p:txBody>
          <a:bodyPr/>
          <a:lstStyle>
            <a:lvl1pPr marL="0" indent="0" algn="l">
              <a:lnSpc>
                <a:spcPct val="125000"/>
              </a:lnSpc>
              <a:buNone/>
              <a:defRPr sz="18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0AAA-90EE-4400-9B7F-FDA72805C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ummer1.png"/>
          <p:cNvPicPr>
            <a:picLocks noChangeAspect="1"/>
          </p:cNvPicPr>
          <p:nvPr/>
        </p:nvPicPr>
        <p:blipFill>
          <a:blip r:embed="rId2"/>
          <a:srcRect l="4546" r="4546"/>
          <a:stretch>
            <a:fillRect/>
          </a:stretch>
        </p:blipFill>
        <p:spPr bwMode="auto">
          <a:xfrm>
            <a:off x="0" y="1619250"/>
            <a:ext cx="91440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887" y="1295400"/>
            <a:ext cx="6399213" cy="1590675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887" y="3657600"/>
            <a:ext cx="6399213" cy="1500187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800"/>
              </a:spcBef>
              <a:buFontTx/>
              <a:buNone/>
              <a:defRPr sz="1800" kern="12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52A8-285D-4DAD-B138-945EF1DCE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tle - 2.png"/>
          <p:cNvPicPr>
            <a:picLocks noChangeAspect="1"/>
          </p:cNvPicPr>
          <p:nvPr/>
        </p:nvPicPr>
        <p:blipFill>
          <a:blip r:embed="rId2"/>
          <a:srcRect l="13043" t="17903" r="10455" b="987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07E44-4516-4AEB-8D61-C4E424C84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flowers content.png"/>
          <p:cNvPicPr>
            <a:picLocks noChangeAspect="1"/>
          </p:cNvPicPr>
          <p:nvPr/>
        </p:nvPicPr>
        <p:blipFill>
          <a:blip r:embed="rId2"/>
          <a:srcRect l="4546" t="8217" r="4546" b="1311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86055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914400"/>
            <a:ext cx="41148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544" y="2286000"/>
            <a:ext cx="2079625" cy="386079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>
                <a:gradFill>
                  <a:gsLst>
                    <a:gs pos="0">
                      <a:schemeClr val="tx1">
                        <a:lumMod val="60000"/>
                        <a:lumOff val="40000"/>
                      </a:schemeClr>
                    </a:gs>
                    <a:gs pos="100000">
                      <a:schemeClr val="tx1">
                        <a:lumMod val="40000"/>
                        <a:lumOff val="60000"/>
                      </a:schemeClr>
                    </a:gs>
                  </a:gsLst>
                  <a:lin ang="8100000" scaled="1"/>
                </a:gra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0E7E5-E3E1-4587-81DA-DCBE7832B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28FD1-3348-4528-8878-BB097B4E0D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0960-5E6F-4DE7-9F81-208B593850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1625"/>
            <a:ext cx="8229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50" y="1981200"/>
            <a:ext cx="64135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(C) </a:t>
            </a:r>
            <a:r>
              <a:rPr lang="ru-RU"/>
              <a:t>В.О. Сафонов, 2010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31AD90A2-47A1-43A9-8C44-7446FC7FE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rgbClr val="666666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666666"/>
          </a:solidFill>
          <a:latin typeface="Constantia" pitchFamily="18" charset="0"/>
        </a:defRPr>
      </a:lvl9pPr>
    </p:titleStyle>
    <p:bodyStyle>
      <a:lvl1pPr marL="3492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sz="22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1pPr>
      <a:lvl2pPr marL="5778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sz="2000"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2pPr>
      <a:lvl3pPr marL="8064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3pPr>
      <a:lvl4pPr marL="1035050" indent="-349250" algn="l" rtl="0" fontAlgn="base">
        <a:spcBef>
          <a:spcPts val="1800"/>
        </a:spcBef>
        <a:spcAft>
          <a:spcPct val="0"/>
        </a:spcAft>
        <a:buBlip>
          <a:blip r:embed="rId9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4pPr>
      <a:lvl5pPr marL="1263650" indent="-349250" algn="l" rtl="0" fontAlgn="base">
        <a:spcBef>
          <a:spcPts val="1800"/>
        </a:spcBef>
        <a:spcAft>
          <a:spcPct val="0"/>
        </a:spcAft>
        <a:buBlip>
          <a:blip r:embed="rId8"/>
        </a:buBlip>
        <a:defRPr kern="1200">
          <a:gradFill flip="none" rotWithShape="1">
            <a:gsLst>
              <a:gs pos="0">
                <a:schemeClr val="tx1">
                  <a:lumMod val="60000"/>
                  <a:lumOff val="40000"/>
                </a:schemeClr>
              </a:gs>
              <a:gs pos="100000">
                <a:schemeClr val="tx1">
                  <a:lumMod val="40000"/>
                  <a:lumOff val="60000"/>
                </a:schemeClr>
              </a:gs>
            </a:gsLst>
            <a:lin ang="8100000" scaled="1"/>
            <a:tileRect/>
          </a:gradFill>
          <a:latin typeface="+mn-lt"/>
          <a:ea typeface="+mn-ea"/>
          <a:cs typeface="+mn-cs"/>
        </a:defRPr>
      </a:lvl5pPr>
      <a:lvl6pPr marL="14922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6pPr>
      <a:lvl7pPr marL="17208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7pPr>
      <a:lvl8pPr marL="1949450" indent="-349250" algn="l" defTabSz="914400" rtl="0" eaLnBrk="1" latinLnBrk="0" hangingPunct="1">
        <a:spcBef>
          <a:spcPts val="1800"/>
        </a:spcBef>
        <a:buFontTx/>
        <a:buBlip>
          <a:blip r:embed="rId9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8pPr>
      <a:lvl9pPr marL="2178050" indent="-349250" algn="l" defTabSz="914400" rtl="0" eaLnBrk="1" latinLnBrk="0" hangingPunct="1">
        <a:spcBef>
          <a:spcPts val="1800"/>
        </a:spcBef>
        <a:buFontTx/>
        <a:buBlip>
          <a:blip r:embed="rId8"/>
        </a:buBlip>
        <a:defRPr sz="1800" kern="120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osafonov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lyhimnie.math.spbu.ru/jt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33375"/>
            <a:ext cx="8915400" cy="23749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Основы современных        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</a:t>
            </a:r>
            <a:r>
              <a:rPr lang="ru-RU" sz="4000" b="1" dirty="0" smtClean="0">
                <a:solidFill>
                  <a:srgbClr val="666666"/>
                </a:solidFill>
              </a:rPr>
              <a:t>операционных систем</a:t>
            </a:r>
            <a:br>
              <a:rPr lang="ru-RU" sz="4000" b="1" dirty="0" smtClean="0">
                <a:solidFill>
                  <a:srgbClr val="666666"/>
                </a:solidFill>
              </a:rPr>
            </a:br>
            <a:r>
              <a:rPr lang="en-US" sz="4000" b="1" dirty="0" smtClean="0">
                <a:solidFill>
                  <a:srgbClr val="666666"/>
                </a:solidFill>
              </a:rPr>
              <a:t>                          </a:t>
            </a:r>
            <a:r>
              <a:rPr lang="ru-RU" sz="3200" i="1" dirty="0" smtClean="0">
                <a:solidFill>
                  <a:srgbClr val="666666"/>
                </a:solidFill>
              </a:rPr>
              <a:t>Лекция </a:t>
            </a:r>
            <a:r>
              <a:rPr lang="en-US" sz="3200" i="1" dirty="0" smtClean="0">
                <a:solidFill>
                  <a:srgbClr val="666666"/>
                </a:solidFill>
              </a:rPr>
              <a:t>20</a:t>
            </a:r>
            <a:endParaRPr lang="en-US" sz="3200" dirty="0" smtClean="0">
              <a:solidFill>
                <a:srgbClr val="666666"/>
              </a:solidFill>
              <a:latin typeface="Constantia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24" y="3071810"/>
            <a:ext cx="7834312" cy="2984500"/>
          </a:xfrm>
        </p:spPr>
        <p:txBody>
          <a:bodyPr>
            <a:normAutofit fontScale="3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000" dirty="0" smtClean="0"/>
              <a:t>                            </a:t>
            </a:r>
            <a:r>
              <a:rPr lang="ru-RU" sz="7000" b="1" i="1" dirty="0" smtClean="0"/>
              <a:t>Сафонов Владимир Олегович </a:t>
            </a:r>
            <a:r>
              <a:rPr lang="en-US" sz="7000" b="1" i="1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Профессор кафедры информатики</a:t>
            </a:r>
            <a:r>
              <a:rPr lang="en-US" sz="4200" dirty="0" smtClean="0"/>
              <a:t>,</a:t>
            </a:r>
            <a:r>
              <a:rPr lang="en-US" sz="4400" b="1" i="1" dirty="0" smtClean="0"/>
              <a:t> </a:t>
            </a:r>
            <a:endParaRPr lang="ru-RU" sz="42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Заведующий лабораторией </a:t>
            </a:r>
            <a:r>
              <a:rPr lang="en-US" sz="4200" dirty="0" smtClean="0"/>
              <a:t>Java-</a:t>
            </a:r>
            <a:r>
              <a:rPr lang="ru-RU" sz="4200" dirty="0"/>
              <a:t>технологии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</a:t>
            </a:r>
            <a:r>
              <a:rPr lang="ru-RU" sz="4200" dirty="0" smtClean="0"/>
              <a:t>мат-мех</a:t>
            </a:r>
            <a:r>
              <a:rPr lang="en-US" sz="4200" dirty="0" smtClean="0"/>
              <a:t>. </a:t>
            </a:r>
            <a:r>
              <a:rPr lang="ru-RU" sz="4200" dirty="0" smtClean="0"/>
              <a:t>факультета </a:t>
            </a:r>
            <a:r>
              <a:rPr lang="ru-RU" sz="4200" dirty="0"/>
              <a:t>СПбГУ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>                                               Email</a:t>
            </a:r>
            <a:r>
              <a:rPr lang="en-US" sz="4200" dirty="0"/>
              <a:t>:  </a:t>
            </a:r>
            <a:r>
              <a:rPr lang="en-US" sz="4200" b="1" dirty="0" smtClean="0">
                <a:latin typeface="Courier New" pitchFamily="49" charset="0"/>
                <a:hlinkClick r:id="rId3"/>
              </a:rPr>
              <a:t>vosafonov@gmail.com</a:t>
            </a:r>
            <a:r>
              <a:rPr lang="en-US" sz="4200" b="1" dirty="0" smtClean="0">
                <a:latin typeface="Courier New" pitchFamily="49" charset="0"/>
              </a:rPr>
              <a:t> </a:t>
            </a:r>
            <a:endParaRPr lang="ru-RU" sz="4200" b="1" dirty="0" smtClean="0">
              <a:latin typeface="Courier New" pitchFamily="49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500" dirty="0" smtClean="0">
                <a:latin typeface="Arial" pitchFamily="34" charset="0"/>
              </a:rPr>
              <a:t>                                  </a:t>
            </a:r>
            <a:r>
              <a:rPr lang="ru-RU" sz="4500" dirty="0" smtClean="0">
                <a:latin typeface="Arial" pitchFamily="34" charset="0"/>
              </a:rPr>
              <a:t>Сайт лаборатории</a:t>
            </a:r>
            <a:r>
              <a:rPr lang="en-US" sz="4500" dirty="0" smtClean="0">
                <a:latin typeface="Arial" pitchFamily="34" charset="0"/>
              </a:rPr>
              <a:t>: </a:t>
            </a:r>
            <a:r>
              <a:rPr lang="en-US" sz="4500" b="1" dirty="0" smtClean="0">
                <a:latin typeface="Arial" pitchFamily="34" charset="0"/>
                <a:hlinkClick r:id="rId4"/>
              </a:rPr>
              <a:t>http://polyhimnie.math.spbu.ru/jtl</a:t>
            </a:r>
            <a:r>
              <a:rPr lang="en-US" sz="4500" b="1" dirty="0" smtClean="0">
                <a:latin typeface="Arial" pitchFamily="34" charset="0"/>
              </a:rPr>
              <a:t>  </a:t>
            </a:r>
            <a:endParaRPr lang="en-US" sz="4500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7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2910" y="214290"/>
            <a:ext cx="7848600" cy="8382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Ссылочное размещение файла </a:t>
            </a:r>
            <a:endParaRPr lang="en-US" sz="3600" dirty="0"/>
          </a:p>
        </p:txBody>
      </p:sp>
      <p:pic>
        <p:nvPicPr>
          <p:cNvPr id="7" name="Content Placeholder 6" descr="Fig_20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5070224" cy="507672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8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14290"/>
            <a:ext cx="8101042" cy="7001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500" dirty="0"/>
              <a:t>File Allocation Table</a:t>
            </a:r>
            <a:r>
              <a:rPr lang="ru-RU" sz="2500" dirty="0"/>
              <a:t> (</a:t>
            </a:r>
            <a:r>
              <a:rPr lang="en-US" sz="2500" dirty="0"/>
              <a:t>FAT</a:t>
            </a:r>
            <a:r>
              <a:rPr lang="en-US" sz="2500" dirty="0" smtClean="0"/>
              <a:t>) –</a:t>
            </a:r>
            <a:br>
              <a:rPr lang="en-US" sz="2500" dirty="0" smtClean="0"/>
            </a:br>
            <a:r>
              <a:rPr lang="ru-RU" sz="2500" dirty="0" smtClean="0"/>
              <a:t>разработана Биллом Гейтсом в 1976-1977 г.</a:t>
            </a:r>
            <a:endParaRPr lang="en-US" sz="2500" dirty="0"/>
          </a:p>
        </p:txBody>
      </p:sp>
      <p:pic>
        <p:nvPicPr>
          <p:cNvPr id="7" name="Content Placeholder 6" descr="Fig_20.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071546"/>
            <a:ext cx="6143668" cy="524127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9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Индексируемое размещение</a:t>
            </a:r>
            <a:endParaRPr lang="en-US" sz="3600"/>
          </a:p>
        </p:txBody>
      </p:sp>
      <p:sp>
        <p:nvSpPr>
          <p:cNvPr id="519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/>
              <a:t>Все указатели собраны вместе в индексный блок</a:t>
            </a:r>
            <a:r>
              <a:rPr lang="en-US" sz="2400" b="1" i="1" dirty="0"/>
              <a:t>.</a:t>
            </a:r>
            <a:endParaRPr lang="en-US" sz="2400" b="1" dirty="0"/>
          </a:p>
          <a:p>
            <a:pPr>
              <a:buClr>
                <a:schemeClr val="tx1"/>
              </a:buClr>
              <a:defRPr/>
            </a:pPr>
            <a:r>
              <a:rPr lang="ru-RU" sz="2400" b="1" dirty="0"/>
              <a:t>Используется индексная таблица, ссылающаяся на блоки данных файла</a:t>
            </a:r>
            <a:endParaRPr lang="en-US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0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304800"/>
            <a:ext cx="81153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Пример индексируемого размещения</a:t>
            </a:r>
            <a:endParaRPr lang="en-US" sz="3600"/>
          </a:p>
        </p:txBody>
      </p:sp>
      <p:pic>
        <p:nvPicPr>
          <p:cNvPr id="7" name="Content Placeholder 6" descr="Fig_20.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5623421" cy="493659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1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Индексируемое размещение (прод.)</a:t>
            </a:r>
            <a:endParaRPr lang="en-US" sz="3600"/>
          </a:p>
        </p:txBody>
      </p:sp>
      <p:sp>
        <p:nvSpPr>
          <p:cNvPr id="521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2000" b="1" dirty="0"/>
              <a:t>Необходима индексная таблица</a:t>
            </a:r>
            <a:endParaRPr lang="en-US" sz="2000" b="1" dirty="0"/>
          </a:p>
          <a:p>
            <a:pPr>
              <a:defRPr/>
            </a:pPr>
            <a:r>
              <a:rPr lang="ru-RU" sz="2000" b="1" dirty="0"/>
              <a:t>Возможность произвольного доступа</a:t>
            </a:r>
            <a:endParaRPr lang="en-US" sz="2000" b="1" dirty="0"/>
          </a:p>
          <a:p>
            <a:pPr>
              <a:defRPr/>
            </a:pPr>
            <a:r>
              <a:rPr lang="ru-RU" sz="2000" b="1" dirty="0"/>
              <a:t>Динамический доступ без внешней фрагментации</a:t>
            </a:r>
            <a:r>
              <a:rPr lang="en-US" sz="2000" b="1" dirty="0"/>
              <a:t>, </a:t>
            </a:r>
            <a:r>
              <a:rPr lang="ru-RU" sz="2000" b="1" dirty="0"/>
              <a:t>но накладные расходы – индексный блок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Отображение логического адреса в физический</a:t>
            </a:r>
            <a:r>
              <a:rPr lang="en-US" sz="2000" b="1" dirty="0"/>
              <a:t>:  </a:t>
            </a:r>
            <a:r>
              <a:rPr lang="ru-RU" sz="2000" b="1" dirty="0"/>
              <a:t>максимальный размер - </a:t>
            </a:r>
            <a:r>
              <a:rPr lang="en-US" sz="2000" b="1" dirty="0"/>
              <a:t> 256K </a:t>
            </a:r>
            <a:r>
              <a:rPr lang="ru-RU" sz="2000" b="1" dirty="0"/>
              <a:t>слов</a:t>
            </a:r>
            <a:r>
              <a:rPr lang="en-US" sz="2000" b="1" dirty="0"/>
              <a:t>;  </a:t>
            </a:r>
            <a:r>
              <a:rPr lang="ru-RU" sz="2000" b="1" dirty="0"/>
              <a:t>размер блока -</a:t>
            </a:r>
            <a:r>
              <a:rPr lang="en-US" sz="2000" b="1" dirty="0"/>
              <a:t> 512 </a:t>
            </a:r>
            <a:r>
              <a:rPr lang="ru-RU" sz="2000" b="1" dirty="0"/>
              <a:t>слов</a:t>
            </a:r>
            <a:r>
              <a:rPr lang="en-US" sz="2000" b="1" dirty="0"/>
              <a:t>.  </a:t>
            </a:r>
            <a:r>
              <a:rPr lang="ru-RU" sz="2000" b="1" dirty="0"/>
              <a:t>Для индексной таблицы требуется только один блок</a:t>
            </a:r>
            <a:r>
              <a:rPr lang="en-US" sz="2000" b="1" dirty="0"/>
              <a:t>.</a:t>
            </a:r>
            <a:r>
              <a:rPr lang="ru-RU" sz="2000" b="1" dirty="0"/>
              <a:t>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b="1" dirty="0"/>
              <a:t>           </a:t>
            </a:r>
            <a:r>
              <a:rPr lang="en-US" sz="2000" b="1" dirty="0"/>
              <a:t>(Q, R)</a:t>
            </a:r>
            <a:r>
              <a:rPr lang="ru-RU" sz="2000" b="1" dirty="0"/>
              <a:t>  </a:t>
            </a:r>
            <a:r>
              <a:rPr lang="en-US" sz="2000" b="1" dirty="0"/>
              <a:t>: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000" b="1" dirty="0"/>
              <a:t>Q = displacement into index table</a:t>
            </a:r>
          </a:p>
          <a:p>
            <a:pPr>
              <a:spcBef>
                <a:spcPct val="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 sz="2000" b="1" dirty="0"/>
              <a:t>R = displacement into block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2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Индексируемое размещение – отображение адресов (прод.)</a:t>
            </a:r>
            <a:endParaRPr lang="en-US" sz="3600"/>
          </a:p>
        </p:txBody>
      </p:sp>
      <p:sp>
        <p:nvSpPr>
          <p:cNvPr id="522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000" b="1" dirty="0"/>
              <a:t>Отображение логического адреса в физический для файла неограниченной длины </a:t>
            </a:r>
            <a:r>
              <a:rPr lang="en-US" sz="2000" b="1" dirty="0"/>
              <a:t> (</a:t>
            </a:r>
            <a:r>
              <a:rPr lang="ru-RU" sz="2000" b="1" dirty="0"/>
              <a:t>размер блока – 512 слов</a:t>
            </a:r>
            <a:r>
              <a:rPr lang="en-US" sz="2000" b="1" dirty="0"/>
              <a:t>).</a:t>
            </a:r>
          </a:p>
          <a:p>
            <a:pPr>
              <a:defRPr/>
            </a:pPr>
            <a:r>
              <a:rPr lang="ru-RU" sz="2000" b="1" dirty="0"/>
              <a:t>Ссылочная схема</a:t>
            </a:r>
            <a:r>
              <a:rPr lang="en-US" sz="2000" b="1" dirty="0"/>
              <a:t> – </a:t>
            </a:r>
            <a:r>
              <a:rPr lang="ru-RU" sz="2000" b="1" dirty="0"/>
              <a:t>в список связываются блоки индексной таблицы</a:t>
            </a:r>
            <a:r>
              <a:rPr lang="en-US" sz="2000" b="1" dirty="0"/>
              <a:t> (</a:t>
            </a:r>
            <a:r>
              <a:rPr lang="ru-RU" sz="2000" b="1" dirty="0"/>
              <a:t>нет ограничения по длине</a:t>
            </a:r>
            <a:r>
              <a:rPr lang="en-US" sz="2000" b="1" dirty="0"/>
              <a:t>).</a:t>
            </a:r>
            <a:endParaRPr lang="ru-RU" sz="2000" b="1" dirty="0"/>
          </a:p>
          <a:p>
            <a:pPr>
              <a:defRPr/>
            </a:pPr>
            <a:r>
              <a:rPr lang="ru-RU" sz="2000" b="1" dirty="0"/>
              <a:t>   </a:t>
            </a:r>
            <a:r>
              <a:rPr lang="en-US" sz="2000" b="1" dirty="0"/>
              <a:t>(Q1, R1)  :</a:t>
            </a:r>
          </a:p>
          <a:p>
            <a:pPr>
              <a:buFont typeface="Wingdings" pitchFamily="2" charset="2"/>
              <a:buNone/>
              <a:defRPr/>
            </a:pPr>
            <a:endParaRPr lang="en-US" sz="2000" b="1" dirty="0"/>
          </a:p>
          <a:p>
            <a:pPr lvl="1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2000" b="1" i="1" dirty="0"/>
              <a:t>Q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</a:t>
            </a:r>
            <a:r>
              <a:rPr lang="en-US" sz="2000" b="1" dirty="0"/>
              <a:t>= </a:t>
            </a:r>
            <a:r>
              <a:rPr lang="ru-RU" sz="2000" b="1" dirty="0"/>
              <a:t>блок индексной таблицы</a:t>
            </a:r>
            <a:endParaRPr lang="en-US" sz="2000" b="1" dirty="0"/>
          </a:p>
          <a:p>
            <a:pPr lvl="1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2000" b="1" i="1" dirty="0"/>
              <a:t>R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</a:t>
            </a:r>
            <a:r>
              <a:rPr lang="ru-RU" sz="2000" b="1" dirty="0"/>
              <a:t>используется следующим образом</a:t>
            </a:r>
            <a:r>
              <a:rPr lang="en-US" sz="2000" b="1" dirty="0"/>
              <a:t>:</a:t>
            </a:r>
            <a:endParaRPr lang="ru-RU" sz="2000" b="1" dirty="0"/>
          </a:p>
          <a:p>
            <a:pPr lvl="1">
              <a:spcBef>
                <a:spcPct val="0"/>
              </a:spcBef>
              <a:buFont typeface="Monotype Sorts" pitchFamily="2" charset="2"/>
              <a:buNone/>
              <a:defRPr/>
            </a:pPr>
            <a:endParaRPr lang="en-US" sz="2000" b="1" dirty="0"/>
          </a:p>
          <a:p>
            <a:pPr lvl="1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2000" b="1" i="1" dirty="0"/>
              <a:t>Q</a:t>
            </a:r>
            <a:r>
              <a:rPr lang="en-US" sz="2000" b="1" baseline="-25000" dirty="0"/>
              <a:t>2</a:t>
            </a:r>
            <a:r>
              <a:rPr lang="en-US" sz="2000" b="1" dirty="0"/>
              <a:t> = </a:t>
            </a:r>
            <a:r>
              <a:rPr lang="ru-RU" sz="2000" b="1" dirty="0"/>
              <a:t>смещение в блоке индексной таблицы</a:t>
            </a:r>
            <a:endParaRPr lang="en-US" sz="2000" b="1" dirty="0"/>
          </a:p>
          <a:p>
            <a:pPr lvl="1">
              <a:spcBef>
                <a:spcPct val="0"/>
              </a:spcBef>
              <a:buFont typeface="Monotype Sorts" pitchFamily="2" charset="2"/>
              <a:buNone/>
              <a:defRPr/>
            </a:pPr>
            <a:r>
              <a:rPr lang="en-US" sz="2000" b="1" i="1" dirty="0"/>
              <a:t>R</a:t>
            </a:r>
            <a:r>
              <a:rPr lang="en-US" sz="2000" b="1" baseline="-25000" dirty="0"/>
              <a:t>2</a:t>
            </a:r>
            <a:r>
              <a:rPr lang="en-US" sz="2000" b="1" dirty="0"/>
              <a:t> </a:t>
            </a:r>
            <a:r>
              <a:rPr lang="ru-RU" sz="2000" b="1" dirty="0"/>
              <a:t>смещение в блоке файла</a:t>
            </a:r>
            <a:r>
              <a:rPr lang="en-US" sz="2000" b="1" dirty="0"/>
              <a:t>: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3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Комбинированная схема</a:t>
            </a:r>
            <a:r>
              <a:rPr lang="en-US" sz="3600"/>
              <a:t>: UNIX (</a:t>
            </a:r>
            <a:r>
              <a:rPr lang="ru-RU" sz="3600"/>
              <a:t>размер блока – 4</a:t>
            </a:r>
            <a:r>
              <a:rPr lang="en-US" sz="3600"/>
              <a:t>K)</a:t>
            </a:r>
          </a:p>
        </p:txBody>
      </p:sp>
      <p:pic>
        <p:nvPicPr>
          <p:cNvPr id="7" name="Content Placeholder 6" descr="Fig_20.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357298"/>
            <a:ext cx="6000792" cy="48920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4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381000"/>
            <a:ext cx="7848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Управление свободной памятью</a:t>
            </a:r>
            <a:endParaRPr lang="en-US" sz="3600"/>
          </a:p>
        </p:txBody>
      </p:sp>
      <p:sp>
        <p:nvSpPr>
          <p:cNvPr id="524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96913" y="1295400"/>
            <a:ext cx="7750175" cy="457200"/>
          </a:xfrm>
        </p:spPr>
        <p:txBody>
          <a:bodyPr/>
          <a:lstStyle/>
          <a:p>
            <a:pPr>
              <a:defRPr/>
            </a:pPr>
            <a:r>
              <a:rPr lang="ru-RU" sz="2400" b="1"/>
              <a:t>Битовый вектор</a:t>
            </a:r>
            <a:r>
              <a:rPr lang="en-US" sz="2400" b="1"/>
              <a:t>  (</a:t>
            </a:r>
            <a:r>
              <a:rPr lang="en-US" sz="2400" b="1" i="1"/>
              <a:t>n</a:t>
            </a:r>
            <a:r>
              <a:rPr lang="en-US" sz="2400" b="1"/>
              <a:t> </a:t>
            </a:r>
            <a:r>
              <a:rPr lang="ru-RU" sz="2400" b="1"/>
              <a:t>блоков</a:t>
            </a:r>
            <a:r>
              <a:rPr lang="en-US" sz="2400" b="1"/>
              <a:t>)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287178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32004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3529013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Rectangle 7"/>
          <p:cNvSpPr>
            <a:spLocks noChangeArrowheads="1"/>
          </p:cNvSpPr>
          <p:nvPr/>
        </p:nvSpPr>
        <p:spPr bwMode="auto">
          <a:xfrm>
            <a:off x="3857625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4186238" y="2085975"/>
            <a:ext cx="360362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451485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4876800" y="2085975"/>
            <a:ext cx="1219200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Helvetica"/>
              </a:rPr>
              <a:t>…</a:t>
            </a:r>
            <a:endParaRPr lang="en-US">
              <a:latin typeface="Helvetica"/>
            </a:endParaRP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6096000" y="2085975"/>
            <a:ext cx="360363" cy="361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0" name="Text Box 12"/>
          <p:cNvSpPr txBox="1">
            <a:spLocks noChangeArrowheads="1"/>
          </p:cNvSpPr>
          <p:nvPr/>
        </p:nvSpPr>
        <p:spPr bwMode="auto">
          <a:xfrm>
            <a:off x="2895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0</a:t>
            </a:r>
          </a:p>
        </p:txBody>
      </p:sp>
      <p:sp>
        <p:nvSpPr>
          <p:cNvPr id="19471" name="Text Box 13"/>
          <p:cNvSpPr txBox="1">
            <a:spLocks noChangeArrowheads="1"/>
          </p:cNvSpPr>
          <p:nvPr/>
        </p:nvSpPr>
        <p:spPr bwMode="auto">
          <a:xfrm>
            <a:off x="32004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1</a:t>
            </a:r>
          </a:p>
        </p:txBody>
      </p:sp>
      <p:sp>
        <p:nvSpPr>
          <p:cNvPr id="19472" name="Text Box 14"/>
          <p:cNvSpPr txBox="1">
            <a:spLocks noChangeArrowheads="1"/>
          </p:cNvSpPr>
          <p:nvPr/>
        </p:nvSpPr>
        <p:spPr bwMode="auto">
          <a:xfrm>
            <a:off x="3657600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Helvetica"/>
              </a:rPr>
              <a:t>2</a:t>
            </a:r>
          </a:p>
        </p:txBody>
      </p:sp>
      <p:sp>
        <p:nvSpPr>
          <p:cNvPr id="19473" name="Text Box 15"/>
          <p:cNvSpPr txBox="1">
            <a:spLocks noChangeArrowheads="1"/>
          </p:cNvSpPr>
          <p:nvPr/>
        </p:nvSpPr>
        <p:spPr bwMode="auto">
          <a:xfrm>
            <a:off x="5994400" y="1676400"/>
            <a:ext cx="51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n-1</a:t>
            </a:r>
          </a:p>
        </p:txBody>
      </p:sp>
      <p:sp>
        <p:nvSpPr>
          <p:cNvPr id="19474" name="Text Box 16"/>
          <p:cNvSpPr txBox="1">
            <a:spLocks noChangeArrowheads="1"/>
          </p:cNvSpPr>
          <p:nvPr/>
        </p:nvSpPr>
        <p:spPr bwMode="auto">
          <a:xfrm>
            <a:off x="2647950" y="2940050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/>
              </a:rPr>
              <a:t>bit[</a:t>
            </a:r>
            <a:r>
              <a:rPr lang="en-US" i="1">
                <a:latin typeface="Helvetica"/>
              </a:rPr>
              <a:t>i</a:t>
            </a:r>
            <a:r>
              <a:rPr lang="en-US">
                <a:latin typeface="Helvetica"/>
              </a:rPr>
              <a:t>] =</a:t>
            </a:r>
          </a:p>
        </p:txBody>
      </p:sp>
      <p:sp>
        <p:nvSpPr>
          <p:cNvPr id="19475" name="Text Box 17"/>
          <p:cNvSpPr txBox="1">
            <a:spLocks noChangeArrowheads="1"/>
          </p:cNvSpPr>
          <p:nvPr/>
        </p:nvSpPr>
        <p:spPr bwMode="auto">
          <a:xfrm rot="-5400000">
            <a:off x="3000375" y="2943225"/>
            <a:ext cx="949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Helvetica"/>
                <a:sym typeface="MT Extra" pitchFamily="18" charset="2"/>
              </a:rPr>
              <a:t></a:t>
            </a:r>
            <a:endParaRPr lang="en-US" sz="5400">
              <a:latin typeface="Helvetica"/>
              <a:sym typeface="Monotype Sorts"/>
            </a:endParaRPr>
          </a:p>
        </p:txBody>
      </p:sp>
      <p:sp>
        <p:nvSpPr>
          <p:cNvPr id="19476" name="Text Box 18"/>
          <p:cNvSpPr txBox="1">
            <a:spLocks noChangeArrowheads="1"/>
          </p:cNvSpPr>
          <p:nvPr/>
        </p:nvSpPr>
        <p:spPr bwMode="auto">
          <a:xfrm>
            <a:off x="3733800" y="2743200"/>
            <a:ext cx="2446338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Helvetica"/>
              </a:rPr>
              <a:t>0 </a:t>
            </a:r>
            <a:r>
              <a:rPr lang="en-US">
                <a:latin typeface="Helvetica"/>
                <a:sym typeface="Symbol" pitchFamily="18" charset="2"/>
              </a:rPr>
              <a:t> block[</a:t>
            </a:r>
            <a:r>
              <a:rPr lang="en-US" i="1">
                <a:latin typeface="Helvetica"/>
                <a:sym typeface="Symbol" pitchFamily="18" charset="2"/>
              </a:rPr>
              <a:t>i</a:t>
            </a:r>
            <a:r>
              <a:rPr lang="en-US">
                <a:latin typeface="Helvetica"/>
                <a:sym typeface="Symbol" pitchFamily="18" charset="2"/>
              </a:rPr>
              <a:t>] </a:t>
            </a:r>
            <a:r>
              <a:rPr lang="ru-RU">
                <a:latin typeface="Helvetica"/>
                <a:sym typeface="Symbol" pitchFamily="18" charset="2"/>
              </a:rPr>
              <a:t>свободен</a:t>
            </a:r>
            <a:endParaRPr lang="en-US">
              <a:latin typeface="Helvetica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en-US">
                <a:latin typeface="Helvetica"/>
                <a:sym typeface="Symbol" pitchFamily="18" charset="2"/>
              </a:rPr>
              <a:t>1 </a:t>
            </a:r>
            <a:r>
              <a:rPr lang="en-US">
                <a:latin typeface="Helvetica"/>
              </a:rPr>
              <a:t> </a:t>
            </a:r>
            <a:r>
              <a:rPr lang="en-US">
                <a:latin typeface="Helvetica"/>
                <a:sym typeface="Symbol" pitchFamily="18" charset="2"/>
              </a:rPr>
              <a:t> block[</a:t>
            </a:r>
            <a:r>
              <a:rPr lang="en-US" i="1">
                <a:latin typeface="Helvetica"/>
                <a:sym typeface="Symbol" pitchFamily="18" charset="2"/>
              </a:rPr>
              <a:t>i</a:t>
            </a:r>
            <a:r>
              <a:rPr lang="en-US">
                <a:latin typeface="Helvetica"/>
                <a:sym typeface="Symbol" pitchFamily="18" charset="2"/>
              </a:rPr>
              <a:t>] </a:t>
            </a:r>
            <a:r>
              <a:rPr lang="ru-RU">
                <a:latin typeface="Helvetica"/>
                <a:sym typeface="Symbol" pitchFamily="18" charset="2"/>
              </a:rPr>
              <a:t>занят</a:t>
            </a:r>
            <a:endParaRPr lang="en-US">
              <a:latin typeface="Helvetica"/>
              <a:sym typeface="Symbol" pitchFamily="18" charset="2"/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990600" y="3886200"/>
            <a:ext cx="70294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Monotype Sorts"/>
              <a:buNone/>
            </a:pPr>
            <a:r>
              <a:rPr kumimoji="1" lang="ru-RU" sz="2000">
                <a:latin typeface="Helvetica"/>
              </a:rPr>
              <a:t>Вычисление номера блока</a:t>
            </a:r>
            <a:endParaRPr kumimoji="1" lang="en-US" sz="2000">
              <a:latin typeface="Helvetica"/>
            </a:endParaRPr>
          </a:p>
        </p:txBody>
      </p:sp>
      <p:sp>
        <p:nvSpPr>
          <p:cNvPr id="19478" name="Text Box 20"/>
          <p:cNvSpPr txBox="1">
            <a:spLocks noChangeArrowheads="1"/>
          </p:cNvSpPr>
          <p:nvPr/>
        </p:nvSpPr>
        <p:spPr bwMode="auto">
          <a:xfrm>
            <a:off x="2667000" y="4419600"/>
            <a:ext cx="2676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latin typeface="Helvetica"/>
              </a:rPr>
              <a:t>(</a:t>
            </a:r>
            <a:r>
              <a:rPr lang="ru-RU">
                <a:latin typeface="Helvetica"/>
              </a:rPr>
              <a:t>число битов в слове</a:t>
            </a:r>
            <a:r>
              <a:rPr lang="en-US">
                <a:latin typeface="Helvetica"/>
              </a:rPr>
              <a:t>) *</a:t>
            </a:r>
          </a:p>
          <a:p>
            <a:r>
              <a:rPr lang="en-US">
                <a:latin typeface="Helvetica"/>
              </a:rPr>
              <a:t>(</a:t>
            </a:r>
            <a:r>
              <a:rPr lang="ru-RU">
                <a:latin typeface="Helvetica"/>
              </a:rPr>
              <a:t>число нулевых слов</a:t>
            </a:r>
            <a:r>
              <a:rPr lang="en-US">
                <a:latin typeface="Helvetica"/>
              </a:rPr>
              <a:t>) +</a:t>
            </a:r>
          </a:p>
          <a:p>
            <a:r>
              <a:rPr lang="ru-RU">
                <a:latin typeface="Helvetica"/>
              </a:rPr>
              <a:t>смещение первой 1</a:t>
            </a:r>
            <a:endParaRPr lang="en-US">
              <a:latin typeface="Helvetic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5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357166"/>
            <a:ext cx="86868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/>
              <a:t>Управление свободной памятью (</a:t>
            </a:r>
            <a:r>
              <a:rPr lang="ru-RU" sz="3600" dirty="0" err="1"/>
              <a:t>прод</a:t>
            </a:r>
            <a:r>
              <a:rPr lang="ru-RU" sz="3600" dirty="0"/>
              <a:t>.)</a:t>
            </a:r>
            <a:endParaRPr lang="en-US" sz="3600" dirty="0"/>
          </a:p>
        </p:txBody>
      </p:sp>
      <p:sp>
        <p:nvSpPr>
          <p:cNvPr id="525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643050"/>
            <a:ext cx="6850088" cy="448311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Битовые шкалы требуют дополнительной памяти</a:t>
            </a:r>
            <a:r>
              <a:rPr lang="en-US" sz="2400" b="1" dirty="0"/>
              <a:t>.  </a:t>
            </a:r>
            <a:r>
              <a:rPr lang="ru-RU" sz="2400" b="1" dirty="0"/>
              <a:t>Пример</a:t>
            </a:r>
            <a:r>
              <a:rPr lang="en-US" sz="2400" b="1" dirty="0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		</a:t>
            </a:r>
            <a:r>
              <a:rPr lang="ru-RU" sz="2400" b="1" dirty="0"/>
              <a:t>размер блока</a:t>
            </a:r>
            <a:r>
              <a:rPr lang="en-US" sz="2400" b="1" dirty="0"/>
              <a:t> = 2</a:t>
            </a:r>
            <a:r>
              <a:rPr lang="en-US" sz="2400" b="1" baseline="30000" dirty="0"/>
              <a:t>12</a:t>
            </a:r>
            <a:r>
              <a:rPr lang="en-US" sz="2400" b="1" dirty="0"/>
              <a:t> </a:t>
            </a:r>
            <a:r>
              <a:rPr lang="ru-RU" sz="2400" b="1" dirty="0"/>
              <a:t>байтов</a:t>
            </a:r>
            <a:endParaRPr lang="en-US" sz="2400" b="1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		</a:t>
            </a:r>
            <a:r>
              <a:rPr lang="ru-RU" sz="2400" b="1" dirty="0"/>
              <a:t>размер диска</a:t>
            </a:r>
            <a:r>
              <a:rPr lang="en-US" sz="2400" b="1" dirty="0"/>
              <a:t> = 2</a:t>
            </a:r>
            <a:r>
              <a:rPr lang="en-US" sz="2400" b="1" baseline="30000" dirty="0"/>
              <a:t>30</a:t>
            </a:r>
            <a:r>
              <a:rPr lang="en-US" sz="2400" b="1" dirty="0"/>
              <a:t> </a:t>
            </a:r>
            <a:r>
              <a:rPr lang="ru-RU" sz="2400" b="1" dirty="0"/>
              <a:t>байтов</a:t>
            </a:r>
            <a:r>
              <a:rPr lang="en-US" sz="2400" b="1" dirty="0"/>
              <a:t> (1 GB)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dirty="0"/>
              <a:t>		</a:t>
            </a:r>
            <a:r>
              <a:rPr lang="en-US" sz="2400" b="1" i="1" dirty="0"/>
              <a:t>n</a:t>
            </a:r>
            <a:r>
              <a:rPr lang="en-US" sz="2400" b="1" dirty="0"/>
              <a:t> = 2</a:t>
            </a:r>
            <a:r>
              <a:rPr lang="en-US" sz="2400" b="1" baseline="30000" dirty="0"/>
              <a:t>30</a:t>
            </a:r>
            <a:r>
              <a:rPr lang="en-US" sz="2400" b="1" dirty="0"/>
              <a:t>/2</a:t>
            </a:r>
            <a:r>
              <a:rPr lang="en-US" sz="2400" b="1" baseline="30000" dirty="0"/>
              <a:t>12</a:t>
            </a:r>
            <a:r>
              <a:rPr lang="en-US" sz="2400" b="1" dirty="0"/>
              <a:t> = 2</a:t>
            </a:r>
            <a:r>
              <a:rPr lang="en-US" sz="2400" b="1" baseline="30000" dirty="0"/>
              <a:t>18</a:t>
            </a:r>
            <a:r>
              <a:rPr lang="en-US" sz="2400" b="1" dirty="0"/>
              <a:t> </a:t>
            </a:r>
            <a:r>
              <a:rPr lang="ru-RU" sz="2400" b="1" dirty="0"/>
              <a:t>битов</a:t>
            </a:r>
            <a:r>
              <a:rPr lang="en-US" sz="2400" b="1" dirty="0"/>
              <a:t> (</a:t>
            </a:r>
            <a:r>
              <a:rPr lang="ru-RU" sz="2400" b="1" dirty="0"/>
              <a:t>или</a:t>
            </a:r>
            <a:r>
              <a:rPr lang="en-US" sz="2400" b="1" dirty="0"/>
              <a:t> 32 KB)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Легко получать смежно расположенные файлы</a:t>
            </a:r>
            <a:r>
              <a:rPr lang="en-US" sz="24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Связанный список (свободной памяти)</a:t>
            </a:r>
            <a:r>
              <a:rPr lang="en-US" sz="2400" b="1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Невозможно легко получить смежную область памяти</a:t>
            </a:r>
            <a:endParaRPr lang="en-US" sz="2400" b="1" dirty="0"/>
          </a:p>
          <a:p>
            <a:pPr lvl="1">
              <a:lnSpc>
                <a:spcPct val="90000"/>
              </a:lnSpc>
              <a:defRPr/>
            </a:pPr>
            <a:r>
              <a:rPr lang="ru-RU" sz="2400" b="1" dirty="0"/>
              <a:t>Нет лишнего расходования памяти</a:t>
            </a:r>
            <a:endParaRPr lang="en-US" sz="2400" b="1" dirty="0"/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6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Управление свободной памятью (прод.)</a:t>
            </a:r>
            <a:endParaRPr lang="en-US" sz="3600"/>
          </a:p>
        </p:txBody>
      </p:sp>
      <p:sp>
        <p:nvSpPr>
          <p:cNvPr id="526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714488"/>
            <a:ext cx="6992964" cy="44116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000" b="1" dirty="0"/>
              <a:t>Необходимо защищать</a:t>
            </a:r>
            <a:r>
              <a:rPr lang="en-US" sz="2000" b="1" dirty="0"/>
              <a:t>:</a:t>
            </a:r>
          </a:p>
          <a:p>
            <a:pPr lvl="1">
              <a:defRPr/>
            </a:pPr>
            <a:r>
              <a:rPr lang="ru-RU" sz="2000" b="1" dirty="0"/>
              <a:t>Указатель на список свободной памяти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Битовую шкалу</a:t>
            </a:r>
            <a:endParaRPr lang="en-US" sz="2000" b="1" dirty="0"/>
          </a:p>
          <a:p>
            <a:pPr lvl="2">
              <a:defRPr/>
            </a:pPr>
            <a:r>
              <a:rPr lang="ru-RU" sz="2000" b="1" dirty="0"/>
              <a:t>Должна храниться на диске</a:t>
            </a:r>
            <a:endParaRPr lang="en-US" sz="2000" b="1" dirty="0"/>
          </a:p>
          <a:p>
            <a:pPr lvl="2">
              <a:defRPr/>
            </a:pPr>
            <a:r>
              <a:rPr lang="ru-RU" sz="2000" b="1" dirty="0"/>
              <a:t>Копии в памяти и на диске могут различаться</a:t>
            </a:r>
            <a:r>
              <a:rPr lang="en-US" sz="2000" b="1" dirty="0"/>
              <a:t>.</a:t>
            </a:r>
          </a:p>
          <a:p>
            <a:pPr lvl="2">
              <a:defRPr/>
            </a:pPr>
            <a:r>
              <a:rPr lang="ru-RU" sz="2000" b="1" dirty="0"/>
              <a:t>Нельзя допустить, чтобы</a:t>
            </a:r>
            <a:r>
              <a:rPr lang="en-US" sz="2000" b="1" dirty="0"/>
              <a:t> block[</a:t>
            </a:r>
            <a:r>
              <a:rPr lang="en-US" sz="2000" b="1" i="1" dirty="0" err="1"/>
              <a:t>i</a:t>
            </a:r>
            <a:r>
              <a:rPr lang="en-US" sz="2000" b="1" dirty="0"/>
              <a:t>] </a:t>
            </a:r>
            <a:r>
              <a:rPr lang="ru-RU" sz="2000" b="1" dirty="0"/>
              <a:t>имел такую ситуацию,  когда</a:t>
            </a:r>
            <a:r>
              <a:rPr lang="en-US" sz="2000" b="1" dirty="0"/>
              <a:t> bit[</a:t>
            </a:r>
            <a:r>
              <a:rPr lang="en-US" sz="2000" b="1" i="1" dirty="0" err="1"/>
              <a:t>i</a:t>
            </a:r>
            <a:r>
              <a:rPr lang="en-US" sz="2000" b="1" dirty="0"/>
              <a:t>] = 1 </a:t>
            </a:r>
            <a:r>
              <a:rPr lang="ru-RU" sz="2000" b="1" dirty="0"/>
              <a:t>в памяти</a:t>
            </a:r>
            <a:r>
              <a:rPr lang="en-US" sz="2000" b="1" dirty="0"/>
              <a:t> </a:t>
            </a:r>
            <a:r>
              <a:rPr lang="ru-RU" sz="2000" b="1" dirty="0"/>
              <a:t>и</a:t>
            </a:r>
            <a:r>
              <a:rPr lang="en-US" sz="2000" b="1" dirty="0"/>
              <a:t> bit[</a:t>
            </a:r>
            <a:r>
              <a:rPr lang="en-US" sz="2000" b="1" i="1" dirty="0" err="1"/>
              <a:t>i</a:t>
            </a:r>
            <a:r>
              <a:rPr lang="en-US" sz="2000" b="1" dirty="0"/>
              <a:t>] = 0 </a:t>
            </a:r>
            <a:r>
              <a:rPr lang="ru-RU" sz="2000" b="1" dirty="0"/>
              <a:t>на диске</a:t>
            </a:r>
            <a:r>
              <a:rPr lang="en-US" sz="2000" b="1" dirty="0"/>
              <a:t>.</a:t>
            </a:r>
          </a:p>
          <a:p>
            <a:pPr lvl="1">
              <a:defRPr/>
            </a:pPr>
            <a:r>
              <a:rPr lang="ru-RU" sz="2000" b="1" dirty="0"/>
              <a:t>Решение</a:t>
            </a:r>
            <a:r>
              <a:rPr lang="en-US" sz="2000" b="1" dirty="0"/>
              <a:t>:</a:t>
            </a:r>
          </a:p>
          <a:p>
            <a:pPr lvl="2">
              <a:defRPr/>
            </a:pPr>
            <a:r>
              <a:rPr lang="ru-RU" sz="2000" b="1" dirty="0"/>
              <a:t>Установить</a:t>
            </a:r>
            <a:r>
              <a:rPr lang="en-US" sz="2000" b="1" dirty="0"/>
              <a:t> bit[</a:t>
            </a:r>
            <a:r>
              <a:rPr lang="en-US" sz="2000" b="1" i="1" dirty="0" err="1"/>
              <a:t>i</a:t>
            </a:r>
            <a:r>
              <a:rPr lang="en-US" sz="2000" b="1" dirty="0"/>
              <a:t>] = 1 </a:t>
            </a:r>
            <a:r>
              <a:rPr lang="ru-RU" sz="2000" b="1" dirty="0"/>
              <a:t>на диске</a:t>
            </a:r>
            <a:r>
              <a:rPr lang="en-US" sz="2000" b="1" dirty="0"/>
              <a:t>.</a:t>
            </a:r>
          </a:p>
          <a:p>
            <a:pPr lvl="2">
              <a:defRPr/>
            </a:pPr>
            <a:r>
              <a:rPr lang="ru-RU" sz="2000" b="1" dirty="0"/>
              <a:t>Разместить</a:t>
            </a:r>
            <a:r>
              <a:rPr lang="en-US" sz="2000" b="1" dirty="0"/>
              <a:t> block[</a:t>
            </a:r>
            <a:r>
              <a:rPr lang="en-US" sz="2000" b="1" i="1" dirty="0" err="1"/>
              <a:t>i</a:t>
            </a:r>
            <a:r>
              <a:rPr lang="en-US" sz="2000" b="1" dirty="0"/>
              <a:t>]</a:t>
            </a:r>
          </a:p>
          <a:p>
            <a:pPr lvl="2">
              <a:defRPr/>
            </a:pPr>
            <a:r>
              <a:rPr lang="ru-RU" sz="2000" b="1" dirty="0"/>
              <a:t>Установить</a:t>
            </a:r>
            <a:r>
              <a:rPr lang="en-US" sz="2000" b="1" dirty="0"/>
              <a:t> bit[</a:t>
            </a:r>
            <a:r>
              <a:rPr lang="en-US" sz="2000" b="1" i="1" dirty="0" err="1"/>
              <a:t>i</a:t>
            </a:r>
            <a:r>
              <a:rPr lang="en-US" sz="2000" b="1" dirty="0"/>
              <a:t>] = 1 </a:t>
            </a:r>
            <a:r>
              <a:rPr lang="ru-RU" sz="2000" b="1" dirty="0"/>
              <a:t>в памяти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08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ru-RU" sz="3600"/>
              <a:t>Виртуальные файловые системы</a:t>
            </a:r>
            <a:endParaRPr lang="en-US" sz="3600"/>
          </a:p>
        </p:txBody>
      </p:sp>
      <p:sp>
        <p:nvSpPr>
          <p:cNvPr id="5089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981200"/>
            <a:ext cx="7772400" cy="4343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Виртуальные файловые системы</a:t>
            </a:r>
            <a:r>
              <a:rPr lang="en-US" sz="2400" b="1" dirty="0"/>
              <a:t> (VFS) </a:t>
            </a:r>
            <a:r>
              <a:rPr lang="ru-RU" sz="2400" b="1" dirty="0"/>
              <a:t>обеспечивают объектно-ориентированный способ реализации файловых систем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en-US" sz="2400" b="1" dirty="0"/>
              <a:t>VFS </a:t>
            </a:r>
            <a:r>
              <a:rPr lang="ru-RU" sz="2400" b="1" dirty="0"/>
              <a:t>обеспечивает единый интерфейс системных вызовов </a:t>
            </a:r>
            <a:r>
              <a:rPr lang="en-US" sz="2400" b="1" dirty="0"/>
              <a:t>(API) </a:t>
            </a:r>
            <a:r>
              <a:rPr lang="ru-RU" sz="2400" b="1" dirty="0"/>
              <a:t>для различных типов файловых систем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Данный</a:t>
            </a:r>
            <a:r>
              <a:rPr lang="en-US" sz="2400" b="1" dirty="0"/>
              <a:t> API </a:t>
            </a:r>
            <a:r>
              <a:rPr lang="ru-RU" sz="2400" b="1" dirty="0"/>
              <a:t>является набором операций над</a:t>
            </a:r>
            <a:r>
              <a:rPr lang="en-US" sz="2400" b="1" dirty="0"/>
              <a:t> VFS</a:t>
            </a:r>
            <a:r>
              <a:rPr lang="ru-RU" sz="2400" b="1" dirty="0"/>
              <a:t>, а не над каким-либо специфическим типом файловых систем</a:t>
            </a:r>
            <a:r>
              <a:rPr lang="en-US" sz="24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7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886728" cy="8429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dirty="0" smtClean="0"/>
              <a:t>Список </a:t>
            </a:r>
            <a:r>
              <a:rPr lang="ru-RU" sz="3600" dirty="0"/>
              <a:t>свободной дисковой памяти</a:t>
            </a:r>
            <a:endParaRPr lang="en-US" sz="3600" dirty="0"/>
          </a:p>
        </p:txBody>
      </p:sp>
      <p:pic>
        <p:nvPicPr>
          <p:cNvPr id="7" name="Content Placeholder 6" descr="Fig_20.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118" y="1094137"/>
            <a:ext cx="4201212" cy="511907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8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33375"/>
            <a:ext cx="8610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Эффективность и </a:t>
            </a:r>
            <a:r>
              <a:rPr lang="ru-RU" sz="3600" dirty="0" smtClean="0"/>
              <a:t>производительность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дисковой памяти</a:t>
            </a:r>
            <a:endParaRPr lang="en-US" sz="3600" dirty="0"/>
          </a:p>
        </p:txBody>
      </p:sp>
      <p:sp>
        <p:nvSpPr>
          <p:cNvPr id="528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484313"/>
            <a:ext cx="8208962" cy="468153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000" b="1" dirty="0"/>
              <a:t>Эффективность зависит от</a:t>
            </a:r>
            <a:r>
              <a:rPr lang="en-US" sz="2000" b="1" dirty="0"/>
              <a:t>:</a:t>
            </a:r>
          </a:p>
          <a:p>
            <a:pPr lvl="1">
              <a:defRPr/>
            </a:pPr>
            <a:r>
              <a:rPr lang="ru-RU" sz="2000" b="1" dirty="0"/>
              <a:t>Алгоритмов распределения дисковой памяти и управления директориями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Типов данных, хранимых в элементе директории для файла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Производительность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Кэширование диска</a:t>
            </a:r>
            <a:r>
              <a:rPr lang="en-US" sz="2000" b="1" dirty="0"/>
              <a:t> – </a:t>
            </a:r>
            <a:r>
              <a:rPr lang="ru-RU" sz="2000" b="1" dirty="0"/>
              <a:t>специальная область основной памяти </a:t>
            </a:r>
            <a:r>
              <a:rPr lang="en-US" sz="2000" b="1" dirty="0"/>
              <a:t> </a:t>
            </a:r>
            <a:r>
              <a:rPr lang="ru-RU" sz="2000" b="1" dirty="0"/>
              <a:t>для часто используемых блоков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Освобождение прочитанного (</a:t>
            </a:r>
            <a:r>
              <a:rPr lang="en-US" sz="2000" b="1" dirty="0"/>
              <a:t>free-behind</a:t>
            </a:r>
            <a:r>
              <a:rPr lang="ru-RU" sz="2000" b="1" dirty="0"/>
              <a:t>)</a:t>
            </a:r>
            <a:r>
              <a:rPr lang="en-US" sz="2000" b="1" dirty="0"/>
              <a:t> </a:t>
            </a:r>
            <a:r>
              <a:rPr lang="ru-RU" sz="2000" b="1" dirty="0"/>
              <a:t>и опережающее считывание (</a:t>
            </a:r>
            <a:r>
              <a:rPr lang="en-US" sz="2000" b="1" dirty="0"/>
              <a:t>read-ahead</a:t>
            </a:r>
            <a:r>
              <a:rPr lang="ru-RU" sz="2000" b="1" dirty="0"/>
              <a:t>)</a:t>
            </a:r>
            <a:r>
              <a:rPr lang="en-US" sz="2000" b="1" dirty="0"/>
              <a:t> – </a:t>
            </a:r>
            <a:r>
              <a:rPr lang="ru-RU" sz="2000" b="1" dirty="0"/>
              <a:t>методы оптимизации последовательного доступа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Улучшение производительности </a:t>
            </a:r>
            <a:r>
              <a:rPr lang="en-US" sz="2000" b="1" dirty="0"/>
              <a:t>PC </a:t>
            </a:r>
            <a:r>
              <a:rPr lang="ru-RU" sz="2000" b="1" dirty="0"/>
              <a:t>путем выделения области памяти под виртуальный диск (</a:t>
            </a:r>
            <a:r>
              <a:rPr lang="en-US" sz="2000" b="1" dirty="0"/>
              <a:t>RAM-</a:t>
            </a:r>
            <a:r>
              <a:rPr lang="ru-RU" sz="2000" b="1" dirty="0"/>
              <a:t>диск)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29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Различные методы размещения кэша для диска</a:t>
            </a:r>
            <a:endParaRPr lang="en-US" sz="3600"/>
          </a:p>
        </p:txBody>
      </p:sp>
      <p:pic>
        <p:nvPicPr>
          <p:cNvPr id="7" name="Content Placeholder 6" descr="Fig_20.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000240"/>
            <a:ext cx="8758562" cy="328614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0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Кэш страниц</a:t>
            </a:r>
            <a:endParaRPr lang="en-US" sz="3600"/>
          </a:p>
        </p:txBody>
      </p:sp>
      <p:sp>
        <p:nvSpPr>
          <p:cNvPr id="530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000" b="1" dirty="0"/>
              <a:t>Кэш страниц кэширует страницы, а не блоки файла,</a:t>
            </a:r>
            <a:r>
              <a:rPr lang="en-US" sz="2000" b="1" dirty="0"/>
              <a:t> </a:t>
            </a:r>
            <a:r>
              <a:rPr lang="ru-RU" sz="2000" b="1" dirty="0"/>
              <a:t>используя методы организации виртуальной памяти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ru-RU" sz="2000" b="1" dirty="0"/>
              <a:t>Ввод-вывод файлов, отображаемых в память, использует кэш страниц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ru-RU" sz="2000" b="1" dirty="0"/>
              <a:t>Обычный ввод-вывод через файловую систему использует кэш буфера (диска)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ru-RU" sz="2000" b="1" dirty="0"/>
              <a:t>Полученная общая схема обработки приведена на следующем слайде</a:t>
            </a:r>
            <a:r>
              <a:rPr lang="en-US" sz="2000" b="1" dirty="0"/>
              <a:t>.</a:t>
            </a:r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1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Ввод-вывод </a:t>
            </a:r>
            <a:r>
              <a:rPr lang="ru-RU" sz="3600" dirty="0" smtClean="0"/>
              <a:t>без унифицированной </a:t>
            </a:r>
            <a:r>
              <a:rPr lang="ru-RU" sz="3600" dirty="0"/>
              <a:t>буферной </a:t>
            </a:r>
            <a:r>
              <a:rPr lang="ru-RU" sz="3600" dirty="0" smtClean="0"/>
              <a:t>кэш-памяти</a:t>
            </a:r>
            <a:endParaRPr lang="en-US" sz="3600" dirty="0"/>
          </a:p>
        </p:txBody>
      </p:sp>
      <p:pic>
        <p:nvPicPr>
          <p:cNvPr id="7" name="Content Placeholder 6" descr="Fig_20.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428736"/>
            <a:ext cx="5072098" cy="49374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2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428604"/>
            <a:ext cx="88392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Унифицированная буферная кэш-память</a:t>
            </a:r>
            <a:endParaRPr lang="en-US" sz="3600" dirty="0"/>
          </a:p>
        </p:txBody>
      </p:sp>
      <p:sp>
        <p:nvSpPr>
          <p:cNvPr id="532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/>
              <a:t>Унифицированная буферная кэш-память </a:t>
            </a:r>
            <a:r>
              <a:rPr lang="en-US" sz="2800" b="1" dirty="0"/>
              <a:t> </a:t>
            </a:r>
            <a:r>
              <a:rPr lang="ru-RU" sz="2800" b="1" dirty="0"/>
              <a:t>использует один и тот же кэш страниц</a:t>
            </a:r>
            <a:r>
              <a:rPr lang="en-US" sz="2800" b="1" dirty="0"/>
              <a:t> </a:t>
            </a:r>
            <a:r>
              <a:rPr lang="ru-RU" sz="2800" b="1" dirty="0"/>
              <a:t>для кэширования и файлов, отображаемых в память, и обычных операций ввода-вывода через файловую систему</a:t>
            </a:r>
            <a:r>
              <a:rPr lang="en-US" sz="2800" b="1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US" sz="2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3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4282" y="214290"/>
            <a:ext cx="8715404" cy="1419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Ввод-вывод с использованием унифицированной буферной кэш-памяти</a:t>
            </a:r>
            <a:endParaRPr lang="en-US" sz="3600" dirty="0"/>
          </a:p>
        </p:txBody>
      </p:sp>
      <p:pic>
        <p:nvPicPr>
          <p:cNvPr id="7" name="Content Placeholder 6" descr="Fig_20.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831" y="1685216"/>
            <a:ext cx="6512069" cy="45902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4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62950" cy="952500"/>
          </a:xfrm>
        </p:spPr>
        <p:txBody>
          <a:bodyPr/>
          <a:lstStyle/>
          <a:p>
            <a:pPr>
              <a:defRPr/>
            </a:pPr>
            <a:r>
              <a:rPr lang="ru-RU" sz="3600"/>
              <a:t>Восстановление</a:t>
            </a:r>
            <a:endParaRPr lang="en-US" sz="3600"/>
          </a:p>
        </p:txBody>
      </p:sp>
      <p:sp>
        <p:nvSpPr>
          <p:cNvPr id="5345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341438"/>
            <a:ext cx="7918450" cy="46799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b="1" dirty="0"/>
              <a:t>Проверка согласованности</a:t>
            </a:r>
            <a:r>
              <a:rPr lang="en-US" sz="2400" b="1" dirty="0"/>
              <a:t> – </a:t>
            </a:r>
            <a:r>
              <a:rPr lang="ru-RU" sz="2400" b="1" dirty="0"/>
              <a:t>сравнивает данные в структуре директорий</a:t>
            </a:r>
            <a:r>
              <a:rPr lang="en-US" sz="2400" b="1" dirty="0"/>
              <a:t> </a:t>
            </a:r>
            <a:r>
              <a:rPr lang="ru-RU" sz="2400" b="1" dirty="0"/>
              <a:t>с блоками данных на диске</a:t>
            </a:r>
            <a:r>
              <a:rPr lang="en-US" sz="2400" b="1" dirty="0"/>
              <a:t> </a:t>
            </a:r>
            <a:r>
              <a:rPr lang="ru-RU" sz="2400" b="1" dirty="0"/>
              <a:t>и пытается исправить несогласованности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Используйте системные программы для резервного копирования</a:t>
            </a:r>
            <a:r>
              <a:rPr lang="en-US" sz="2400" b="1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back up</a:t>
            </a:r>
            <a:r>
              <a:rPr lang="ru-RU" sz="2400" b="1" dirty="0"/>
              <a:t>)</a:t>
            </a:r>
            <a:r>
              <a:rPr lang="en-US" sz="2400" b="1" dirty="0"/>
              <a:t> </a:t>
            </a:r>
            <a:r>
              <a:rPr lang="ru-RU" sz="2400" b="1" dirty="0"/>
              <a:t>данных с диска</a:t>
            </a:r>
            <a:r>
              <a:rPr lang="en-US" sz="2400" b="1" dirty="0"/>
              <a:t> </a:t>
            </a:r>
            <a:r>
              <a:rPr lang="ru-RU" sz="2400" b="1" dirty="0"/>
              <a:t>на другое устройство памяти (стример, </a:t>
            </a:r>
            <a:r>
              <a:rPr lang="en-US" sz="2400" b="1" dirty="0"/>
              <a:t>flash</a:t>
            </a:r>
            <a:r>
              <a:rPr lang="ru-RU" sz="2400" b="1" dirty="0"/>
              <a:t>, дискету</a:t>
            </a:r>
            <a:r>
              <a:rPr lang="en-US" sz="2400" b="1" dirty="0"/>
              <a:t> </a:t>
            </a:r>
            <a:r>
              <a:rPr lang="ru-RU" sz="2400" b="1" dirty="0"/>
              <a:t>и т.д.)</a:t>
            </a:r>
          </a:p>
          <a:p>
            <a:pPr>
              <a:buFont typeface="Wingdings" pitchFamily="2" charset="2"/>
              <a:buNone/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Восстанавливайте испорченный файл на диске с помощью его резервной копии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5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Файловые системы с журналом транзакций </a:t>
            </a:r>
            <a:r>
              <a:rPr lang="en-US" sz="3600"/>
              <a:t>(log structured)</a:t>
            </a:r>
          </a:p>
        </p:txBody>
      </p:sp>
      <p:sp>
        <p:nvSpPr>
          <p:cNvPr id="535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43050"/>
            <a:ext cx="8101042" cy="4378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1800" b="1" dirty="0"/>
              <a:t>Файловые системы с журналом </a:t>
            </a:r>
            <a:r>
              <a:rPr lang="en-US" sz="1800" b="1" dirty="0"/>
              <a:t> </a:t>
            </a:r>
            <a:r>
              <a:rPr lang="ru-RU" sz="1800" b="1" dirty="0"/>
              <a:t>фиксируют любое изменение в файловой системе как транзакцию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Все транзакции записываются в журнал</a:t>
            </a:r>
            <a:r>
              <a:rPr lang="en-US" sz="1800" b="1" dirty="0"/>
              <a:t>. </a:t>
            </a:r>
            <a:r>
              <a:rPr lang="ru-RU" sz="1800" b="1" dirty="0"/>
              <a:t>Транзакция считается одобренной </a:t>
            </a:r>
            <a:r>
              <a:rPr lang="en-US" sz="1800" b="1" dirty="0"/>
              <a:t>(committed), </a:t>
            </a:r>
            <a:r>
              <a:rPr lang="ru-RU" sz="1800" b="1" dirty="0"/>
              <a:t>если она записана в журнал</a:t>
            </a:r>
            <a:r>
              <a:rPr lang="en-US" sz="1800" b="1" dirty="0"/>
              <a:t>. </a:t>
            </a:r>
            <a:r>
              <a:rPr lang="ru-RU" sz="1800" b="1" dirty="0"/>
              <a:t>Однако файловая система может быть еще не обновлена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Транзакции из журнала</a:t>
            </a:r>
            <a:r>
              <a:rPr lang="en-US" sz="1800" b="1" dirty="0"/>
              <a:t> </a:t>
            </a:r>
            <a:r>
              <a:rPr lang="ru-RU" sz="1800" b="1" dirty="0"/>
              <a:t>асинхронно выполняются над файловой системой</a:t>
            </a:r>
            <a:r>
              <a:rPr lang="en-US" sz="1800" b="1" dirty="0"/>
              <a:t>. </a:t>
            </a:r>
            <a:r>
              <a:rPr lang="ru-RU" sz="1800" b="1" dirty="0"/>
              <a:t>Когда файловая система модифицируется</a:t>
            </a:r>
            <a:r>
              <a:rPr lang="en-US" sz="1800" b="1" dirty="0"/>
              <a:t>, </a:t>
            </a:r>
            <a:r>
              <a:rPr lang="ru-RU" sz="1800" b="1" dirty="0"/>
              <a:t>транзакция удаляется из журнала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dirty="0"/>
              <a:t>Если </a:t>
            </a:r>
            <a:r>
              <a:rPr lang="ru-RU" sz="1800" b="1" dirty="0" smtClean="0"/>
              <a:t>имеет место сбой файловой системы, </a:t>
            </a:r>
            <a:r>
              <a:rPr lang="ru-RU" sz="1800" b="1" dirty="0"/>
              <a:t>то все оставшиеся транзакции из журнала, тем не менее, должны быть выполнены</a:t>
            </a:r>
            <a:r>
              <a:rPr lang="en-US" sz="1800" b="1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1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6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Network File System (NFS) - Solaris</a:t>
            </a:r>
          </a:p>
        </p:txBody>
      </p:sp>
      <p:sp>
        <p:nvSpPr>
          <p:cNvPr id="536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sz="2400" b="1" dirty="0"/>
              <a:t>Спецификация и реализация программной системы</a:t>
            </a:r>
            <a:r>
              <a:rPr lang="en-US" sz="2400" b="1" dirty="0"/>
              <a:t> </a:t>
            </a:r>
            <a:r>
              <a:rPr lang="ru-RU" sz="2400" b="1" dirty="0"/>
              <a:t>для доступа к удаленным файлам через локальную (или глобальную) сеть.</a:t>
            </a: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Данная реализация является частью операционных систем</a:t>
            </a:r>
            <a:r>
              <a:rPr lang="en-US" sz="2400" b="1" dirty="0"/>
              <a:t> Solaris </a:t>
            </a:r>
            <a:r>
              <a:rPr lang="ru-RU" sz="2400" b="1" dirty="0"/>
              <a:t>и </a:t>
            </a:r>
            <a:r>
              <a:rPr lang="en-US" sz="2400" b="1" dirty="0"/>
              <a:t>SunOS</a:t>
            </a:r>
            <a:r>
              <a:rPr lang="ru-RU" sz="2400" b="1" dirty="0"/>
              <a:t>, использующих </a:t>
            </a:r>
            <a:r>
              <a:rPr lang="ru-RU" sz="2400" b="1" dirty="0" smtClean="0"/>
              <a:t>быстрый, но </a:t>
            </a:r>
            <a:r>
              <a:rPr lang="ru-RU" sz="2400" b="1" i="1" dirty="0" smtClean="0"/>
              <a:t>ненадежный</a:t>
            </a:r>
            <a:r>
              <a:rPr lang="en-US" sz="2400" b="1" dirty="0" smtClean="0"/>
              <a:t> </a:t>
            </a:r>
            <a:r>
              <a:rPr lang="ru-RU" sz="2400" b="1" i="1" dirty="0"/>
              <a:t>протокол, основанный на </a:t>
            </a:r>
            <a:r>
              <a:rPr lang="ru-RU" sz="2400" b="1" i="1" dirty="0" err="1"/>
              <a:t>датаграммах</a:t>
            </a:r>
            <a:r>
              <a:rPr lang="en-US" sz="2400" b="1" dirty="0"/>
              <a:t> (UDP/IP</a:t>
            </a:r>
            <a:r>
              <a:rPr lang="ru-RU" sz="2400" b="1" dirty="0"/>
              <a:t>), и</a:t>
            </a:r>
            <a:r>
              <a:rPr lang="en-US" sz="2400" b="1" dirty="0"/>
              <a:t>  </a:t>
            </a:r>
            <a:r>
              <a:rPr lang="ru-RU" sz="2400" b="1" dirty="0"/>
              <a:t>сеть </a:t>
            </a:r>
            <a:r>
              <a:rPr lang="en-US" sz="2400" b="1" dirty="0" smtClean="0"/>
              <a:t>Ethernet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В реализации используются процессы-демоны </a:t>
            </a:r>
            <a:r>
              <a:rPr lang="en-US" sz="2400" b="1" i="1" dirty="0" err="1" smtClean="0"/>
              <a:t>nfsd</a:t>
            </a:r>
            <a:r>
              <a:rPr lang="en-US" sz="2400" b="1" dirty="0" smtClean="0"/>
              <a:t> (</a:t>
            </a:r>
            <a:r>
              <a:rPr lang="ru-RU" sz="2400" b="1" dirty="0" smtClean="0"/>
              <a:t>обработка </a:t>
            </a:r>
            <a:r>
              <a:rPr lang="en-US" sz="2400" b="1" dirty="0" smtClean="0"/>
              <a:t>NFS-</a:t>
            </a:r>
            <a:r>
              <a:rPr lang="ru-RU" sz="2400" b="1" dirty="0" smtClean="0"/>
              <a:t>запросов</a:t>
            </a:r>
            <a:r>
              <a:rPr lang="en-US" sz="2400" b="1" dirty="0" smtClean="0"/>
              <a:t> </a:t>
            </a:r>
            <a:r>
              <a:rPr lang="ru-RU" sz="2400" b="1" dirty="0" smtClean="0"/>
              <a:t>клиентов) и </a:t>
            </a:r>
            <a:r>
              <a:rPr lang="en-US" sz="2400" b="1" i="1" dirty="0" err="1" smtClean="0"/>
              <a:t>mountd</a:t>
            </a:r>
            <a:r>
              <a:rPr lang="ru-RU" sz="2400" b="1" i="1" dirty="0" smtClean="0"/>
              <a:t> </a:t>
            </a:r>
            <a:r>
              <a:rPr lang="ru-RU" sz="2400" b="1" dirty="0" smtClean="0"/>
              <a:t>(обработка запросов монтирования), а также </a:t>
            </a:r>
            <a:r>
              <a:rPr lang="en-US" sz="2400" b="1" i="1" dirty="0" err="1" smtClean="0"/>
              <a:t>biod</a:t>
            </a:r>
            <a:r>
              <a:rPr lang="en-US" sz="2400" b="1" i="1" dirty="0" smtClean="0"/>
              <a:t> </a:t>
            </a:r>
            <a:r>
              <a:rPr lang="ru-RU" sz="2400" b="1" dirty="0" smtClean="0"/>
              <a:t>(асинхронный ввод-вывод блоков удаленных файлов на клиенте)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09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14348" y="21429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/>
              <a:t>Схема организации виртуальной файловой системы</a:t>
            </a:r>
            <a:endParaRPr lang="en-US" sz="3600" dirty="0"/>
          </a:p>
        </p:txBody>
      </p:sp>
      <p:pic>
        <p:nvPicPr>
          <p:cNvPr id="7" name="Content Placeholder 6" descr="Fig_20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500174"/>
            <a:ext cx="6151221" cy="4768856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7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333375"/>
            <a:ext cx="7848600" cy="685800"/>
          </a:xfrm>
        </p:spPr>
        <p:txBody>
          <a:bodyPr/>
          <a:lstStyle/>
          <a:p>
            <a:pPr>
              <a:defRPr/>
            </a:pPr>
            <a:r>
              <a:rPr lang="en-US" sz="3600"/>
              <a:t>NFS (</a:t>
            </a:r>
            <a:r>
              <a:rPr lang="ru-RU" sz="3600"/>
              <a:t>продолжение)</a:t>
            </a:r>
            <a:endParaRPr lang="en-US" sz="3600"/>
          </a:p>
        </p:txBody>
      </p:sp>
      <p:sp>
        <p:nvSpPr>
          <p:cNvPr id="537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052513"/>
            <a:ext cx="8134350" cy="51847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Взаимодействующие рабочие станции рассматриваются как набор независимых машин с независимыми файловыми системами</a:t>
            </a:r>
            <a:r>
              <a:rPr lang="en-US" sz="2000" b="1" dirty="0"/>
              <a:t>, </a:t>
            </a:r>
            <a:r>
              <a:rPr lang="ru-RU" sz="2000" b="1" dirty="0"/>
              <a:t>что позволяет совместно использовать файловые системы прозрачным образом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Удаленная директория монтируется на локальную директорию</a:t>
            </a:r>
            <a:r>
              <a:rPr lang="en-US" sz="2000" b="1" dirty="0"/>
              <a:t>.  </a:t>
            </a:r>
            <a:r>
              <a:rPr lang="ru-RU" sz="2000" b="1" dirty="0"/>
              <a:t>Смонтированная директория трактуется как полное поддерево локальной файловой системы</a:t>
            </a:r>
            <a:r>
              <a:rPr lang="en-US" sz="2000" b="1" dirty="0"/>
              <a:t>, </a:t>
            </a:r>
            <a:r>
              <a:rPr lang="ru-RU" sz="2000" b="1" dirty="0"/>
              <a:t>заменяя поддерево локальной файловой системы</a:t>
            </a:r>
            <a:r>
              <a:rPr lang="en-US" sz="20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Спецификация удаленной директории для операции монтирования не </a:t>
            </a:r>
            <a:r>
              <a:rPr lang="ru-RU" sz="2000" b="1" dirty="0" smtClean="0"/>
              <a:t>является </a:t>
            </a:r>
            <a:r>
              <a:rPr lang="ru-RU" sz="2000" b="1" dirty="0"/>
              <a:t>прозрачной</a:t>
            </a:r>
            <a:r>
              <a:rPr lang="en-US" sz="2000" b="1" dirty="0"/>
              <a:t>; </a:t>
            </a:r>
            <a:r>
              <a:rPr lang="ru-RU" sz="2000" b="1" dirty="0"/>
              <a:t>необходимо указать имя машины с удаленной директорией</a:t>
            </a:r>
            <a:r>
              <a:rPr lang="en-US" sz="2000" b="1" dirty="0"/>
              <a:t>.  </a:t>
            </a:r>
            <a:r>
              <a:rPr lang="ru-RU" sz="2000" b="1" dirty="0"/>
              <a:t>После этого файлы в удаленной директории могут быть доступны прозрачным </a:t>
            </a:r>
            <a:r>
              <a:rPr lang="ru-RU" sz="2000" b="1" dirty="0" smtClean="0"/>
              <a:t>образом</a:t>
            </a:r>
            <a:r>
              <a:rPr lang="en-US" b="1" dirty="0" smtClean="0"/>
              <a:t>, </a:t>
            </a:r>
            <a:r>
              <a:rPr lang="ru-RU" b="1" dirty="0" smtClean="0"/>
              <a:t>т.е. операции над локальными и удаленными файлами программируются одинаково. При этом выполняется доступ только к тем блокам файла, к которым реально происходит обращение, а не ко всему файлу</a:t>
            </a:r>
            <a:endParaRPr lang="en-US" sz="2000" b="1" dirty="0"/>
          </a:p>
          <a:p>
            <a:pPr lvl="1">
              <a:lnSpc>
                <a:spcPct val="90000"/>
              </a:lnSpc>
              <a:defRPr/>
            </a:pPr>
            <a:r>
              <a:rPr lang="ru-RU" sz="2000" b="1" dirty="0"/>
              <a:t>С учетом назначения полномочий доступа</a:t>
            </a:r>
            <a:r>
              <a:rPr lang="en-US" sz="2000" b="1" dirty="0"/>
              <a:t>, </a:t>
            </a:r>
            <a:r>
              <a:rPr lang="ru-RU" sz="2000" b="1" dirty="0"/>
              <a:t>потенциально любая файловая система</a:t>
            </a:r>
            <a:r>
              <a:rPr lang="en-US" sz="2000" b="1" dirty="0"/>
              <a:t> (</a:t>
            </a:r>
            <a:r>
              <a:rPr lang="ru-RU" sz="2000" b="1" dirty="0"/>
              <a:t>или директория внутри файловой системы</a:t>
            </a:r>
            <a:r>
              <a:rPr lang="en-US" sz="2000" b="1" dirty="0"/>
              <a:t>), </a:t>
            </a:r>
            <a:r>
              <a:rPr lang="ru-RU" sz="2000" b="1" dirty="0"/>
              <a:t>может быть смонтирована удаленно поверх локальной директории</a:t>
            </a:r>
            <a:r>
              <a:rPr lang="en-US" sz="2000" b="1" dirty="0"/>
              <a:t>. </a:t>
            </a:r>
          </a:p>
          <a:p>
            <a:pPr>
              <a:lnSpc>
                <a:spcPct val="90000"/>
              </a:lnSpc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8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/>
              <a:t>NFS (</a:t>
            </a:r>
            <a:r>
              <a:rPr lang="ru-RU" sz="3600"/>
              <a:t>Прод</a:t>
            </a:r>
            <a:r>
              <a:rPr lang="en-US" sz="3600"/>
              <a:t>.)</a:t>
            </a:r>
          </a:p>
        </p:txBody>
      </p:sp>
      <p:sp>
        <p:nvSpPr>
          <p:cNvPr id="538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sz="2400" b="1" dirty="0"/>
              <a:t>NFS </a:t>
            </a:r>
            <a:r>
              <a:rPr lang="ru-RU" sz="2400" b="1" dirty="0"/>
              <a:t>спроектирована для работы в неоднородном окружении</a:t>
            </a:r>
            <a:r>
              <a:rPr lang="en-US" sz="2400" b="1" dirty="0"/>
              <a:t> </a:t>
            </a:r>
            <a:r>
              <a:rPr lang="ru-RU" sz="2400" b="1" dirty="0"/>
              <a:t>различных машин, ОС </a:t>
            </a:r>
            <a:r>
              <a:rPr lang="en-US" sz="2400" b="1" dirty="0"/>
              <a:t> </a:t>
            </a:r>
            <a:r>
              <a:rPr lang="ru-RU" sz="2400" b="1" dirty="0"/>
              <a:t>и сетевых архитектур</a:t>
            </a:r>
            <a:r>
              <a:rPr lang="en-US" sz="2400" b="1" dirty="0"/>
              <a:t>; </a:t>
            </a:r>
            <a:r>
              <a:rPr lang="ru-RU" sz="2400" b="1" dirty="0"/>
              <a:t>спецификация</a:t>
            </a:r>
            <a:r>
              <a:rPr lang="en-US" sz="2400" b="1" dirty="0"/>
              <a:t> NFS </a:t>
            </a:r>
            <a:r>
              <a:rPr lang="ru-RU" sz="2400" b="1" dirty="0"/>
              <a:t>от них не зависит</a:t>
            </a:r>
            <a:r>
              <a:rPr lang="en-US" sz="2400" b="1" dirty="0"/>
              <a:t>. </a:t>
            </a:r>
          </a:p>
          <a:p>
            <a:pPr>
              <a:defRPr/>
            </a:pPr>
            <a:r>
              <a:rPr lang="ru-RU" sz="2400" b="1" dirty="0"/>
              <a:t>Эта независимость достигнута благодаря использованию примитивов</a:t>
            </a:r>
            <a:r>
              <a:rPr lang="en-US" sz="2400" b="1" dirty="0"/>
              <a:t> RPC (Remote Procedure Call), </a:t>
            </a:r>
            <a:r>
              <a:rPr lang="ru-RU" sz="2400" b="1" dirty="0"/>
              <a:t>реализованных поверх </a:t>
            </a:r>
            <a:r>
              <a:rPr lang="en-US" sz="2400" b="1" dirty="0"/>
              <a:t>External Data Representation (XDR) </a:t>
            </a:r>
            <a:r>
              <a:rPr lang="ru-RU" sz="2400" b="1" dirty="0"/>
              <a:t>– </a:t>
            </a:r>
            <a:r>
              <a:rPr lang="ru-RU" sz="2400" b="1" dirty="0" smtClean="0"/>
              <a:t>протокола</a:t>
            </a:r>
            <a:r>
              <a:rPr lang="ru-RU" sz="2400" b="1" dirty="0"/>
              <a:t> </a:t>
            </a:r>
            <a:r>
              <a:rPr lang="ru-RU" sz="2400" b="1" dirty="0" smtClean="0"/>
              <a:t>– машинно-независимого представления данных для их передачи через сеть</a:t>
            </a:r>
            <a:endParaRPr lang="en-US" sz="2400" b="1" dirty="0"/>
          </a:p>
          <a:p>
            <a:pPr>
              <a:defRPr/>
            </a:pPr>
            <a:r>
              <a:rPr lang="ru-RU" sz="2400" b="1" dirty="0"/>
              <a:t>Спецификация </a:t>
            </a:r>
            <a:r>
              <a:rPr lang="en-US" sz="2400" b="1" dirty="0"/>
              <a:t>NFS </a:t>
            </a:r>
            <a:r>
              <a:rPr lang="ru-RU" sz="2400" b="1" dirty="0"/>
              <a:t>различает сервисы, </a:t>
            </a:r>
            <a:r>
              <a:rPr lang="en-US" sz="2400" b="1" dirty="0"/>
              <a:t> </a:t>
            </a:r>
            <a:r>
              <a:rPr lang="ru-RU" sz="2400" b="1" dirty="0"/>
              <a:t>обеспечиваемые механизмом монтирования,</a:t>
            </a:r>
            <a:r>
              <a:rPr lang="en-US" sz="2400" b="1" dirty="0"/>
              <a:t> </a:t>
            </a:r>
            <a:r>
              <a:rPr lang="ru-RU" sz="2400" b="1" dirty="0"/>
              <a:t>и фактические удаленные файловые системы</a:t>
            </a:r>
            <a:r>
              <a:rPr lang="en-US" sz="2400" b="1" dirty="0"/>
              <a:t>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39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2900" y="381000"/>
            <a:ext cx="8458200" cy="838200"/>
          </a:xfrm>
        </p:spPr>
        <p:txBody>
          <a:bodyPr/>
          <a:lstStyle/>
          <a:p>
            <a:pPr>
              <a:defRPr/>
            </a:pPr>
            <a:r>
              <a:rPr lang="ru-RU" sz="3600"/>
              <a:t>Три независимых</a:t>
            </a:r>
            <a:r>
              <a:rPr lang="ru-RU"/>
              <a:t> </a:t>
            </a:r>
            <a:r>
              <a:rPr lang="ru-RU" sz="3600"/>
              <a:t>файловых системы</a:t>
            </a:r>
            <a:endParaRPr lang="en-US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 cstate="print"/>
          <a:srcRect l="879" t="19402" r="453" b="18854"/>
          <a:stretch>
            <a:fillRect/>
          </a:stretch>
        </p:blipFill>
        <p:spPr bwMode="auto">
          <a:xfrm>
            <a:off x="482600" y="1570038"/>
            <a:ext cx="7805738" cy="3906837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0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pPr>
              <a:defRPr/>
            </a:pPr>
            <a:r>
              <a:rPr lang="ru-RU" sz="3600"/>
              <a:t>Монтирование в</a:t>
            </a:r>
            <a:r>
              <a:rPr lang="en-US" sz="3600"/>
              <a:t> NFS</a:t>
            </a:r>
            <a:r>
              <a:rPr lang="en-US"/>
              <a:t> </a:t>
            </a:r>
            <a:endParaRPr lang="en-US" sz="3600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2" cstate="print"/>
          <a:srcRect l="841" t="5577" r="630" b="5577"/>
          <a:stretch>
            <a:fillRect/>
          </a:stretch>
        </p:blipFill>
        <p:spPr bwMode="auto">
          <a:xfrm>
            <a:off x="1533525" y="1268413"/>
            <a:ext cx="5875338" cy="42386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2481263" y="5580063"/>
            <a:ext cx="1928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Helvetica"/>
              </a:rPr>
              <a:t>Монтирования</a:t>
            </a:r>
            <a:endParaRPr lang="en-US" sz="2000" dirty="0">
              <a:latin typeface="Helvetica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4643438" y="5589588"/>
            <a:ext cx="28527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latin typeface="Helvetica"/>
              </a:rPr>
              <a:t>Каскадные монтирования</a:t>
            </a:r>
            <a:endParaRPr lang="en-US" sz="2000" dirty="0">
              <a:latin typeface="Helvetic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1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47700" y="228600"/>
            <a:ext cx="7848600" cy="609600"/>
          </a:xfrm>
        </p:spPr>
        <p:txBody>
          <a:bodyPr/>
          <a:lstStyle/>
          <a:p>
            <a:pPr>
              <a:defRPr/>
            </a:pPr>
            <a:r>
              <a:rPr lang="ru-RU" sz="3200"/>
              <a:t>Протокол монтирования в </a:t>
            </a:r>
            <a:r>
              <a:rPr lang="en-US" sz="3200"/>
              <a:t>NFS</a:t>
            </a:r>
          </a:p>
        </p:txBody>
      </p:sp>
      <p:sp>
        <p:nvSpPr>
          <p:cNvPr id="541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58888" y="981075"/>
            <a:ext cx="7321550" cy="517842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1600" b="1" dirty="0"/>
              <a:t>Устанавливает первоначальную логическую связь между сервером и клиентом</a:t>
            </a:r>
            <a:r>
              <a:rPr lang="en-US" sz="1600" b="1" dirty="0"/>
              <a:t>.</a:t>
            </a:r>
          </a:p>
          <a:p>
            <a:pPr>
              <a:defRPr/>
            </a:pPr>
            <a:r>
              <a:rPr lang="ru-RU" sz="1600" b="1" dirty="0"/>
              <a:t>Операция монтирования включает имя удаленной директории, подлежащей монтированию,</a:t>
            </a:r>
            <a:r>
              <a:rPr lang="en-US" sz="1600" b="1" dirty="0"/>
              <a:t> </a:t>
            </a:r>
            <a:r>
              <a:rPr lang="ru-RU" sz="1600" b="1" dirty="0"/>
              <a:t>и имя машины-сервера, на которой она хранится</a:t>
            </a:r>
            <a:r>
              <a:rPr lang="en-US" sz="1600" b="1" dirty="0"/>
              <a:t>. </a:t>
            </a:r>
          </a:p>
          <a:p>
            <a:pPr lvl="1">
              <a:defRPr/>
            </a:pPr>
            <a:r>
              <a:rPr lang="ru-RU" sz="1600" b="1" dirty="0"/>
              <a:t>Запрос на </a:t>
            </a:r>
            <a:r>
              <a:rPr lang="ru-RU" sz="1600" b="1" dirty="0" smtClean="0"/>
              <a:t>монтирование </a:t>
            </a:r>
            <a:r>
              <a:rPr lang="ru-RU" sz="1600" b="1" dirty="0"/>
              <a:t>отображается на соответствующий</a:t>
            </a:r>
            <a:r>
              <a:rPr lang="en-US" sz="1600" b="1" dirty="0"/>
              <a:t> RPC </a:t>
            </a:r>
            <a:r>
              <a:rPr lang="ru-RU" sz="1600" b="1" dirty="0"/>
              <a:t>и передается на </a:t>
            </a:r>
            <a:r>
              <a:rPr lang="en-US" sz="1600" b="1" dirty="0"/>
              <a:t>mount-</a:t>
            </a:r>
            <a:r>
              <a:rPr lang="ru-RU" sz="1600" b="1" dirty="0"/>
              <a:t>сервер, исполняемый на серверной машине</a:t>
            </a:r>
            <a:r>
              <a:rPr lang="en-US" sz="1600" b="1" dirty="0"/>
              <a:t>. </a:t>
            </a:r>
          </a:p>
          <a:p>
            <a:pPr lvl="1">
              <a:defRPr/>
            </a:pPr>
            <a:r>
              <a:rPr lang="en-US" sz="1600" b="1" i="1" dirty="0"/>
              <a:t>Export list</a:t>
            </a:r>
            <a:r>
              <a:rPr lang="en-US" sz="1600" b="1" dirty="0"/>
              <a:t> – </a:t>
            </a:r>
            <a:r>
              <a:rPr lang="ru-RU" sz="1600" b="1" dirty="0"/>
              <a:t>указывает список файловых систем, которые сервер экспортирует для монтирования</a:t>
            </a:r>
            <a:r>
              <a:rPr lang="en-US" sz="1600" b="1" dirty="0"/>
              <a:t>, </a:t>
            </a:r>
            <a:r>
              <a:rPr lang="ru-RU" sz="1600" b="1" dirty="0"/>
              <a:t>а также имена машин,</a:t>
            </a:r>
            <a:r>
              <a:rPr lang="en-US" sz="1600" b="1" dirty="0"/>
              <a:t> </a:t>
            </a:r>
            <a:r>
              <a:rPr lang="ru-RU" sz="1600" b="1" dirty="0"/>
              <a:t>на которых разрешено их монтировать</a:t>
            </a:r>
            <a:r>
              <a:rPr lang="en-US" sz="1600" b="1" dirty="0"/>
              <a:t>. </a:t>
            </a:r>
          </a:p>
          <a:p>
            <a:pPr>
              <a:defRPr/>
            </a:pPr>
            <a:r>
              <a:rPr lang="ru-RU" sz="1600" b="1" dirty="0"/>
              <a:t>Исполняя запрос на монтирование, соответствующий этому списку</a:t>
            </a:r>
            <a:r>
              <a:rPr lang="en-US" sz="1600" b="1" dirty="0"/>
              <a:t>, </a:t>
            </a:r>
            <a:r>
              <a:rPr lang="ru-RU" sz="1600" b="1" dirty="0"/>
              <a:t>сервер возвращает</a:t>
            </a:r>
            <a:r>
              <a:rPr lang="en-US" sz="1600" b="1" dirty="0"/>
              <a:t> </a:t>
            </a:r>
            <a:r>
              <a:rPr lang="en-US" sz="1600" b="1" i="1" dirty="0"/>
              <a:t>file handle</a:t>
            </a:r>
            <a:r>
              <a:rPr lang="en-US" sz="1600" b="1" dirty="0"/>
              <a:t>—</a:t>
            </a:r>
            <a:r>
              <a:rPr lang="ru-RU" sz="1600" b="1" dirty="0"/>
              <a:t>ключ к дальнейшему доступу</a:t>
            </a:r>
            <a:r>
              <a:rPr lang="en-US" sz="1600" b="1" dirty="0"/>
              <a:t>.</a:t>
            </a:r>
          </a:p>
          <a:p>
            <a:pPr>
              <a:defRPr/>
            </a:pPr>
            <a:r>
              <a:rPr lang="en-US" sz="1600" b="1" i="1" dirty="0"/>
              <a:t>File handle</a:t>
            </a:r>
            <a:r>
              <a:rPr lang="en-US" sz="1600" b="1" dirty="0"/>
              <a:t> – </a:t>
            </a:r>
            <a:r>
              <a:rPr lang="ru-RU" sz="1600" b="1" dirty="0"/>
              <a:t>идентификатор файловой системы</a:t>
            </a:r>
            <a:r>
              <a:rPr lang="en-US" sz="1600" b="1" dirty="0"/>
              <a:t>, </a:t>
            </a:r>
            <a:r>
              <a:rPr lang="ru-RU" sz="1600" b="1" dirty="0"/>
              <a:t>и номер</a:t>
            </a:r>
            <a:r>
              <a:rPr lang="en-US" sz="1600" b="1" dirty="0"/>
              <a:t> </a:t>
            </a:r>
            <a:r>
              <a:rPr lang="en-US" sz="1600" b="1" i="1" dirty="0" err="1"/>
              <a:t>inode</a:t>
            </a:r>
            <a:r>
              <a:rPr lang="en-US" sz="1600" b="1" dirty="0"/>
              <a:t> </a:t>
            </a:r>
            <a:r>
              <a:rPr lang="ru-RU" sz="1600" b="1" dirty="0"/>
              <a:t>(индексного узла), идентифицирующий монтируемую директорию внутри экспортируемой файловой системы</a:t>
            </a:r>
            <a:r>
              <a:rPr lang="en-US" sz="1600" b="1" dirty="0"/>
              <a:t>.</a:t>
            </a:r>
          </a:p>
          <a:p>
            <a:pPr>
              <a:defRPr/>
            </a:pPr>
            <a:r>
              <a:rPr lang="ru-RU" sz="1600" b="1" dirty="0"/>
              <a:t>Операция </a:t>
            </a:r>
            <a:r>
              <a:rPr lang="ru-RU" sz="1600" b="1" dirty="0" smtClean="0"/>
              <a:t>монтирования </a:t>
            </a:r>
            <a:r>
              <a:rPr lang="ru-RU" sz="1600" b="1" dirty="0"/>
              <a:t>изменяет только точку зрения </a:t>
            </a:r>
            <a:r>
              <a:rPr lang="ru-RU" sz="1600" b="1" dirty="0" smtClean="0"/>
              <a:t>клиента и </a:t>
            </a:r>
            <a:r>
              <a:rPr lang="ru-RU" sz="1600" b="1" dirty="0"/>
              <a:t>не влияет на серверную часть</a:t>
            </a:r>
            <a:r>
              <a:rPr lang="en-US" sz="1600" b="1" dirty="0"/>
              <a:t>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2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26035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ru-RU" sz="3600"/>
              <a:t>Протокол </a:t>
            </a:r>
            <a:r>
              <a:rPr lang="en-US" sz="3600"/>
              <a:t>NFS</a:t>
            </a:r>
          </a:p>
        </p:txBody>
      </p:sp>
      <p:sp>
        <p:nvSpPr>
          <p:cNvPr id="542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11188" y="1125538"/>
            <a:ext cx="8077200" cy="5105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000" b="1" dirty="0"/>
              <a:t>Предоставляет набор </a:t>
            </a:r>
            <a:r>
              <a:rPr lang="en-US" sz="2000" b="1" dirty="0"/>
              <a:t>RPC </a:t>
            </a:r>
            <a:r>
              <a:rPr lang="ru-RU" sz="2000" b="1" dirty="0"/>
              <a:t>для удаленных операций над файлами</a:t>
            </a:r>
            <a:r>
              <a:rPr lang="en-US" sz="2000" b="1" dirty="0"/>
              <a:t>.  </a:t>
            </a:r>
            <a:r>
              <a:rPr lang="ru-RU" sz="2000" b="1" dirty="0" smtClean="0"/>
              <a:t>Процедуры </a:t>
            </a:r>
            <a:r>
              <a:rPr lang="ru-RU" sz="2000" b="1" dirty="0"/>
              <a:t>поддерживают следующие операции</a:t>
            </a:r>
            <a:r>
              <a:rPr lang="en-US" sz="2000" b="1" dirty="0"/>
              <a:t>:</a:t>
            </a:r>
          </a:p>
          <a:p>
            <a:pPr lvl="1">
              <a:defRPr/>
            </a:pPr>
            <a:r>
              <a:rPr lang="ru-RU" sz="2000" b="1" dirty="0"/>
              <a:t>Поиск файла в директории</a:t>
            </a:r>
            <a:r>
              <a:rPr lang="en-US" sz="2000" b="1" dirty="0"/>
              <a:t> </a:t>
            </a:r>
          </a:p>
          <a:p>
            <a:pPr lvl="1">
              <a:defRPr/>
            </a:pPr>
            <a:r>
              <a:rPr lang="ru-RU" sz="2000" b="1" dirty="0"/>
              <a:t>Чтение набора элементов директории</a:t>
            </a:r>
            <a:r>
              <a:rPr lang="en-US" sz="2000" b="1" dirty="0"/>
              <a:t> </a:t>
            </a:r>
          </a:p>
          <a:p>
            <a:pPr lvl="1">
              <a:defRPr/>
            </a:pPr>
            <a:r>
              <a:rPr lang="ru-RU" sz="2000" b="1" dirty="0"/>
              <a:t>Управление ссылками и директориями</a:t>
            </a:r>
            <a:r>
              <a:rPr lang="en-US" sz="2000" b="1" dirty="0"/>
              <a:t> </a:t>
            </a:r>
          </a:p>
          <a:p>
            <a:pPr lvl="1">
              <a:defRPr/>
            </a:pPr>
            <a:r>
              <a:rPr lang="ru-RU" sz="2000" b="1" dirty="0"/>
              <a:t>Доступ к атрибутам файлов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Чтение и запись файлов</a:t>
            </a:r>
            <a:endParaRPr lang="en-US" sz="2000" b="1" dirty="0"/>
          </a:p>
          <a:p>
            <a:pPr>
              <a:defRPr/>
            </a:pPr>
            <a:r>
              <a:rPr lang="en-US" sz="2000" b="1" dirty="0"/>
              <a:t>NFS </a:t>
            </a:r>
            <a:r>
              <a:rPr lang="ru-RU" sz="2000" b="1" dirty="0"/>
              <a:t>– серверы не имеют состояния</a:t>
            </a:r>
            <a:r>
              <a:rPr lang="en-US" sz="2000" b="1" dirty="0"/>
              <a:t> </a:t>
            </a:r>
            <a:r>
              <a:rPr lang="ru-RU" sz="2000" b="1" dirty="0"/>
              <a:t>(</a:t>
            </a:r>
            <a:r>
              <a:rPr lang="en-US" sz="2000" b="1" i="1" dirty="0"/>
              <a:t>stateless</a:t>
            </a:r>
            <a:r>
              <a:rPr lang="ru-RU" sz="2000" b="1" dirty="0"/>
              <a:t>)</a:t>
            </a:r>
            <a:r>
              <a:rPr lang="en-US" sz="2000" b="1" dirty="0"/>
              <a:t>; </a:t>
            </a:r>
            <a:r>
              <a:rPr lang="ru-RU" sz="2000" b="1" dirty="0"/>
              <a:t>каждый запрос должен иметь полный набор аргументов</a:t>
            </a:r>
            <a:r>
              <a:rPr lang="en-US" sz="2000" b="1" dirty="0"/>
              <a:t>.</a:t>
            </a:r>
          </a:p>
          <a:p>
            <a:pPr>
              <a:defRPr/>
            </a:pPr>
            <a:r>
              <a:rPr lang="ru-RU" sz="2000" b="1" dirty="0"/>
              <a:t>Модифицированные данные должны быть направлены на диск сервера</a:t>
            </a:r>
            <a:r>
              <a:rPr lang="en-US" sz="2000" b="1" dirty="0"/>
              <a:t> </a:t>
            </a:r>
            <a:r>
              <a:rPr lang="ru-RU" sz="2000" b="1" dirty="0"/>
              <a:t>до того, как результаты вернутся к клиенту</a:t>
            </a:r>
            <a:r>
              <a:rPr lang="en-US" sz="2000" b="1" dirty="0"/>
              <a:t> (</a:t>
            </a:r>
            <a:r>
              <a:rPr lang="ru-RU" sz="2000" b="1" dirty="0"/>
              <a:t>теряется возможность </a:t>
            </a:r>
            <a:r>
              <a:rPr lang="ru-RU" sz="2000" b="1" dirty="0" smtClean="0"/>
              <a:t>кэширования</a:t>
            </a:r>
            <a:r>
              <a:rPr lang="en-US" sz="2000" b="1" dirty="0"/>
              <a:t>).</a:t>
            </a:r>
          </a:p>
          <a:p>
            <a:pPr>
              <a:defRPr/>
            </a:pPr>
            <a:r>
              <a:rPr lang="en-US" sz="2000" b="1" dirty="0"/>
              <a:t>NFS </a:t>
            </a:r>
            <a:r>
              <a:rPr lang="ru-RU" sz="2000" b="1" dirty="0"/>
              <a:t>– протокол не поддерживает механизмы управления параллельным доступом</a:t>
            </a:r>
            <a:endParaRPr lang="en-US" sz="2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30480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ru-RU" sz="3600"/>
              <a:t>Три основных уровня архитектуры</a:t>
            </a:r>
            <a:r>
              <a:rPr lang="en-US" sz="3600"/>
              <a:t> NFS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76400"/>
            <a:ext cx="7848600" cy="4419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sz="1800" b="1" dirty="0"/>
              <a:t>UNIX </a:t>
            </a:r>
            <a:r>
              <a:rPr lang="ru-RU" sz="1800" b="1" dirty="0"/>
              <a:t>– интерфейс файловой системы</a:t>
            </a:r>
            <a:r>
              <a:rPr lang="en-US" sz="1800" b="1" dirty="0"/>
              <a:t> (</a:t>
            </a:r>
            <a:r>
              <a:rPr lang="ru-RU" sz="1800" b="1" dirty="0"/>
              <a:t>основан на вызовах</a:t>
            </a:r>
            <a:r>
              <a:rPr lang="en-US" sz="1800" b="1" dirty="0"/>
              <a:t> open, read, write</a:t>
            </a:r>
            <a:r>
              <a:rPr lang="ru-RU" sz="1800" b="1" dirty="0"/>
              <a:t> и </a:t>
            </a:r>
            <a:r>
              <a:rPr lang="en-US" sz="1800" b="1" dirty="0"/>
              <a:t>close </a:t>
            </a:r>
            <a:r>
              <a:rPr lang="ru-RU" sz="1800" b="1" dirty="0" smtClean="0"/>
              <a:t>и </a:t>
            </a:r>
            <a:r>
              <a:rPr lang="ru-RU" sz="1800" b="1" dirty="0"/>
              <a:t>на дескрипторах файлов</a:t>
            </a:r>
            <a:r>
              <a:rPr lang="en-US" sz="1800" b="1" dirty="0"/>
              <a:t>).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ru-RU" sz="1800" b="1" i="1" dirty="0"/>
              <a:t>Уровень </a:t>
            </a:r>
            <a:r>
              <a:rPr lang="en-US" sz="1800" b="1" i="1" dirty="0"/>
              <a:t>Virtual File System</a:t>
            </a:r>
            <a:r>
              <a:rPr lang="en-US" sz="1800" b="1" dirty="0"/>
              <a:t> (VFS) – </a:t>
            </a:r>
            <a:r>
              <a:rPr lang="ru-RU" sz="1800" b="1" dirty="0"/>
              <a:t>различает локальные и удаленные файлы</a:t>
            </a:r>
            <a:r>
              <a:rPr lang="en-US" sz="1800" b="1" dirty="0"/>
              <a:t>, </a:t>
            </a:r>
            <a:r>
              <a:rPr lang="ru-RU" sz="1800" b="1" dirty="0"/>
              <a:t>и в дальнейшем локальные файлы обрабатываются в соответствии с типами их файловых систем</a:t>
            </a:r>
            <a:r>
              <a:rPr lang="en-US" sz="1800" b="1" dirty="0"/>
              <a:t>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800" b="1" dirty="0"/>
              <a:t>VFS </a:t>
            </a:r>
            <a:r>
              <a:rPr lang="ru-RU" sz="1800" b="1" dirty="0"/>
              <a:t>активизирует операции, специфичные для конкретной файловой системы,</a:t>
            </a:r>
            <a:r>
              <a:rPr lang="en-US" sz="1800" b="1" dirty="0"/>
              <a:t> </a:t>
            </a:r>
            <a:r>
              <a:rPr lang="ru-RU" sz="1800" b="1" dirty="0"/>
              <a:t>для обработки локальных запросов в соответствии с типами файловых систем</a:t>
            </a:r>
            <a:r>
              <a:rPr lang="en-US" sz="1800" b="1" dirty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ru-RU" sz="1800" b="1" dirty="0"/>
              <a:t>Вызывает процедуры</a:t>
            </a:r>
            <a:r>
              <a:rPr lang="en-US" sz="1800" b="1" dirty="0"/>
              <a:t> NFS </a:t>
            </a:r>
            <a:r>
              <a:rPr lang="ru-RU" sz="1800" b="1" dirty="0"/>
              <a:t>– протокола для удаленных запросов</a:t>
            </a:r>
            <a:r>
              <a:rPr lang="en-US" sz="1800" b="1" dirty="0"/>
              <a:t>.</a:t>
            </a:r>
            <a:br>
              <a:rPr lang="en-US" sz="1800" b="1" dirty="0"/>
            </a:br>
            <a:endParaRPr lang="en-US" sz="1800" b="1" dirty="0"/>
          </a:p>
          <a:p>
            <a:pPr>
              <a:lnSpc>
                <a:spcPct val="90000"/>
              </a:lnSpc>
              <a:defRPr/>
            </a:pPr>
            <a:r>
              <a:rPr lang="en-US" sz="1800" b="1" dirty="0"/>
              <a:t>NFS </a:t>
            </a:r>
            <a:r>
              <a:rPr lang="ru-RU" sz="1800" b="1" dirty="0"/>
              <a:t>– сервисный уровень</a:t>
            </a:r>
            <a:r>
              <a:rPr lang="en-US" sz="1800" b="1" dirty="0"/>
              <a:t> – </a:t>
            </a:r>
            <a:r>
              <a:rPr lang="ru-RU" sz="1800" b="1" dirty="0"/>
              <a:t>нижний уровень архитектуры</a:t>
            </a:r>
            <a:r>
              <a:rPr lang="en-US" sz="1800" b="1" dirty="0"/>
              <a:t>; </a:t>
            </a:r>
            <a:r>
              <a:rPr lang="ru-RU" sz="1800" b="1" dirty="0"/>
              <a:t>реализует</a:t>
            </a:r>
            <a:r>
              <a:rPr lang="en-US" sz="1800" b="1" dirty="0"/>
              <a:t> NFS </a:t>
            </a:r>
            <a:r>
              <a:rPr lang="ru-RU" sz="1800" b="1" dirty="0"/>
              <a:t>- протокол</a:t>
            </a:r>
            <a:endParaRPr lang="en-US" sz="18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4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95300" y="228600"/>
            <a:ext cx="8220104" cy="628632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Схема архитектуры</a:t>
            </a:r>
            <a:r>
              <a:rPr lang="en-US" sz="3600" dirty="0"/>
              <a:t> NFS</a:t>
            </a:r>
          </a:p>
        </p:txBody>
      </p:sp>
      <p:pic>
        <p:nvPicPr>
          <p:cNvPr id="6" name="Picture 5" descr="Fig_20.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8429128" cy="530794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5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Трансляция имен путей в </a:t>
            </a:r>
            <a:r>
              <a:rPr lang="en-US" sz="3600"/>
              <a:t>NFS</a:t>
            </a:r>
          </a:p>
        </p:txBody>
      </p:sp>
      <p:sp>
        <p:nvSpPr>
          <p:cNvPr id="545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sz="2400" b="1" dirty="0"/>
              <a:t>Выполняется путем разбивки имени пути на последовательность имен компонент</a:t>
            </a:r>
            <a:r>
              <a:rPr lang="en-US" sz="2400" b="1" dirty="0"/>
              <a:t> </a:t>
            </a:r>
            <a:r>
              <a:rPr lang="ru-RU" sz="2400" b="1" dirty="0"/>
              <a:t>и выполнения отдельного</a:t>
            </a:r>
            <a:r>
              <a:rPr lang="en-US" sz="2400" b="1" dirty="0"/>
              <a:t> NFS </a:t>
            </a:r>
            <a:r>
              <a:rPr lang="ru-RU" sz="2400" b="1" dirty="0"/>
              <a:t>- поиска</a:t>
            </a:r>
            <a:r>
              <a:rPr lang="en-US" sz="2400" b="1" dirty="0"/>
              <a:t> </a:t>
            </a:r>
            <a:r>
              <a:rPr lang="ru-RU" sz="2400" b="1" dirty="0"/>
              <a:t>для каждой пары (компонента, </a:t>
            </a:r>
            <a:r>
              <a:rPr lang="en-US" sz="2400" b="1" i="1" dirty="0" err="1"/>
              <a:t>vnode</a:t>
            </a:r>
            <a:r>
              <a:rPr lang="en-US" sz="2400" b="1" dirty="0"/>
              <a:t> </a:t>
            </a:r>
            <a:r>
              <a:rPr lang="ru-RU" sz="2400" b="1" dirty="0"/>
              <a:t>директории)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defRPr/>
            </a:pPr>
            <a:r>
              <a:rPr lang="ru-RU" sz="2400" b="1" dirty="0"/>
              <a:t>Для ускорения </a:t>
            </a:r>
            <a:r>
              <a:rPr lang="ru-RU" sz="2400" b="1" dirty="0" smtClean="0"/>
              <a:t>поиска</a:t>
            </a:r>
            <a:r>
              <a:rPr lang="en-US" sz="2400" b="1" dirty="0" smtClean="0"/>
              <a:t> </a:t>
            </a:r>
            <a:r>
              <a:rPr lang="ru-RU" sz="2400" b="1" dirty="0"/>
              <a:t>на клиентской машине организуется</a:t>
            </a:r>
            <a:r>
              <a:rPr lang="en-US" sz="2400" b="1" dirty="0"/>
              <a:t> </a:t>
            </a:r>
            <a:r>
              <a:rPr lang="ru-RU" sz="2400" b="1" dirty="0"/>
              <a:t>кэш имен удаленных директорий</a:t>
            </a:r>
            <a:r>
              <a:rPr lang="en-US" dirty="0"/>
              <a:t>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46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ru-RU" sz="3600"/>
              <a:t>Удаленные операции </a:t>
            </a:r>
            <a:r>
              <a:rPr lang="en-US" sz="3600"/>
              <a:t>NFS</a:t>
            </a:r>
          </a:p>
        </p:txBody>
      </p:sp>
      <p:sp>
        <p:nvSpPr>
          <p:cNvPr id="546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268413"/>
            <a:ext cx="8064500" cy="48974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Почти взаимно-однозначное соответствие между обычными системными вызовами</a:t>
            </a:r>
            <a:r>
              <a:rPr lang="en-US" sz="2000" b="1" dirty="0"/>
              <a:t> UNIX  </a:t>
            </a:r>
            <a:r>
              <a:rPr lang="ru-RU" sz="2000" b="1" dirty="0"/>
              <a:t>и удаленными вызовами процедур протокола</a:t>
            </a:r>
            <a:r>
              <a:rPr lang="en-US" sz="2000" b="1" dirty="0"/>
              <a:t> NFS (</a:t>
            </a:r>
            <a:r>
              <a:rPr lang="ru-RU" sz="2000" b="1" dirty="0"/>
              <a:t>за исключением открытия и закрытия файлов</a:t>
            </a:r>
            <a:r>
              <a:rPr lang="en-US" sz="2000" b="1" dirty="0"/>
              <a:t>).</a:t>
            </a:r>
          </a:p>
          <a:p>
            <a:pPr>
              <a:lnSpc>
                <a:spcPct val="90000"/>
              </a:lnSpc>
              <a:defRPr/>
            </a:pPr>
            <a:r>
              <a:rPr lang="en-US" sz="2000" b="1" dirty="0"/>
              <a:t>NFS </a:t>
            </a:r>
            <a:r>
              <a:rPr lang="ru-RU" sz="2000" b="1" dirty="0"/>
              <a:t>основана на парадигме удаленных сервисов</a:t>
            </a:r>
            <a:r>
              <a:rPr lang="en-US" sz="2000" b="1" dirty="0"/>
              <a:t>, </a:t>
            </a:r>
            <a:r>
              <a:rPr lang="ru-RU" sz="2000" b="1" dirty="0"/>
              <a:t>но поддерживает буферизацию и кэширование для повышения эффективности</a:t>
            </a:r>
            <a:r>
              <a:rPr lang="en-US" sz="2000" b="1" dirty="0"/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Кэш блоков файлов</a:t>
            </a:r>
            <a:r>
              <a:rPr lang="en-US" sz="2000" b="1" dirty="0"/>
              <a:t> – </a:t>
            </a:r>
            <a:r>
              <a:rPr lang="ru-RU" sz="2000" b="1" dirty="0"/>
              <a:t>когда файл открывается, ядро проверяет у удаленного сервера, </a:t>
            </a:r>
            <a:r>
              <a:rPr lang="en-US" sz="2000" b="1" dirty="0"/>
              <a:t> </a:t>
            </a:r>
            <a:r>
              <a:rPr lang="ru-RU" sz="2000" b="1" dirty="0"/>
              <a:t>необходимо ли обновить кэшируемые атрибуты</a:t>
            </a:r>
            <a:r>
              <a:rPr lang="en-US" sz="2000" b="1" dirty="0"/>
              <a:t>.  </a:t>
            </a:r>
            <a:r>
              <a:rPr lang="ru-RU" sz="2000" b="1" dirty="0"/>
              <a:t>Кэшируемые блоки используются, </a:t>
            </a:r>
            <a:r>
              <a:rPr lang="en-US" sz="2000" b="1" dirty="0"/>
              <a:t> </a:t>
            </a:r>
            <a:r>
              <a:rPr lang="ru-RU" sz="2000" b="1" dirty="0"/>
              <a:t>только если соответствующие кэшированные атрибуты самые свежие </a:t>
            </a:r>
            <a:r>
              <a:rPr lang="en-US" sz="2000" b="1" dirty="0"/>
              <a:t>(up to date).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Кэш атрибутов файлов</a:t>
            </a:r>
            <a:r>
              <a:rPr lang="en-US" sz="2000" b="1" dirty="0"/>
              <a:t> – </a:t>
            </a:r>
            <a:r>
              <a:rPr lang="ru-RU" sz="2000" b="1" dirty="0"/>
              <a:t>обновляется по мере передачи обновленных атрибутов с сервера</a:t>
            </a:r>
            <a:r>
              <a:rPr lang="en-US" sz="2000" b="1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Клиенты не освобождают задерживаемые блоки</a:t>
            </a:r>
            <a:r>
              <a:rPr lang="en-US" sz="2000" b="1" dirty="0"/>
              <a:t> </a:t>
            </a:r>
            <a:r>
              <a:rPr lang="ru-RU" sz="2000" b="1" dirty="0"/>
              <a:t>до тех пор, пока сервер не подтвердит, что они записаны на диск</a:t>
            </a:r>
            <a:r>
              <a:rPr lang="en-US" sz="2000" b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0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Реализация директорий</a:t>
            </a:r>
            <a:endParaRPr lang="en-US" sz="3600"/>
          </a:p>
        </p:txBody>
      </p:sp>
      <p:sp>
        <p:nvSpPr>
          <p:cNvPr id="5109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2000" b="1" dirty="0"/>
              <a:t>Линейный список имен с указателями на блоки данных</a:t>
            </a:r>
            <a:r>
              <a:rPr lang="en-US" sz="2000" b="1" dirty="0"/>
              <a:t>.</a:t>
            </a:r>
          </a:p>
          <a:p>
            <a:pPr lvl="1">
              <a:defRPr/>
            </a:pPr>
            <a:r>
              <a:rPr lang="ru-RU" sz="2000" b="1" dirty="0"/>
              <a:t>Просто программируется</a:t>
            </a:r>
            <a:endParaRPr lang="en-US" sz="2000" b="1" dirty="0"/>
          </a:p>
          <a:p>
            <a:pPr lvl="1">
              <a:defRPr/>
            </a:pPr>
            <a:r>
              <a:rPr lang="ru-RU" sz="2000" b="1" dirty="0"/>
              <a:t>Требует большого времени выполнения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b="1" dirty="0"/>
          </a:p>
          <a:p>
            <a:pPr>
              <a:defRPr/>
            </a:pPr>
            <a:r>
              <a:rPr lang="ru-RU" sz="2000" b="1" dirty="0"/>
              <a:t>Хеш-таблица</a:t>
            </a:r>
            <a:r>
              <a:rPr lang="en-US" sz="2000" b="1" dirty="0"/>
              <a:t> – </a:t>
            </a:r>
            <a:r>
              <a:rPr lang="ru-RU" sz="2000" b="1" dirty="0"/>
              <a:t>линейный список с хеш-оглавлением и подразделением на (небольшие) списки элементов с одним и тем же значением хеш-функции</a:t>
            </a:r>
            <a:r>
              <a:rPr lang="en-US" sz="2000" b="1" dirty="0"/>
              <a:t>.</a:t>
            </a:r>
          </a:p>
          <a:p>
            <a:pPr lvl="1">
              <a:defRPr/>
            </a:pPr>
            <a:r>
              <a:rPr lang="ru-RU" sz="2000" b="1" dirty="0"/>
              <a:t>Уменьшает время поиска в директории</a:t>
            </a:r>
            <a:endParaRPr lang="en-US" sz="2000" b="1" dirty="0"/>
          </a:p>
          <a:p>
            <a:pPr lvl="1">
              <a:defRPr/>
            </a:pPr>
            <a:r>
              <a:rPr lang="ru-RU" sz="2000" b="1" i="1" dirty="0"/>
              <a:t>Коллизии – </a:t>
            </a:r>
            <a:r>
              <a:rPr lang="ru-RU" sz="2000" b="1" dirty="0"/>
              <a:t>ситуации, когда два имени хешируются в один и тот же адрес (преодолеваются использованием метода цепочек)</a:t>
            </a:r>
            <a:endParaRPr lang="en-US" sz="2000" b="1" i="1" dirty="0"/>
          </a:p>
          <a:p>
            <a:pPr lvl="1">
              <a:buFont typeface="Wingdings" pitchFamily="2" charset="2"/>
              <a:buNone/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CF991-F359-480C-A7D1-C6E82A523B4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079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Q &amp; A</a:t>
            </a:r>
            <a:endParaRPr lang="ru-RU" smtClean="0"/>
          </a:p>
        </p:txBody>
      </p:sp>
      <p:sp>
        <p:nvSpPr>
          <p:cNvPr id="5079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Вопросы и ответы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2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Методы размещения файла</a:t>
            </a:r>
            <a:endParaRPr lang="en-US" sz="3600"/>
          </a:p>
        </p:txBody>
      </p:sp>
      <p:sp>
        <p:nvSpPr>
          <p:cNvPr id="5120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sz="2400" b="1" dirty="0"/>
              <a:t>Термин </a:t>
            </a:r>
            <a:r>
              <a:rPr lang="ru-RU" sz="2400" b="1" i="1" dirty="0"/>
              <a:t>метод размещения</a:t>
            </a:r>
            <a:r>
              <a:rPr lang="ru-RU" sz="2400" b="1" dirty="0"/>
              <a:t> означает метод, с помощью которого размещаются блоки файла</a:t>
            </a:r>
            <a:r>
              <a:rPr lang="en-US" sz="2400" b="1" dirty="0"/>
              <a:t>: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Смежное размещение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Ссылочное размещение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Индексированное размещение</a:t>
            </a:r>
            <a:endParaRPr lang="en-US" sz="2400" b="1" dirty="0"/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3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Смежное размещение файла</a:t>
            </a:r>
            <a:endParaRPr lang="en-US" sz="3600"/>
          </a:p>
        </p:txBody>
      </p:sp>
      <p:sp>
        <p:nvSpPr>
          <p:cNvPr id="513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557338"/>
            <a:ext cx="79248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/>
              <a:t>Каждый файл занимает набор смежных блоков на диске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Простота</a:t>
            </a:r>
            <a:r>
              <a:rPr lang="en-US" sz="2400" b="1" dirty="0"/>
              <a:t>: </a:t>
            </a:r>
            <a:r>
              <a:rPr lang="ru-RU" sz="2400" b="1" dirty="0"/>
              <a:t>требуется хранить только одну ссылку</a:t>
            </a:r>
            <a:r>
              <a:rPr lang="en-US" sz="2400" b="1" dirty="0"/>
              <a:t> (</a:t>
            </a:r>
            <a:r>
              <a:rPr lang="ru-RU" sz="2400" b="1" dirty="0"/>
              <a:t>номер блока)</a:t>
            </a:r>
            <a:r>
              <a:rPr lang="en-US" sz="2400" b="1" dirty="0"/>
              <a:t> </a:t>
            </a:r>
            <a:r>
              <a:rPr lang="ru-RU" sz="2400" b="1" dirty="0"/>
              <a:t>и длину</a:t>
            </a:r>
            <a:r>
              <a:rPr lang="en-US" sz="2400" b="1" dirty="0"/>
              <a:t> (</a:t>
            </a:r>
            <a:r>
              <a:rPr lang="ru-RU" sz="2400" b="1" dirty="0"/>
              <a:t>число блоков</a:t>
            </a:r>
            <a:r>
              <a:rPr lang="en-US" sz="2400" b="1" dirty="0"/>
              <a:t>).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Произвольный доступ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Возможны потери дисковой памяти</a:t>
            </a:r>
            <a:r>
              <a:rPr lang="en-US" sz="2400" b="1" dirty="0"/>
              <a:t> (</a:t>
            </a:r>
            <a:r>
              <a:rPr lang="ru-RU" sz="2400" b="1" dirty="0"/>
              <a:t>аналогично проблеме динамического распределения памяти</a:t>
            </a:r>
            <a:r>
              <a:rPr lang="en-US" sz="2400" b="1" dirty="0"/>
              <a:t>).</a:t>
            </a:r>
            <a:br>
              <a:rPr lang="en-US" sz="2400" b="1" dirty="0"/>
            </a:br>
            <a:endParaRPr lang="en-US" sz="2400" b="1" dirty="0"/>
          </a:p>
          <a:p>
            <a:pPr>
              <a:lnSpc>
                <a:spcPct val="90000"/>
              </a:lnSpc>
              <a:defRPr/>
            </a:pPr>
            <a:r>
              <a:rPr lang="ru-RU" sz="2400" b="1" dirty="0"/>
              <a:t>Невозможно увеличить размер файла</a:t>
            </a:r>
            <a:r>
              <a:rPr lang="en-US" sz="2400" b="1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4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260350"/>
            <a:ext cx="8077200" cy="990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/>
              <a:t>Смежное размещение файла на диске</a:t>
            </a:r>
            <a:endParaRPr lang="en-US" sz="3600"/>
          </a:p>
        </p:txBody>
      </p:sp>
      <p:pic>
        <p:nvPicPr>
          <p:cNvPr id="922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14819" t="5881" r="14653" b="1823"/>
          <a:stretch>
            <a:fillRect/>
          </a:stretch>
        </p:blipFill>
        <p:spPr>
          <a:xfrm>
            <a:off x="2339975" y="1484313"/>
            <a:ext cx="4764088" cy="4675187"/>
          </a:xfrm>
          <a:noFill/>
          <a:ln w="57150" cmpd="thickThin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5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/>
              <a:t>Файловые системы, основанные на расширениях </a:t>
            </a:r>
            <a:r>
              <a:rPr lang="en-US" sz="3600"/>
              <a:t>(extents)</a:t>
            </a:r>
          </a:p>
        </p:txBody>
      </p:sp>
      <p:sp>
        <p:nvSpPr>
          <p:cNvPr id="5150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400" b="1" dirty="0"/>
              <a:t>Многие современные файловые системы</a:t>
            </a:r>
            <a:r>
              <a:rPr lang="en-US" sz="2400" b="1" dirty="0"/>
              <a:t> (</a:t>
            </a:r>
            <a:r>
              <a:rPr lang="ru-RU" sz="2400" b="1" dirty="0"/>
              <a:t>например, </a:t>
            </a:r>
            <a:r>
              <a:rPr lang="en-US" sz="2400" b="1" dirty="0" err="1"/>
              <a:t>Veritas</a:t>
            </a:r>
            <a:r>
              <a:rPr lang="en-US" sz="2400" b="1" dirty="0"/>
              <a:t> File </a:t>
            </a:r>
            <a:r>
              <a:rPr lang="en-US" sz="2400" b="1" dirty="0" smtClean="0"/>
              <a:t>System, </a:t>
            </a:r>
            <a:r>
              <a:rPr lang="ru-RU" sz="2400" b="1" dirty="0" smtClean="0"/>
              <a:t>или </a:t>
            </a:r>
            <a:r>
              <a:rPr lang="en-US" sz="2400" b="1" dirty="0" err="1" smtClean="0"/>
              <a:t>Vx</a:t>
            </a:r>
            <a:r>
              <a:rPr lang="en-US" sz="2400" b="1" dirty="0" smtClean="0"/>
              <a:t>-FS – </a:t>
            </a:r>
            <a:r>
              <a:rPr lang="ru-RU" sz="2400" b="1" dirty="0" smtClean="0"/>
              <a:t>основная файловая система в ОС </a:t>
            </a:r>
            <a:r>
              <a:rPr lang="en-US" sz="2400" b="1" dirty="0" smtClean="0"/>
              <a:t>HP-UX) </a:t>
            </a:r>
            <a:r>
              <a:rPr lang="ru-RU" sz="2400" b="1" dirty="0"/>
              <a:t>используют модифицированное смежное размещение файлов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Дисковые блоки размещаются в расширениях </a:t>
            </a:r>
            <a:r>
              <a:rPr lang="en-US" sz="2400" b="1" dirty="0"/>
              <a:t>(extents). </a:t>
            </a:r>
          </a:p>
          <a:p>
            <a:pPr>
              <a:defRPr/>
            </a:pPr>
            <a:endParaRPr lang="en-US" sz="2400" b="1" dirty="0"/>
          </a:p>
          <a:p>
            <a:pPr>
              <a:defRPr/>
            </a:pPr>
            <a:r>
              <a:rPr lang="ru-RU" sz="2400" b="1" dirty="0"/>
              <a:t>Расширение – это смежный блок на диске</a:t>
            </a:r>
            <a:r>
              <a:rPr lang="en-US" sz="2400" b="1" dirty="0"/>
              <a:t>. </a:t>
            </a:r>
            <a:r>
              <a:rPr lang="ru-RU" sz="2400" b="1" dirty="0"/>
              <a:t>Файл состоит из одного или нескольких расширений</a:t>
            </a:r>
            <a:r>
              <a:rPr lang="en-US" sz="2400" b="1" dirty="0"/>
              <a:t>.</a:t>
            </a:r>
          </a:p>
          <a:p>
            <a:pPr>
              <a:defRPr/>
            </a:pPr>
            <a:endParaRPr lang="en-US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В.О. Сафонов, 2010</a:t>
            </a:r>
            <a:endParaRPr lang="en-US" smtClean="0"/>
          </a:p>
        </p:txBody>
      </p:sp>
      <p:sp>
        <p:nvSpPr>
          <p:cNvPr id="516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/>
              <a:t>Ссылочное размещение файла</a:t>
            </a:r>
            <a:endParaRPr lang="en-US" sz="3600"/>
          </a:p>
        </p:txBody>
      </p:sp>
      <p:sp>
        <p:nvSpPr>
          <p:cNvPr id="516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65250" y="1500174"/>
            <a:ext cx="7064402" cy="462598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ru-RU" sz="2000" b="1" dirty="0"/>
              <a:t>Каждый файл представлен в виде связанного списка дисковых блоков, которые могут быть разбросаны по диску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Простота – необходимо хранить только начальный адрес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Отсутствуют потери дискового пространства (списки свободной памяти)</a:t>
            </a:r>
            <a:r>
              <a:rPr lang="en-US" sz="2000" b="1" dirty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Отсутствие произвольного доступа</a:t>
            </a:r>
            <a:endParaRPr lang="en-US" sz="2000" b="1" dirty="0"/>
          </a:p>
          <a:p>
            <a:pPr>
              <a:lnSpc>
                <a:spcPct val="90000"/>
              </a:lnSpc>
              <a:defRPr/>
            </a:pPr>
            <a:r>
              <a:rPr lang="ru-RU" sz="2000" b="1" dirty="0"/>
              <a:t>Отображение</a:t>
            </a:r>
            <a:r>
              <a:rPr lang="en-US" sz="2000" b="1" dirty="0"/>
              <a:t>:  </a:t>
            </a:r>
            <a:r>
              <a:rPr lang="ru-RU" sz="2000" b="1" dirty="0"/>
              <a:t>(</a:t>
            </a:r>
            <a:r>
              <a:rPr lang="en-US" sz="2000" b="1" dirty="0"/>
              <a:t>Q, R)</a:t>
            </a:r>
            <a:endParaRPr lang="ru-RU" sz="2000" b="1" dirty="0"/>
          </a:p>
          <a:p>
            <a:pPr>
              <a:lnSpc>
                <a:spcPct val="90000"/>
              </a:lnSpc>
              <a:defRPr/>
            </a:pPr>
            <a:r>
              <a:rPr kumimoji="1" lang="ru-RU" sz="2000" b="1" dirty="0"/>
              <a:t>Блок, к которому выполняется доступ, - это</a:t>
            </a:r>
            <a:r>
              <a:rPr kumimoji="1" lang="en-US" sz="2000" b="1" dirty="0"/>
              <a:t> Q</a:t>
            </a:r>
            <a:r>
              <a:rPr kumimoji="1" lang="ru-RU" sz="2000" b="1" dirty="0"/>
              <a:t>-й</a:t>
            </a:r>
            <a:r>
              <a:rPr kumimoji="1" lang="en-US" sz="2000" b="1" dirty="0"/>
              <a:t> </a:t>
            </a:r>
            <a:r>
              <a:rPr kumimoji="1" lang="ru-RU" sz="2000" b="1" dirty="0"/>
              <a:t>блок в связанном списке блоков, представляющем файл</a:t>
            </a:r>
            <a:r>
              <a:rPr kumimoji="1" lang="en-US" sz="2400" b="1" dirty="0"/>
              <a:t>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SzPct val="90000"/>
              <a:buFont typeface="Monotype Sorts" pitchFamily="2" charset="2"/>
              <a:buNone/>
              <a:defRPr/>
            </a:pPr>
            <a:r>
              <a:rPr kumimoji="1" lang="ru-RU" sz="2000" b="1" dirty="0"/>
              <a:t>Смещение в блоке</a:t>
            </a:r>
            <a:r>
              <a:rPr kumimoji="1" lang="en-US" sz="2000" b="1" dirty="0"/>
              <a:t> = R + 1</a:t>
            </a:r>
          </a:p>
          <a:p>
            <a:pPr>
              <a:lnSpc>
                <a:spcPct val="90000"/>
              </a:lnSpc>
              <a:buClr>
                <a:schemeClr val="folHlink"/>
              </a:buClr>
              <a:buFontTx/>
              <a:buChar char="•"/>
              <a:defRPr/>
            </a:pPr>
            <a:r>
              <a:rPr kumimoji="1" lang="ru-RU" sz="2000" b="1" dirty="0"/>
              <a:t> </a:t>
            </a:r>
            <a:r>
              <a:rPr kumimoji="1" lang="en-US" sz="2000" b="1" dirty="0"/>
              <a:t>File-allocation table (FAT) – </a:t>
            </a:r>
            <a:r>
              <a:rPr kumimoji="1" lang="ru-RU" sz="2000" b="1" dirty="0"/>
              <a:t>метод распределения дисковой памяти, используемый в</a:t>
            </a:r>
            <a:r>
              <a:rPr kumimoji="1" lang="en-US" sz="2000" b="1" dirty="0"/>
              <a:t> MS-DOS </a:t>
            </a:r>
            <a:r>
              <a:rPr kumimoji="1" lang="ru-RU" sz="2000" b="1" dirty="0"/>
              <a:t>и </a:t>
            </a:r>
            <a:r>
              <a:rPr kumimoji="1" lang="en-US" sz="2000" b="1" dirty="0"/>
              <a:t>OS/2.</a:t>
            </a:r>
          </a:p>
          <a:p>
            <a:pPr>
              <a:lnSpc>
                <a:spcPct val="90000"/>
              </a:lnSpc>
              <a:defRPr/>
            </a:pPr>
            <a:endParaRPr lang="en-US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Wildflow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Wildflow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Wildflowers">
      <a:fillStyleLst>
        <a:solidFill>
          <a:schemeClr val="phClr">
            <a:shade val="85000"/>
            <a:satMod val="110000"/>
          </a:schemeClr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35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0800000" scaled="1"/>
        </a:gradFill>
        <a:gradFill rotWithShape="1">
          <a:gsLst>
            <a:gs pos="0">
              <a:schemeClr val="phClr">
                <a:shade val="70000"/>
                <a:satMod val="135000"/>
              </a:schemeClr>
            </a:gs>
            <a:gs pos="80000">
              <a:schemeClr val="phClr">
                <a:shade val="90000"/>
                <a:satMod val="135000"/>
              </a:schemeClr>
            </a:gs>
            <a:gs pos="100000">
              <a:schemeClr val="phClr">
                <a:shade val="95000"/>
                <a:satMod val="135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381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  <a:ln w="63500" cap="flat" cmpd="sng" algn="ctr">
          <a:gradFill>
            <a:gsLst>
              <a:gs pos="0">
                <a:schemeClr val="phClr"/>
              </a:gs>
              <a:gs pos="50000">
                <a:schemeClr val="phClr">
                  <a:lumMod val="60000"/>
                  <a:lumOff val="40000"/>
                </a:schemeClr>
              </a:gs>
              <a:gs pos="100000">
                <a:schemeClr val="phClr">
                  <a:lumMod val="20000"/>
                  <a:lumOff val="80000"/>
                </a:schemeClr>
              </a:gs>
            </a:gsLst>
            <a:lin ang="54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63500">
              <a:srgbClr val="FFFFFF">
                <a:alpha val="50000"/>
              </a:srgbClr>
            </a:innerShdw>
          </a:effectLst>
        </a:effectStyle>
        <a:effectStyle>
          <a:effectLst>
            <a:innerShdw blurRad="190500">
              <a:srgbClr val="FFFFFF">
                <a:alpha val="0"/>
              </a:srgbClr>
            </a:innerShdw>
          </a:effectLst>
          <a:scene3d>
            <a:camera prst="orthographicFront">
              <a:rot lat="0" lon="0" rev="0"/>
            </a:camera>
            <a:lightRig rig="balanced" dir="tl">
              <a:rot lat="0" lon="0" rev="4200000"/>
            </a:lightRig>
          </a:scene3d>
          <a:sp3d>
            <a:bevelT w="25400" h="25400" prst="relaxedInset"/>
          </a:sp3d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  <a:alpha val="7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  <a:gradFill flip="none" rotWithShape="1">
          <a:gsLst>
            <a:gs pos="0">
              <a:schemeClr val="phClr"/>
            </a:gs>
            <a:gs pos="50000">
              <a:schemeClr val="phClr">
                <a:lumMod val="90000"/>
              </a:schemeClr>
            </a:gs>
            <a:gs pos="100000">
              <a:schemeClr val="phClr"/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Wildflowers</Template>
  <TotalTime>952</TotalTime>
  <Words>1786</Words>
  <Application>Microsoft PowerPoint</Application>
  <PresentationFormat>On-screen Show (4:3)</PresentationFormat>
  <Paragraphs>240</Paragraphs>
  <Slides>40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1_Wildflowers</vt:lpstr>
      <vt:lpstr>         Основы современных                  операционных систем                           Лекция 20</vt:lpstr>
      <vt:lpstr>Виртуальные файловые системы</vt:lpstr>
      <vt:lpstr>Схема организации виртуальной файловой системы</vt:lpstr>
      <vt:lpstr>Реализация директорий</vt:lpstr>
      <vt:lpstr>Методы размещения файла</vt:lpstr>
      <vt:lpstr>Смежное размещение файла</vt:lpstr>
      <vt:lpstr>Смежное размещение файла на диске</vt:lpstr>
      <vt:lpstr>Файловые системы, основанные на расширениях (extents)</vt:lpstr>
      <vt:lpstr>Ссылочное размещение файла</vt:lpstr>
      <vt:lpstr>Ссылочное размещение файла </vt:lpstr>
      <vt:lpstr>File Allocation Table (FAT) – разработана Биллом Гейтсом в 1976-1977 г.</vt:lpstr>
      <vt:lpstr>Индексируемое размещение</vt:lpstr>
      <vt:lpstr>Пример индексируемого размещения</vt:lpstr>
      <vt:lpstr>Индексируемое размещение (прод.)</vt:lpstr>
      <vt:lpstr>Индексируемое размещение – отображение адресов (прод.)</vt:lpstr>
      <vt:lpstr>Комбинированная схема: UNIX (размер блока – 4K)</vt:lpstr>
      <vt:lpstr>Управление свободной памятью</vt:lpstr>
      <vt:lpstr>Управление свободной памятью (прод.)</vt:lpstr>
      <vt:lpstr>Управление свободной памятью (прод.)</vt:lpstr>
      <vt:lpstr>Список свободной дисковой памяти</vt:lpstr>
      <vt:lpstr>Эффективность и производительность дисковой памяти</vt:lpstr>
      <vt:lpstr>Различные методы размещения кэша для диска</vt:lpstr>
      <vt:lpstr>Кэш страниц</vt:lpstr>
      <vt:lpstr>Ввод-вывод без унифицированной буферной кэш-памяти</vt:lpstr>
      <vt:lpstr>Унифицированная буферная кэш-память</vt:lpstr>
      <vt:lpstr>Ввод-вывод с использованием унифицированной буферной кэш-памяти</vt:lpstr>
      <vt:lpstr>Восстановление</vt:lpstr>
      <vt:lpstr>Файловые системы с журналом транзакций (log structured)</vt:lpstr>
      <vt:lpstr>Network File System (NFS) - Solaris</vt:lpstr>
      <vt:lpstr>NFS (продолжение)</vt:lpstr>
      <vt:lpstr>NFS (Прод.)</vt:lpstr>
      <vt:lpstr>Три независимых файловых системы</vt:lpstr>
      <vt:lpstr>Монтирование в NFS </vt:lpstr>
      <vt:lpstr>Протокол монтирования в NFS</vt:lpstr>
      <vt:lpstr>Протокол NFS</vt:lpstr>
      <vt:lpstr>Три основных уровня архитектуры NFS</vt:lpstr>
      <vt:lpstr>Схема архитектуры NFS</vt:lpstr>
      <vt:lpstr>Трансляция имен путей в NFS</vt:lpstr>
      <vt:lpstr>Удаленные операции NFS</vt:lpstr>
      <vt:lpstr>Q &amp; A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Язык программирования Java</dc:title>
  <dc:creator>Vladimir O. Safonov</dc:creator>
  <cp:lastModifiedBy>Vladimir O. Safonov</cp:lastModifiedBy>
  <cp:revision>105</cp:revision>
  <dcterms:created xsi:type="dcterms:W3CDTF">2001-09-03T03:38:43Z</dcterms:created>
  <dcterms:modified xsi:type="dcterms:W3CDTF">2010-08-02T07:18:13Z</dcterms:modified>
</cp:coreProperties>
</file>