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9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C86B2F3-A23A-4CBD-AD91-80E0A22D55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66705-26C9-45B5-96CE-1C7EA77C9191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2FCA-E62A-4F57-A93A-0F2C66D0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DE50-7BBE-446F-93F2-9978F4DB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22D4-6335-4C49-9E35-C5A3D6C7B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mmer1.png"/>
          <p:cNvPicPr>
            <a:picLocks noChangeAspect="1"/>
          </p:cNvPicPr>
          <p:nvPr/>
        </p:nvPicPr>
        <p:blipFill>
          <a:blip r:embed="rId2"/>
          <a:srcRect l="4545" r="4545"/>
          <a:stretch>
            <a:fillRect/>
          </a:stretch>
        </p:blipFill>
        <p:spPr>
          <a:xfrm>
            <a:off x="0" y="1618637"/>
            <a:ext cx="9144000" cy="399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1B32-45FF-449F-93AC-9B90CA2F6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7189-806D-4E69-9847-35D6D901B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8F69-946C-44AB-8CD3-59246079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960-5E6F-4DE7-9F81-208B59385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3775-34A0-4112-8569-E813C3A14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s content.png"/>
          <p:cNvPicPr>
            <a:picLocks noChangeAspect="1"/>
          </p:cNvPicPr>
          <p:nvPr/>
        </p:nvPicPr>
        <p:blipFill>
          <a:blip r:embed="rId2"/>
          <a:srcRect l="4545" t="8217" r="4545" b="13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 anchor="ctr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BA6-4BB8-4B7A-AFF6-DFDD5B0EA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FCB1-FDC0-4F81-B554-14AB058BD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ster - 1.png"/>
          <p:cNvPicPr>
            <a:picLocks noChangeAspect="1"/>
          </p:cNvPicPr>
          <p:nvPr/>
        </p:nvPicPr>
        <p:blipFill>
          <a:blip r:embed="rId13"/>
          <a:srcRect b="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997" y="1981200"/>
            <a:ext cx="6412006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F96A96C7-FEA2-451B-ACD1-C8751A4C1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smtClean="0"/>
              <a:t>      Основы </a:t>
            </a:r>
            <a:r>
              <a:rPr lang="ru-RU" sz="4000" b="1" dirty="0" smtClean="0"/>
              <a:t>современных        </a:t>
            </a:r>
            <a:br>
              <a:rPr lang="ru-RU" sz="4000" b="1" dirty="0" smtClean="0"/>
            </a:br>
            <a:r>
              <a:rPr lang="ru-RU" sz="4000" b="1" dirty="0" smtClean="0"/>
              <a:t>       операционных систем</a:t>
            </a:r>
            <a:br>
              <a:rPr lang="ru-RU" sz="4000" b="1" dirty="0" smtClean="0"/>
            </a:br>
            <a:r>
              <a:rPr lang="en-US" sz="4000" b="1" dirty="0" smtClean="0"/>
              <a:t>                          </a:t>
            </a:r>
            <a:r>
              <a:rPr lang="ru-RU" sz="3200" i="1" smtClean="0"/>
              <a:t>Лекция </a:t>
            </a:r>
            <a:r>
              <a:rPr lang="ru-RU" sz="3200" i="1" smtClean="0"/>
              <a:t>2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endParaRPr lang="en-US" sz="7000" b="1" i="1" dirty="0" smtClean="0"/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 &amp; A</a:t>
            </a:r>
            <a:endParaRPr lang="ru-RU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Вопросы и ответы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325438"/>
            <a:ext cx="7851775" cy="485775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История ОС</a:t>
            </a:r>
            <a:endParaRPr lang="en-US" sz="3600" b="1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1600" b="1" dirty="0"/>
              <a:t>В ранних </a:t>
            </a:r>
            <a:r>
              <a:rPr lang="en-US" sz="1600" b="1" dirty="0"/>
              <a:t>mainframe-</a:t>
            </a:r>
            <a:r>
              <a:rPr lang="ru-RU" sz="1600" b="1" dirty="0"/>
              <a:t>компьютерах (1940-1950 гг.) ОС отсутствовали</a:t>
            </a:r>
            <a:r>
              <a:rPr lang="en-US" sz="1600" b="1" dirty="0"/>
              <a:t>; </a:t>
            </a:r>
            <a:r>
              <a:rPr lang="ru-RU" sz="1600" b="1" dirty="0"/>
              <a:t>обращение к памяти – по реальным (физическим) адресам</a:t>
            </a:r>
            <a:r>
              <a:rPr lang="en-US" sz="1600" b="1" dirty="0"/>
              <a:t>; </a:t>
            </a:r>
            <a:r>
              <a:rPr lang="ru-RU" sz="1600" b="1" dirty="0"/>
              <a:t>обращение к внешним устройствам – специальными командами, также по физическим адресам</a:t>
            </a:r>
          </a:p>
          <a:p>
            <a:pPr>
              <a:lnSpc>
                <a:spcPct val="90000"/>
              </a:lnSpc>
            </a:pPr>
            <a:r>
              <a:rPr lang="ru-RU" sz="1600" b="1" dirty="0"/>
              <a:t>1950-1960е гг. – </a:t>
            </a:r>
            <a:r>
              <a:rPr lang="ru-RU" sz="1600" b="1" i="1" dirty="0"/>
              <a:t>диспетчеры </a:t>
            </a:r>
            <a:r>
              <a:rPr lang="ru-RU" sz="1600" b="1" dirty="0"/>
              <a:t>(</a:t>
            </a:r>
            <a:r>
              <a:rPr lang="en-US" sz="1600" b="1" i="1" dirty="0"/>
              <a:t>dispatchers)</a:t>
            </a:r>
            <a:r>
              <a:rPr lang="en-US" sz="1600" b="1" dirty="0"/>
              <a:t>, </a:t>
            </a:r>
            <a:r>
              <a:rPr lang="ru-RU" sz="1600" b="1" dirty="0"/>
              <a:t>предшественники ОС, главным образом управляли прохождением пакета задач, вводимых с перфокарт</a:t>
            </a:r>
          </a:p>
          <a:p>
            <a:pPr>
              <a:lnSpc>
                <a:spcPct val="90000"/>
              </a:lnSpc>
            </a:pPr>
            <a:r>
              <a:rPr lang="ru-RU" sz="1600" b="1" dirty="0"/>
              <a:t>Классические ОС 1960-х и 1970-х гг.</a:t>
            </a:r>
            <a:r>
              <a:rPr lang="en-US" sz="1600" b="1" dirty="0"/>
              <a:t>.: ATLAS, MULTICS, OS IBM/360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/>
              <a:t>     </a:t>
            </a:r>
            <a:r>
              <a:rPr lang="en-US" sz="1600" b="1" dirty="0" smtClean="0"/>
              <a:t>    </a:t>
            </a:r>
            <a:r>
              <a:rPr lang="ru-RU" sz="1600" b="1" dirty="0" smtClean="0"/>
              <a:t>Многозадачность</a:t>
            </a:r>
            <a:r>
              <a:rPr lang="ru-RU" sz="1600" b="1" dirty="0"/>
              <a:t>, разделение времени, управление процессами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1600" b="1" dirty="0"/>
              <a:t>1970-е г.</a:t>
            </a:r>
            <a:r>
              <a:rPr lang="en-US" sz="1600" b="1" dirty="0"/>
              <a:t>: UNIX – </a:t>
            </a:r>
            <a:r>
              <a:rPr lang="ru-RU" sz="1600" b="1" dirty="0"/>
              <a:t>первая </a:t>
            </a:r>
            <a:r>
              <a:rPr lang="en-US" sz="1600" b="1" dirty="0"/>
              <a:t>“</a:t>
            </a:r>
            <a:r>
              <a:rPr lang="ru-RU" sz="1600" b="1" dirty="0"/>
              <a:t>мобильная</a:t>
            </a:r>
            <a:r>
              <a:rPr lang="en-US" sz="1600" b="1" dirty="0"/>
              <a:t>” </a:t>
            </a:r>
            <a:r>
              <a:rPr lang="ru-RU" sz="1600" b="1" dirty="0"/>
              <a:t>ОС </a:t>
            </a:r>
            <a:r>
              <a:rPr lang="en-US" sz="1600" b="1" dirty="0"/>
              <a:t>(AT&amp;T, B.</a:t>
            </a:r>
            <a:r>
              <a:rPr lang="ru-RU" sz="1600" b="1" dirty="0"/>
              <a:t> </a:t>
            </a:r>
            <a:r>
              <a:rPr lang="en-US" sz="1600" b="1" dirty="0"/>
              <a:t>Kernighan, </a:t>
            </a:r>
            <a:r>
              <a:rPr lang="en-US" sz="1600" b="1" dirty="0" err="1"/>
              <a:t>D.Ritchie</a:t>
            </a:r>
            <a:r>
              <a:rPr lang="en-US" sz="1600" b="1" dirty="0"/>
              <a:t>), </a:t>
            </a:r>
            <a:r>
              <a:rPr lang="ru-RU" sz="1600" b="1" dirty="0"/>
              <a:t>работавшая на многих аппаратных платформах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1600" b="1" dirty="0"/>
              <a:t>1980-е гг.</a:t>
            </a:r>
            <a:r>
              <a:rPr lang="en-US" sz="1600" b="1" dirty="0"/>
              <a:t>: CP/M (</a:t>
            </a:r>
            <a:r>
              <a:rPr lang="ru-RU" sz="1600" b="1" dirty="0"/>
              <a:t>8-разрядная), </a:t>
            </a:r>
            <a:r>
              <a:rPr lang="en-US" sz="1600" b="1" dirty="0"/>
              <a:t>MS DOS (16-</a:t>
            </a:r>
            <a:r>
              <a:rPr lang="ru-RU" sz="1600" b="1" dirty="0"/>
              <a:t>разрядная) – первые ОС для персональных </a:t>
            </a:r>
            <a:r>
              <a:rPr lang="en-US" sz="1600" b="1" dirty="0" err="1"/>
              <a:t>i</a:t>
            </a:r>
            <a:r>
              <a:rPr lang="ru-RU" sz="1600" b="1" dirty="0"/>
              <a:t>омпьютеров с процессорами </a:t>
            </a:r>
            <a:r>
              <a:rPr lang="en-US" sz="1600" b="1" dirty="0"/>
              <a:t>Intel 8080/8086 (x86)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1600" b="1" dirty="0"/>
              <a:t>1980-</a:t>
            </a:r>
            <a:r>
              <a:rPr lang="ru-RU" sz="1600" b="1" dirty="0"/>
              <a:t>е гг.</a:t>
            </a:r>
            <a:r>
              <a:rPr lang="en-US" sz="1600" b="1" dirty="0"/>
              <a:t>: Macintosh/</a:t>
            </a:r>
            <a:r>
              <a:rPr lang="en-US" sz="1600" b="1" dirty="0" err="1"/>
              <a:t>MacOS</a:t>
            </a:r>
            <a:r>
              <a:rPr lang="en-US" sz="1600" b="1" dirty="0"/>
              <a:t> (Apple) – </a:t>
            </a:r>
            <a:r>
              <a:rPr lang="ru-RU" sz="1600" b="1" dirty="0"/>
              <a:t>первая компьютерная и операционная система с развитой поддержкой </a:t>
            </a:r>
            <a:r>
              <a:rPr lang="en-US" sz="1600" b="1" dirty="0"/>
              <a:t>GUI</a:t>
            </a:r>
            <a:r>
              <a:rPr lang="ru-RU" sz="1600" b="1" dirty="0"/>
              <a:t> </a:t>
            </a:r>
            <a:endParaRPr lang="en-US" sz="1600" b="1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1600" b="1" dirty="0"/>
              <a:t>1990-е гг.</a:t>
            </a:r>
            <a:r>
              <a:rPr lang="en-US" sz="1600" b="1" dirty="0"/>
              <a:t>: Windows, Windows 3.x, Windows for Workgroups, Windows NT, Windows 98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1600" b="1" dirty="0"/>
              <a:t>В настоящее время</a:t>
            </a:r>
            <a:r>
              <a:rPr lang="en-US" sz="1600" b="1" dirty="0"/>
              <a:t>: Windows </a:t>
            </a:r>
            <a:r>
              <a:rPr lang="en-US" sz="1600" b="1" dirty="0" smtClean="0"/>
              <a:t>XP/2003/Vista/Windows 2008, Windows 7, Linux</a:t>
            </a:r>
            <a:endParaRPr lang="en-US" sz="1600" b="1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1600" b="1" dirty="0" smtClean="0"/>
              <a:t>Пока самая </a:t>
            </a:r>
            <a:r>
              <a:rPr lang="ru-RU" sz="1600" b="1" dirty="0"/>
              <a:t>распространенная в мире </a:t>
            </a:r>
            <a:r>
              <a:rPr lang="en-US" sz="1600" b="1" dirty="0"/>
              <a:t>OS – </a:t>
            </a:r>
            <a:r>
              <a:rPr lang="en-US" sz="1600" b="1" i="1" dirty="0" err="1"/>
              <a:t>Symbian</a:t>
            </a:r>
            <a:r>
              <a:rPr lang="en-US" sz="1600" b="1" i="1" dirty="0"/>
              <a:t> </a:t>
            </a:r>
            <a:r>
              <a:rPr lang="en-US" sz="1600" b="1" dirty="0"/>
              <a:t>(</a:t>
            </a:r>
            <a:r>
              <a:rPr lang="ru-RU" sz="1600" b="1" dirty="0"/>
              <a:t>для мобильных телефонов</a:t>
            </a:r>
            <a:r>
              <a:rPr lang="ru-RU" sz="1600" b="1" dirty="0" smtClean="0"/>
              <a:t>).</a:t>
            </a:r>
            <a:r>
              <a:rPr lang="en-US" sz="1600" b="1" dirty="0" smtClean="0"/>
              <a:t> </a:t>
            </a:r>
            <a:r>
              <a:rPr lang="ru-RU" sz="1600" b="1" dirty="0" smtClean="0"/>
              <a:t>Ее активно догоняет </a:t>
            </a:r>
            <a:r>
              <a:rPr lang="en-US" sz="1600" b="1" dirty="0" smtClean="0"/>
              <a:t>Google Android.  Windows </a:t>
            </a:r>
            <a:r>
              <a:rPr lang="en-US" sz="1600" b="1" dirty="0"/>
              <a:t>– </a:t>
            </a:r>
            <a:r>
              <a:rPr lang="ru-RU" sz="1600" b="1" dirty="0"/>
              <a:t>только на втором </a:t>
            </a:r>
            <a:r>
              <a:rPr lang="ru-RU" sz="1600" b="1" dirty="0" smtClean="0"/>
              <a:t>месте</a:t>
            </a:r>
            <a:r>
              <a:rPr lang="en-US" sz="1600" b="1" dirty="0" smtClean="0"/>
              <a:t>!</a:t>
            </a:r>
            <a:endParaRPr lang="en-US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68325"/>
            <a:ext cx="7704137" cy="425450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Диалекты </a:t>
            </a:r>
            <a:r>
              <a:rPr lang="en-US" sz="3600" b="1"/>
              <a:t>UNIX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Berkeley Software Distribution (BSD), </a:t>
            </a:r>
            <a:r>
              <a:rPr lang="ru-RU" sz="2800" b="1"/>
              <a:t>в настоящее время – </a:t>
            </a:r>
            <a:r>
              <a:rPr lang="en-US" sz="2800" b="1"/>
              <a:t>FreeBSD (University of Berkeley)</a:t>
            </a:r>
          </a:p>
          <a:p>
            <a:pPr>
              <a:lnSpc>
                <a:spcPct val="90000"/>
              </a:lnSpc>
            </a:pPr>
            <a:r>
              <a:rPr lang="en-US" sz="2800" b="1"/>
              <a:t>System V Release 4 (SVR4) – AT&amp;T</a:t>
            </a:r>
          </a:p>
          <a:p>
            <a:pPr>
              <a:lnSpc>
                <a:spcPct val="90000"/>
              </a:lnSpc>
            </a:pPr>
            <a:r>
              <a:rPr lang="en-US" sz="2800" b="1"/>
              <a:t>Linux (RedHat, SuSE, Mandrake, Caldera, Debian, Fedora, etc.)</a:t>
            </a:r>
          </a:p>
          <a:p>
            <a:pPr>
              <a:lnSpc>
                <a:spcPct val="90000"/>
              </a:lnSpc>
            </a:pPr>
            <a:r>
              <a:rPr lang="en-US" sz="2800" b="1"/>
              <a:t>Solaris (Sun Microsystems)</a:t>
            </a:r>
          </a:p>
          <a:p>
            <a:pPr>
              <a:lnSpc>
                <a:spcPct val="90000"/>
              </a:lnSpc>
            </a:pPr>
            <a:r>
              <a:rPr lang="en-US" sz="2800" b="1"/>
              <a:t>IRIX (Silicon Graphics)</a:t>
            </a:r>
          </a:p>
          <a:p>
            <a:pPr>
              <a:lnSpc>
                <a:spcPct val="90000"/>
              </a:lnSpc>
            </a:pPr>
            <a:r>
              <a:rPr lang="en-US" sz="2800" b="1"/>
              <a:t>HP-UX (Hewlett-Packard)</a:t>
            </a:r>
          </a:p>
          <a:p>
            <a:pPr>
              <a:lnSpc>
                <a:spcPct val="90000"/>
              </a:lnSpc>
            </a:pPr>
            <a:r>
              <a:rPr lang="en-US" sz="2800" b="1"/>
              <a:t>Digital UNIX (Digital -&gt; Compaq)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642937"/>
          </a:xfrm>
        </p:spPr>
        <p:txBody>
          <a:bodyPr/>
          <a:lstStyle/>
          <a:p>
            <a:r>
              <a:rPr lang="ru-RU" sz="3600" b="1"/>
              <a:t>Отечественные ОС</a:t>
            </a:r>
            <a:endParaRPr lang="en-US" sz="3600" b="1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2"/>
            <a:ext cx="8186766" cy="530544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1960-е гг.</a:t>
            </a:r>
            <a:r>
              <a:rPr lang="en-US" sz="2000" b="1" dirty="0"/>
              <a:t>: </a:t>
            </a:r>
            <a:r>
              <a:rPr lang="ru-RU" sz="2000" b="1" dirty="0"/>
              <a:t>ОС ДИСПАК для БЭСМ-6 (ИПМ АН СССР</a:t>
            </a:r>
            <a:r>
              <a:rPr lang="en-US" sz="2000" b="1" dirty="0"/>
              <a:t>, </a:t>
            </a:r>
            <a:r>
              <a:rPr lang="ru-RU" sz="2000" b="1" dirty="0"/>
              <a:t>ИТМ и ВТ АН СССР)</a:t>
            </a:r>
            <a:r>
              <a:rPr lang="en-US" sz="2000" b="1" dirty="0"/>
              <a:t> – </a:t>
            </a:r>
            <a:r>
              <a:rPr lang="ru-RU" sz="2000" b="1" dirty="0"/>
              <a:t>многозадачность, диалог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1979 – 1982</a:t>
            </a:r>
            <a:r>
              <a:rPr lang="en-US" sz="2000" b="1" dirty="0"/>
              <a:t>: </a:t>
            </a:r>
            <a:r>
              <a:rPr lang="ru-RU" sz="2000" b="1" dirty="0"/>
              <a:t>ОС Эльбрус для МВК </a:t>
            </a:r>
            <a:r>
              <a:rPr lang="en-US" sz="2000" b="1" dirty="0"/>
              <a:t>“</a:t>
            </a:r>
            <a:r>
              <a:rPr lang="ru-RU" sz="2000" b="1" dirty="0"/>
              <a:t>Эльбрус-1</a:t>
            </a:r>
            <a:r>
              <a:rPr lang="en-US" sz="2000" b="1" dirty="0"/>
              <a:t>”,“</a:t>
            </a:r>
            <a:r>
              <a:rPr lang="ru-RU" sz="2000" b="1" dirty="0"/>
              <a:t>Эльбрус-2</a:t>
            </a:r>
            <a:r>
              <a:rPr lang="en-US" sz="2000" b="1" dirty="0"/>
              <a:t>”: </a:t>
            </a:r>
            <a:r>
              <a:rPr lang="ru-RU" sz="2000" b="1" dirty="0"/>
              <a:t>процессы – прототип </a:t>
            </a:r>
            <a:r>
              <a:rPr lang="en-US" sz="2000" b="1" dirty="0"/>
              <a:t>threads; </a:t>
            </a:r>
            <a:r>
              <a:rPr lang="ru-RU" sz="2000" b="1" dirty="0"/>
              <a:t>виртуальная память</a:t>
            </a:r>
            <a:r>
              <a:rPr lang="en-US" sz="2000" b="1" dirty="0"/>
              <a:t>; </a:t>
            </a:r>
            <a:r>
              <a:rPr lang="ru-RU" sz="2000" b="1" dirty="0"/>
              <a:t>динамически загружаемые и линкуемые программы и модули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    </a:t>
            </a:r>
            <a:r>
              <a:rPr lang="ru-RU" sz="2000" b="1" i="1" dirty="0"/>
              <a:t>Литература</a:t>
            </a:r>
            <a:r>
              <a:rPr lang="en-US" sz="2000" b="1" i="1" dirty="0"/>
              <a:t>: </a:t>
            </a:r>
            <a:r>
              <a:rPr lang="ru-RU" sz="2000" b="1" dirty="0"/>
              <a:t>Сафонов В.О. Языки и методы программирования в системе Эльбрус. – М</a:t>
            </a:r>
            <a:r>
              <a:rPr lang="en-US" sz="2000" b="1" dirty="0"/>
              <a:t>.: </a:t>
            </a:r>
            <a:r>
              <a:rPr lang="ru-RU" sz="2000" b="1" dirty="0"/>
              <a:t>Наука, 1989</a:t>
            </a:r>
            <a:endParaRPr lang="en-US" sz="2000" b="1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2000" b="1" dirty="0"/>
              <a:t>Другие работы по ОС в СССР. ОС реального времени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2000" b="1" dirty="0"/>
              <a:t>1970-е гг. </a:t>
            </a:r>
            <a:r>
              <a:rPr lang="en-US" sz="2000" b="1" dirty="0"/>
              <a:t>: </a:t>
            </a:r>
            <a:r>
              <a:rPr lang="ru-RU" sz="2000" b="1" dirty="0"/>
              <a:t>Решение правительства</a:t>
            </a:r>
            <a:r>
              <a:rPr lang="en-US" sz="2000" b="1" dirty="0"/>
              <a:t> </a:t>
            </a:r>
            <a:r>
              <a:rPr lang="ru-RU" sz="2000" b="1" dirty="0" smtClean="0"/>
              <a:t>СССР </a:t>
            </a:r>
            <a:r>
              <a:rPr lang="ru-RU" sz="2000" b="1" dirty="0"/>
              <a:t>о копировании </a:t>
            </a:r>
            <a:r>
              <a:rPr lang="en-US" sz="2000" b="1" dirty="0"/>
              <a:t>IBM/360/370 </a:t>
            </a:r>
            <a:r>
              <a:rPr lang="ru-RU" sz="2000" b="1" dirty="0"/>
              <a:t>(ЕС ЭВМ)</a:t>
            </a:r>
            <a:r>
              <a:rPr lang="en-US" sz="2000" b="1" dirty="0"/>
              <a:t>, </a:t>
            </a:r>
            <a:r>
              <a:rPr lang="ru-RU" sz="2000" b="1" dirty="0"/>
              <a:t>затем – </a:t>
            </a:r>
            <a:r>
              <a:rPr lang="en-US" sz="2000" b="1" dirty="0"/>
              <a:t>PDP 11</a:t>
            </a:r>
            <a:r>
              <a:rPr lang="ru-RU" sz="2000" b="1" dirty="0"/>
              <a:t> (СМ ЭВМ). Продлило срок эксплуатации зарубежных ОС в СССР (России) на 10-20 лет (!).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2000" b="1" dirty="0"/>
              <a:t>Э. Дейкстра</a:t>
            </a:r>
            <a:r>
              <a:rPr lang="en-US" sz="2000" b="1" dirty="0"/>
              <a:t>: “</a:t>
            </a:r>
            <a:r>
              <a:rPr lang="ru-RU" sz="2000" b="1" dirty="0"/>
              <a:t>Решение русских о клонировании </a:t>
            </a:r>
            <a:r>
              <a:rPr lang="en-US" sz="2000" b="1" dirty="0"/>
              <a:t>IBM </a:t>
            </a:r>
            <a:r>
              <a:rPr lang="ru-RU" sz="2000" b="1" dirty="0"/>
              <a:t>является одной из важных побед США в холодной войне</a:t>
            </a:r>
            <a:r>
              <a:rPr lang="en-US" sz="2000" b="1" dirty="0"/>
              <a:t>” (1977</a:t>
            </a:r>
            <a:r>
              <a:rPr lang="en-US" sz="2000" b="1" dirty="0" smtClean="0"/>
              <a:t>)</a:t>
            </a:r>
            <a:endParaRPr lang="ru-RU" sz="2000" b="1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2000" b="1" dirty="0" smtClean="0"/>
              <a:t>2010 г: Ведется </a:t>
            </a:r>
            <a:r>
              <a:rPr lang="ru-RU" sz="2000" b="1" smtClean="0"/>
              <a:t>разработка свободно распространяемой отечественной </a:t>
            </a:r>
            <a:r>
              <a:rPr lang="ru-RU" sz="2000" b="1" dirty="0" smtClean="0"/>
              <a:t>ОС на базе </a:t>
            </a:r>
            <a:r>
              <a:rPr lang="en-US" sz="2000" b="1" dirty="0" smtClean="0"/>
              <a:t>Linux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Особенности ОС для </a:t>
            </a:r>
            <a:r>
              <a:rPr lang="en-US" sz="3600" b="1"/>
              <a:t>mainframes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ym typeface="Symbol" pitchFamily="18" charset="2"/>
              </a:rPr>
              <a:t>Экономия временн</a:t>
            </a:r>
            <a:r>
              <a:rPr lang="ru-RU" sz="2400" b="1" i="1" dirty="0">
                <a:sym typeface="Symbol" pitchFamily="18" charset="2"/>
              </a:rPr>
              <a:t>ы</a:t>
            </a:r>
            <a:r>
              <a:rPr lang="ru-RU" sz="2400" b="1" dirty="0">
                <a:sym typeface="Symbol" pitchFamily="18" charset="2"/>
              </a:rPr>
              <a:t>х ресурсов путем формирования и пропуска </a:t>
            </a:r>
            <a:r>
              <a:rPr lang="ru-RU" sz="2400" b="1" i="1" dirty="0">
                <a:sym typeface="Symbol" pitchFamily="18" charset="2"/>
              </a:rPr>
              <a:t>пакетов </a:t>
            </a:r>
            <a:r>
              <a:rPr lang="en-US" sz="2400" b="1" i="1" dirty="0">
                <a:sym typeface="Symbol" pitchFamily="18" charset="2"/>
              </a:rPr>
              <a:t>(batch) </a:t>
            </a:r>
            <a:r>
              <a:rPr lang="ru-RU" sz="2400" b="1" i="1" dirty="0">
                <a:sym typeface="Symbol" pitchFamily="18" charset="2"/>
              </a:rPr>
              <a:t>заданий </a:t>
            </a:r>
            <a:r>
              <a:rPr lang="en-US" sz="2400" b="1" i="1" dirty="0">
                <a:sym typeface="Symbol" pitchFamily="18" charset="2"/>
              </a:rPr>
              <a:t>(jobs)</a:t>
            </a:r>
            <a:endParaRPr lang="en-US" sz="2400" b="1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ym typeface="Symbol" pitchFamily="18" charset="2"/>
              </a:rPr>
              <a:t>Автоматическая передача управления от одного задания к другому. Первые примитивные ОС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ym typeface="Symbol" pitchFamily="18" charset="2"/>
              </a:rPr>
              <a:t>Использование </a:t>
            </a:r>
            <a:r>
              <a:rPr lang="ru-RU" sz="2400" b="1" i="1" dirty="0">
                <a:sym typeface="Symbol" pitchFamily="18" charset="2"/>
              </a:rPr>
              <a:t>резидентного</a:t>
            </a:r>
            <a:r>
              <a:rPr lang="ru-RU" sz="2400" b="1" dirty="0">
                <a:sym typeface="Symbol" pitchFamily="18" charset="2"/>
              </a:rPr>
              <a:t> (постоянно находящегося в памяти) монитора</a:t>
            </a:r>
            <a:r>
              <a:rPr lang="en-US" sz="2400" b="1" dirty="0">
                <a:sym typeface="Symbol" pitchFamily="18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Начальная передача управления монитору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ru-RU" sz="2400" b="1" dirty="0"/>
              <a:t>Передача управления заданию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ru-RU" sz="2400" b="1" dirty="0"/>
              <a:t>По окончании задания – возврат управления в монитор</a:t>
            </a:r>
            <a:endParaRPr lang="en-US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01080" cy="1281098"/>
          </a:xfrm>
        </p:spPr>
        <p:txBody>
          <a:bodyPr>
            <a:normAutofit/>
          </a:bodyPr>
          <a:lstStyle/>
          <a:p>
            <a:r>
              <a:rPr lang="ru-RU" sz="3600" b="1" dirty="0"/>
              <a:t>Распределение памяти в простой системе пакетной обработки</a:t>
            </a:r>
            <a:endParaRPr lang="en-US" sz="3600" b="1" dirty="0"/>
          </a:p>
        </p:txBody>
      </p:sp>
      <p:pic>
        <p:nvPicPr>
          <p:cNvPr id="7" name="Content Placeholder 6" descr="Fig_2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006" y="1423935"/>
            <a:ext cx="2697630" cy="496520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1296988"/>
          </a:xfrm>
        </p:spPr>
        <p:txBody>
          <a:bodyPr/>
          <a:lstStyle/>
          <a:p>
            <a:r>
              <a:rPr lang="ru-RU" sz="3200" b="1" dirty="0" smtClean="0"/>
              <a:t>Система </a:t>
            </a:r>
            <a:r>
              <a:rPr lang="ru-RU" sz="3200" b="1" dirty="0"/>
              <a:t>пакетной обработки с поддержкой мультипрограммирования</a:t>
            </a:r>
            <a:endParaRPr lang="en-US" sz="3200" b="1" dirty="0"/>
          </a:p>
        </p:txBody>
      </p:sp>
      <p:pic>
        <p:nvPicPr>
          <p:cNvPr id="7" name="Content Placeholder 6" descr="Fig_2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137" y="1494736"/>
            <a:ext cx="2915937" cy="47477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135062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Особенности ОС, поддерживающих мультипрограммирование</a:t>
            </a:r>
            <a:endParaRPr lang="en-US" sz="3600" b="1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571612"/>
            <a:ext cx="6412006" cy="4144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Программы ввода-вывода, поддерживаемые операционной системой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Управление памятью – система должна распределять память для нескольких заданий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Планирование загрузки процессора </a:t>
            </a:r>
            <a:r>
              <a:rPr lang="en-US" sz="2400" b="1" dirty="0"/>
              <a:t>(CPU scheduling) –</a:t>
            </a:r>
            <a:r>
              <a:rPr lang="ru-RU" sz="2400" b="1" dirty="0"/>
              <a:t>система должна сделать выбор, какое из нескольких загруженных в память заданий запустить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Управление устройствами</a:t>
            </a:r>
            <a:r>
              <a:rPr lang="en-US" sz="2400" b="1" dirty="0"/>
              <a:t>; spooling (</a:t>
            </a:r>
            <a:r>
              <a:rPr lang="ru-RU" sz="2400" b="1" dirty="0"/>
              <a:t>буферизация устройств ввода-вывода, например, принтера)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385763"/>
            <a:ext cx="7627937" cy="911225"/>
          </a:xfrm>
        </p:spPr>
        <p:txBody>
          <a:bodyPr>
            <a:normAutofit fontScale="90000"/>
          </a:bodyPr>
          <a:lstStyle/>
          <a:p>
            <a:r>
              <a:rPr lang="ru-RU" sz="3200" b="1"/>
              <a:t>Особенности ОС с разделением времени (</a:t>
            </a:r>
            <a:r>
              <a:rPr lang="en-US" sz="3200" b="1"/>
              <a:t>time sharing</a:t>
            </a:r>
            <a:r>
              <a:rPr lang="ru-RU" sz="3200" b="1"/>
              <a:t>)</a:t>
            </a:r>
            <a:endParaRPr lang="en-US" sz="3200" b="1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/>
              <a:t>Ресурсы процессора разделены между несколькими заданиями </a:t>
            </a:r>
            <a:r>
              <a:rPr lang="en-US" sz="2000" b="1" dirty="0"/>
              <a:t>(jobs), </a:t>
            </a:r>
            <a:r>
              <a:rPr lang="ru-RU" sz="2000" b="1" dirty="0"/>
              <a:t>находящимися в памяти или на диске.  Процессор выделяется только тем заданиям, которые находятся в памяти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Задания загружаются в память и выгружаются из памяти на диск (</a:t>
            </a:r>
            <a:r>
              <a:rPr lang="en-US" sz="2000" b="1" dirty="0"/>
              <a:t>swapping) 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Обеспечивается диалоговое (</a:t>
            </a:r>
            <a:r>
              <a:rPr lang="en-US" sz="2000" b="1" dirty="0"/>
              <a:t>interactive) </a:t>
            </a:r>
            <a:r>
              <a:rPr lang="ru-RU" sz="2000" b="1" dirty="0"/>
              <a:t>взаимодействие</a:t>
            </a:r>
            <a:r>
              <a:rPr lang="en-US" sz="2000" b="1" dirty="0"/>
              <a:t> </a:t>
            </a:r>
            <a:r>
              <a:rPr lang="ru-RU" sz="2000" b="1" dirty="0"/>
              <a:t>между пользователем и системой</a:t>
            </a:r>
            <a:r>
              <a:rPr lang="en-US" sz="2000" b="1" dirty="0"/>
              <a:t>; </a:t>
            </a:r>
            <a:r>
              <a:rPr lang="ru-RU" sz="2000" b="1" dirty="0"/>
              <a:t>когда ОС завершает исполнение команды, она выполняет поиск следующего </a:t>
            </a:r>
            <a:r>
              <a:rPr lang="ru-RU" sz="2000" b="1" i="1" dirty="0"/>
              <a:t>управляющего оператора</a:t>
            </a:r>
            <a:r>
              <a:rPr lang="en-US" sz="2000" b="1" i="1" dirty="0"/>
              <a:t> (control statement)</a:t>
            </a:r>
            <a:r>
              <a:rPr lang="ru-RU" sz="2000" b="1" dirty="0"/>
              <a:t>, введенного с пользовательской клавиатуры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ru-RU" sz="2000" b="1" dirty="0"/>
              <a:t>Предоставляется диалоговый доступ к данным и коду пользователя</a:t>
            </a:r>
            <a:endParaRPr lang="ru-RU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2218</TotalTime>
  <Words>750</Words>
  <Application>Microsoft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Wildflowers</vt:lpstr>
      <vt:lpstr>       Основы современных                операционных систем                           Лекция 2</vt:lpstr>
      <vt:lpstr>История ОС</vt:lpstr>
      <vt:lpstr>Диалекты UNIX</vt:lpstr>
      <vt:lpstr>Отечественные ОС</vt:lpstr>
      <vt:lpstr>Особенности ОС для mainframes</vt:lpstr>
      <vt:lpstr>Распределение памяти в простой системе пакетной обработки</vt:lpstr>
      <vt:lpstr>Система пакетной обработки с поддержкой мультипрограммирования</vt:lpstr>
      <vt:lpstr>Особенности ОС, поддерживающих мультипрограммирование</vt:lpstr>
      <vt:lpstr>Особенности ОС с разделением времени (time sharing)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76</cp:revision>
  <dcterms:created xsi:type="dcterms:W3CDTF">2001-09-03T03:38:43Z</dcterms:created>
  <dcterms:modified xsi:type="dcterms:W3CDTF">2010-07-08T12:56:13Z</dcterms:modified>
</cp:coreProperties>
</file>