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39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27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F63F8B-7CB9-4D83-AED2-2DF14B5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D2BAA-42EA-4987-8213-EDACD5BB1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0AAA-90EE-4400-9B7F-FDA72805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52A8-285D-4DAD-B138-945EF1DC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7E44-4516-4AEB-8D61-C4E424C8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E7E5-E3E1-4587-81DA-DCBE7832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1AD90A2-47A1-43A9-8C44-7446FC7F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Основы современных        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dirty="0" smtClean="0">
                <a:solidFill>
                  <a:srgbClr val="666666"/>
                </a:solidFill>
              </a:rPr>
              <a:t>Лекция </a:t>
            </a:r>
            <a:r>
              <a:rPr lang="en-US" sz="3200" i="1" dirty="0" smtClean="0">
                <a:solidFill>
                  <a:srgbClr val="666666"/>
                </a:solidFill>
              </a:rPr>
              <a:t>19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2797E-26C5-4A5E-A03B-9A3287816B9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80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smtClean="0"/>
              <a:t>Моделирование последовательного доступа для файла с прямым доступом</a:t>
            </a:r>
            <a:endParaRPr lang="en-US" sz="3600" smtClean="0"/>
          </a:p>
        </p:txBody>
      </p:sp>
      <p:pic>
        <p:nvPicPr>
          <p:cNvPr id="8" name="Content Placeholder 7" descr="Fig_19.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214554"/>
            <a:ext cx="8754509" cy="35719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31FF1-4800-43F6-B476-6B75D124106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81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/>
              <a:t>Пример индексного файла и относительного файла</a:t>
            </a:r>
            <a:endParaRPr lang="en-US" sz="3200" dirty="0" smtClean="0"/>
          </a:p>
        </p:txBody>
      </p:sp>
      <p:pic>
        <p:nvPicPr>
          <p:cNvPr id="8" name="Content Placeholder 7" descr="Fig_19.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099" y="1714488"/>
            <a:ext cx="7580391" cy="458710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B46EB-4B60-480B-85F7-F4E184F1A73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82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Структура директорий</a:t>
            </a:r>
            <a:endParaRPr lang="en-US" sz="3600" smtClean="0"/>
          </a:p>
        </p:txBody>
      </p:sp>
      <p:sp>
        <p:nvSpPr>
          <p:cNvPr id="4823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Совокупность узлов, содержащих информацию обо всех файлах</a:t>
            </a:r>
            <a:endParaRPr lang="en-US" sz="2400" b="1" dirty="0" smtClean="0"/>
          </a:p>
          <a:p>
            <a:pPr>
              <a:spcBef>
                <a:spcPct val="0"/>
              </a:spcBef>
              <a:buClr>
                <a:schemeClr val="tx1"/>
              </a:buClr>
              <a:defRPr/>
            </a:pPr>
            <a:r>
              <a:rPr lang="ru-RU" sz="2400" b="1" dirty="0" smtClean="0"/>
              <a:t>Как структура директорий, так и файлы хранятся на диске</a:t>
            </a:r>
            <a:r>
              <a:rPr lang="en-US" sz="2400" b="1" dirty="0" smtClean="0"/>
              <a:t>.</a:t>
            </a:r>
          </a:p>
          <a:p>
            <a:pPr>
              <a:spcBef>
                <a:spcPct val="0"/>
              </a:spcBef>
              <a:buClr>
                <a:schemeClr val="tx1"/>
              </a:buClr>
              <a:defRPr/>
            </a:pPr>
            <a:r>
              <a:rPr lang="ru-RU" sz="2400" b="1" dirty="0" smtClean="0"/>
              <a:t>Резервное копирование </a:t>
            </a:r>
            <a:r>
              <a:rPr lang="en-US" sz="2400" b="1" dirty="0" smtClean="0"/>
              <a:t>(back-up) </a:t>
            </a:r>
            <a:r>
              <a:rPr lang="ru-RU" sz="2400" b="1" dirty="0" smtClean="0"/>
              <a:t>обеих этих структур выполняется на ленту (стример), </a:t>
            </a:r>
            <a:r>
              <a:rPr lang="en-US" sz="2400" b="1" dirty="0" smtClean="0"/>
              <a:t>flash-</a:t>
            </a:r>
            <a:r>
              <a:rPr lang="ru-RU" sz="2400" b="1" dirty="0" smtClean="0"/>
              <a:t>память, внешний жесткий диск, </a:t>
            </a:r>
            <a:r>
              <a:rPr lang="en-US" sz="2400" b="1" dirty="0" smtClean="0"/>
              <a:t>CD</a:t>
            </a:r>
            <a:r>
              <a:rPr lang="ru-RU" sz="2400" b="1" dirty="0" smtClean="0"/>
              <a:t> и др</a:t>
            </a:r>
            <a:r>
              <a:rPr lang="en-US" sz="2400" b="1" dirty="0" smtClean="0"/>
              <a:t>.</a:t>
            </a:r>
          </a:p>
          <a:p>
            <a:pPr eaLnBrk="1" hangingPunct="1"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D6167-F0FC-4B75-BBD2-CF246969411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83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Файловая система в </a:t>
            </a:r>
            <a:r>
              <a:rPr lang="en-US" sz="3600" smtClean="0"/>
              <a:t>“</a:t>
            </a:r>
            <a:r>
              <a:rPr lang="ru-RU" sz="3600" smtClean="0"/>
              <a:t>Эльбрусе</a:t>
            </a:r>
            <a:r>
              <a:rPr lang="en-US" sz="3600" smtClean="0"/>
              <a:t>”</a:t>
            </a:r>
          </a:p>
        </p:txBody>
      </p:sp>
      <p:sp>
        <p:nvSpPr>
          <p:cNvPr id="4833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71500" y="1700213"/>
            <a:ext cx="8177213" cy="43926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Файлы, контейнеры, справочники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Файл – заголовок и память.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В заголовке – порядка 200 </a:t>
            </a:r>
            <a:r>
              <a:rPr lang="en-US" sz="2400" b="1" dirty="0" smtClean="0"/>
              <a:t>(!) </a:t>
            </a:r>
            <a:r>
              <a:rPr lang="ru-RU" sz="2400" b="1" dirty="0" smtClean="0"/>
              <a:t>атрибутов файла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Возможно создание файла и управление им без присваивания ему имени, т.е. без отображения в справочниках (директориях)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Файлы могут ссылаться друг на друга (по файловой ссылке, а не по имени) через справочники внешних ссылок</a:t>
            </a:r>
            <a:r>
              <a:rPr lang="en-US" sz="2400" b="1" dirty="0" smtClean="0"/>
              <a:t> (</a:t>
            </a:r>
            <a:r>
              <a:rPr lang="ru-RU" sz="2400" b="1" dirty="0" smtClean="0"/>
              <a:t>СВС)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dirty="0" smtClean="0"/>
              <a:t>Недостатки</a:t>
            </a:r>
            <a:r>
              <a:rPr lang="en-US" sz="2400" b="1" dirty="0" smtClean="0"/>
              <a:t>: </a:t>
            </a:r>
            <a:r>
              <a:rPr lang="ru-RU" sz="2400" b="1" dirty="0" smtClean="0"/>
              <a:t>сложная структура файлов, большое число атрибутов, зависимость логической структуры файла от типа устройства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37218-B6E4-499D-AF16-4AE19074066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84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smtClean="0"/>
              <a:t>Типичная организация файловой системы</a:t>
            </a:r>
            <a:endParaRPr lang="en-US" sz="3600" smtClean="0"/>
          </a:p>
        </p:txBody>
      </p:sp>
      <p:pic>
        <p:nvPicPr>
          <p:cNvPr id="8" name="Content Placeholder 7" descr="Fig_19.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14488"/>
            <a:ext cx="7525474" cy="453449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22DB1-B9B7-4E28-9BC9-D5AB45EA3CE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85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1625"/>
            <a:ext cx="8258204" cy="98423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Операции над директорией</a:t>
            </a:r>
            <a:endParaRPr lang="en-US" sz="3600" dirty="0" smtClean="0"/>
          </a:p>
        </p:txBody>
      </p:sp>
      <p:sp>
        <p:nvSpPr>
          <p:cNvPr id="4853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68324" y="1357298"/>
            <a:ext cx="8075641" cy="446247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ru-RU" sz="2400" b="1" dirty="0" smtClean="0"/>
              <a:t>Поиск файла</a:t>
            </a:r>
            <a:endParaRPr lang="en-US" sz="2400" b="1" dirty="0" smtClean="0"/>
          </a:p>
          <a:p>
            <a:pPr eaLnBrk="1" hangingPunct="1">
              <a:defRPr/>
            </a:pPr>
            <a:r>
              <a:rPr lang="ru-RU" sz="2400" b="1" dirty="0" smtClean="0"/>
              <a:t>Создание файла</a:t>
            </a:r>
            <a:endParaRPr lang="en-US" sz="2400" b="1" dirty="0" smtClean="0"/>
          </a:p>
          <a:p>
            <a:pPr eaLnBrk="1" hangingPunct="1">
              <a:defRPr/>
            </a:pPr>
            <a:r>
              <a:rPr lang="ru-RU" sz="2400" b="1" dirty="0" smtClean="0"/>
              <a:t>Удаление </a:t>
            </a:r>
            <a:r>
              <a:rPr lang="ru-RU" sz="2400" b="1" dirty="0" smtClean="0"/>
              <a:t>файла</a:t>
            </a:r>
            <a:endParaRPr lang="en-US" sz="2400" b="1" dirty="0" smtClean="0"/>
          </a:p>
          <a:p>
            <a:pPr eaLnBrk="1" hangingPunct="1">
              <a:defRPr/>
            </a:pPr>
            <a:r>
              <a:rPr lang="ru-RU" sz="2400" b="1" dirty="0" smtClean="0"/>
              <a:t>Создание </a:t>
            </a:r>
            <a:r>
              <a:rPr lang="en-US" sz="2400" b="1" dirty="0" smtClean="0"/>
              <a:t> </a:t>
            </a:r>
            <a:r>
              <a:rPr lang="ru-RU" sz="2400" b="1" dirty="0" smtClean="0"/>
              <a:t>поддиректории</a:t>
            </a:r>
            <a:endParaRPr lang="en-US" sz="2400" b="1" dirty="0" smtClean="0"/>
          </a:p>
          <a:p>
            <a:pPr eaLnBrk="1" hangingPunct="1">
              <a:defRPr/>
            </a:pPr>
            <a:r>
              <a:rPr lang="ru-RU" sz="2400" b="1" dirty="0" smtClean="0"/>
              <a:t>Вывод содержимого директории</a:t>
            </a:r>
            <a:endParaRPr lang="en-US" sz="2400" b="1" dirty="0" smtClean="0"/>
          </a:p>
          <a:p>
            <a:pPr eaLnBrk="1" hangingPunct="1">
              <a:defRPr/>
            </a:pPr>
            <a:r>
              <a:rPr lang="ru-RU" sz="2400" b="1" dirty="0" smtClean="0"/>
              <a:t>Переименование </a:t>
            </a:r>
            <a:r>
              <a:rPr lang="ru-RU" sz="2400" b="1" dirty="0" smtClean="0"/>
              <a:t>файла</a:t>
            </a:r>
          </a:p>
          <a:p>
            <a:pPr eaLnBrk="1" hangingPunct="1">
              <a:defRPr/>
            </a:pPr>
            <a:r>
              <a:rPr lang="ru-RU" sz="2400" b="1" dirty="0" smtClean="0"/>
              <a:t>Создание символической ссылки</a:t>
            </a:r>
            <a:endParaRPr lang="en-US" sz="2400" b="1" dirty="0" smtClean="0"/>
          </a:p>
          <a:p>
            <a:pPr eaLnBrk="1" hangingPunct="1">
              <a:defRPr/>
            </a:pPr>
            <a:r>
              <a:rPr lang="ru-RU" sz="2400" b="1" dirty="0" smtClean="0"/>
              <a:t>Обход файловой системы </a:t>
            </a:r>
            <a:r>
              <a:rPr lang="en-US" sz="2400" b="1" dirty="0" smtClean="0"/>
              <a:t>(traverse – </a:t>
            </a:r>
            <a:r>
              <a:rPr lang="ru-RU" sz="2400" b="1" dirty="0" smtClean="0"/>
              <a:t>обход дерева)</a:t>
            </a:r>
          </a:p>
          <a:p>
            <a:pPr eaLnBrk="1" hangingPunct="1">
              <a:defRPr/>
            </a:pPr>
            <a:r>
              <a:rPr lang="ru-RU" sz="2400" b="1" dirty="0" smtClean="0"/>
              <a:t>Ср. с </a:t>
            </a:r>
            <a:r>
              <a:rPr lang="en-US" sz="2400" b="1" dirty="0" smtClean="0"/>
              <a:t>“</a:t>
            </a:r>
            <a:r>
              <a:rPr lang="ru-RU" sz="2400" b="1" dirty="0" smtClean="0"/>
              <a:t>Эльбрусом</a:t>
            </a:r>
            <a:r>
              <a:rPr lang="en-US" sz="2400" b="1" dirty="0" smtClean="0"/>
              <a:t>”: </a:t>
            </a:r>
            <a:r>
              <a:rPr lang="ru-RU" sz="2400" b="1" dirty="0" smtClean="0"/>
              <a:t>в нем создание файла – отдельная операция, не связанная с директорией (справочником) вообще</a:t>
            </a:r>
            <a:endParaRPr lang="en-US" sz="2400" b="1" dirty="0" smtClean="0"/>
          </a:p>
          <a:p>
            <a:pPr eaLnBrk="1" hangingPunct="1"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76E3C-D469-4FCD-86D2-2C73A62F5D6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86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smtClean="0"/>
              <a:t>Цели логической организации директорий</a:t>
            </a:r>
            <a:endParaRPr lang="en-US" sz="3600" smtClean="0"/>
          </a:p>
        </p:txBody>
      </p:sp>
      <p:sp>
        <p:nvSpPr>
          <p:cNvPr id="4864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400" b="1" dirty="0" smtClean="0"/>
              <a:t>Эффективность</a:t>
            </a:r>
            <a:r>
              <a:rPr lang="en-US" sz="2400" b="1" dirty="0" smtClean="0"/>
              <a:t> – </a:t>
            </a:r>
            <a:r>
              <a:rPr lang="ru-RU" sz="2400" b="1" dirty="0" smtClean="0"/>
              <a:t>быстрый поиск файла</a:t>
            </a:r>
            <a:r>
              <a:rPr lang="en-US" sz="2400" b="1" dirty="0" smtClean="0"/>
              <a:t>.</a:t>
            </a:r>
          </a:p>
          <a:p>
            <a:pPr eaLnBrk="1" hangingPunct="1">
              <a:defRPr/>
            </a:pPr>
            <a:r>
              <a:rPr lang="ru-RU" sz="2400" b="1" dirty="0" smtClean="0"/>
              <a:t>Именование – удобство для пользователей</a:t>
            </a:r>
            <a:r>
              <a:rPr lang="en-US" sz="2400" b="1" dirty="0" smtClean="0"/>
              <a:t>.</a:t>
            </a:r>
          </a:p>
          <a:p>
            <a:pPr lvl="1" eaLnBrk="1" hangingPunct="1">
              <a:defRPr/>
            </a:pPr>
            <a:r>
              <a:rPr lang="ru-RU" sz="2400" b="1" dirty="0" smtClean="0"/>
              <a:t>Два пользователя могут называть два разных файла одним и тем же именем</a:t>
            </a:r>
            <a:r>
              <a:rPr lang="en-US" sz="2400" b="1" dirty="0" smtClean="0"/>
              <a:t>.</a:t>
            </a:r>
          </a:p>
          <a:p>
            <a:pPr lvl="1" eaLnBrk="1" hangingPunct="1">
              <a:defRPr/>
            </a:pPr>
            <a:r>
              <a:rPr lang="ru-RU" sz="2400" b="1" dirty="0" smtClean="0"/>
              <a:t>Один и тот же файл может иметь несколько различных имен</a:t>
            </a:r>
            <a:r>
              <a:rPr lang="en-US" sz="2400" b="1" dirty="0" smtClean="0"/>
              <a:t>.</a:t>
            </a:r>
          </a:p>
          <a:p>
            <a:pPr eaLnBrk="1" hangingPunct="1">
              <a:defRPr/>
            </a:pPr>
            <a:r>
              <a:rPr lang="ru-RU" sz="2400" b="1" dirty="0" smtClean="0"/>
              <a:t>Логическая группировка файлов по назначению, свойствам и т.д. (почта, </a:t>
            </a:r>
            <a:r>
              <a:rPr lang="en-US" sz="2400" b="1" dirty="0" smtClean="0"/>
              <a:t>Java-</a:t>
            </a:r>
            <a:r>
              <a:rPr lang="ru-RU" sz="2400" b="1" dirty="0" smtClean="0"/>
              <a:t>код, игры и др.)</a:t>
            </a:r>
            <a:endParaRPr lang="en-US" sz="2400" b="1" dirty="0" smtClean="0"/>
          </a:p>
          <a:p>
            <a:pPr eaLnBrk="1" hangingPunct="1"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54846-FE39-4EE8-9C34-E30B0D58728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87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3" y="620713"/>
            <a:ext cx="8369300" cy="17287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Одноуровневая организация для всех пользователей – проблемы с группировкой и именованием</a:t>
            </a:r>
            <a:endParaRPr lang="en-US" sz="3200" smtClean="0"/>
          </a:p>
        </p:txBody>
      </p:sp>
      <p:pic>
        <p:nvPicPr>
          <p:cNvPr id="8" name="Content Placeholder 7" descr="Fig_19.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786058"/>
            <a:ext cx="8625723" cy="200026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20FD0-C4A9-4319-9FFF-3EAEFE2B3E0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88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62950" cy="8080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Двухуровневая организация</a:t>
            </a:r>
            <a:endParaRPr lang="en-US" sz="3600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1676400" y="4076700"/>
            <a:ext cx="57753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>
                <a:latin typeface="Helvetica"/>
              </a:rPr>
              <a:t>Имя пути</a:t>
            </a:r>
            <a:endParaRPr lang="en-US" sz="2000">
              <a:latin typeface="Helvetica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>
                <a:latin typeface="Helvetica"/>
              </a:rPr>
              <a:t>Возможность иметь одинаковые имена файлов для различных пользователей</a:t>
            </a:r>
            <a:endParaRPr lang="en-US" sz="2000">
              <a:latin typeface="Helvetica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>
                <a:latin typeface="Helvetica"/>
              </a:rPr>
              <a:t>Эффективный поиск</a:t>
            </a:r>
            <a:endParaRPr lang="en-US" sz="2000">
              <a:latin typeface="Helvetica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>
                <a:latin typeface="Helvetica"/>
              </a:rPr>
              <a:t>Нет возможности группировки</a:t>
            </a:r>
            <a:endParaRPr lang="en-US" sz="2000">
              <a:latin typeface="Helvetica"/>
            </a:endParaRPr>
          </a:p>
        </p:txBody>
      </p:sp>
      <p:pic>
        <p:nvPicPr>
          <p:cNvPr id="9" name="Content Placeholder 8" descr="Fig_19.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8712807" cy="292895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AD00E-8251-4CCD-9162-F893BAEC610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89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304800"/>
            <a:ext cx="79248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Древовидная структура директорий</a:t>
            </a:r>
            <a:endParaRPr lang="en-US" sz="3600" smtClean="0"/>
          </a:p>
        </p:txBody>
      </p:sp>
      <p:pic>
        <p:nvPicPr>
          <p:cNvPr id="8" name="Content Placeholder 7" descr="Fig_19.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357298"/>
            <a:ext cx="6971604" cy="48630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49213-18C9-48EB-9E0C-E2D2D7EA560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71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Интерфейс с системой файлов</a:t>
            </a:r>
          </a:p>
        </p:txBody>
      </p:sp>
      <p:sp>
        <p:nvSpPr>
          <p:cNvPr id="4710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Понятие файла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Методы доступа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Структура директорий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Монтирование файловых систем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Общий доступ к файлам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Защита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86106-9093-473C-9225-DD69039B7ED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90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Древовидная структура директорий</a:t>
            </a:r>
            <a:endParaRPr lang="en-US" sz="3600" smtClean="0"/>
          </a:p>
        </p:txBody>
      </p:sp>
      <p:sp>
        <p:nvSpPr>
          <p:cNvPr id="4904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400" b="1" dirty="0" smtClean="0"/>
              <a:t>Эффективный поиск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pPr eaLnBrk="1" hangingPunct="1">
              <a:defRPr/>
            </a:pPr>
            <a:r>
              <a:rPr lang="ru-RU" sz="2400" b="1" dirty="0" smtClean="0"/>
              <a:t>Возможность группировки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ru-RU" sz="2400" b="1" dirty="0" smtClean="0"/>
              <a:t>Текущая директория</a:t>
            </a:r>
            <a:r>
              <a:rPr lang="en-US" sz="2400" b="1" dirty="0" smtClean="0"/>
              <a:t> (</a:t>
            </a:r>
            <a:r>
              <a:rPr lang="ru-RU" sz="2400" b="1" dirty="0" smtClean="0"/>
              <a:t>рабочая директория</a:t>
            </a:r>
            <a:r>
              <a:rPr lang="en-US" sz="2400" b="1" dirty="0" smtClean="0"/>
              <a:t>)</a:t>
            </a:r>
          </a:p>
          <a:p>
            <a:pPr lvl="1" eaLnBrk="1" hangingPunct="1">
              <a:defRPr/>
            </a:pPr>
            <a:r>
              <a:rPr lang="en-US" sz="2400" b="1" dirty="0" err="1" smtClean="0"/>
              <a:t>cd</a:t>
            </a:r>
            <a:r>
              <a:rPr lang="en-US" sz="2400" b="1" dirty="0" smtClean="0"/>
              <a:t> /spell/mail/</a:t>
            </a:r>
            <a:r>
              <a:rPr lang="en-US" sz="2400" b="1" dirty="0" err="1" smtClean="0"/>
              <a:t>prog</a:t>
            </a:r>
            <a:endParaRPr lang="en-US" sz="2400" b="1" dirty="0" smtClean="0"/>
          </a:p>
          <a:p>
            <a:pPr lvl="1" eaLnBrk="1" hangingPunct="1">
              <a:defRPr/>
            </a:pPr>
            <a:r>
              <a:rPr lang="en-US" sz="2400" b="1" dirty="0" smtClean="0"/>
              <a:t>type list</a:t>
            </a:r>
          </a:p>
          <a:p>
            <a:pPr eaLnBrk="1" hangingPunct="1"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5E1ED-96DC-46EF-A85A-4B10707178A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91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Древовидная структура директорий</a:t>
            </a:r>
            <a:endParaRPr lang="en-US" sz="3600" smtClean="0"/>
          </a:p>
        </p:txBody>
      </p:sp>
      <p:sp>
        <p:nvSpPr>
          <p:cNvPr id="491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81200"/>
            <a:ext cx="7989888" cy="41116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Абсолютный или относительный путь (первый может создавать проблемы при переносе на другие компьютеры, сборке и др.)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Создание нового файла выполняется в текущей директории</a:t>
            </a:r>
            <a:r>
              <a:rPr lang="en-US" sz="20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Удаление файла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		</a:t>
            </a:r>
            <a:r>
              <a:rPr lang="en-US" sz="2000" b="1" dirty="0" err="1" smtClean="0"/>
              <a:t>rm</a:t>
            </a:r>
            <a:r>
              <a:rPr lang="en-US" sz="2000" b="1" dirty="0" smtClean="0"/>
              <a:t> &lt;file-name&gt;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Создание новой поддиректории выполняется в текущей директории</a:t>
            </a:r>
            <a:r>
              <a:rPr lang="en-US" sz="2000" b="1" dirty="0" smtClean="0"/>
              <a:t>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		</a:t>
            </a:r>
            <a:r>
              <a:rPr lang="en-US" sz="2000" b="1" dirty="0" err="1" smtClean="0"/>
              <a:t>mkdir</a:t>
            </a:r>
            <a:r>
              <a:rPr lang="en-US" sz="2000" b="1" dirty="0" smtClean="0"/>
              <a:t> &lt;dir-name&gt;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	</a:t>
            </a:r>
            <a:r>
              <a:rPr lang="ru-RU" sz="2000" b="1" dirty="0" smtClean="0"/>
              <a:t>Пример</a:t>
            </a:r>
            <a:r>
              <a:rPr lang="en-US" sz="2000" b="1" dirty="0" smtClean="0"/>
              <a:t>:  </a:t>
            </a:r>
            <a:r>
              <a:rPr lang="ru-RU" sz="2000" b="1" dirty="0" smtClean="0"/>
              <a:t>если текущая директория</a:t>
            </a:r>
            <a:r>
              <a:rPr lang="en-US" sz="2000" b="1" dirty="0" smtClean="0"/>
              <a:t>   /mail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		</a:t>
            </a:r>
            <a:r>
              <a:rPr lang="en-US" sz="2000" b="1" dirty="0" err="1" smtClean="0"/>
              <a:t>mkdir</a:t>
            </a:r>
            <a:r>
              <a:rPr lang="en-US" sz="2000" b="1" dirty="0" smtClean="0"/>
              <a:t> count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32F8F-43CC-43A1-85A8-118C175873A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92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260350"/>
            <a:ext cx="7777163" cy="12239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Структура директорий в виде ациклического графа (с разделяемыми директориями и файлами)</a:t>
            </a:r>
            <a:endParaRPr lang="en-US" sz="2800" smtClean="0"/>
          </a:p>
        </p:txBody>
      </p:sp>
      <p:pic>
        <p:nvPicPr>
          <p:cNvPr id="8" name="Content Placeholder 7" descr="Fig_19.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498" y="1606992"/>
            <a:ext cx="5541898" cy="451917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E2997-C2D6-4258-97A0-8115A9A0F12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93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404813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Структура директорий в виде ациклического графа (продолжение)</a:t>
            </a:r>
            <a:endParaRPr lang="en-US" sz="3200" smtClean="0"/>
          </a:p>
        </p:txBody>
      </p:sp>
      <p:sp>
        <p:nvSpPr>
          <p:cNvPr id="4935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81200"/>
            <a:ext cx="8153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Два различных имени у одного файла (директории) - </a:t>
            </a:r>
            <a:r>
              <a:rPr lang="en-US" sz="2400" b="1" dirty="0" smtClean="0"/>
              <a:t>aliasing</a:t>
            </a:r>
          </a:p>
          <a:p>
            <a:pPr eaLnBrk="1" hangingPunct="1">
              <a:defRPr/>
            </a:pPr>
            <a:r>
              <a:rPr lang="ru-RU" sz="2400" b="1" dirty="0" smtClean="0"/>
              <a:t>Если в </a:t>
            </a:r>
            <a:r>
              <a:rPr lang="en-US" sz="2400" b="1" i="1" dirty="0" err="1" smtClean="0"/>
              <a:t>dict</a:t>
            </a:r>
            <a:r>
              <a:rPr lang="en-US" sz="2400" b="1" dirty="0" smtClean="0"/>
              <a:t> </a:t>
            </a:r>
            <a:r>
              <a:rPr lang="ru-RU" sz="2400" b="1" dirty="0" smtClean="0"/>
              <a:t>удалить </a:t>
            </a:r>
            <a:r>
              <a:rPr lang="en-US" sz="2400" b="1" i="1" dirty="0" smtClean="0"/>
              <a:t>list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Symbol" pitchFamily="18" charset="2"/>
              </a:rPr>
              <a:t> </a:t>
            </a:r>
            <a:r>
              <a:rPr lang="ru-RU" sz="2400" b="1" dirty="0" smtClean="0">
                <a:sym typeface="Symbol" pitchFamily="18" charset="2"/>
              </a:rPr>
              <a:t>подвисшая ссылка (</a:t>
            </a:r>
            <a:r>
              <a:rPr lang="en-US" sz="2400" b="1" dirty="0" smtClean="0">
                <a:sym typeface="Symbol" pitchFamily="18" charset="2"/>
              </a:rPr>
              <a:t>dangling pointer</a:t>
            </a:r>
            <a:r>
              <a:rPr lang="ru-RU" sz="2400" b="1" dirty="0" smtClean="0">
                <a:sym typeface="Symbol" pitchFamily="18" charset="2"/>
              </a:rPr>
              <a:t>)</a:t>
            </a:r>
            <a:r>
              <a:rPr lang="en-US" sz="2400" b="1" dirty="0" smtClean="0">
                <a:sym typeface="Symbol" pitchFamily="18" charset="2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	</a:t>
            </a:r>
            <a:r>
              <a:rPr lang="ru-RU" sz="2400" b="1" dirty="0" smtClean="0"/>
              <a:t>Решения</a:t>
            </a:r>
            <a:r>
              <a:rPr lang="en-US" sz="2400" b="1" dirty="0" smtClean="0"/>
              <a:t>:</a:t>
            </a:r>
          </a:p>
          <a:p>
            <a:pPr lvl="1" eaLnBrk="1" hangingPunct="1">
              <a:defRPr/>
            </a:pPr>
            <a:r>
              <a:rPr lang="ru-RU" sz="2400" b="1" dirty="0" smtClean="0"/>
              <a:t>Обратные ссылки (с целью удаления всех ссылок)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pPr lvl="1" eaLnBrk="1" hangingPunct="1">
              <a:defRPr/>
            </a:pPr>
            <a:r>
              <a:rPr lang="ru-RU" sz="2400" b="1" dirty="0" smtClean="0"/>
              <a:t>Счетчики ссылок</a:t>
            </a:r>
            <a:r>
              <a:rPr lang="en-US" sz="2400" b="1" dirty="0" smtClean="0"/>
              <a:t>.</a:t>
            </a:r>
          </a:p>
          <a:p>
            <a:pPr eaLnBrk="1" hangingPunct="1"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92465-851C-4415-83E1-2C965DDC2EB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94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Структура директорий в виде произвольного графа</a:t>
            </a:r>
            <a:endParaRPr lang="en-US" sz="3600" smtClean="0"/>
          </a:p>
        </p:txBody>
      </p:sp>
      <p:pic>
        <p:nvPicPr>
          <p:cNvPr id="8" name="Content Placeholder 7" descr="Fig_19.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250" y="1842357"/>
            <a:ext cx="6921526" cy="412023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38EF2-A3E9-4D6C-BAA1-E2CC3B9B7CBF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95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Структура директорий в виде произвольного графа (прод.)</a:t>
            </a:r>
            <a:endParaRPr lang="en-US" sz="3600" smtClean="0"/>
          </a:p>
        </p:txBody>
      </p:sp>
      <p:sp>
        <p:nvSpPr>
          <p:cNvPr id="4956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Как гарантировать отсутствие циклов</a:t>
            </a:r>
            <a:r>
              <a:rPr lang="en-US" sz="2400" b="1" dirty="0" smtClean="0"/>
              <a:t>?</a:t>
            </a:r>
          </a:p>
          <a:p>
            <a:pPr lvl="1" eaLnBrk="1" hangingPunct="1">
              <a:defRPr/>
            </a:pPr>
            <a:r>
              <a:rPr lang="ru-RU" sz="2400" b="1" dirty="0" smtClean="0"/>
              <a:t>Допускать только ссылки на файлы, а не на поддиректории</a:t>
            </a:r>
            <a:r>
              <a:rPr lang="en-US" sz="2400" b="1" dirty="0" smtClean="0"/>
              <a:t>.</a:t>
            </a:r>
          </a:p>
          <a:p>
            <a:pPr lvl="1" eaLnBrk="1" hangingPunct="1">
              <a:defRPr/>
            </a:pPr>
            <a:r>
              <a:rPr lang="ru-RU" sz="2400" b="1" dirty="0" smtClean="0"/>
              <a:t>Сборка мусора</a:t>
            </a:r>
            <a:r>
              <a:rPr lang="en-US" sz="2400" b="1" dirty="0" smtClean="0"/>
              <a:t>.</a:t>
            </a:r>
          </a:p>
          <a:p>
            <a:pPr lvl="1" eaLnBrk="1" hangingPunct="1">
              <a:defRPr/>
            </a:pPr>
            <a:r>
              <a:rPr lang="ru-RU" sz="2400" b="1" dirty="0" smtClean="0"/>
              <a:t>Каждый раз при создании новой ссылки запускать алгоритм проверки отсутствия циклов</a:t>
            </a:r>
            <a:r>
              <a:rPr lang="en-US" sz="2400" b="1" dirty="0" smtClean="0"/>
              <a:t>.</a:t>
            </a:r>
          </a:p>
          <a:p>
            <a:pPr eaLnBrk="1" hangingPunct="1"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33852-223B-49BF-9EB3-BF3CA60155C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96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Монтирование файловых систем </a:t>
            </a:r>
            <a:r>
              <a:rPr lang="en-US" sz="3600" smtClean="0"/>
              <a:t>(mounting)</a:t>
            </a:r>
          </a:p>
        </p:txBody>
      </p:sp>
      <p:sp>
        <p:nvSpPr>
          <p:cNvPr id="4966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700213"/>
            <a:ext cx="8066088" cy="439261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sz="2400" b="1" dirty="0" smtClean="0"/>
              <a:t>Файловая система должна быть смонтирована, прежде чем к ней будет обеспечен доступ</a:t>
            </a:r>
            <a:r>
              <a:rPr lang="en-US" sz="2400" b="1" dirty="0" smtClean="0"/>
              <a:t>.</a:t>
            </a:r>
          </a:p>
          <a:p>
            <a:pPr eaLnBrk="1" hangingPunct="1">
              <a:defRPr/>
            </a:pPr>
            <a:r>
              <a:rPr lang="ru-RU" sz="2400" b="1" dirty="0" smtClean="0"/>
              <a:t>Файловая система монтируется в некоторую точку монтирования (</a:t>
            </a:r>
            <a:r>
              <a:rPr lang="en-US" sz="2400" b="1" dirty="0" smtClean="0"/>
              <a:t>mount point</a:t>
            </a:r>
            <a:r>
              <a:rPr lang="ru-RU" sz="2400" b="1" dirty="0" smtClean="0"/>
              <a:t>)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pPr eaLnBrk="1" hangingPunct="1">
              <a:defRPr/>
            </a:pPr>
            <a:r>
              <a:rPr lang="ru-RU" sz="2400" b="1" dirty="0" smtClean="0"/>
              <a:t>Монтирование (с абстрактной точки зрения) – подсоединение отдельного дерева (еще не смонтированной файловой системы)  к какой-либо вершине </a:t>
            </a:r>
            <a:r>
              <a:rPr lang="en-US" sz="2400" b="1" dirty="0" smtClean="0"/>
              <a:t>  </a:t>
            </a:r>
            <a:r>
              <a:rPr lang="ru-RU" sz="2400" b="1" dirty="0" smtClean="0"/>
              <a:t>(точке монтирования</a:t>
            </a:r>
            <a:r>
              <a:rPr lang="en-US" sz="2400" b="1" dirty="0" smtClean="0"/>
              <a:t>) </a:t>
            </a:r>
            <a:r>
              <a:rPr lang="ru-RU" sz="2400" b="1" dirty="0" smtClean="0"/>
              <a:t>общего дерева смонтированных и доступных файловых систем</a:t>
            </a:r>
          </a:p>
          <a:p>
            <a:pPr eaLnBrk="1" hangingPunct="1">
              <a:defRPr/>
            </a:pPr>
            <a:r>
              <a:rPr lang="en-US" sz="2400" b="1" dirty="0" smtClean="0"/>
              <a:t>UNIX: </a:t>
            </a:r>
            <a:r>
              <a:rPr lang="ru-RU" sz="2400" b="1" dirty="0" smtClean="0"/>
              <a:t>команды </a:t>
            </a:r>
            <a:r>
              <a:rPr lang="en-US" sz="2400" b="1" i="1" dirty="0" smtClean="0"/>
              <a:t>mount</a:t>
            </a:r>
            <a:r>
              <a:rPr lang="en-US" sz="2400" b="1" dirty="0" smtClean="0"/>
              <a:t>; </a:t>
            </a:r>
            <a:r>
              <a:rPr lang="en-US" sz="2400" b="1" i="1" dirty="0" err="1" smtClean="0"/>
              <a:t>automount</a:t>
            </a:r>
            <a:r>
              <a:rPr lang="en-US" sz="2400" b="1" dirty="0" smtClean="0"/>
              <a:t>; </a:t>
            </a:r>
            <a:r>
              <a:rPr lang="en-US" sz="2400" b="1" i="1" dirty="0" err="1" smtClean="0"/>
              <a:t>autodirect</a:t>
            </a:r>
            <a:endParaRPr lang="en-US" sz="2400" b="1" i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010BF-9EE8-461E-849C-BEC57C89698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97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5300" y="404813"/>
            <a:ext cx="8153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Дерево смонтированных систем (а) и еще не смонтированная файловая система (</a:t>
            </a:r>
            <a:r>
              <a:rPr lang="en-US" sz="3200" smtClean="0"/>
              <a:t>b)</a:t>
            </a:r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363" t="9778" r="867" b="10472"/>
          <a:stretch>
            <a:fillRect/>
          </a:stretch>
        </p:blipFill>
        <p:spPr>
          <a:xfrm>
            <a:off x="1208088" y="1916113"/>
            <a:ext cx="6726237" cy="4114800"/>
          </a:xfrm>
          <a:noFill/>
          <a:ln w="57150" cmpd="thickThin"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22474-3F24-4949-B9A0-7911122864A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98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62950" cy="1168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        Точка монтирования</a:t>
            </a:r>
            <a:endParaRPr lang="en-US" sz="3600" smtClean="0"/>
          </a:p>
        </p:txBody>
      </p:sp>
      <p:pic>
        <p:nvPicPr>
          <p:cNvPr id="2458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8156" t="1031" r="19559" b="1031"/>
          <a:stretch>
            <a:fillRect/>
          </a:stretch>
        </p:blipFill>
        <p:spPr>
          <a:xfrm>
            <a:off x="2774950" y="1557338"/>
            <a:ext cx="3594100" cy="4191000"/>
          </a:xfrm>
          <a:noFill/>
          <a:ln w="57150" cmpd="thickThin"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23A86-B763-4604-BF27-4777970EFBE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99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40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Общий доступ к файлам </a:t>
            </a:r>
            <a:r>
              <a:rPr lang="en-US" sz="3600" smtClean="0"/>
              <a:t>(sharing)</a:t>
            </a:r>
          </a:p>
        </p:txBody>
      </p:sp>
      <p:sp>
        <p:nvSpPr>
          <p:cNvPr id="4997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71500" y="1341438"/>
            <a:ext cx="8177213" cy="48244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400" b="1" dirty="0" smtClean="0"/>
              <a:t>В многопользовательских системах общий доступ к файлам необходим</a:t>
            </a:r>
            <a:r>
              <a:rPr lang="en-US" sz="2400" b="1" dirty="0" smtClean="0"/>
              <a:t>.</a:t>
            </a:r>
          </a:p>
          <a:p>
            <a:pPr eaLnBrk="1" hangingPunct="1">
              <a:defRPr/>
            </a:pPr>
            <a:r>
              <a:rPr lang="ru-RU" sz="2400" b="1" dirty="0" smtClean="0"/>
              <a:t>Общий доступ может быть обеспечен через некоторую систему защиты </a:t>
            </a:r>
            <a:r>
              <a:rPr lang="en-US" sz="2400" b="1" dirty="0" smtClean="0"/>
              <a:t>(protection).</a:t>
            </a:r>
          </a:p>
          <a:p>
            <a:pPr eaLnBrk="1" hangingPunct="1">
              <a:defRPr/>
            </a:pPr>
            <a:r>
              <a:rPr lang="ru-RU" sz="2400" b="1" dirty="0" smtClean="0"/>
              <a:t>В распределенных системах файлы могут использоваться совместно через сеть</a:t>
            </a:r>
            <a:r>
              <a:rPr lang="en-US" sz="2400" b="1" dirty="0" smtClean="0"/>
              <a:t>.</a:t>
            </a:r>
          </a:p>
          <a:p>
            <a:pPr eaLnBrk="1" hangingPunct="1">
              <a:defRPr/>
            </a:pPr>
            <a:r>
              <a:rPr lang="en-US" sz="2400" b="1" dirty="0" smtClean="0"/>
              <a:t>Network File System (NFS) </a:t>
            </a:r>
            <a:r>
              <a:rPr lang="ru-RU" sz="2400" b="1" dirty="0" smtClean="0"/>
              <a:t>– распространенный метод общего доступа к файлам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Solaris:  </a:t>
            </a:r>
            <a:r>
              <a:rPr lang="en-US" sz="2400" b="1" i="1" dirty="0" smtClean="0"/>
              <a:t>/net/hostname/</a:t>
            </a:r>
            <a:r>
              <a:rPr lang="en-US" sz="2400" b="1" i="1" dirty="0" err="1" smtClean="0"/>
              <a:t>filesystem</a:t>
            </a:r>
            <a:r>
              <a:rPr lang="en-US" sz="2400" b="1" dirty="0" smtClean="0"/>
              <a:t>; </a:t>
            </a:r>
            <a:r>
              <a:rPr lang="en-US" sz="2400" b="1" i="1" dirty="0" smtClean="0"/>
              <a:t>hostname</a:t>
            </a:r>
            <a:r>
              <a:rPr lang="en-US" sz="2400" b="1" dirty="0" smtClean="0"/>
              <a:t> – </a:t>
            </a:r>
            <a:r>
              <a:rPr lang="ru-RU" sz="2400" b="1" dirty="0" smtClean="0"/>
              <a:t>имя машины</a:t>
            </a:r>
            <a:r>
              <a:rPr lang="en-US" sz="2400" b="1" dirty="0" smtClean="0"/>
              <a:t>; </a:t>
            </a:r>
            <a:r>
              <a:rPr lang="en-US" sz="2400" b="1" i="1" dirty="0" err="1" smtClean="0"/>
              <a:t>filesystem</a:t>
            </a:r>
            <a:r>
              <a:rPr lang="en-US" sz="2400" b="1" dirty="0" smtClean="0"/>
              <a:t> – </a:t>
            </a:r>
            <a:r>
              <a:rPr lang="ru-RU" sz="2400" b="1" dirty="0" smtClean="0"/>
              <a:t>имя файловой системы на ней, для которой разрешен общий доступ (выполнена команда </a:t>
            </a:r>
            <a:r>
              <a:rPr lang="en-US" sz="2400" b="1" dirty="0" smtClean="0"/>
              <a:t>share)</a:t>
            </a:r>
          </a:p>
          <a:p>
            <a:pPr eaLnBrk="1" hangingPunct="1"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D40D5-8D9B-46A6-BBEB-57B16661B7E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72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Понятие файла</a:t>
            </a:r>
          </a:p>
        </p:txBody>
      </p:sp>
      <p:sp>
        <p:nvSpPr>
          <p:cNvPr id="4720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400" b="1" dirty="0" smtClean="0"/>
              <a:t>Смежная область логического адресного пространства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pPr eaLnBrk="1" hangingPunct="1">
              <a:defRPr/>
            </a:pPr>
            <a:r>
              <a:rPr lang="ru-RU" sz="2400" b="1" dirty="0" smtClean="0"/>
              <a:t>Типы</a:t>
            </a:r>
            <a:r>
              <a:rPr lang="en-US" sz="2400" b="1" dirty="0" smtClean="0"/>
              <a:t>: </a:t>
            </a:r>
          </a:p>
          <a:p>
            <a:pPr lvl="1" eaLnBrk="1" hangingPunct="1">
              <a:defRPr/>
            </a:pPr>
            <a:r>
              <a:rPr lang="ru-RU" sz="2400" b="1" dirty="0" smtClean="0"/>
              <a:t>Данные</a:t>
            </a:r>
            <a:endParaRPr lang="en-US" sz="2400" b="1" dirty="0" smtClean="0"/>
          </a:p>
          <a:p>
            <a:pPr lvl="2" eaLnBrk="1" hangingPunct="1">
              <a:defRPr/>
            </a:pPr>
            <a:r>
              <a:rPr lang="ru-RU" b="1" dirty="0" smtClean="0"/>
              <a:t>числовые</a:t>
            </a:r>
            <a:endParaRPr lang="en-US" b="1" dirty="0" smtClean="0"/>
          </a:p>
          <a:p>
            <a:pPr lvl="2" eaLnBrk="1" hangingPunct="1">
              <a:defRPr/>
            </a:pPr>
            <a:r>
              <a:rPr lang="ru-RU" b="1" dirty="0" smtClean="0"/>
              <a:t>символьные</a:t>
            </a:r>
            <a:endParaRPr lang="en-US" b="1" dirty="0" smtClean="0"/>
          </a:p>
          <a:p>
            <a:pPr lvl="2" eaLnBrk="1" hangingPunct="1">
              <a:defRPr/>
            </a:pPr>
            <a:r>
              <a:rPr lang="ru-RU" b="1" dirty="0" smtClean="0"/>
              <a:t>двоичные</a:t>
            </a:r>
            <a:endParaRPr lang="en-US" b="1" dirty="0" smtClean="0"/>
          </a:p>
          <a:p>
            <a:pPr lvl="1" eaLnBrk="1" hangingPunct="1">
              <a:defRPr/>
            </a:pPr>
            <a:r>
              <a:rPr lang="ru-RU" sz="2400" b="1" dirty="0" smtClean="0"/>
              <a:t>Программа</a:t>
            </a:r>
            <a:endParaRPr lang="en-US" sz="2400" b="1" dirty="0" smtClean="0"/>
          </a:p>
          <a:p>
            <a:pPr eaLnBrk="1" hangingPunct="1">
              <a:defRPr/>
            </a:pPr>
            <a:endParaRPr lang="ru-RU" sz="2400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553BF-E08F-43F5-BB43-6FBA0C2E454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00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Защита </a:t>
            </a:r>
            <a:r>
              <a:rPr lang="en-US" sz="3600" smtClean="0"/>
              <a:t>(protection)</a:t>
            </a:r>
          </a:p>
        </p:txBody>
      </p:sp>
      <p:sp>
        <p:nvSpPr>
          <p:cNvPr id="5007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sz="2000" b="1" dirty="0" smtClean="0"/>
              <a:t>Создатель файла должен иметь возможность управлять</a:t>
            </a:r>
            <a:r>
              <a:rPr lang="en-US" sz="2000" b="1" dirty="0" smtClean="0"/>
              <a:t>:</a:t>
            </a:r>
          </a:p>
          <a:p>
            <a:pPr lvl="1" eaLnBrk="1" hangingPunct="1">
              <a:defRPr/>
            </a:pPr>
            <a:r>
              <a:rPr lang="ru-RU" sz="2000" b="1" dirty="0" smtClean="0"/>
              <a:t>Списком допустимых операций над файлом</a:t>
            </a:r>
            <a:endParaRPr lang="en-US" sz="2000" b="1" dirty="0" smtClean="0"/>
          </a:p>
          <a:p>
            <a:pPr lvl="1" eaLnBrk="1" hangingPunct="1">
              <a:defRPr/>
            </a:pPr>
            <a:r>
              <a:rPr lang="ru-RU" sz="2000" b="1" dirty="0" smtClean="0"/>
              <a:t>Списком пользователей, которым они разрешены</a:t>
            </a:r>
            <a:endParaRPr lang="en-US" sz="2000" b="1" dirty="0" smtClean="0"/>
          </a:p>
          <a:p>
            <a:pPr eaLnBrk="1" hangingPunct="1">
              <a:defRPr/>
            </a:pPr>
            <a:r>
              <a:rPr lang="ru-RU" sz="2000" b="1" dirty="0" smtClean="0"/>
              <a:t>Типы доступа</a:t>
            </a:r>
            <a:r>
              <a:rPr lang="en-US" sz="2000" b="1" dirty="0" smtClean="0"/>
              <a:t>:</a:t>
            </a:r>
          </a:p>
          <a:p>
            <a:pPr lvl="1" eaLnBrk="1" hangingPunct="1">
              <a:defRPr/>
            </a:pPr>
            <a:r>
              <a:rPr lang="en-US" sz="2000" b="1" dirty="0" smtClean="0"/>
              <a:t>Read</a:t>
            </a:r>
          </a:p>
          <a:p>
            <a:pPr lvl="1" eaLnBrk="1" hangingPunct="1">
              <a:defRPr/>
            </a:pPr>
            <a:r>
              <a:rPr lang="en-US" sz="2000" b="1" dirty="0" smtClean="0"/>
              <a:t>Write</a:t>
            </a:r>
          </a:p>
          <a:p>
            <a:pPr lvl="1" eaLnBrk="1" hangingPunct="1">
              <a:defRPr/>
            </a:pPr>
            <a:r>
              <a:rPr lang="en-US" sz="2000" b="1" dirty="0" smtClean="0"/>
              <a:t>Execute</a:t>
            </a:r>
          </a:p>
          <a:p>
            <a:pPr lvl="1" eaLnBrk="1" hangingPunct="1">
              <a:defRPr/>
            </a:pPr>
            <a:r>
              <a:rPr lang="en-US" sz="2000" b="1" dirty="0" smtClean="0"/>
              <a:t>Append</a:t>
            </a:r>
          </a:p>
          <a:p>
            <a:pPr lvl="1" eaLnBrk="1" hangingPunct="1">
              <a:defRPr/>
            </a:pPr>
            <a:r>
              <a:rPr lang="en-US" sz="2000" b="1" dirty="0" smtClean="0"/>
              <a:t>Delete</a:t>
            </a:r>
          </a:p>
          <a:p>
            <a:pPr lvl="1" eaLnBrk="1" hangingPunct="1">
              <a:defRPr/>
            </a:pPr>
            <a:r>
              <a:rPr lang="en-US" sz="2000" b="1" dirty="0" smtClean="0"/>
              <a:t>List</a:t>
            </a:r>
          </a:p>
          <a:p>
            <a:pPr eaLnBrk="1" hangingPunct="1">
              <a:defRPr/>
            </a:pPr>
            <a:endParaRPr lang="en-US" sz="2000" b="1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F2E19-BC63-48FD-BF88-F4FAC278AF0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01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60350"/>
            <a:ext cx="8686800" cy="10239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Списки доступа и группы </a:t>
            </a:r>
            <a:r>
              <a:rPr lang="en-US" sz="3600" smtClean="0"/>
              <a:t>(UNIX)</a:t>
            </a:r>
          </a:p>
        </p:txBody>
      </p:sp>
      <p:sp>
        <p:nvSpPr>
          <p:cNvPr id="5017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341438"/>
            <a:ext cx="8283575" cy="47513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000" b="1" dirty="0" smtClean="0"/>
              <a:t>Режимы доступа</a:t>
            </a:r>
            <a:r>
              <a:rPr lang="en-US" sz="2000" b="1" dirty="0" smtClean="0"/>
              <a:t>:  read, write, execute</a:t>
            </a:r>
          </a:p>
          <a:p>
            <a:pPr eaLnBrk="1" hangingPunct="1">
              <a:defRPr/>
            </a:pPr>
            <a:r>
              <a:rPr lang="ru-RU" sz="2000" b="1" dirty="0" smtClean="0"/>
              <a:t>Три класса пользователей</a:t>
            </a:r>
            <a:r>
              <a:rPr lang="en-US" sz="2000" b="1" dirty="0" smtClean="0"/>
              <a:t>: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					RWX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		a) owner access 	7	</a:t>
            </a:r>
            <a:r>
              <a:rPr lang="en-US" sz="2000" b="1" dirty="0" smtClean="0">
                <a:sym typeface="Symbol" pitchFamily="18" charset="2"/>
              </a:rPr>
              <a:t>	1 1 1</a:t>
            </a:r>
            <a:br>
              <a:rPr lang="en-US" sz="2000" b="1" dirty="0" smtClean="0">
                <a:sym typeface="Symbol" pitchFamily="18" charset="2"/>
              </a:rPr>
            </a:br>
            <a:r>
              <a:rPr lang="en-US" sz="2000" b="1" dirty="0" smtClean="0">
                <a:sym typeface="Symbol" pitchFamily="18" charset="2"/>
              </a:rPr>
              <a:t>				RWX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dirty="0" smtClean="0">
                <a:sym typeface="Symbol" pitchFamily="18" charset="2"/>
              </a:rPr>
              <a:t>		b) group access 	6	 	1 1 0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dirty="0" smtClean="0">
                <a:sym typeface="Symbol" pitchFamily="18" charset="2"/>
              </a:rPr>
              <a:t>					RWX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dirty="0" smtClean="0">
                <a:sym typeface="Symbol" pitchFamily="18" charset="2"/>
              </a:rPr>
              <a:t>		c) public access	1	 	0 0 1</a:t>
            </a:r>
          </a:p>
          <a:p>
            <a:pPr eaLnBrk="1" hangingPunct="1">
              <a:defRPr/>
            </a:pPr>
            <a:r>
              <a:rPr lang="ru-RU" sz="2000" b="1" dirty="0" smtClean="0">
                <a:sym typeface="Symbol" pitchFamily="18" charset="2"/>
              </a:rPr>
              <a:t>Системный администратор создает группу (например,</a:t>
            </a:r>
            <a:r>
              <a:rPr lang="en-US" sz="2000" b="1" dirty="0" smtClean="0">
                <a:sym typeface="Symbol" pitchFamily="18" charset="2"/>
              </a:rPr>
              <a:t> JAVA) </a:t>
            </a:r>
            <a:r>
              <a:rPr lang="ru-RU" sz="2000" b="1" dirty="0" smtClean="0">
                <a:sym typeface="Symbol" pitchFamily="18" charset="2"/>
              </a:rPr>
              <a:t>и включает в нее нескольких пользователей</a:t>
            </a:r>
            <a:r>
              <a:rPr lang="en-US" sz="2000" b="1" dirty="0" smtClean="0">
                <a:sym typeface="Symbol" pitchFamily="18" charset="2"/>
              </a:rPr>
              <a:t>.</a:t>
            </a:r>
          </a:p>
          <a:p>
            <a:pPr eaLnBrk="1" hangingPunct="1">
              <a:defRPr/>
            </a:pPr>
            <a:r>
              <a:rPr lang="ru-RU" sz="2000" b="1" dirty="0" smtClean="0">
                <a:sym typeface="Symbol" pitchFamily="18" charset="2"/>
              </a:rPr>
              <a:t>Для конкретного файла</a:t>
            </a:r>
            <a:r>
              <a:rPr lang="en-US" sz="2000" b="1" dirty="0" smtClean="0">
                <a:sym typeface="Symbol" pitchFamily="18" charset="2"/>
              </a:rPr>
              <a:t> (</a:t>
            </a:r>
            <a:r>
              <a:rPr lang="ru-RU" sz="2000" b="1" dirty="0" smtClean="0">
                <a:sym typeface="Symbol" pitchFamily="18" charset="2"/>
              </a:rPr>
              <a:t>например,</a:t>
            </a:r>
            <a:r>
              <a:rPr lang="en-US" sz="2000" b="1" dirty="0" smtClean="0">
                <a:sym typeface="Symbol" pitchFamily="18" charset="2"/>
              </a:rPr>
              <a:t> </a:t>
            </a:r>
            <a:r>
              <a:rPr lang="en-US" sz="2000" b="1" i="1" dirty="0" smtClean="0">
                <a:sym typeface="Symbol" pitchFamily="18" charset="2"/>
              </a:rPr>
              <a:t>game</a:t>
            </a:r>
            <a:r>
              <a:rPr lang="en-US" sz="2000" b="1" dirty="0" smtClean="0">
                <a:sym typeface="Symbol" pitchFamily="18" charset="2"/>
              </a:rPr>
              <a:t>) </a:t>
            </a:r>
            <a:r>
              <a:rPr lang="ru-RU" sz="2000" b="1" dirty="0" smtClean="0">
                <a:sym typeface="Symbol" pitchFamily="18" charset="2"/>
              </a:rPr>
              <a:t>или поддиректории определяются соответствующие полномочия доступа</a:t>
            </a:r>
          </a:p>
          <a:p>
            <a:pPr eaLnBrk="1" hangingPunct="1">
              <a:defRPr/>
            </a:pPr>
            <a:r>
              <a:rPr lang="ru-RU" sz="2000" b="1" dirty="0" smtClean="0">
                <a:sym typeface="Symbol" pitchFamily="18" charset="2"/>
              </a:rPr>
              <a:t>Для директории </a:t>
            </a:r>
            <a:r>
              <a:rPr lang="en-US" sz="2000" b="1" dirty="0" smtClean="0">
                <a:sym typeface="Symbol" pitchFamily="18" charset="2"/>
              </a:rPr>
              <a:t>“X” </a:t>
            </a:r>
            <a:r>
              <a:rPr lang="ru-RU" sz="2000" b="1" dirty="0" smtClean="0">
                <a:sym typeface="Symbol" pitchFamily="18" charset="2"/>
              </a:rPr>
              <a:t>означает  возможность входа в нее (</a:t>
            </a:r>
            <a:r>
              <a:rPr lang="en-US" sz="2000" b="1" i="1" dirty="0" err="1" smtClean="0">
                <a:sym typeface="Symbol" pitchFamily="18" charset="2"/>
              </a:rPr>
              <a:t>cd</a:t>
            </a:r>
            <a:r>
              <a:rPr lang="en-US" sz="2000" b="1" i="1" dirty="0" smtClean="0">
                <a:sym typeface="Symbol" pitchFamily="18" charset="2"/>
              </a:rPr>
              <a:t>)</a:t>
            </a:r>
            <a:endParaRPr lang="en-US" sz="2000" b="1" dirty="0" smtClean="0">
              <a:sym typeface="Symbol" pitchFamily="18" charset="2"/>
            </a:endParaRPr>
          </a:p>
          <a:p>
            <a:pPr eaLnBrk="1" hangingPunct="1">
              <a:defRPr/>
            </a:pPr>
            <a:endParaRPr lang="en-US" sz="2000" b="1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2C3DB-6A16-41F5-9043-B57B6FEA126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02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Реализация файловых систем</a:t>
            </a:r>
            <a:endParaRPr lang="en-US" sz="3600" smtClean="0"/>
          </a:p>
        </p:txBody>
      </p:sp>
      <p:sp>
        <p:nvSpPr>
          <p:cNvPr id="5027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81200"/>
            <a:ext cx="7848600" cy="4267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Структура файловых систем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Реализация файловых систем</a:t>
            </a:r>
            <a:r>
              <a:rPr lang="en-US" sz="2400" b="1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Реализация директорий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Методы размещения файлов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Управление свободной памятью</a:t>
            </a:r>
            <a:r>
              <a:rPr lang="en-US" sz="2400" b="1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Эффективность и производительность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Восстановление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Файловые системы на основе журналов транзакций (</a:t>
            </a:r>
            <a:r>
              <a:rPr lang="en-US" sz="2400" b="1" dirty="0" smtClean="0"/>
              <a:t>Log-Structured</a:t>
            </a:r>
            <a:r>
              <a:rPr lang="ru-RU" sz="2400" b="1" dirty="0" smtClean="0"/>
              <a:t>)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NFS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A9B99-F74C-46BC-92F5-3BF5359B217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03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Структура файловой системы</a:t>
            </a:r>
            <a:endParaRPr lang="en-US" sz="3600" smtClean="0"/>
          </a:p>
        </p:txBody>
      </p:sp>
      <p:sp>
        <p:nvSpPr>
          <p:cNvPr id="5038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7700" y="1700213"/>
            <a:ext cx="78486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Структура файла</a:t>
            </a:r>
            <a:endParaRPr lang="en-US" sz="24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Файл - логическая единица распределения памяти</a:t>
            </a:r>
            <a:endParaRPr lang="en-US" sz="24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Файл – совокупность взаимосвязанной информации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Файловая система располагается во внешней памяти (на дисках)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Файловая система организована по уровням</a:t>
            </a:r>
            <a:r>
              <a:rPr lang="en-US" sz="24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dirty="0" smtClean="0"/>
              <a:t>Блок управления файлом (</a:t>
            </a:r>
            <a:r>
              <a:rPr lang="en-US" sz="2400" b="1" i="1" dirty="0" smtClean="0"/>
              <a:t>File control block</a:t>
            </a:r>
            <a:r>
              <a:rPr lang="ru-RU" sz="2400" b="1" i="1" dirty="0" smtClean="0"/>
              <a:t>)</a:t>
            </a:r>
            <a:r>
              <a:rPr lang="en-US" sz="2400" b="1" dirty="0" smtClean="0"/>
              <a:t> – </a:t>
            </a:r>
            <a:r>
              <a:rPr lang="ru-RU" sz="2400" b="1" dirty="0" smtClean="0"/>
              <a:t>структура в памяти, содержащая информацию о файле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C680D-5393-4060-990D-E7BCF0C9887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smtClean="0"/>
              <a:t>Многоуровневая файловая система</a:t>
            </a:r>
            <a:endParaRPr lang="en-US" sz="3600" smtClean="0"/>
          </a:p>
        </p:txBody>
      </p:sp>
      <p:pic>
        <p:nvPicPr>
          <p:cNvPr id="8" name="Content Placeholder 7" descr="Fig_19.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000108"/>
            <a:ext cx="2593144" cy="526109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B3EC-5078-4FE8-BFE5-79F3F6585C01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505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/>
              <a:t>Типовая </a:t>
            </a:r>
            <a:r>
              <a:rPr lang="ru-RU" sz="3600" dirty="0" smtClean="0"/>
              <a:t>структура блока управления файлом</a:t>
            </a:r>
            <a:endParaRPr lang="en-US" sz="3600" dirty="0" smtClean="0"/>
          </a:p>
        </p:txBody>
      </p:sp>
      <p:pic>
        <p:nvPicPr>
          <p:cNvPr id="8" name="Content Placeholder 7" descr="Fig_19.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19" y="1735412"/>
            <a:ext cx="6310955" cy="455110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57341-51CB-4600-A5E2-9FD870F3231B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06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188913"/>
            <a:ext cx="81534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smtClean="0"/>
              <a:t>Структуры ОС в памяти для управления файловой системой (открытие, чтение)</a:t>
            </a:r>
            <a:endParaRPr lang="en-US" sz="3200" smtClean="0"/>
          </a:p>
        </p:txBody>
      </p:sp>
      <p:pic>
        <p:nvPicPr>
          <p:cNvPr id="8" name="Content Placeholder 7" descr="Fig_19.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500" y="1492498"/>
            <a:ext cx="5686772" cy="4633666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75C3F-A899-4147-9D2C-3C7558A2CFC5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77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Q &amp; A</a:t>
            </a:r>
            <a:endParaRPr lang="ru-RU" smtClean="0"/>
          </a:p>
        </p:txBody>
      </p:sp>
      <p:sp>
        <p:nvSpPr>
          <p:cNvPr id="4771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Вопросы и ответы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3D2A6-AA15-444D-BFEF-9ACFB88F6A2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73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62950" cy="8080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Структура файла</a:t>
            </a:r>
            <a:endParaRPr lang="en-US" sz="3600" smtClean="0"/>
          </a:p>
        </p:txBody>
      </p:sp>
      <p:sp>
        <p:nvSpPr>
          <p:cNvPr id="473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000109"/>
            <a:ext cx="8177242" cy="512923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Последовательность слов или байтов </a:t>
            </a:r>
            <a:r>
              <a:rPr lang="en-US" sz="2000" b="1" dirty="0" smtClean="0"/>
              <a:t>(UNIX)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Простая структура - последовательность записей</a:t>
            </a:r>
            <a:endParaRPr lang="en-US" sz="20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b="1" dirty="0" smtClean="0"/>
              <a:t>Строки</a:t>
            </a:r>
            <a:r>
              <a:rPr lang="en-US" sz="2000" b="1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Записи фиксированной длины</a:t>
            </a:r>
            <a:endParaRPr lang="en-US" sz="20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Записи переменной длины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Сложная структура</a:t>
            </a:r>
            <a:endParaRPr lang="en-US" sz="20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Отформатированный документ</a:t>
            </a:r>
            <a:endParaRPr lang="en-US" sz="20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Загрузочный модуль</a:t>
            </a:r>
            <a:r>
              <a:rPr lang="en-US" sz="2000" b="1" dirty="0" smtClean="0"/>
              <a:t>; PE-</a:t>
            </a:r>
            <a:r>
              <a:rPr lang="ru-RU" sz="2000" b="1" dirty="0" smtClean="0"/>
              <a:t>файл </a:t>
            </a:r>
            <a:r>
              <a:rPr lang="en-US" sz="2000" b="1" dirty="0" smtClean="0"/>
              <a:t>(.NET), class-</a:t>
            </a:r>
            <a:r>
              <a:rPr lang="ru-RU" sz="2000" b="1" dirty="0" smtClean="0"/>
              <a:t>файл </a:t>
            </a:r>
            <a:r>
              <a:rPr lang="en-US" sz="2000" b="1" dirty="0" smtClean="0"/>
              <a:t>(Java)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Сложная структура может быть смоделирована записями путем добавления соответствующих управляющих символов</a:t>
            </a:r>
            <a:r>
              <a:rPr lang="en-US" sz="20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Интерпретируют файлы</a:t>
            </a:r>
            <a:r>
              <a:rPr lang="en-US" sz="2000" b="1" dirty="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Операционная система</a:t>
            </a:r>
            <a:endParaRPr lang="en-US" sz="20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Программа</a:t>
            </a:r>
            <a:endParaRPr lang="en-US" sz="18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1A212-BBF4-4F16-855E-3904CE0BC01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74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381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smtClean="0"/>
              <a:t>Атрибуты файлов</a:t>
            </a:r>
            <a:endParaRPr lang="en-US" sz="3600" smtClean="0"/>
          </a:p>
        </p:txBody>
      </p:sp>
      <p:sp>
        <p:nvSpPr>
          <p:cNvPr id="4741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143000"/>
            <a:ext cx="8062913" cy="45180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Имя (</a:t>
            </a:r>
            <a:r>
              <a:rPr lang="en-US" sz="2000" b="1" dirty="0" smtClean="0"/>
              <a:t>Name</a:t>
            </a:r>
            <a:r>
              <a:rPr lang="ru-RU" sz="2000" b="1" dirty="0" smtClean="0"/>
              <a:t>)</a:t>
            </a:r>
            <a:r>
              <a:rPr lang="en-US" sz="2000" b="1" dirty="0" smtClean="0"/>
              <a:t> – </a:t>
            </a:r>
            <a:r>
              <a:rPr lang="ru-RU" sz="2000" b="1" dirty="0" smtClean="0"/>
              <a:t>информация в символьной форме, воспринимаемая человеком</a:t>
            </a:r>
            <a:r>
              <a:rPr lang="en-US" sz="20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Тип (</a:t>
            </a:r>
            <a:r>
              <a:rPr lang="en-US" sz="2000" b="1" dirty="0" smtClean="0"/>
              <a:t>Type</a:t>
            </a:r>
            <a:r>
              <a:rPr lang="ru-RU" sz="2000" b="1" dirty="0" smtClean="0"/>
              <a:t>)</a:t>
            </a:r>
            <a:r>
              <a:rPr lang="en-US" sz="2000" b="1" dirty="0" smtClean="0"/>
              <a:t> – </a:t>
            </a:r>
            <a:r>
              <a:rPr lang="ru-RU" sz="2000" b="1" dirty="0" smtClean="0"/>
              <a:t>необходим для систем, которые поддерживают различные типы файлов (Эльбрус</a:t>
            </a:r>
            <a:r>
              <a:rPr lang="en-US" sz="2000" b="1" dirty="0" smtClean="0"/>
              <a:t>: </a:t>
            </a:r>
            <a:r>
              <a:rPr lang="ru-RU" sz="2000" b="1" dirty="0" smtClean="0"/>
              <a:t>тип файла – </a:t>
            </a:r>
            <a:r>
              <a:rPr lang="ru-RU" sz="2000" b="1" i="1" dirty="0" smtClean="0"/>
              <a:t>число</a:t>
            </a:r>
            <a:r>
              <a:rPr lang="en-US" sz="2000" b="1" dirty="0" smtClean="0"/>
              <a:t>; </a:t>
            </a:r>
            <a:r>
              <a:rPr lang="ru-RU" sz="2000" b="1" dirty="0" smtClean="0"/>
              <a:t>0 – данные, 2 – код, 3 – текст и т.д.)</a:t>
            </a:r>
            <a:r>
              <a:rPr lang="en-US" sz="2000" b="1" dirty="0" smtClean="0"/>
              <a:t>.</a:t>
            </a:r>
            <a:r>
              <a:rPr lang="ru-RU" sz="2000" b="1" dirty="0" smtClean="0"/>
              <a:t> В </a:t>
            </a:r>
            <a:r>
              <a:rPr lang="en-US" sz="2000" b="1" dirty="0" smtClean="0"/>
              <a:t>MS DOS, Windows, UNIX </a:t>
            </a:r>
            <a:r>
              <a:rPr lang="ru-RU" sz="2000" b="1" dirty="0" smtClean="0"/>
              <a:t>тип файла принято кодировать расширением имени.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Размещение (</a:t>
            </a:r>
            <a:r>
              <a:rPr lang="en-US" sz="2000" b="1" dirty="0" smtClean="0"/>
              <a:t>Location</a:t>
            </a:r>
            <a:r>
              <a:rPr lang="ru-RU" sz="2000" b="1" dirty="0" smtClean="0"/>
              <a:t>)</a:t>
            </a:r>
            <a:r>
              <a:rPr lang="en-US" sz="2000" b="1" dirty="0" smtClean="0"/>
              <a:t> – </a:t>
            </a:r>
            <a:r>
              <a:rPr lang="ru-RU" sz="2000" b="1" dirty="0" smtClean="0"/>
              <a:t>указатель на размещение файла на устройстве</a:t>
            </a:r>
            <a:r>
              <a:rPr lang="en-US" sz="20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Размер (</a:t>
            </a:r>
            <a:r>
              <a:rPr lang="en-US" sz="2000" b="1" dirty="0" smtClean="0"/>
              <a:t>Size</a:t>
            </a:r>
            <a:r>
              <a:rPr lang="ru-RU" sz="2000" b="1" dirty="0" smtClean="0"/>
              <a:t>)</a:t>
            </a:r>
            <a:r>
              <a:rPr lang="en-US" sz="2000" b="1" dirty="0" smtClean="0"/>
              <a:t> – </a:t>
            </a:r>
            <a:r>
              <a:rPr lang="ru-RU" sz="2000" b="1" dirty="0" smtClean="0"/>
              <a:t>текущий размер файла</a:t>
            </a:r>
            <a:r>
              <a:rPr lang="en-US" sz="20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Защита (</a:t>
            </a:r>
            <a:r>
              <a:rPr lang="en-US" sz="2000" b="1" dirty="0" smtClean="0"/>
              <a:t>Protection</a:t>
            </a:r>
            <a:r>
              <a:rPr lang="ru-RU" sz="2000" b="1" dirty="0" smtClean="0"/>
              <a:t>)</a:t>
            </a:r>
            <a:r>
              <a:rPr lang="en-US" sz="2000" b="1" dirty="0" smtClean="0"/>
              <a:t> – </a:t>
            </a:r>
            <a:r>
              <a:rPr lang="ru-RU" sz="2000" b="1" dirty="0" smtClean="0"/>
              <a:t>управляющая информация о том, кто может читать, изменять и исполнять файл</a:t>
            </a:r>
            <a:r>
              <a:rPr lang="en-US" sz="20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Время, дата, идентификация пользователя</a:t>
            </a:r>
            <a:r>
              <a:rPr lang="en-US" sz="20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Информация о файлах хранится в структуре директорий</a:t>
            </a:r>
            <a:r>
              <a:rPr lang="en-US" sz="20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698B1-60D9-4A22-8EF7-58D25A165F7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75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Операции над файлом</a:t>
            </a:r>
            <a:endParaRPr lang="en-US" sz="3600" smtClean="0"/>
          </a:p>
        </p:txBody>
      </p:sp>
      <p:sp>
        <p:nvSpPr>
          <p:cNvPr id="475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7700" y="1700213"/>
            <a:ext cx="7848600" cy="4343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Создание - </a:t>
            </a:r>
            <a:r>
              <a:rPr lang="en-US" sz="2400" b="1" dirty="0" smtClean="0"/>
              <a:t>Create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Запись - </a:t>
            </a:r>
            <a:r>
              <a:rPr lang="en-US" sz="2400" b="1" dirty="0" smtClean="0"/>
              <a:t>Write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Чтение - </a:t>
            </a:r>
            <a:r>
              <a:rPr lang="en-US" sz="2400" b="1" dirty="0" smtClean="0"/>
              <a:t>Read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Поиск позиции внутри файла </a:t>
            </a:r>
            <a:r>
              <a:rPr lang="en-US" sz="2400" b="1" dirty="0" smtClean="0"/>
              <a:t>- Seek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Удаление - </a:t>
            </a:r>
            <a:r>
              <a:rPr lang="en-US" sz="2400" b="1" dirty="0" smtClean="0"/>
              <a:t>Delete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Сокращение - </a:t>
            </a:r>
            <a:r>
              <a:rPr lang="en-US" sz="2400" b="1" dirty="0" smtClean="0"/>
              <a:t>Truncate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Open(</a:t>
            </a:r>
            <a:r>
              <a:rPr lang="en-US" sz="2400" b="1" i="1" dirty="0" err="1" smtClean="0"/>
              <a:t>F</a:t>
            </a:r>
            <a:r>
              <a:rPr lang="en-US" sz="2400" b="1" i="1" baseline="-25000" dirty="0" err="1" smtClean="0"/>
              <a:t>i</a:t>
            </a:r>
            <a:r>
              <a:rPr lang="en-US" sz="2400" b="1" dirty="0" smtClean="0"/>
              <a:t>) – </a:t>
            </a:r>
            <a:r>
              <a:rPr lang="ru-RU" sz="2400" b="1" dirty="0" smtClean="0"/>
              <a:t>поиск в структуре директорий на диске</a:t>
            </a:r>
            <a:r>
              <a:rPr lang="en-US" sz="2400" b="1" dirty="0" smtClean="0"/>
              <a:t> </a:t>
            </a:r>
            <a:r>
              <a:rPr lang="ru-RU" sz="2400" b="1" dirty="0" smtClean="0"/>
              <a:t>элемента</a:t>
            </a:r>
            <a:r>
              <a:rPr lang="en-US" sz="2400" b="1" dirty="0" smtClean="0"/>
              <a:t> </a:t>
            </a:r>
            <a:r>
              <a:rPr lang="en-US" sz="2400" b="1" i="1" dirty="0" err="1" smtClean="0"/>
              <a:t>F</a:t>
            </a:r>
            <a:r>
              <a:rPr lang="en-US" sz="2400" b="1" i="1" baseline="-25000" dirty="0" err="1" smtClean="0"/>
              <a:t>i</a:t>
            </a:r>
            <a:r>
              <a:rPr lang="en-US" sz="2400" b="1" dirty="0" smtClean="0"/>
              <a:t>, </a:t>
            </a:r>
            <a:r>
              <a:rPr lang="ru-RU" sz="2400" b="1" dirty="0" smtClean="0"/>
              <a:t>и перемещение содержимого элемента в память</a:t>
            </a:r>
            <a:r>
              <a:rPr lang="en-US" sz="24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Close (</a:t>
            </a:r>
            <a:r>
              <a:rPr lang="en-US" sz="2400" b="1" i="1" dirty="0" err="1" smtClean="0"/>
              <a:t>F</a:t>
            </a:r>
            <a:r>
              <a:rPr lang="en-US" sz="2400" b="1" i="1" baseline="-25000" dirty="0" err="1" smtClean="0"/>
              <a:t>i</a:t>
            </a:r>
            <a:r>
              <a:rPr lang="en-US" sz="2400" b="1" dirty="0" smtClean="0"/>
              <a:t>) – </a:t>
            </a:r>
            <a:r>
              <a:rPr lang="ru-RU" sz="2400" b="1" dirty="0" smtClean="0"/>
              <a:t>переместить содержимое элемента</a:t>
            </a:r>
            <a:r>
              <a:rPr lang="en-US" sz="2400" b="1" dirty="0" smtClean="0"/>
              <a:t> </a:t>
            </a:r>
            <a:r>
              <a:rPr lang="en-US" sz="2400" b="1" i="1" dirty="0" err="1" smtClean="0"/>
              <a:t>F</a:t>
            </a:r>
            <a:r>
              <a:rPr lang="en-US" sz="2400" b="1" i="1" baseline="-25000" dirty="0" err="1" smtClean="0"/>
              <a:t>i</a:t>
            </a:r>
            <a:r>
              <a:rPr lang="en-US" sz="2400" b="1" dirty="0" smtClean="0"/>
              <a:t> </a:t>
            </a:r>
            <a:r>
              <a:rPr lang="ru-RU" sz="2400" b="1" dirty="0" smtClean="0"/>
              <a:t>из памяти в структуру директорий на диске</a:t>
            </a:r>
            <a:r>
              <a:rPr lang="en-US" sz="24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D5F0B-FBDC-4621-87E8-239DD3CF8D5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76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678893" cy="88263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ru-RU" sz="3600" dirty="0" smtClean="0"/>
              <a:t>Типы файлов –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  </a:t>
            </a:r>
            <a:r>
              <a:rPr lang="ru-RU" sz="3600" dirty="0" smtClean="0"/>
              <a:t>имена и расширения</a:t>
            </a:r>
            <a:endParaRPr lang="en-US" sz="3600" dirty="0" smtClean="0"/>
          </a:p>
        </p:txBody>
      </p:sp>
      <p:pic>
        <p:nvPicPr>
          <p:cNvPr id="8" name="Content Placeholder 7" descr="Fig_19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357298"/>
            <a:ext cx="4584102" cy="48948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683E5-DD8C-400D-A697-198185F192E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78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Методы доступа</a:t>
            </a:r>
            <a:r>
              <a:rPr lang="en-US" sz="3600" smtClean="0"/>
              <a:t> </a:t>
            </a:r>
            <a:r>
              <a:rPr lang="ru-RU" sz="3600" smtClean="0"/>
              <a:t>к файлам</a:t>
            </a:r>
            <a:endParaRPr lang="en-US" sz="3600" smtClean="0"/>
          </a:p>
        </p:txBody>
      </p:sp>
      <p:sp>
        <p:nvSpPr>
          <p:cNvPr id="4782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28775"/>
            <a:ext cx="8066088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Последовательный доступ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		</a:t>
            </a:r>
            <a:r>
              <a:rPr lang="en-US" sz="2000" b="1" i="1" dirty="0" smtClean="0"/>
              <a:t>read next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i="1" dirty="0" smtClean="0"/>
              <a:t>		write next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i="1" dirty="0" smtClean="0"/>
              <a:t>		reset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i="1" dirty="0" smtClean="0"/>
              <a:t>		rewrite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Прямой доступ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		</a:t>
            </a:r>
            <a:r>
              <a:rPr lang="en-US" sz="2000" b="1" i="1" dirty="0" smtClean="0"/>
              <a:t>read n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i="1" dirty="0" smtClean="0"/>
              <a:t>		write n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i="1" dirty="0" smtClean="0"/>
              <a:t>		position to n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i="1" dirty="0" smtClean="0"/>
              <a:t>		read next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i="1" dirty="0" smtClean="0"/>
              <a:t>		write next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		</a:t>
            </a:r>
            <a:r>
              <a:rPr lang="en-US" sz="2000" b="1" i="1" dirty="0" smtClean="0"/>
              <a:t>rewrite 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	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 = </a:t>
            </a:r>
            <a:r>
              <a:rPr lang="ru-RU" sz="2000" b="1" dirty="0" smtClean="0"/>
              <a:t>относительный номер блока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1708B-3722-4D40-852F-B58CC5A15D2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79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Файл последовательного доступа</a:t>
            </a:r>
            <a:endParaRPr lang="en-US" sz="3600" smtClean="0"/>
          </a:p>
        </p:txBody>
      </p:sp>
      <p:pic>
        <p:nvPicPr>
          <p:cNvPr id="8" name="Content Placeholder 7" descr="Fig_19.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21" y="2071678"/>
            <a:ext cx="8985879" cy="278608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1320</TotalTime>
  <Words>1350</Words>
  <Application>Microsoft PowerPoint</Application>
  <PresentationFormat>On-screen Show (4:3)</PresentationFormat>
  <Paragraphs>266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1_Wildflowers</vt:lpstr>
      <vt:lpstr>         Основы современных                  операционных систем                           Лекция 19</vt:lpstr>
      <vt:lpstr>Интерфейс с системой файлов</vt:lpstr>
      <vt:lpstr>Понятие файла</vt:lpstr>
      <vt:lpstr>Структура файла</vt:lpstr>
      <vt:lpstr>Атрибуты файлов</vt:lpstr>
      <vt:lpstr>Операции над файлом</vt:lpstr>
      <vt:lpstr> Типы файлов –          имена и расширения</vt:lpstr>
      <vt:lpstr>Методы доступа к файлам</vt:lpstr>
      <vt:lpstr>Файл последовательного доступа</vt:lpstr>
      <vt:lpstr>Моделирование последовательного доступа для файла с прямым доступом</vt:lpstr>
      <vt:lpstr>Пример индексного файла и относительного файла</vt:lpstr>
      <vt:lpstr>Структура директорий</vt:lpstr>
      <vt:lpstr>Файловая система в “Эльбрусе”</vt:lpstr>
      <vt:lpstr>Типичная организация файловой системы</vt:lpstr>
      <vt:lpstr>Операции над директорией</vt:lpstr>
      <vt:lpstr>Цели логической организации директорий</vt:lpstr>
      <vt:lpstr>Одноуровневая организация для всех пользователей – проблемы с группировкой и именованием</vt:lpstr>
      <vt:lpstr>Двухуровневая организация</vt:lpstr>
      <vt:lpstr>Древовидная структура директорий</vt:lpstr>
      <vt:lpstr>Древовидная структура директорий</vt:lpstr>
      <vt:lpstr>Древовидная структура директорий</vt:lpstr>
      <vt:lpstr>Структура директорий в виде ациклического графа (с разделяемыми директориями и файлами)</vt:lpstr>
      <vt:lpstr>Структура директорий в виде ациклического графа (продолжение)</vt:lpstr>
      <vt:lpstr>Структура директорий в виде произвольного графа</vt:lpstr>
      <vt:lpstr>Структура директорий в виде произвольного графа (прод.)</vt:lpstr>
      <vt:lpstr>Монтирование файловых систем (mounting)</vt:lpstr>
      <vt:lpstr>Дерево смонтированных систем (а) и еще не смонтированная файловая система (b)</vt:lpstr>
      <vt:lpstr>        Точка монтирования</vt:lpstr>
      <vt:lpstr>Общий доступ к файлам (sharing)</vt:lpstr>
      <vt:lpstr>Защита (protection)</vt:lpstr>
      <vt:lpstr>Списки доступа и группы (UNIX)</vt:lpstr>
      <vt:lpstr>Реализация файловых систем</vt:lpstr>
      <vt:lpstr>Структура файловой системы</vt:lpstr>
      <vt:lpstr>Многоуровневая файловая система</vt:lpstr>
      <vt:lpstr>Типовая структура блока управления файлом</vt:lpstr>
      <vt:lpstr>Структуры ОС в памяти для управления файловой системой (открытие, чтение)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106</cp:revision>
  <dcterms:created xsi:type="dcterms:W3CDTF">2001-09-03T03:38:43Z</dcterms:created>
  <dcterms:modified xsi:type="dcterms:W3CDTF">2010-07-31T16:00:53Z</dcterms:modified>
</cp:coreProperties>
</file>