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A43B3C0-13EE-4D63-B416-7FAA7B764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2B9C1-8684-4D1E-BF3A-4045557DC9D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7D7B-210D-41CA-AE7F-CAA2A407E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C2ED-F3C3-4745-B16B-C68CEAD0A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8297-8513-49E9-A05C-BD01491BD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45746-F501-4A1A-AB44-D13E2356F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A387-5EA7-42FC-94F9-E2E0DB185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F015D912-20D0-40A6-BA45-4175CF1E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09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4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8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7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Arial" charset="0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7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666666"/>
                </a:solidFill>
              </a:rPr>
              <a:t>        </a:t>
            </a:r>
            <a:r>
              <a:rPr lang="ru-RU" sz="4000" b="1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</a:t>
            </a:r>
            <a:r>
              <a:rPr lang="ru-RU" sz="4000" b="1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smtClean="0">
                <a:solidFill>
                  <a:srgbClr val="666666"/>
                </a:solidFill>
              </a:rPr>
            </a:br>
            <a:r>
              <a:rPr lang="en-US" sz="4000" b="1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smtClean="0">
                <a:solidFill>
                  <a:srgbClr val="666666"/>
                </a:solidFill>
              </a:rPr>
              <a:t>Лекция </a:t>
            </a:r>
            <a:r>
              <a:rPr lang="en-US" sz="3200" i="1" smtClean="0">
                <a:solidFill>
                  <a:srgbClr val="666666"/>
                </a:solidFill>
              </a:rPr>
              <a:t>17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000" dirty="0" smtClean="0">
                <a:latin typeface="+mn-lt"/>
              </a:rPr>
              <a:t>                            </a:t>
            </a:r>
            <a:r>
              <a:rPr lang="ru-RU" sz="7000" b="1" i="1" dirty="0" smtClean="0">
                <a:latin typeface="+mn-lt"/>
              </a:rPr>
              <a:t>Сафонов Владимир Олегович </a:t>
            </a:r>
            <a:r>
              <a:rPr lang="en-US" sz="7000" b="1" i="1" dirty="0" smtClean="0">
                <a:latin typeface="+mn-lt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Профессор кафедры информатики</a:t>
            </a:r>
            <a:r>
              <a:rPr lang="en-US" sz="4200" dirty="0" smtClean="0">
                <a:latin typeface="+mn-lt"/>
              </a:rPr>
              <a:t>,</a:t>
            </a:r>
            <a:r>
              <a:rPr lang="en-US" sz="4400" b="1" i="1" dirty="0" smtClean="0">
                <a:latin typeface="+mn-lt"/>
              </a:rPr>
              <a:t> </a:t>
            </a:r>
            <a:endParaRPr lang="ru-RU" sz="42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Заведующий лабораторией </a:t>
            </a:r>
            <a:r>
              <a:rPr lang="en-US" sz="4200" dirty="0" smtClean="0">
                <a:latin typeface="+mn-lt"/>
              </a:rPr>
              <a:t>Java-</a:t>
            </a:r>
            <a:r>
              <a:rPr lang="ru-RU" sz="4200" dirty="0">
                <a:latin typeface="+mn-lt"/>
              </a:rPr>
              <a:t>технологии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</a:t>
            </a:r>
            <a:r>
              <a:rPr lang="ru-RU" sz="4200" dirty="0" smtClean="0">
                <a:latin typeface="+mn-lt"/>
              </a:rPr>
              <a:t>мат-мех</a:t>
            </a:r>
            <a:r>
              <a:rPr lang="en-US" sz="4200" dirty="0" smtClean="0">
                <a:latin typeface="+mn-lt"/>
              </a:rPr>
              <a:t>. </a:t>
            </a:r>
            <a:r>
              <a:rPr lang="ru-RU" sz="4200" dirty="0" smtClean="0">
                <a:latin typeface="+mn-lt"/>
              </a:rPr>
              <a:t>факультета </a:t>
            </a:r>
            <a:r>
              <a:rPr lang="ru-RU" sz="4200" dirty="0">
                <a:latin typeface="+mn-lt"/>
              </a:rPr>
              <a:t>СПбГУ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atin typeface="+mn-lt"/>
              </a:rPr>
              <a:t>                                               Email</a:t>
            </a:r>
            <a:r>
              <a:rPr lang="en-US" sz="4200" dirty="0">
                <a:latin typeface="+mn-lt"/>
              </a:rPr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Сегментно-страничная организация памяти – </a:t>
            </a:r>
            <a:r>
              <a:rPr lang="en-US" sz="3600" smtClean="0"/>
              <a:t>MULTICS; “</a:t>
            </a:r>
            <a:r>
              <a:rPr lang="ru-RU" sz="3600" smtClean="0"/>
              <a:t>Эльбрус</a:t>
            </a:r>
            <a:r>
              <a:rPr lang="en-US" sz="3600" smtClean="0"/>
              <a:t>”</a:t>
            </a:r>
          </a:p>
        </p:txBody>
      </p:sp>
      <p:sp>
        <p:nvSpPr>
          <p:cNvPr id="419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34" y="1785926"/>
            <a:ext cx="8258204" cy="440056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В системе</a:t>
            </a:r>
            <a:r>
              <a:rPr lang="en-US" sz="2000" b="1" dirty="0" smtClean="0">
                <a:latin typeface="+mn-lt"/>
              </a:rPr>
              <a:t> MULTICS </a:t>
            </a:r>
            <a:r>
              <a:rPr lang="ru-RU" sz="2000" b="1" dirty="0" smtClean="0">
                <a:latin typeface="+mn-lt"/>
              </a:rPr>
              <a:t>проблемы внешней фрагментации и 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длительного времени поиска решены путем страничной организации памяти для сегментов</a:t>
            </a:r>
            <a:r>
              <a:rPr lang="en-US" sz="2000" b="1" dirty="0" smtClean="0">
                <a:latin typeface="+mn-lt"/>
              </a:rPr>
              <a:t>.</a:t>
            </a:r>
            <a:br>
              <a:rPr lang="en-US" sz="2000" b="1" dirty="0" smtClean="0">
                <a:latin typeface="+mn-lt"/>
              </a:rPr>
            </a:br>
            <a:endParaRPr lang="en-US" sz="2000" b="1" dirty="0" smtClean="0">
              <a:latin typeface="+mn-lt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Данное решение отличается от чисто сегментной организации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тем, что элемент таблицы сегментов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содержит не базовый адрес сегмента</a:t>
            </a:r>
            <a:r>
              <a:rPr lang="en-US" sz="2000" b="1" dirty="0" smtClean="0">
                <a:latin typeface="+mn-lt"/>
              </a:rPr>
              <a:t>, </a:t>
            </a:r>
            <a:r>
              <a:rPr lang="ru-RU" sz="2000" b="1" dirty="0" smtClean="0">
                <a:latin typeface="+mn-lt"/>
              </a:rPr>
              <a:t>а базовый адрес </a:t>
            </a:r>
            <a:r>
              <a:rPr lang="ru-RU" sz="2000" b="1" i="1" dirty="0" smtClean="0">
                <a:latin typeface="+mn-lt"/>
              </a:rPr>
              <a:t>таблицы страниц</a:t>
            </a:r>
            <a:r>
              <a:rPr lang="ru-RU" sz="2000" b="1" dirty="0" smtClean="0">
                <a:latin typeface="+mn-lt"/>
              </a:rPr>
              <a:t> для данного сегмента.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Эльбрус</a:t>
            </a:r>
            <a:r>
              <a:rPr lang="en-US" sz="2000" b="1" dirty="0" smtClean="0">
                <a:latin typeface="+mn-lt"/>
              </a:rPr>
              <a:t>: </a:t>
            </a:r>
            <a:r>
              <a:rPr lang="ru-RU" sz="2000" b="1" dirty="0" smtClean="0">
                <a:latin typeface="+mn-lt"/>
              </a:rPr>
              <a:t>страничная организация математической памяти </a:t>
            </a:r>
            <a:r>
              <a:rPr lang="en-US" sz="2000" b="1" dirty="0" smtClean="0">
                <a:latin typeface="+mn-lt"/>
              </a:rPr>
              <a:t>+ </a:t>
            </a:r>
            <a:r>
              <a:rPr lang="ru-RU" sz="2000" b="1" dirty="0" smtClean="0">
                <a:latin typeface="+mn-lt"/>
              </a:rPr>
              <a:t>сегментная организация физической памяти </a:t>
            </a:r>
            <a:r>
              <a:rPr lang="en-US" sz="2000" b="1" dirty="0" smtClean="0">
                <a:latin typeface="+mn-lt"/>
              </a:rPr>
              <a:t>+ </a:t>
            </a:r>
            <a:r>
              <a:rPr lang="ru-RU" sz="2000" b="1" dirty="0" smtClean="0">
                <a:latin typeface="+mn-lt"/>
              </a:rPr>
              <a:t>дескрипторы массивов (содержащие и начальный адрес, и длину массива)</a:t>
            </a:r>
            <a:endParaRPr lang="en-US" sz="2000" b="1" dirty="0" smtClean="0">
              <a:latin typeface="+mn-lt"/>
            </a:endParaRPr>
          </a:p>
          <a:p>
            <a:pPr eaLnBrk="1" hangingPunct="1">
              <a:defRPr/>
            </a:pP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20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8029575" cy="5524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Схема трансляции адресов в </a:t>
            </a:r>
            <a:r>
              <a:rPr lang="en-US" sz="3200" dirty="0" smtClean="0"/>
              <a:t>MULTICS</a:t>
            </a:r>
          </a:p>
        </p:txBody>
      </p:sp>
      <p:pic>
        <p:nvPicPr>
          <p:cNvPr id="16388" name="Content Placeholder 6" descr="Fig_17.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75" y="928688"/>
            <a:ext cx="6000750" cy="545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741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Сегментно-страничная организация памяти для </a:t>
            </a:r>
            <a:r>
              <a:rPr lang="en-US" sz="3600" smtClean="0"/>
              <a:t>Intel 386</a:t>
            </a:r>
          </a:p>
        </p:txBody>
      </p:sp>
      <p:sp>
        <p:nvSpPr>
          <p:cNvPr id="421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+mn-lt"/>
              </a:rPr>
              <a:t>Как показано на следующей диаграмме</a:t>
            </a:r>
            <a:r>
              <a:rPr lang="en-US" sz="2400" b="1" dirty="0" smtClean="0">
                <a:latin typeface="+mn-lt"/>
              </a:rPr>
              <a:t>, </a:t>
            </a:r>
            <a:r>
              <a:rPr lang="ru-RU" sz="2400" b="1" dirty="0" smtClean="0">
                <a:latin typeface="+mn-lt"/>
              </a:rPr>
              <a:t>для </a:t>
            </a:r>
            <a:r>
              <a:rPr lang="en-US" sz="2400" b="1" dirty="0" smtClean="0">
                <a:latin typeface="+mn-lt"/>
              </a:rPr>
              <a:t>Intel 386 </a:t>
            </a:r>
            <a:r>
              <a:rPr lang="ru-RU" sz="2400" b="1" dirty="0" smtClean="0">
                <a:latin typeface="+mn-lt"/>
              </a:rPr>
              <a:t>используется сегментно-страничная организация памяти с двухуровневой схемой страничной организации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422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214313"/>
            <a:ext cx="79248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Трансляция адресов в </a:t>
            </a:r>
            <a:r>
              <a:rPr lang="en-US" sz="3200" dirty="0" smtClean="0"/>
              <a:t>Intel 386</a:t>
            </a:r>
          </a:p>
        </p:txBody>
      </p:sp>
      <p:pic>
        <p:nvPicPr>
          <p:cNvPr id="18436" name="Content Placeholder 6" descr="Fig_17.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63" y="879475"/>
            <a:ext cx="5357812" cy="5470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945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 &amp; A</a:t>
            </a:r>
            <a:endParaRPr lang="ru-RU" smtClean="0"/>
          </a:p>
        </p:txBody>
      </p:sp>
      <p:sp>
        <p:nvSpPr>
          <p:cNvPr id="423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latin typeface="+mn-lt"/>
              </a:rPr>
              <a:t>Вопросы и ответы</a:t>
            </a:r>
            <a:r>
              <a:rPr lang="ru-RU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17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Сегментная организация памяти </a:t>
            </a:r>
            <a:r>
              <a:rPr lang="en-US" sz="3200" smtClean="0"/>
              <a:t>(segmentation)</a:t>
            </a:r>
          </a:p>
        </p:txBody>
      </p:sp>
      <p:sp>
        <p:nvSpPr>
          <p:cNvPr id="411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981200"/>
            <a:ext cx="7848600" cy="4495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latin typeface="+mn-lt"/>
              </a:rPr>
              <a:t>Схема распределения памяти, 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соответствующая пользовательской трактовке распределения памяти</a:t>
            </a:r>
            <a:r>
              <a:rPr lang="en-US" sz="2000" b="1" dirty="0" smtClean="0">
                <a:latin typeface="+mn-lt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latin typeface="+mn-lt"/>
              </a:rPr>
              <a:t>Программа – набор </a:t>
            </a:r>
            <a:r>
              <a:rPr lang="ru-RU" sz="2000" b="1" i="1" dirty="0" smtClean="0">
                <a:latin typeface="+mn-lt"/>
              </a:rPr>
              <a:t>сегментов</a:t>
            </a:r>
            <a:r>
              <a:rPr lang="en-US" sz="2000" b="1" dirty="0" smtClean="0">
                <a:latin typeface="+mn-lt"/>
              </a:rPr>
              <a:t>.  </a:t>
            </a:r>
            <a:r>
              <a:rPr lang="ru-RU" sz="2000" b="1" dirty="0" smtClean="0">
                <a:latin typeface="+mn-lt"/>
              </a:rPr>
              <a:t>Сегмент – это логическая единица, такая, как, например</a:t>
            </a:r>
            <a:r>
              <a:rPr lang="en-US" sz="2000" b="1" dirty="0" smtClean="0">
                <a:latin typeface="+mn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основная программа</a:t>
            </a:r>
            <a:r>
              <a:rPr lang="en-US" sz="2000" b="1" dirty="0" smtClean="0">
                <a:latin typeface="+mn-lt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процедура</a:t>
            </a:r>
            <a:r>
              <a:rPr lang="en-US" sz="2000" b="1" dirty="0" smtClean="0">
                <a:latin typeface="+mn-lt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функция</a:t>
            </a:r>
            <a:r>
              <a:rPr lang="en-US" sz="2000" b="1" dirty="0" smtClean="0">
                <a:latin typeface="+mn-lt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метод</a:t>
            </a:r>
            <a:r>
              <a:rPr lang="en-US" sz="2000" b="1" dirty="0" smtClean="0">
                <a:latin typeface="+mn-lt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объект</a:t>
            </a:r>
            <a:r>
              <a:rPr lang="en-US" sz="2000" b="1" dirty="0" smtClean="0">
                <a:latin typeface="+mn-lt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локальные переменные</a:t>
            </a:r>
            <a:r>
              <a:rPr lang="en-US" sz="2000" b="1" dirty="0" smtClean="0">
                <a:latin typeface="+mn-lt"/>
              </a:rPr>
              <a:t>; </a:t>
            </a:r>
            <a:r>
              <a:rPr lang="ru-RU" sz="2000" b="1" dirty="0" smtClean="0">
                <a:latin typeface="+mn-lt"/>
              </a:rPr>
              <a:t>глобальные переменные</a:t>
            </a:r>
            <a:r>
              <a:rPr lang="en-US" sz="2000" b="1" dirty="0" smtClean="0">
                <a:latin typeface="+mn-lt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общий блок </a:t>
            </a:r>
            <a:r>
              <a:rPr lang="en-US" sz="2000" b="1" dirty="0" smtClean="0">
                <a:latin typeface="+mn-lt"/>
              </a:rPr>
              <a:t>(COMMON blocks – Fortran),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стек</a:t>
            </a:r>
            <a:endParaRPr lang="en-US" sz="20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+mn-lt"/>
              </a:rPr>
              <a:t>		</a:t>
            </a:r>
            <a:r>
              <a:rPr lang="ru-RU" sz="2000" b="1" dirty="0" smtClean="0">
                <a:latin typeface="+mn-lt"/>
              </a:rPr>
              <a:t>таблица символов</a:t>
            </a:r>
            <a:r>
              <a:rPr lang="en-US" sz="2000" b="1" dirty="0" smtClean="0">
                <a:latin typeface="+mn-lt"/>
              </a:rPr>
              <a:t>; </a:t>
            </a:r>
            <a:r>
              <a:rPr lang="ru-RU" sz="2000" b="1" dirty="0" smtClean="0">
                <a:latin typeface="+mn-lt"/>
              </a:rPr>
              <a:t>массивы</a:t>
            </a:r>
            <a:endParaRPr lang="en-US" sz="2000" b="1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19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214313"/>
            <a:ext cx="8029575" cy="838200"/>
          </a:xfrm>
        </p:spPr>
        <p:txBody>
          <a:bodyPr/>
          <a:lstStyle/>
          <a:p>
            <a:pPr eaLnBrk="1" hangingPunct="1"/>
            <a:r>
              <a:rPr lang="ru-RU" sz="3200" smtClean="0"/>
              <a:t>Программа с точки зрения пользователя</a:t>
            </a:r>
            <a:endParaRPr lang="en-US" sz="3200" smtClean="0"/>
          </a:p>
        </p:txBody>
      </p:sp>
      <p:pic>
        <p:nvPicPr>
          <p:cNvPr id="8196" name="Content Placeholder 6" descr="Fig_17.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047750"/>
            <a:ext cx="4071938" cy="51911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Архитектура сегментной организации памяти</a:t>
            </a:r>
            <a:endParaRPr lang="en-US" sz="3600" smtClean="0"/>
          </a:p>
        </p:txBody>
      </p:sp>
      <p:sp>
        <p:nvSpPr>
          <p:cNvPr id="413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8134350" cy="41116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sz="1800" b="1" dirty="0" smtClean="0">
                <a:latin typeface="+mn-lt"/>
              </a:rPr>
              <a:t>Логический адрес </a:t>
            </a:r>
            <a:r>
              <a:rPr lang="en-US" sz="1800" b="1" dirty="0" smtClean="0">
                <a:latin typeface="+mn-lt"/>
              </a:rPr>
              <a:t> ~ </a:t>
            </a:r>
            <a:r>
              <a:rPr lang="ru-RU" sz="1800" b="1" dirty="0" smtClean="0">
                <a:latin typeface="+mn-lt"/>
              </a:rPr>
              <a:t>пара</a:t>
            </a:r>
            <a:r>
              <a:rPr lang="en-US" sz="1800" b="1" dirty="0" smtClean="0">
                <a:latin typeface="+mn-lt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+mn-lt"/>
              </a:rPr>
              <a:t>		&lt;segment-number, offset&gt;,</a:t>
            </a:r>
          </a:p>
          <a:p>
            <a:pPr eaLnBrk="1" hangingPunct="1">
              <a:defRPr/>
            </a:pPr>
            <a:r>
              <a:rPr lang="ru-RU" sz="1800" b="1" i="1" dirty="0" smtClean="0">
                <a:latin typeface="+mn-lt"/>
              </a:rPr>
              <a:t>Таблица сегментов</a:t>
            </a:r>
            <a:r>
              <a:rPr lang="en-US" sz="1800" b="1" dirty="0" smtClean="0">
                <a:latin typeface="+mn-lt"/>
              </a:rPr>
              <a:t> – </a:t>
            </a:r>
            <a:r>
              <a:rPr lang="ru-RU" sz="1800" b="1" dirty="0" smtClean="0">
                <a:latin typeface="+mn-lt"/>
              </a:rPr>
              <a:t>служит для отображения логических адресов в физические</a:t>
            </a:r>
            <a:r>
              <a:rPr lang="en-US" sz="1800" b="1" dirty="0" smtClean="0">
                <a:latin typeface="+mn-lt"/>
              </a:rPr>
              <a:t>; </a:t>
            </a:r>
            <a:r>
              <a:rPr lang="ru-RU" sz="1800" b="1" dirty="0" smtClean="0">
                <a:latin typeface="+mn-lt"/>
              </a:rPr>
              <a:t>каждый ее элемент содержит</a:t>
            </a:r>
            <a:r>
              <a:rPr lang="en-US" sz="1800" b="1" dirty="0" smtClean="0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en-US" sz="1800" b="1" i="1" dirty="0" smtClean="0">
                <a:latin typeface="+mn-lt"/>
              </a:rPr>
              <a:t>base –</a:t>
            </a:r>
            <a:r>
              <a:rPr lang="en-US" sz="1800" b="1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начальный адрес сегмента в оперативной (физической) памяти</a:t>
            </a:r>
            <a:r>
              <a:rPr lang="en-US" sz="1800" b="1" dirty="0" smtClean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en-US" sz="1800" b="1" i="1" dirty="0" smtClean="0">
                <a:latin typeface="+mn-lt"/>
              </a:rPr>
              <a:t>limit</a:t>
            </a:r>
            <a:r>
              <a:rPr lang="en-US" sz="1800" b="1" dirty="0" smtClean="0">
                <a:latin typeface="+mn-lt"/>
              </a:rPr>
              <a:t> – </a:t>
            </a:r>
            <a:r>
              <a:rPr lang="ru-RU" sz="1800" b="1" dirty="0" smtClean="0">
                <a:latin typeface="+mn-lt"/>
              </a:rPr>
              <a:t>длину сегмента</a:t>
            </a:r>
            <a:r>
              <a:rPr lang="en-US" sz="1800" b="1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1800" b="1" i="1" dirty="0" smtClean="0">
                <a:latin typeface="+mn-lt"/>
              </a:rPr>
              <a:t>Базовый регистр таблицы сегментов - </a:t>
            </a:r>
            <a:r>
              <a:rPr lang="en-US" sz="1800" b="1" i="1" dirty="0" smtClean="0">
                <a:latin typeface="+mn-lt"/>
              </a:rPr>
              <a:t>segment-table base register (STBR)</a:t>
            </a:r>
            <a:r>
              <a:rPr lang="en-US" sz="1800" b="1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содержит адрес таблицы сегментов в памяти</a:t>
            </a:r>
            <a:r>
              <a:rPr lang="en-US" sz="1800" b="1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1800" b="1" i="1" dirty="0" smtClean="0">
                <a:latin typeface="+mn-lt"/>
              </a:rPr>
              <a:t>Регистр длины таблицы сегментов - </a:t>
            </a:r>
            <a:r>
              <a:rPr lang="en-US" sz="1800" b="1" i="1" dirty="0" smtClean="0">
                <a:latin typeface="+mn-lt"/>
              </a:rPr>
              <a:t>segment-table length register (STLR)</a:t>
            </a:r>
            <a:r>
              <a:rPr lang="en-US" sz="1800" b="1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содержит число сегментов, используемое программой</a:t>
            </a:r>
            <a:r>
              <a:rPr lang="en-US" sz="1800" b="1" dirty="0" smtClean="0">
                <a:latin typeface="+mn-lt"/>
              </a:rPr>
              <a:t>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latin typeface="+mn-lt"/>
              </a:rPr>
              <a:t>	                  </a:t>
            </a:r>
            <a:r>
              <a:rPr lang="ru-RU" sz="1800" b="1" dirty="0" smtClean="0">
                <a:latin typeface="+mn-lt"/>
              </a:rPr>
              <a:t>номер сегмента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i="1" dirty="0" smtClean="0">
                <a:latin typeface="+mn-lt"/>
              </a:rPr>
              <a:t>s</a:t>
            </a:r>
            <a:r>
              <a:rPr lang="en-US" sz="1800" b="1" dirty="0" smtClean="0">
                <a:latin typeface="+mn-lt"/>
              </a:rPr>
              <a:t> </a:t>
            </a:r>
            <a:r>
              <a:rPr lang="ru-RU" sz="1800" b="1" dirty="0" smtClean="0">
                <a:latin typeface="+mn-lt"/>
              </a:rPr>
              <a:t>корректен, если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i="1" dirty="0" smtClean="0">
                <a:latin typeface="+mn-lt"/>
              </a:rPr>
              <a:t>s</a:t>
            </a:r>
            <a:r>
              <a:rPr lang="en-US" sz="1800" b="1" dirty="0" smtClean="0">
                <a:latin typeface="+mn-lt"/>
              </a:rPr>
              <a:t> &lt; STLR.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024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Архитектура сегментной организации (продолжение)</a:t>
            </a:r>
            <a:endParaRPr lang="en-US" sz="3600" smtClean="0"/>
          </a:p>
        </p:txBody>
      </p:sp>
      <p:sp>
        <p:nvSpPr>
          <p:cNvPr id="414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Перемещение (</a:t>
            </a:r>
            <a:r>
              <a:rPr lang="en-US" sz="2000" b="1" dirty="0" smtClean="0">
                <a:latin typeface="+mn-lt"/>
              </a:rPr>
              <a:t>Relocation</a:t>
            </a:r>
            <a:r>
              <a:rPr lang="ru-RU" sz="2000" b="1" dirty="0" smtClean="0">
                <a:latin typeface="+mn-lt"/>
              </a:rPr>
              <a:t>)</a:t>
            </a:r>
            <a:r>
              <a:rPr lang="en-US" sz="2000" b="1" dirty="0" smtClean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ru-RU" b="1" dirty="0" smtClean="0">
                <a:latin typeface="+mn-lt"/>
              </a:rPr>
              <a:t>динамическое</a:t>
            </a:r>
            <a:endParaRPr lang="en-US" b="1" dirty="0" smtClean="0">
              <a:latin typeface="+mn-lt"/>
            </a:endParaRPr>
          </a:p>
          <a:p>
            <a:pPr lvl="1" eaLnBrk="1" hangingPunct="1">
              <a:defRPr/>
            </a:pPr>
            <a:r>
              <a:rPr lang="ru-RU" b="1" dirty="0" smtClean="0">
                <a:latin typeface="+mn-lt"/>
              </a:rPr>
              <a:t>с помощью таблицы сегментов. </a:t>
            </a:r>
            <a:r>
              <a:rPr lang="en-US" b="1" dirty="0" smtClean="0">
                <a:latin typeface="+mn-lt"/>
              </a:rPr>
              <a:t> </a:t>
            </a:r>
            <a:br>
              <a:rPr lang="en-US" b="1" dirty="0" smtClean="0">
                <a:latin typeface="+mn-lt"/>
              </a:rPr>
            </a:br>
            <a:endParaRPr lang="en-US" b="1" dirty="0" smtClean="0">
              <a:latin typeface="+mn-lt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Общий доступ </a:t>
            </a:r>
            <a:r>
              <a:rPr lang="en-US" sz="2000" b="1" dirty="0" smtClean="0">
                <a:latin typeface="+mn-lt"/>
              </a:rPr>
              <a:t>(Sharing).</a:t>
            </a:r>
          </a:p>
          <a:p>
            <a:pPr lvl="1" eaLnBrk="1" hangingPunct="1">
              <a:defRPr/>
            </a:pPr>
            <a:r>
              <a:rPr lang="ru-RU" b="1" dirty="0" smtClean="0">
                <a:latin typeface="+mn-lt"/>
              </a:rPr>
              <a:t>Разделяемые сегменты</a:t>
            </a:r>
            <a:endParaRPr lang="en-US" b="1" dirty="0" smtClean="0">
              <a:latin typeface="+mn-lt"/>
            </a:endParaRPr>
          </a:p>
          <a:p>
            <a:pPr lvl="1" eaLnBrk="1" hangingPunct="1">
              <a:defRPr/>
            </a:pPr>
            <a:r>
              <a:rPr lang="ru-RU" b="1" dirty="0" smtClean="0">
                <a:latin typeface="+mn-lt"/>
              </a:rPr>
              <a:t>Один и тот же номер сегмента</a:t>
            </a:r>
            <a:r>
              <a:rPr lang="en-US" b="1" dirty="0" smtClean="0">
                <a:latin typeface="+mn-lt"/>
              </a:rPr>
              <a:t> </a:t>
            </a:r>
            <a:br>
              <a:rPr lang="en-US" b="1" dirty="0" smtClean="0">
                <a:latin typeface="+mn-lt"/>
              </a:rPr>
            </a:br>
            <a:endParaRPr lang="en-US" b="1" dirty="0" smtClean="0">
              <a:latin typeface="+mn-lt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Стратегии распределения памяти</a:t>
            </a:r>
            <a:r>
              <a:rPr lang="en-US" sz="2000" b="1" dirty="0" smtClean="0">
                <a:latin typeface="+mn-lt"/>
              </a:rPr>
              <a:t>.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n-lt"/>
              </a:rPr>
              <a:t>first fit / best fit</a:t>
            </a:r>
          </a:p>
          <a:p>
            <a:pPr lvl="1" eaLnBrk="1" hangingPunct="1">
              <a:defRPr/>
            </a:pPr>
            <a:r>
              <a:rPr lang="ru-RU" b="1" dirty="0" smtClean="0">
                <a:latin typeface="+mn-lt"/>
              </a:rPr>
              <a:t>Внешняя фрагментация</a:t>
            </a:r>
            <a:endParaRPr lang="en-US" b="1" dirty="0" smtClean="0">
              <a:latin typeface="+mn-lt"/>
            </a:endParaRPr>
          </a:p>
          <a:p>
            <a:pPr eaLnBrk="1" hangingPunct="1">
              <a:defRPr/>
            </a:pP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26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Архитектура сегментной организации (продолжение)</a:t>
            </a:r>
            <a:endParaRPr lang="en-US" sz="3600" smtClean="0"/>
          </a:p>
        </p:txBody>
      </p:sp>
      <p:sp>
        <p:nvSpPr>
          <p:cNvPr id="415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ru-RU" sz="2000" b="1" i="1" dirty="0" smtClean="0">
                <a:latin typeface="+mn-lt"/>
              </a:rPr>
              <a:t>Защита</a:t>
            </a:r>
            <a:r>
              <a:rPr lang="ru-RU" sz="2000" b="1" dirty="0" smtClean="0">
                <a:latin typeface="+mn-lt"/>
              </a:rPr>
              <a:t>. С каждым элементом таблицы сегментов связываются</a:t>
            </a:r>
            <a:r>
              <a:rPr lang="en-US" sz="2000" b="1" dirty="0" smtClean="0">
                <a:latin typeface="+mn-lt"/>
              </a:rPr>
              <a:t>: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+mn-lt"/>
              </a:rPr>
              <a:t>validation bit = 0 </a:t>
            </a:r>
            <a:r>
              <a:rPr lang="en-US" b="1" dirty="0" smtClean="0">
                <a:latin typeface="+mn-lt"/>
                <a:sym typeface="Symbol" pitchFamily="18" charset="2"/>
              </a:rPr>
              <a:t> </a:t>
            </a:r>
            <a:r>
              <a:rPr lang="ru-RU" b="1" dirty="0" smtClean="0">
                <a:latin typeface="+mn-lt"/>
                <a:sym typeface="Symbol" pitchFamily="18" charset="2"/>
              </a:rPr>
              <a:t>неверный сегмент</a:t>
            </a:r>
            <a:endParaRPr lang="en-US" b="1" dirty="0" smtClean="0">
              <a:latin typeface="+mn-lt"/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en-US" b="1" dirty="0" smtClean="0">
                <a:latin typeface="+mn-lt"/>
                <a:sym typeface="Symbol" pitchFamily="18" charset="2"/>
              </a:rPr>
              <a:t>read/write/execute </a:t>
            </a:r>
            <a:r>
              <a:rPr lang="ru-RU" b="1" dirty="0" smtClean="0">
                <a:latin typeface="+mn-lt"/>
                <a:sym typeface="Symbol" pitchFamily="18" charset="2"/>
              </a:rPr>
              <a:t>- полномочия</a:t>
            </a:r>
            <a:endParaRPr lang="en-US" b="1" dirty="0" smtClean="0">
              <a:latin typeface="+mn-lt"/>
              <a:sym typeface="Symbol" pitchFamily="18" charset="2"/>
            </a:endParaRP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Биты защиты связываются с сегментами</a:t>
            </a:r>
            <a:r>
              <a:rPr lang="en-US" sz="2000" b="1" dirty="0" smtClean="0">
                <a:latin typeface="+mn-lt"/>
              </a:rPr>
              <a:t>; </a:t>
            </a:r>
            <a:r>
              <a:rPr lang="ru-RU" sz="2000" b="1" dirty="0" smtClean="0">
                <a:latin typeface="+mn-lt"/>
              </a:rPr>
              <a:t>совместный доступ к коду осуществляется на уровне сегментов</a:t>
            </a:r>
            <a:r>
              <a:rPr lang="en-US" sz="2000" b="1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Поскольку сегменты различаются по длине</a:t>
            </a:r>
            <a:r>
              <a:rPr lang="en-US" sz="2000" b="1" dirty="0" smtClean="0">
                <a:latin typeface="+mn-lt"/>
              </a:rPr>
              <a:t>, </a:t>
            </a:r>
            <a:r>
              <a:rPr lang="ru-RU" sz="2000" b="1" dirty="0" smtClean="0">
                <a:latin typeface="+mn-lt"/>
              </a:rPr>
              <a:t>распределение памяти в виде сегментов – это общая задача динамического распределения памяти</a:t>
            </a:r>
            <a:r>
              <a:rPr lang="en-US" sz="2000" b="1" dirty="0" smtClean="0">
                <a:latin typeface="+mn-lt"/>
              </a:rPr>
              <a:t>.</a:t>
            </a:r>
          </a:p>
          <a:p>
            <a:pPr eaLnBrk="1" hangingPunct="1">
              <a:defRPr/>
            </a:pPr>
            <a:r>
              <a:rPr lang="ru-RU" sz="2000" b="1" dirty="0" smtClean="0">
                <a:latin typeface="+mn-lt"/>
              </a:rPr>
              <a:t>Пример сегментной организации приведен на диаграмме на следующих слайдах</a:t>
            </a:r>
            <a:endParaRPr lang="en-US" sz="2000" b="1" dirty="0" smtClean="0"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1625"/>
            <a:ext cx="8401050" cy="1055688"/>
          </a:xfrm>
        </p:spPr>
        <p:txBody>
          <a:bodyPr/>
          <a:lstStyle/>
          <a:p>
            <a:pPr eaLnBrk="1" hangingPunct="1"/>
            <a:r>
              <a:rPr lang="ru-RU" sz="3600" smtClean="0"/>
              <a:t>Аппаратная поддержка сегментного распределения памяти</a:t>
            </a:r>
            <a:endParaRPr lang="en-US" sz="3600" smtClean="0"/>
          </a:p>
        </p:txBody>
      </p:sp>
      <p:pic>
        <p:nvPicPr>
          <p:cNvPr id="12292" name="Content Placeholder 6" descr="Fig_17.2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25" y="1643063"/>
            <a:ext cx="6637338" cy="4643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33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5813" y="285750"/>
            <a:ext cx="8143875" cy="714375"/>
          </a:xfrm>
        </p:spPr>
        <p:txBody>
          <a:bodyPr/>
          <a:lstStyle/>
          <a:p>
            <a:pPr eaLnBrk="1" hangingPunct="1"/>
            <a:r>
              <a:rPr lang="ru-RU" sz="3200" smtClean="0"/>
              <a:t>Пример сегментной организации памяти</a:t>
            </a:r>
            <a:endParaRPr lang="en-US" sz="3200" smtClean="0"/>
          </a:p>
        </p:txBody>
      </p:sp>
      <p:pic>
        <p:nvPicPr>
          <p:cNvPr id="13316" name="Content Placeholder 6" descr="Fig_17.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162050"/>
            <a:ext cx="5929312" cy="52181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958138" cy="700088"/>
          </a:xfrm>
        </p:spPr>
        <p:txBody>
          <a:bodyPr/>
          <a:lstStyle/>
          <a:p>
            <a:pPr eaLnBrk="1" hangingPunct="1"/>
            <a:r>
              <a:rPr lang="ru-RU" sz="3200" smtClean="0"/>
              <a:t>Совместное использование сегментов</a:t>
            </a:r>
            <a:endParaRPr lang="en-US" sz="3200" smtClean="0"/>
          </a:p>
        </p:txBody>
      </p:sp>
      <p:pic>
        <p:nvPicPr>
          <p:cNvPr id="14340" name="Content Placeholder 6" descr="Fig_17.4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000125"/>
            <a:ext cx="5045075" cy="53228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845</TotalTime>
  <Words>349</Words>
  <Application>Microsoft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1_Wildflowers</vt:lpstr>
      <vt:lpstr>        Основы современных                  операционных систем                           Лекция 17</vt:lpstr>
      <vt:lpstr>Сегментная организация памяти (segmentation)</vt:lpstr>
      <vt:lpstr>Программа с точки зрения пользователя</vt:lpstr>
      <vt:lpstr>Архитектура сегментной организации памяти</vt:lpstr>
      <vt:lpstr>Архитектура сегментной организации (продолжение)</vt:lpstr>
      <vt:lpstr>Архитектура сегментной организации (продолжение)</vt:lpstr>
      <vt:lpstr>Аппаратная поддержка сегментного распределения памяти</vt:lpstr>
      <vt:lpstr>Пример сегментной организации памяти</vt:lpstr>
      <vt:lpstr>Совместное использование сегментов</vt:lpstr>
      <vt:lpstr>Сегментно-страничная организация памяти – MULTICS; “Эльбрус”</vt:lpstr>
      <vt:lpstr>Схема трансляции адресов в MULTICS</vt:lpstr>
      <vt:lpstr>Сегментно-страничная организация памяти для Intel 386</vt:lpstr>
      <vt:lpstr>Трансляция адресов в Intel 386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98</cp:revision>
  <dcterms:created xsi:type="dcterms:W3CDTF">2001-09-03T03:38:43Z</dcterms:created>
  <dcterms:modified xsi:type="dcterms:W3CDTF">2010-07-28T11:33:51Z</dcterms:modified>
</cp:coreProperties>
</file>