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4"/>
  </p:notesMasterIdLst>
  <p:sldIdLst>
    <p:sldId id="256" r:id="rId2"/>
    <p:sldId id="284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E2165D-00F4-49C7-B139-4E4332C8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96EA8-7F00-44BE-BE24-E8F36B45F4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5D94-7EE8-46AA-A86C-7FBDC8AAB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72AC-9292-4606-B8ED-C803E9C04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3BA8-149E-40AA-9608-6F467E8A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5B80-9C4E-4AA3-80D9-A232E6605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57E15-9996-49CD-A7B2-6B30EAD4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7F3A227-7086-4542-BAD2-7914539D6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6666"/>
                </a:solidFill>
              </a:rPr>
              <a:t>        </a:t>
            </a:r>
            <a:r>
              <a:rPr lang="ru-RU" sz="4000" b="1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16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Схема трансляции адресов</a:t>
            </a:r>
            <a:endParaRPr lang="en-US" sz="3600" b="1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Адрес, генерируемый процессором, подразделяется на</a:t>
            </a:r>
            <a:r>
              <a:rPr lang="en-US" sz="2400" b="1">
                <a:latin typeface="+mn-lt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b="1" i="1">
                <a:latin typeface="+mn-lt"/>
              </a:rPr>
              <a:t>Номер страницы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(p)</a:t>
            </a:r>
            <a:r>
              <a:rPr lang="en-US" sz="2400" b="1">
                <a:latin typeface="+mn-lt"/>
              </a:rPr>
              <a:t> – </a:t>
            </a:r>
            <a:r>
              <a:rPr lang="ru-RU" sz="2400" b="1">
                <a:latin typeface="+mn-lt"/>
              </a:rPr>
              <a:t>используется как индекс в таблице страниц</a:t>
            </a:r>
            <a:r>
              <a:rPr lang="en-US" sz="2400" b="1">
                <a:latin typeface="+mn-lt"/>
              </a:rPr>
              <a:t>; </a:t>
            </a:r>
            <a:r>
              <a:rPr lang="ru-RU" sz="2400" b="1">
                <a:latin typeface="+mn-lt"/>
              </a:rPr>
              <a:t>содержит базовый адрес (начала) каждой страницы в физической памяти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b="1" i="1">
                <a:latin typeface="+mn-lt"/>
              </a:rPr>
              <a:t>Смещение внутри страницы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(d)</a:t>
            </a:r>
            <a:r>
              <a:rPr lang="en-US" sz="2400" b="1">
                <a:latin typeface="+mn-lt"/>
              </a:rPr>
              <a:t> – </a:t>
            </a:r>
            <a:r>
              <a:rPr lang="ru-RU" sz="2400" b="1">
                <a:latin typeface="+mn-lt"/>
              </a:rPr>
              <a:t>присоединяется к базовому адресу, в результате чего формируется физический адрес в памяти, посылаемый в </a:t>
            </a:r>
            <a:r>
              <a:rPr lang="en-US" sz="2400" b="1">
                <a:latin typeface="+mn-lt"/>
              </a:rPr>
              <a:t>MMU.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18488" cy="679450"/>
          </a:xfrm>
        </p:spPr>
        <p:txBody>
          <a:bodyPr/>
          <a:lstStyle/>
          <a:p>
            <a:pPr eaLnBrk="1" hangingPunct="1"/>
            <a:r>
              <a:rPr lang="ru-RU" sz="3600" b="1" smtClean="0"/>
              <a:t>Архитектура трансляции адресов</a:t>
            </a:r>
            <a:endParaRPr lang="en-US" sz="3600" b="1" smtClean="0"/>
          </a:p>
        </p:txBody>
      </p:sp>
      <p:pic>
        <p:nvPicPr>
          <p:cNvPr id="17413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6605587" cy="508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435975" cy="808038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Пример страничной организации</a:t>
            </a:r>
            <a:endParaRPr lang="en-US" sz="3200" b="1" smtClean="0"/>
          </a:p>
        </p:txBody>
      </p:sp>
      <p:pic>
        <p:nvPicPr>
          <p:cNvPr id="18437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062038"/>
            <a:ext cx="5616575" cy="521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7013" cy="679450"/>
          </a:xfrm>
        </p:spPr>
        <p:txBody>
          <a:bodyPr/>
          <a:lstStyle/>
          <a:p>
            <a:pPr eaLnBrk="1" hangingPunct="1"/>
            <a:r>
              <a:rPr lang="ru-RU" sz="3600" b="1" smtClean="0"/>
              <a:t>Пример страничной организации</a:t>
            </a:r>
            <a:endParaRPr lang="en-US" sz="3600" b="1" smtClean="0"/>
          </a:p>
        </p:txBody>
      </p:sp>
      <p:pic>
        <p:nvPicPr>
          <p:cNvPr id="19461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08050"/>
            <a:ext cx="4287838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25438"/>
            <a:ext cx="7627937" cy="425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Список свободных фреймов</a:t>
            </a:r>
            <a:endParaRPr lang="en-US" sz="3600" b="1">
              <a:latin typeface="+mj-lt"/>
            </a:endParaRPr>
          </a:p>
        </p:txBody>
      </p:sp>
      <p:pic>
        <p:nvPicPr>
          <p:cNvPr id="20485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7058025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Реализация таблицы страниц</a:t>
            </a:r>
            <a:endParaRPr lang="en-US" sz="3600" b="1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00735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Таблица страниц хранится в основной памяти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en-US" sz="2000" b="1" i="1" dirty="0">
                <a:latin typeface="+mn-lt"/>
              </a:rPr>
              <a:t>Page-table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base register (</a:t>
            </a:r>
            <a:r>
              <a:rPr lang="en-US" sz="2000" b="1" dirty="0">
                <a:latin typeface="+mn-lt"/>
              </a:rPr>
              <a:t>PTBR) </a:t>
            </a:r>
            <a:r>
              <a:rPr lang="ru-RU" sz="2000" b="1" dirty="0">
                <a:latin typeface="+mn-lt"/>
              </a:rPr>
              <a:t>указывает на таблицу задает длину таблицы страниц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При такой схеме доступ к любым данным или команде требует двух обращений к памяти – одно в таблицу страниц, другое – собственно к данным (команде)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Эта проблема двух обращений в память может быть решена кешированием </a:t>
            </a:r>
            <a:r>
              <a:rPr lang="en-US" sz="2000" b="1" dirty="0">
                <a:latin typeface="+mn-lt"/>
              </a:rPr>
              <a:t>(cache), </a:t>
            </a:r>
            <a:r>
              <a:rPr lang="ru-RU" sz="2000" b="1" dirty="0">
                <a:latin typeface="+mn-lt"/>
              </a:rPr>
              <a:t>т.е. </a:t>
            </a:r>
            <a:r>
              <a:rPr lang="ru-RU" sz="2000" b="1" dirty="0" smtClean="0">
                <a:latin typeface="+mn-lt"/>
              </a:rPr>
              <a:t>использованием </a:t>
            </a:r>
            <a:r>
              <a:rPr lang="ru-RU" sz="2000" b="1" dirty="0">
                <a:latin typeface="+mn-lt"/>
              </a:rPr>
              <a:t>ассоциативной памяти, иначе называемой </a:t>
            </a:r>
            <a:r>
              <a:rPr lang="en-US" sz="2000" b="1" i="1" dirty="0">
                <a:latin typeface="+mn-lt"/>
              </a:rPr>
              <a:t>translation look-aside buffers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(TLBs)</a:t>
            </a:r>
            <a:endParaRPr lang="ru-RU" sz="2000" b="1" i="1" dirty="0">
              <a:latin typeface="+mn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n-lt"/>
              </a:rPr>
              <a:t>“</a:t>
            </a:r>
            <a:r>
              <a:rPr lang="ru-RU" sz="2000" b="1" dirty="0">
                <a:latin typeface="+mn-lt"/>
              </a:rPr>
              <a:t>Эльбрус</a:t>
            </a:r>
            <a:r>
              <a:rPr lang="en-US" sz="2000" b="1" dirty="0">
                <a:latin typeface="+mn-lt"/>
              </a:rPr>
              <a:t>” – </a:t>
            </a:r>
            <a:r>
              <a:rPr lang="ru-RU" sz="2000" b="1" dirty="0">
                <a:latin typeface="+mn-lt"/>
              </a:rPr>
              <a:t>РТСП – регистр таблицы страниц пользователя</a:t>
            </a:r>
            <a:r>
              <a:rPr lang="en-US" sz="2000" b="1" dirty="0">
                <a:latin typeface="+mn-lt"/>
              </a:rPr>
              <a:t>; </a:t>
            </a:r>
            <a:r>
              <a:rPr lang="ru-RU" sz="2000" b="1" dirty="0">
                <a:latin typeface="+mn-lt"/>
              </a:rPr>
              <a:t>размер таблицы страниц хранился в ее дескрипторе, как для любого массива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Ассоциативная память (</a:t>
            </a:r>
            <a:r>
              <a:rPr lang="en-US" sz="3600" b="1" smtClean="0"/>
              <a:t>cache)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714488"/>
            <a:ext cx="6921526" cy="4411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Ассоциативная память</a:t>
            </a:r>
            <a:r>
              <a:rPr lang="en-US" sz="2400" b="1" dirty="0">
                <a:latin typeface="+mn-lt"/>
              </a:rPr>
              <a:t>: </a:t>
            </a:r>
            <a:r>
              <a:rPr lang="ru-RU" sz="2400" b="1" dirty="0">
                <a:latin typeface="+mn-lt"/>
              </a:rPr>
              <a:t>параллельный поиск</a:t>
            </a:r>
            <a:r>
              <a:rPr lang="en-US" sz="2400" b="1" dirty="0"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Таблица пар</a:t>
            </a:r>
            <a:r>
              <a:rPr lang="en-US" sz="2400" b="1" dirty="0">
                <a:latin typeface="+mn-lt"/>
              </a:rPr>
              <a:t>: (</a:t>
            </a:r>
            <a:r>
              <a:rPr lang="ru-RU" sz="2400" b="1" i="1" dirty="0">
                <a:latin typeface="+mn-lt"/>
              </a:rPr>
              <a:t>номер страницы, номер фрейма</a:t>
            </a:r>
            <a:r>
              <a:rPr lang="ru-RU" sz="2400" b="1" dirty="0">
                <a:latin typeface="+mn-lt"/>
              </a:rPr>
              <a:t>)</a:t>
            </a: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Трансляция адресов</a:t>
            </a:r>
            <a:r>
              <a:rPr lang="en-US" sz="2400" b="1" dirty="0">
                <a:latin typeface="+mn-lt"/>
              </a:rPr>
              <a:t> (A´, A´´)</a:t>
            </a:r>
          </a:p>
          <a:p>
            <a:pPr lvl="1" eaLnBrk="1" hangingPunct="1">
              <a:defRPr/>
            </a:pPr>
            <a:r>
              <a:rPr lang="ru-RU" sz="2400" b="1" dirty="0">
                <a:latin typeface="+mn-lt"/>
              </a:rPr>
              <a:t>Если</a:t>
            </a:r>
            <a:r>
              <a:rPr lang="en-US" sz="2400" b="1" dirty="0">
                <a:latin typeface="+mn-lt"/>
              </a:rPr>
              <a:t> A´ </a:t>
            </a:r>
            <a:r>
              <a:rPr lang="ru-RU" sz="2400" b="1" dirty="0">
                <a:latin typeface="+mn-lt"/>
              </a:rPr>
              <a:t>- на ассоциативном регистре</a:t>
            </a:r>
            <a:r>
              <a:rPr lang="en-US" sz="2400" b="1" dirty="0">
                <a:latin typeface="+mn-lt"/>
              </a:rPr>
              <a:t>, </a:t>
            </a:r>
            <a:r>
              <a:rPr lang="ru-RU" sz="2400" b="1" dirty="0">
                <a:latin typeface="+mn-lt"/>
              </a:rPr>
              <a:t>найти соответствующий номер фрейма</a:t>
            </a:r>
            <a:r>
              <a:rPr lang="en-US" sz="2400" b="1" dirty="0">
                <a:latin typeface="+mn-lt"/>
              </a:rPr>
              <a:t>. </a:t>
            </a:r>
          </a:p>
          <a:p>
            <a:pPr lvl="1" eaLnBrk="1" hangingPunct="1">
              <a:defRPr/>
            </a:pPr>
            <a:r>
              <a:rPr lang="ru-RU" sz="2400" b="1" dirty="0">
                <a:latin typeface="+mn-lt"/>
              </a:rPr>
              <a:t>Иначе выбрать номер фрейма из таблицы страниц в памяти</a:t>
            </a: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863600"/>
          </a:xfrm>
        </p:spPr>
        <p:txBody>
          <a:bodyPr/>
          <a:lstStyle/>
          <a:p>
            <a:pPr eaLnBrk="1" hangingPunct="1"/>
            <a:r>
              <a:rPr lang="ru-RU" sz="3600" b="1" smtClean="0"/>
              <a:t>Аппаратная поддержка страничной организации</a:t>
            </a:r>
            <a:r>
              <a:rPr lang="en-US" sz="3600" b="1" smtClean="0"/>
              <a:t>: TLB</a:t>
            </a:r>
          </a:p>
        </p:txBody>
      </p:sp>
      <p:pic>
        <p:nvPicPr>
          <p:cNvPr id="23557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6840537" cy="519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Эффективное время поиска </a:t>
            </a:r>
            <a:r>
              <a:rPr lang="en-US" sz="3600" b="1" smtClean="0"/>
              <a:t>(effective access time – EAT)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Ассоциативный поиск</a:t>
            </a:r>
            <a:r>
              <a:rPr lang="en-US" sz="2400" b="1">
                <a:latin typeface="+mn-lt"/>
              </a:rPr>
              <a:t> = </a:t>
            </a:r>
            <a:r>
              <a:rPr lang="en-US" sz="2400" b="1">
                <a:latin typeface="+mn-lt"/>
                <a:sym typeface="Symbol" pitchFamily="18" charset="2"/>
              </a:rPr>
              <a:t> </a:t>
            </a:r>
            <a:r>
              <a:rPr lang="ru-RU" sz="2400" b="1">
                <a:latin typeface="+mn-lt"/>
                <a:sym typeface="Symbol" pitchFamily="18" charset="2"/>
              </a:rPr>
              <a:t>единиц времени</a:t>
            </a:r>
            <a:endParaRPr lang="en-US" sz="2400" b="1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  <a:sym typeface="Symbol" pitchFamily="18" charset="2"/>
              </a:rPr>
              <a:t>Предположим, что цикл памяти – 1 микросекунда</a:t>
            </a:r>
            <a:endParaRPr lang="en-US" sz="2400" b="1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+mn-lt"/>
                <a:sym typeface="Symbol" pitchFamily="18" charset="2"/>
              </a:rPr>
              <a:t>Hit ratio – </a:t>
            </a:r>
            <a:r>
              <a:rPr lang="ru-RU" sz="2400" b="1">
                <a:latin typeface="+mn-lt"/>
                <a:sym typeface="Symbol" pitchFamily="18" charset="2"/>
              </a:rPr>
              <a:t>отношение, указывающее, сколько раз (в среднем) номер страницы будет найден по ассоциативным регистрам. Отношение зависит от размера кэш-памяти </a:t>
            </a:r>
            <a:r>
              <a:rPr lang="en-US" sz="2400" b="1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+mn-lt"/>
                <a:sym typeface="Symbol" pitchFamily="18" charset="2"/>
              </a:rPr>
              <a:t>Hit ratio = 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+mn-lt"/>
                <a:sym typeface="Symbol" pitchFamily="18" charset="2"/>
              </a:rPr>
              <a:t>Effective Access Time (EAT)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>
                <a:latin typeface="+mn-lt"/>
              </a:rPr>
              <a:t>		EAT = (1 + </a:t>
            </a:r>
            <a:r>
              <a:rPr lang="en-US" sz="2400" b="1">
                <a:latin typeface="+mn-lt"/>
                <a:sym typeface="Symbol" pitchFamily="18" charset="2"/>
              </a:rPr>
              <a:t>)  + (2 + )(1 – )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>
                <a:latin typeface="+mn-lt"/>
                <a:sym typeface="Symbol" pitchFamily="18" charset="2"/>
              </a:rPr>
              <a:t>			= 2 +  – 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Защита памяти</a:t>
            </a:r>
            <a:endParaRPr lang="en-US" sz="3600" b="1" smtClean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Защита памяти может быть реализована описанием каждого фрейма специальным битом </a:t>
            </a:r>
            <a:r>
              <a:rPr lang="en-US" sz="2400" b="1">
                <a:latin typeface="+mn-lt"/>
              </a:rPr>
              <a:t>(valid/invalid).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Данный бит хранится в каждом элементе таблицы страниц</a:t>
            </a:r>
            <a:r>
              <a:rPr lang="en-US" sz="2400" b="1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en-US" sz="2400" b="1">
                <a:latin typeface="+mn-lt"/>
              </a:rPr>
              <a:t>“valid” </a:t>
            </a:r>
            <a:r>
              <a:rPr lang="ru-RU" sz="2400" b="1">
                <a:latin typeface="+mn-lt"/>
              </a:rPr>
              <a:t>указывает, что данная страница принадлежит логической памяти процесса</a:t>
            </a:r>
            <a:r>
              <a:rPr lang="en-US" sz="2400" b="1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en-US" sz="2400" b="1">
                <a:latin typeface="+mn-lt"/>
              </a:rPr>
              <a:t>“invalid” </a:t>
            </a:r>
            <a:r>
              <a:rPr lang="ru-RU" sz="2400" b="1">
                <a:latin typeface="+mn-lt"/>
              </a:rPr>
              <a:t>указывает, что это не так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CEC06257-5618-4383-A3BF-AD01E85D94B9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pPr algn="r" eaLnBrk="0" hangingPunct="0">
                <a:defRPr/>
              </a:pPr>
              <a:t>2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134350" cy="823913"/>
          </a:xfrm>
        </p:spPr>
        <p:txBody>
          <a:bodyPr/>
          <a:lstStyle/>
          <a:p>
            <a:pPr eaLnBrk="1" hangingPunct="1"/>
            <a:r>
              <a:rPr lang="ru-RU" sz="3600" b="1" smtClean="0"/>
              <a:t>Откачка и подкачка </a:t>
            </a:r>
            <a:r>
              <a:rPr lang="en-US" sz="3600" b="1" smtClean="0"/>
              <a:t>(swapping)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989888" cy="4797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Процесс может быть временно откачан в файл откачки </a:t>
            </a:r>
            <a:r>
              <a:rPr lang="en-US" sz="1800" b="1">
                <a:latin typeface="+mn-lt"/>
              </a:rPr>
              <a:t>(backing store)</a:t>
            </a:r>
            <a:r>
              <a:rPr lang="ru-RU" sz="1800" b="1">
                <a:latin typeface="+mn-lt"/>
              </a:rPr>
              <a:t> и затем возвращен обратно в память для продолжения его выполнения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i="1">
                <a:latin typeface="+mn-lt"/>
              </a:rPr>
              <a:t>Файл откачки</a:t>
            </a:r>
            <a:r>
              <a:rPr lang="en-US" sz="1800" b="1">
                <a:latin typeface="+mn-lt"/>
              </a:rPr>
              <a:t> – </a:t>
            </a:r>
            <a:r>
              <a:rPr lang="ru-RU" sz="1800" b="1">
                <a:latin typeface="+mn-lt"/>
              </a:rPr>
              <a:t>пространство на быстром диске, достаточно большое, чтобы разместить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образы памяти всех задач</a:t>
            </a:r>
            <a:r>
              <a:rPr lang="en-US" sz="1800" b="1">
                <a:latin typeface="+mn-lt"/>
              </a:rPr>
              <a:t>; </a:t>
            </a:r>
            <a:r>
              <a:rPr lang="ru-RU" sz="1800" b="1">
                <a:latin typeface="+mn-lt"/>
              </a:rPr>
              <a:t>должен быть обеспечен прямой доступ ко всем образам памяти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i="1">
                <a:latin typeface="+mn-lt"/>
              </a:rPr>
              <a:t>Roll out, roll in</a:t>
            </a:r>
            <a:r>
              <a:rPr lang="en-US" sz="1800" b="1">
                <a:latin typeface="+mn-lt"/>
              </a:rPr>
              <a:t> – </a:t>
            </a:r>
            <a:r>
              <a:rPr lang="ru-RU" sz="1800" b="1">
                <a:latin typeface="+mn-lt"/>
              </a:rPr>
              <a:t>вариант стратегии откачки и подкачки на базе приоритетов</a:t>
            </a:r>
            <a:r>
              <a:rPr lang="en-US" sz="1800" b="1">
                <a:latin typeface="+mn-lt"/>
              </a:rPr>
              <a:t>: </a:t>
            </a:r>
            <a:r>
              <a:rPr lang="ru-RU" sz="1800" b="1">
                <a:latin typeface="+mn-lt"/>
              </a:rPr>
              <a:t>более приоритетные процессы исполняются, менее приоритетные – откачиваются во внешнюю память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Наибольшие временные затраты на откачку – затраты на передачу данных</a:t>
            </a:r>
            <a:r>
              <a:rPr lang="en-US" sz="1800" b="1">
                <a:latin typeface="+mn-lt"/>
              </a:rPr>
              <a:t>; </a:t>
            </a:r>
            <a:r>
              <a:rPr lang="ru-RU" sz="1800" b="1">
                <a:latin typeface="+mn-lt"/>
              </a:rPr>
              <a:t>общее время откачки пропорционально объему откачиваемых данных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Различные стратегии откачки и подкачки реализованы в распространенных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ОС - </a:t>
            </a:r>
            <a:r>
              <a:rPr lang="en-US" sz="1800" b="1">
                <a:latin typeface="+mn-lt"/>
              </a:rPr>
              <a:t>UNIX, Linux, Windows.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02550" cy="425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Бит </a:t>
            </a:r>
            <a:r>
              <a:rPr lang="en-US" sz="3600" b="1">
                <a:latin typeface="+mj-lt"/>
              </a:rPr>
              <a:t>valid/invalid </a:t>
            </a:r>
            <a:r>
              <a:rPr lang="ru-RU" sz="3600" b="1">
                <a:latin typeface="+mj-lt"/>
              </a:rPr>
              <a:t>в таблице страниц</a:t>
            </a:r>
            <a:endParaRPr lang="en-US" sz="3600" b="1">
              <a:latin typeface="+mj-lt"/>
            </a:endParaRPr>
          </a:p>
        </p:txBody>
      </p:sp>
      <p:pic>
        <p:nvPicPr>
          <p:cNvPr id="26629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36613"/>
            <a:ext cx="6264275" cy="552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Структура таблицы страниц</a:t>
            </a:r>
            <a:endParaRPr lang="en-US" sz="3600" b="1" smtClean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>
                <a:latin typeface="+mn-lt"/>
              </a:rPr>
              <a:t>Иерархические таблицы страниц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Хешированные таблицы страниц</a:t>
            </a:r>
            <a:endParaRPr lang="en-US" sz="2800" b="1">
              <a:latin typeface="+mn-lt"/>
            </a:endParaRPr>
          </a:p>
          <a:p>
            <a:pPr eaLnBrk="1" hangingPunct="1">
              <a:defRPr/>
            </a:pPr>
            <a:endParaRPr lang="en-US" sz="2800" b="1">
              <a:latin typeface="+mn-lt"/>
            </a:endParaRPr>
          </a:p>
          <a:p>
            <a:pPr eaLnBrk="1" hangingPunct="1">
              <a:defRPr/>
            </a:pPr>
            <a:r>
              <a:rPr lang="ru-RU" sz="2800" b="1">
                <a:latin typeface="+mn-lt"/>
              </a:rPr>
              <a:t>Инвертированные таблицы страниц</a:t>
            </a:r>
            <a:endParaRPr lang="en-US" sz="2800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Иерархические таблицы страниц</a:t>
            </a:r>
            <a:endParaRPr lang="en-US" sz="3600" b="1" smtClean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Логическое адресное пространство разбивается на несколько таблиц страниц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Простой метод</a:t>
            </a:r>
            <a:r>
              <a:rPr lang="en-US" sz="2400" b="1">
                <a:latin typeface="+mn-lt"/>
              </a:rPr>
              <a:t>: </a:t>
            </a:r>
            <a:r>
              <a:rPr lang="ru-RU" sz="2400" b="1">
                <a:latin typeface="+mn-lt"/>
              </a:rPr>
              <a:t>двухуровневая таблица страниц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Пример двухуровневой таблицы страниц</a:t>
            </a:r>
            <a:endParaRPr lang="en-US" sz="3600" b="1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71613"/>
            <a:ext cx="8316943" cy="4594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Логический адрес</a:t>
            </a:r>
            <a:r>
              <a:rPr lang="en-US" sz="2000" b="1" dirty="0">
                <a:latin typeface="+mn-lt"/>
              </a:rPr>
              <a:t> (</a:t>
            </a:r>
            <a:r>
              <a:rPr lang="ru-RU" sz="2000" b="1" dirty="0">
                <a:latin typeface="+mn-lt"/>
              </a:rPr>
              <a:t>на 32-битной машине с размером страницы 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4</a:t>
            </a:r>
            <a:r>
              <a:rPr lang="en-US" sz="2000" b="1" dirty="0" smtClean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) </a:t>
            </a:r>
            <a:r>
              <a:rPr lang="ru-RU" sz="2000" b="1" dirty="0">
                <a:latin typeface="+mn-lt"/>
              </a:rPr>
              <a:t>подразделяется на</a:t>
            </a:r>
            <a:r>
              <a:rPr lang="en-US" sz="2000" b="1" dirty="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ru-RU" b="1" dirty="0">
                <a:latin typeface="+mn-lt"/>
              </a:rPr>
              <a:t>Номер страницы (20 битов)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ru-RU" b="1" dirty="0">
                <a:latin typeface="+mn-lt"/>
              </a:rPr>
              <a:t>Смещение на странице (12 битов)</a:t>
            </a:r>
            <a:r>
              <a:rPr lang="en-US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Поскольку таблица страниц сама делится на страницы, номер страницы далее подразделяется на</a:t>
            </a:r>
            <a:r>
              <a:rPr lang="en-US" sz="2000" b="1" dirty="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ru-RU" b="1" dirty="0">
                <a:latin typeface="+mn-lt"/>
              </a:rPr>
              <a:t>Номер страницы (10 битов)</a:t>
            </a:r>
            <a:r>
              <a:rPr lang="en-US" b="1" dirty="0">
                <a:latin typeface="+mn-lt"/>
              </a:rPr>
              <a:t>. </a:t>
            </a:r>
          </a:p>
          <a:p>
            <a:pPr lvl="1" eaLnBrk="1" hangingPunct="1">
              <a:defRPr/>
            </a:pPr>
            <a:r>
              <a:rPr lang="ru-RU" b="1" dirty="0">
                <a:latin typeface="+mn-lt"/>
              </a:rPr>
              <a:t>Смещение на странице</a:t>
            </a:r>
            <a:r>
              <a:rPr lang="en-US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>
                <a:latin typeface="+mn-lt"/>
              </a:rPr>
              <a:t>Таким образом, логический адрес имеет следующую структуру</a:t>
            </a:r>
            <a:r>
              <a:rPr lang="en-US" sz="2000" b="1" dirty="0">
                <a:latin typeface="+mn-lt"/>
              </a:rPr>
              <a:t>:</a:t>
            </a:r>
            <a:br>
              <a:rPr lang="en-US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       </a:t>
            </a:r>
            <a:r>
              <a:rPr lang="en-US" sz="2000" b="1" dirty="0">
                <a:latin typeface="+mn-lt"/>
              </a:rPr>
              <a:t>(p1, p2, d)</a:t>
            </a:r>
            <a:br>
              <a:rPr lang="en-US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где</a:t>
            </a:r>
            <a:r>
              <a:rPr lang="en-US" sz="2000" b="1" i="1" dirty="0">
                <a:latin typeface="+mn-lt"/>
              </a:rPr>
              <a:t> p</a:t>
            </a:r>
            <a:r>
              <a:rPr lang="ru-RU" sz="2000" b="1" i="1" dirty="0">
                <a:latin typeface="+mn-lt"/>
              </a:rPr>
              <a:t>1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– индекс во внешней таблице страниц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i="1" dirty="0">
                <a:latin typeface="+mn-lt"/>
              </a:rPr>
              <a:t>p</a:t>
            </a:r>
            <a:r>
              <a:rPr lang="ru-RU" sz="2000" b="1" i="1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– смещение внутри страницы для внешней таблицы страниц</a:t>
            </a:r>
            <a:endParaRPr lang="en-US" sz="2000" b="1" dirty="0">
              <a:latin typeface="+mn-lt"/>
            </a:endParaRPr>
          </a:p>
          <a:p>
            <a:pPr eaLnBrk="1" hangingPunct="1"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07375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Схема двухуровневых таблиц страниц</a:t>
            </a:r>
            <a:endParaRPr lang="en-US" sz="3600" b="1">
              <a:latin typeface="+mj-lt"/>
            </a:endParaRPr>
          </a:p>
        </p:txBody>
      </p:sp>
      <p:pic>
        <p:nvPicPr>
          <p:cNvPr id="30725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52513"/>
            <a:ext cx="5008562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079500"/>
          </a:xfrm>
        </p:spPr>
        <p:txBody>
          <a:bodyPr/>
          <a:lstStyle/>
          <a:p>
            <a:pPr eaLnBrk="1" hangingPunct="1"/>
            <a:r>
              <a:rPr lang="ru-RU" sz="2800" b="1" smtClean="0"/>
              <a:t>Схема адресной трансляции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ru-RU" sz="2800" b="1" smtClean="0"/>
              <a:t>по двухуровневой таблице страниц</a:t>
            </a:r>
            <a:endParaRPr lang="en-US" sz="2800" b="1" smtClean="0"/>
          </a:p>
        </p:txBody>
      </p:sp>
      <p:pic>
        <p:nvPicPr>
          <p:cNvPr id="31749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2875"/>
            <a:ext cx="8856663" cy="40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Хешированные таблицы страниц</a:t>
            </a:r>
            <a:endParaRPr lang="en-US" sz="3600" b="1" smtClean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8486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Общеупотребительны, если адресное пространство </a:t>
            </a:r>
            <a:r>
              <a:rPr lang="en-US" sz="2400" b="1" dirty="0">
                <a:latin typeface="+mn-lt"/>
              </a:rPr>
              <a:t>&gt; 32 </a:t>
            </a:r>
            <a:r>
              <a:rPr lang="ru-RU" sz="2400" b="1" dirty="0">
                <a:latin typeface="+mn-lt"/>
              </a:rPr>
              <a:t>битов</a:t>
            </a:r>
            <a:r>
              <a:rPr lang="en-US" sz="24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Виртуальный номер страницы в результате вычисления хеш-функции преобразуется в реальный номер страницы</a:t>
            </a:r>
            <a:r>
              <a:rPr lang="en-US" sz="2400" b="1" dirty="0">
                <a:latin typeface="+mn-lt"/>
              </a:rPr>
              <a:t>. </a:t>
            </a:r>
            <a:r>
              <a:rPr lang="ru-RU" sz="2400" b="1" dirty="0">
                <a:latin typeface="+mn-lt"/>
              </a:rPr>
              <a:t>Таблица страниц содержит цепочку </a:t>
            </a:r>
            <a:r>
              <a:rPr lang="en-US" sz="2400" b="1" dirty="0" smtClean="0">
                <a:latin typeface="+mn-lt"/>
              </a:rPr>
              <a:t>(</a:t>
            </a:r>
            <a:r>
              <a:rPr lang="ru-RU" sz="2400" b="1" dirty="0" smtClean="0">
                <a:latin typeface="+mn-lt"/>
              </a:rPr>
              <a:t>список) элементов</a:t>
            </a:r>
            <a:r>
              <a:rPr lang="ru-RU" sz="2400" b="1" dirty="0">
                <a:latin typeface="+mn-lt"/>
              </a:rPr>
              <a:t>, хешируемых в один и тот же номер</a:t>
            </a: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Виртуальные номера страниц сравниваются в этой цепочке в поисках совпадения</a:t>
            </a:r>
            <a:r>
              <a:rPr lang="en-US" sz="2400" b="1" dirty="0">
                <a:latin typeface="+mn-lt"/>
              </a:rPr>
              <a:t>.</a:t>
            </a:r>
            <a:r>
              <a:rPr lang="ru-RU" sz="2400" b="1" dirty="0">
                <a:latin typeface="+mn-lt"/>
              </a:rPr>
              <a:t> Если совпадение найдено, извлекается соответствующий физический фрейм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686800" cy="1096963"/>
          </a:xfrm>
        </p:spPr>
        <p:txBody>
          <a:bodyPr/>
          <a:lstStyle/>
          <a:p>
            <a:pPr eaLnBrk="1" hangingPunct="1"/>
            <a:r>
              <a:rPr lang="ru-RU" sz="3600" b="1" smtClean="0"/>
              <a:t>Хешированная таблица страниц</a:t>
            </a:r>
            <a:endParaRPr lang="en-US" sz="3600" b="1" smtClean="0"/>
          </a:p>
        </p:txBody>
      </p:sp>
      <p:pic>
        <p:nvPicPr>
          <p:cNvPr id="33797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75688" cy="471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Инвертированная таблица страниц</a:t>
            </a:r>
            <a:endParaRPr lang="en-US" sz="3600" b="1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991475" cy="45370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Один элемент для каждой реальной страницы в памяти</a:t>
            </a:r>
            <a:r>
              <a:rPr lang="en-US" sz="2400" b="1">
                <a:latin typeface="+mn-lt"/>
              </a:rPr>
              <a:t>.</a:t>
            </a:r>
            <a:r>
              <a:rPr lang="ru-RU" sz="2400" b="1">
                <a:latin typeface="+mn-lt"/>
              </a:rPr>
              <a:t> </a:t>
            </a:r>
            <a:endParaRPr lang="en-US" sz="24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Элемент состоит из виртуального адреса страницы, хранимой по данному адресу памяти</a:t>
            </a:r>
            <a:r>
              <a:rPr lang="en-US" sz="2400" b="1">
                <a:latin typeface="+mn-lt"/>
              </a:rPr>
              <a:t>, </a:t>
            </a:r>
            <a:r>
              <a:rPr lang="ru-RU" sz="2400" b="1">
                <a:latin typeface="+mn-lt"/>
              </a:rPr>
              <a:t>а также информации о процессе, который владеет данной страницей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Уменьшает объем памяти для хранения каждой таблицы страниц</a:t>
            </a:r>
            <a:r>
              <a:rPr lang="en-US" sz="2400" b="1">
                <a:latin typeface="+mn-lt"/>
              </a:rPr>
              <a:t>, </a:t>
            </a:r>
            <a:r>
              <a:rPr lang="ru-RU" sz="2400" b="1">
                <a:latin typeface="+mn-lt"/>
              </a:rPr>
              <a:t>но увеличивает время поиска страницы, на которую выполнена ссылка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>
                <a:latin typeface="+mn-lt"/>
              </a:rPr>
              <a:t>Хеш-таблица используется для сокращения поиска до одного (или небольшого числа) элементов таблицы страниц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96300" cy="750887"/>
          </a:xfrm>
        </p:spPr>
        <p:txBody>
          <a:bodyPr/>
          <a:lstStyle/>
          <a:p>
            <a:pPr eaLnBrk="1" hangingPunct="1"/>
            <a:r>
              <a:rPr lang="ru-RU" sz="3600" b="1" smtClean="0"/>
              <a:t>Архитектура инвертированной таблицы страниц</a:t>
            </a:r>
            <a:endParaRPr lang="en-US" sz="3600" b="1" smtClean="0"/>
          </a:p>
        </p:txBody>
      </p:sp>
      <p:pic>
        <p:nvPicPr>
          <p:cNvPr id="35845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916738" cy="512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0253259C-9799-4C1B-B3DD-407D43C4031A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pPr algn="r" eaLnBrk="0" hangingPunct="0">
                <a:defRPr/>
              </a:pPr>
              <a:t>3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578850" cy="663575"/>
          </a:xfrm>
        </p:spPr>
        <p:txBody>
          <a:bodyPr/>
          <a:lstStyle/>
          <a:p>
            <a:pPr eaLnBrk="1" hangingPunct="1"/>
            <a:r>
              <a:rPr lang="ru-RU" sz="3600" b="1" smtClean="0"/>
              <a:t>Схема откачки и подкачки</a:t>
            </a:r>
            <a:endParaRPr lang="en-US" sz="3600" b="1" smtClean="0"/>
          </a:p>
        </p:txBody>
      </p:sp>
      <p:pic>
        <p:nvPicPr>
          <p:cNvPr id="44038" name="Picture 6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6459538" cy="482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Разделяемые страницы</a:t>
            </a:r>
            <a:endParaRPr lang="en-US" sz="3600" smtClean="0"/>
          </a:p>
        </p:txBody>
      </p:sp>
      <p:sp>
        <p:nvSpPr>
          <p:cNvPr id="409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188" y="1557338"/>
            <a:ext cx="7993062" cy="4535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>
                <a:latin typeface="+mn-lt"/>
              </a:rPr>
              <a:t>Разделяемый код</a:t>
            </a:r>
            <a:endParaRPr lang="en-US" sz="2000" b="1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smtClean="0">
                <a:latin typeface="+mn-lt"/>
              </a:rPr>
              <a:t>Единственная копия неизменяемого</a:t>
            </a:r>
            <a:r>
              <a:rPr lang="en-US" b="1" smtClean="0">
                <a:latin typeface="+mn-lt"/>
              </a:rPr>
              <a:t> (</a:t>
            </a:r>
            <a:r>
              <a:rPr lang="ru-RU" b="1" smtClean="0">
                <a:latin typeface="+mn-lt"/>
              </a:rPr>
              <a:t>реентерабельного - </a:t>
            </a:r>
            <a:r>
              <a:rPr lang="en-US" b="1" smtClean="0">
                <a:latin typeface="+mn-lt"/>
              </a:rPr>
              <a:t>reentrant) </a:t>
            </a:r>
            <a:r>
              <a:rPr lang="ru-RU" b="1" smtClean="0">
                <a:latin typeface="+mn-lt"/>
              </a:rPr>
              <a:t>кода, совместно используемого несколькими процессами, - текстовые редакторы, компиляторы, графические среды и др.</a:t>
            </a:r>
            <a:r>
              <a:rPr lang="en-US" b="1" smtClean="0"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smtClean="0">
                <a:latin typeface="+mn-lt"/>
              </a:rPr>
              <a:t>Разделяемый код должен располагаться по одним и тем же относительным адресам в логических адресных пространствах всех процессов </a:t>
            </a:r>
            <a:r>
              <a:rPr lang="en-US" b="1" smtClean="0">
                <a:latin typeface="+mn-lt"/>
              </a:rPr>
              <a:t>.</a:t>
            </a:r>
            <a:br>
              <a:rPr lang="en-US" b="1" smtClean="0">
                <a:latin typeface="+mn-lt"/>
              </a:rPr>
            </a:br>
            <a:endParaRPr lang="en-US" b="1" smtClean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>
                <a:latin typeface="+mn-lt"/>
              </a:rPr>
              <a:t>Локальный код и данные</a:t>
            </a:r>
            <a:r>
              <a:rPr lang="en-US" sz="2000" b="1" smtClean="0"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smtClean="0">
                <a:latin typeface="+mn-lt"/>
              </a:rPr>
              <a:t>Каждый процесс хранит отдельную копию кода и данных</a:t>
            </a:r>
            <a:endParaRPr lang="en-US" b="1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smtClean="0">
                <a:latin typeface="+mn-lt"/>
              </a:rPr>
              <a:t>Страницы с локальным кодом и данными могут быть расположены в любом месте логического адресного пространства</a:t>
            </a:r>
            <a:r>
              <a:rPr lang="en-US" b="1" smtClean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08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301625"/>
            <a:ext cx="8291513" cy="606425"/>
          </a:xfrm>
        </p:spPr>
        <p:txBody>
          <a:bodyPr/>
          <a:lstStyle/>
          <a:p>
            <a:pPr eaLnBrk="1" hangingPunct="1"/>
            <a:r>
              <a:rPr lang="ru-RU" sz="3600" smtClean="0"/>
              <a:t>Пример</a:t>
            </a:r>
            <a:r>
              <a:rPr lang="en-US" sz="3600" smtClean="0"/>
              <a:t>: </a:t>
            </a:r>
            <a:r>
              <a:rPr lang="ru-RU" sz="3600" smtClean="0"/>
              <a:t>разделяемые страницы</a:t>
            </a:r>
            <a:endParaRPr lang="en-US" sz="3600" smtClean="0"/>
          </a:p>
        </p:txBody>
      </p:sp>
      <p:pic>
        <p:nvPicPr>
          <p:cNvPr id="46085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6480175" cy="530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 &amp; A</a:t>
            </a:r>
            <a:endParaRPr lang="ru-RU" b="1" smtClean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latin typeface="+mn-lt"/>
              </a:rPr>
              <a:t>Вопросы и ответы</a:t>
            </a:r>
            <a:r>
              <a:rPr lang="ru-RU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Смежное </a:t>
            </a:r>
            <a:r>
              <a:rPr lang="en-US" sz="3600" b="1" smtClean="0"/>
              <a:t>(contiguous) </a:t>
            </a:r>
            <a:r>
              <a:rPr lang="ru-RU" sz="3600" b="1" smtClean="0"/>
              <a:t>распределение памяти</a:t>
            </a:r>
            <a:endParaRPr lang="en-US" sz="3600" b="1" smtClean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Обычно основная память разбивается на две непрерывных части </a:t>
            </a:r>
            <a:r>
              <a:rPr lang="en-US" sz="2000" b="1" dirty="0">
                <a:latin typeface="+mn-lt"/>
              </a:rPr>
              <a:t>(partitions):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Резидентная ОС </a:t>
            </a:r>
            <a:r>
              <a:rPr lang="en-US" b="1" dirty="0">
                <a:latin typeface="+mn-lt"/>
              </a:rPr>
              <a:t>+ </a:t>
            </a:r>
            <a:r>
              <a:rPr lang="ru-RU" b="1" dirty="0">
                <a:latin typeface="+mn-lt"/>
              </a:rPr>
              <a:t>вектор прерываний – по меньшим адресам </a:t>
            </a:r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Пользовательские процессы – по б</a:t>
            </a:r>
            <a:r>
              <a:rPr lang="ru-RU" b="1" i="1" dirty="0">
                <a:latin typeface="+mn-lt"/>
              </a:rPr>
              <a:t>о</a:t>
            </a:r>
            <a:r>
              <a:rPr lang="ru-RU" b="1" dirty="0">
                <a:latin typeface="+mn-lt"/>
              </a:rPr>
              <a:t>льшим адресам</a:t>
            </a:r>
            <a:r>
              <a:rPr lang="en-US" b="1" dirty="0">
                <a:latin typeface="+mn-lt"/>
              </a:rPr>
              <a:t>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Размещение в одном участке </a:t>
            </a:r>
            <a:r>
              <a:rPr lang="en-US" sz="2000" b="1" dirty="0">
                <a:latin typeface="+mn-lt"/>
              </a:rPr>
              <a:t>(partition):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Схема с регистром перемещения используется для защиты пользовательских процессов друг от друга, а также кода и данных ОС – от изменения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Регистр перемещения содержит наименьший физический адрес</a:t>
            </a:r>
            <a:r>
              <a:rPr lang="en-US" b="1" dirty="0">
                <a:latin typeface="+mn-lt"/>
              </a:rPr>
              <a:t>; </a:t>
            </a:r>
            <a:r>
              <a:rPr lang="ru-RU" b="1" dirty="0">
                <a:latin typeface="+mn-lt"/>
              </a:rPr>
              <a:t>регистр границы содержит диапазон логических адресов</a:t>
            </a:r>
            <a:r>
              <a:rPr lang="en-US" b="1" dirty="0">
                <a:latin typeface="+mn-lt"/>
              </a:rPr>
              <a:t>;  </a:t>
            </a:r>
            <a:r>
              <a:rPr lang="ru-RU" b="1" dirty="0">
                <a:latin typeface="+mn-lt"/>
              </a:rPr>
              <a:t>каждый логический адрес должен быть меньше, чем содержимое регистра границы</a:t>
            </a:r>
            <a:r>
              <a:rPr lang="en-US" b="1" dirty="0">
                <a:latin typeface="+mn-lt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686800" cy="792163"/>
          </a:xfrm>
        </p:spPr>
        <p:txBody>
          <a:bodyPr/>
          <a:lstStyle/>
          <a:p>
            <a:pPr eaLnBrk="1" hangingPunct="1"/>
            <a:r>
              <a:rPr lang="ru-RU" sz="3600" b="1" smtClean="0"/>
              <a:t>Аппаратная поддержка регистров перемещения и границы</a:t>
            </a:r>
            <a:endParaRPr lang="en-US" sz="3600" b="1" smtClean="0"/>
          </a:p>
        </p:txBody>
      </p:sp>
      <p:pic>
        <p:nvPicPr>
          <p:cNvPr id="11269" name="Picture 5" descr="Fig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8208962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Смежное распределение (продолжение)</a:t>
            </a:r>
            <a:endParaRPr lang="en-US" sz="3600" b="1">
              <a:latin typeface="+mj-lt"/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+mn-lt"/>
              </a:rPr>
              <a:t>Распределение в нескольких </a:t>
            </a:r>
            <a:r>
              <a:rPr lang="en-US" sz="2400" b="1" dirty="0">
                <a:latin typeface="+mn-lt"/>
              </a:rPr>
              <a:t>partitions</a:t>
            </a:r>
          </a:p>
          <a:p>
            <a:pPr lvl="1" eaLnBrk="1" hangingPunct="1">
              <a:defRPr/>
            </a:pPr>
            <a:r>
              <a:rPr lang="ru-RU" sz="2400" b="1" i="1" dirty="0">
                <a:latin typeface="+mn-lt"/>
              </a:rPr>
              <a:t>Свободная область (</a:t>
            </a:r>
            <a:r>
              <a:rPr lang="en-US" sz="2400" b="1" i="1" dirty="0">
                <a:latin typeface="+mn-lt"/>
              </a:rPr>
              <a:t>hole)</a:t>
            </a:r>
            <a:r>
              <a:rPr lang="en-US" sz="2400" b="1" dirty="0">
                <a:latin typeface="+mn-lt"/>
              </a:rPr>
              <a:t> – </a:t>
            </a:r>
            <a:r>
              <a:rPr lang="ru-RU" sz="2400" b="1" dirty="0">
                <a:latin typeface="+mn-lt"/>
              </a:rPr>
              <a:t>блок доступной памяти</a:t>
            </a:r>
            <a:r>
              <a:rPr lang="en-US" sz="2400" b="1" dirty="0">
                <a:latin typeface="+mn-lt"/>
              </a:rPr>
              <a:t>; </a:t>
            </a:r>
            <a:r>
              <a:rPr lang="ru-RU" sz="2400" b="1" dirty="0">
                <a:latin typeface="+mn-lt"/>
              </a:rPr>
              <a:t>свободные области разбросаны по памяти</a:t>
            </a:r>
            <a:r>
              <a:rPr lang="en-US" sz="2400" b="1" dirty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ru-RU" sz="2400" b="1" dirty="0">
                <a:latin typeface="+mn-lt"/>
              </a:rPr>
              <a:t>При загрузке процесса ему предоставляется память из свободной области, которая достаточно велика для его размещения</a:t>
            </a:r>
            <a:r>
              <a:rPr lang="en-US" sz="2400" b="1" dirty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ru-RU" sz="2400" b="1" dirty="0">
                <a:latin typeface="+mn-lt"/>
              </a:rPr>
              <a:t>ОС хранит информацию о</a:t>
            </a:r>
            <a:r>
              <a:rPr lang="en-US" sz="2400" b="1" dirty="0">
                <a:latin typeface="+mn-lt"/>
              </a:rPr>
              <a:t>: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a) </a:t>
            </a:r>
            <a:r>
              <a:rPr lang="ru-RU" sz="2400" b="1" dirty="0">
                <a:latin typeface="+mn-lt"/>
              </a:rPr>
              <a:t>размещенных областях</a:t>
            </a:r>
            <a:r>
              <a:rPr lang="en-US" sz="2400" b="1" dirty="0">
                <a:latin typeface="+mn-lt"/>
              </a:rPr>
              <a:t>    </a:t>
            </a:r>
            <a:endParaRPr lang="en-US" sz="2400" b="1" dirty="0" smtClean="0">
              <a:latin typeface="+mn-lt"/>
            </a:endParaRP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latin typeface="+mn-lt"/>
              </a:rPr>
              <a:t>    </a:t>
            </a:r>
            <a:r>
              <a:rPr lang="en-US" sz="2400" b="1" dirty="0" smtClean="0">
                <a:latin typeface="+mn-lt"/>
              </a:rPr>
              <a:t>b</a:t>
            </a:r>
            <a:r>
              <a:rPr lang="en-US" sz="2400" b="1" dirty="0">
                <a:latin typeface="+mn-lt"/>
              </a:rPr>
              <a:t>) </a:t>
            </a:r>
            <a:r>
              <a:rPr lang="ru-RU" sz="2400" b="1" dirty="0">
                <a:latin typeface="+mn-lt"/>
              </a:rPr>
              <a:t>свободных областях</a:t>
            </a:r>
            <a:endParaRPr lang="en-US" sz="2400" b="1" dirty="0">
              <a:latin typeface="+mn-lt"/>
            </a:endParaRPr>
          </a:p>
          <a:p>
            <a:pPr eaLnBrk="1" hangingPunct="1">
              <a:defRPr/>
            </a:pP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Стратегии динамического распределения памяти</a:t>
            </a:r>
            <a:endParaRPr lang="en-US" sz="3600" b="1">
              <a:latin typeface="+mj-lt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848600" cy="4751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Как удовлетворить запрос на участок памяти длиной </a:t>
            </a:r>
            <a:r>
              <a:rPr lang="en-US" sz="2000" b="1" i="1">
                <a:latin typeface="+mn-lt"/>
              </a:rPr>
              <a:t>n</a:t>
            </a:r>
            <a:r>
              <a:rPr lang="en-US" sz="2000" b="1">
                <a:latin typeface="+mn-lt"/>
              </a:rPr>
              <a:t>, </a:t>
            </a:r>
            <a:r>
              <a:rPr lang="ru-RU" sz="2000" b="1">
                <a:latin typeface="+mn-lt"/>
              </a:rPr>
              <a:t>используя список свободных областей</a:t>
            </a:r>
            <a:r>
              <a:rPr lang="en-US" sz="2000" b="1">
                <a:latin typeface="+mn-lt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Метод первого подходящего </a:t>
            </a:r>
            <a:r>
              <a:rPr lang="en-US" sz="2000" b="1">
                <a:latin typeface="+mn-lt"/>
              </a:rPr>
              <a:t>(First-fit):  </a:t>
            </a:r>
            <a:r>
              <a:rPr lang="ru-RU" sz="2000" b="1">
                <a:latin typeface="+mn-lt"/>
              </a:rPr>
              <a:t>Выбрать первый по списку достаточно большой свободный участок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Метод наиболее подходящего (</a:t>
            </a:r>
            <a:r>
              <a:rPr lang="en-US" sz="2000" b="1">
                <a:latin typeface="+mn-lt"/>
              </a:rPr>
              <a:t>Best-fit</a:t>
            </a:r>
            <a:r>
              <a:rPr lang="ru-RU" sz="2000" b="1">
                <a:latin typeface="+mn-lt"/>
              </a:rPr>
              <a:t>)</a:t>
            </a:r>
            <a:r>
              <a:rPr lang="en-US" sz="2000" b="1">
                <a:latin typeface="+mn-lt"/>
              </a:rPr>
              <a:t>:  </a:t>
            </a:r>
            <a:r>
              <a:rPr lang="ru-RU" sz="2000" b="1">
                <a:latin typeface="+mn-lt"/>
              </a:rPr>
              <a:t>Выбрать </a:t>
            </a:r>
            <a:r>
              <a:rPr lang="ru-RU" sz="2000" b="1" i="1">
                <a:latin typeface="+mn-lt"/>
              </a:rPr>
              <a:t>наименьшую </a:t>
            </a:r>
            <a:r>
              <a:rPr lang="ru-RU" sz="2000" b="1">
                <a:latin typeface="+mn-lt"/>
              </a:rPr>
              <a:t>по размеру свободную область достаточно большого размера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требует полного поиска, если список не упорядочен по размеру свободных областей</a:t>
            </a:r>
            <a:r>
              <a:rPr lang="en-US" sz="2000" b="1">
                <a:latin typeface="+mn-lt"/>
              </a:rPr>
              <a:t>.</a:t>
            </a:r>
            <a:r>
              <a:rPr lang="ru-RU" sz="2000" b="1">
                <a:latin typeface="+mn-lt"/>
              </a:rPr>
              <a:t> Приводит к образованию оставшейся части самого маленького размера.</a:t>
            </a:r>
            <a:endParaRPr lang="en-US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Метод наименее подходящего (</a:t>
            </a:r>
            <a:r>
              <a:rPr lang="en-US" sz="2000" b="1">
                <a:latin typeface="+mn-lt"/>
              </a:rPr>
              <a:t>Worst-fit</a:t>
            </a:r>
            <a:r>
              <a:rPr lang="ru-RU" sz="2000" b="1">
                <a:latin typeface="+mn-lt"/>
              </a:rPr>
              <a:t>)</a:t>
            </a:r>
            <a:r>
              <a:rPr lang="en-US" sz="2000" b="1">
                <a:latin typeface="+mn-lt"/>
              </a:rPr>
              <a:t>:  </a:t>
            </a:r>
            <a:r>
              <a:rPr lang="ru-RU" sz="2000" b="1">
                <a:latin typeface="+mn-lt"/>
              </a:rPr>
              <a:t>Выбрать подходящую область </a:t>
            </a:r>
            <a:r>
              <a:rPr lang="ru-RU" sz="2000" b="1" i="1">
                <a:latin typeface="+mn-lt"/>
              </a:rPr>
              <a:t>наибольшего</a:t>
            </a:r>
            <a:r>
              <a:rPr lang="ru-RU" sz="2000" b="1">
                <a:latin typeface="+mn-lt"/>
              </a:rPr>
              <a:t> размера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также требует полного поиска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приводит к образованию самой большой из возможных оставшейся части</a:t>
            </a:r>
            <a:r>
              <a:rPr lang="en-US" sz="2000" b="1">
                <a:latin typeface="+mn-lt"/>
              </a:rPr>
              <a:t>.</a:t>
            </a:r>
            <a:endParaRPr lang="ru-RU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Первая и вторая стратегии лучше с точки зрения скорости и эффективности использования памяти</a:t>
            </a:r>
            <a:r>
              <a:rPr lang="ru-RU" sz="2400">
                <a:latin typeface="+mn-lt"/>
              </a:rPr>
              <a:t> 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Фрагментация</a:t>
            </a:r>
            <a:endParaRPr lang="en-US" sz="3600" b="1">
              <a:latin typeface="+mj-lt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857231"/>
            <a:ext cx="7959753" cy="562294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 i="1" dirty="0">
                <a:latin typeface="+mn-lt"/>
              </a:rPr>
              <a:t>Внешняя фрагментация</a:t>
            </a:r>
            <a:r>
              <a:rPr lang="en-US" sz="1800" b="1" i="1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– </a:t>
            </a:r>
            <a:r>
              <a:rPr lang="ru-RU" sz="1800" b="1" dirty="0">
                <a:latin typeface="+mn-lt"/>
              </a:rPr>
              <a:t>имеется достаточно большая область свободной памяти, но она не является </a:t>
            </a:r>
            <a:r>
              <a:rPr lang="ru-RU" sz="1800" b="1" dirty="0" smtClean="0">
                <a:latin typeface="+mn-lt"/>
              </a:rPr>
              <a:t>непрерывной</a:t>
            </a:r>
            <a:endParaRPr lang="en-US" sz="18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i="1" dirty="0">
                <a:latin typeface="+mn-lt"/>
              </a:rPr>
              <a:t>Внутренняя фрагментация</a:t>
            </a:r>
            <a:r>
              <a:rPr lang="en-US" sz="1800" b="1" dirty="0">
                <a:latin typeface="+mn-lt"/>
              </a:rPr>
              <a:t>: </a:t>
            </a:r>
            <a:r>
              <a:rPr lang="ru-RU" sz="1800" b="1" dirty="0">
                <a:latin typeface="+mn-lt"/>
              </a:rPr>
              <a:t>размер выделенной памяти может быть несколько больше размера запрашиваемой памяти</a:t>
            </a:r>
            <a:r>
              <a:rPr lang="en-US" sz="1800" b="1" dirty="0">
                <a:latin typeface="+mn-lt"/>
              </a:rPr>
              <a:t>; </a:t>
            </a:r>
            <a:r>
              <a:rPr lang="ru-RU" sz="1800" b="1" dirty="0">
                <a:latin typeface="+mn-lt"/>
              </a:rPr>
              <a:t>этот излишек – память, внутренняя для области </a:t>
            </a:r>
            <a:r>
              <a:rPr lang="en-US" sz="1800" b="1" dirty="0">
                <a:latin typeface="+mn-lt"/>
              </a:rPr>
              <a:t>(partition), </a:t>
            </a:r>
            <a:r>
              <a:rPr lang="ru-RU" sz="1800" b="1" dirty="0">
                <a:latin typeface="+mn-lt"/>
              </a:rPr>
              <a:t>но не используемая</a:t>
            </a:r>
            <a:r>
              <a:rPr lang="en-US" sz="1800" b="1" dirty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Внешняя фраментация может быть уменьшена путем компактировки </a:t>
            </a:r>
            <a:r>
              <a:rPr lang="en-US" sz="1800" b="1" dirty="0">
                <a:latin typeface="+mn-lt"/>
              </a:rPr>
              <a:t>(compaction)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Память перемешивается с целью выделения всей свободной области памяти в один непрерывный блок (возможны разные стратегии – либо простой сдвиг, либо попытка перемешивания методом наиболее подходящего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Компактировка возможна только если перемещение </a:t>
            </a:r>
            <a:r>
              <a:rPr lang="en-US" sz="1800" b="1" dirty="0">
                <a:latin typeface="+mn-lt"/>
              </a:rPr>
              <a:t>(relocation) </a:t>
            </a:r>
            <a:r>
              <a:rPr lang="ru-RU" sz="1800" b="1" dirty="0">
                <a:latin typeface="+mn-lt"/>
              </a:rPr>
              <a:t>происходит динамически. Она выполняется во время исполнения программы</a:t>
            </a:r>
            <a:r>
              <a:rPr lang="en-US" sz="1800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Проблема ввода-вывода</a:t>
            </a:r>
            <a:r>
              <a:rPr lang="en-US" sz="1800" b="1" dirty="0">
                <a:latin typeface="+mn-lt"/>
              </a:rPr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Задача, </a:t>
            </a:r>
            <a:r>
              <a:rPr lang="en-US" sz="1800" b="1" dirty="0">
                <a:latin typeface="+mn-lt"/>
              </a:rPr>
              <a:t>“</a:t>
            </a:r>
            <a:r>
              <a:rPr lang="ru-RU" sz="1800" b="1" dirty="0">
                <a:latin typeface="+mn-lt"/>
              </a:rPr>
              <a:t>застрявшая</a:t>
            </a:r>
            <a:r>
              <a:rPr lang="en-US" sz="1800" b="1" dirty="0">
                <a:latin typeface="+mn-lt"/>
              </a:rPr>
              <a:t>”  </a:t>
            </a:r>
            <a:r>
              <a:rPr lang="ru-RU" sz="1800" b="1" dirty="0">
                <a:latin typeface="+mn-lt"/>
              </a:rPr>
              <a:t>в памяти, занятая выполнением ввода-вывода</a:t>
            </a:r>
            <a:r>
              <a:rPr lang="en-US" sz="1800" b="1" dirty="0">
                <a:latin typeface="+mn-lt"/>
              </a:rPr>
              <a:t>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1800" b="1" dirty="0">
                <a:latin typeface="+mn-lt"/>
              </a:rPr>
              <a:t>Ввод-вывод должен выполняться только в буфера ОС</a:t>
            </a:r>
            <a:r>
              <a:rPr lang="en-US" sz="1800" b="1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Страничная организация </a:t>
            </a:r>
            <a:r>
              <a:rPr lang="en-US" sz="3600" b="1" smtClean="0"/>
              <a:t>(paging)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848600" cy="4419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Логическое адресное пространство процесса может и не быть непрерывным</a:t>
            </a:r>
            <a:r>
              <a:rPr lang="en-US" sz="2000" b="1">
                <a:latin typeface="+mn-lt"/>
              </a:rPr>
              <a:t>; </a:t>
            </a:r>
            <a:r>
              <a:rPr lang="ru-RU" sz="2000" b="1">
                <a:latin typeface="+mn-lt"/>
              </a:rPr>
              <a:t>процессу выделяется физическая память по мере ее освобождения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Физическая память делится на блоки фиксированной длины, называемые фреймами (</a:t>
            </a:r>
            <a:r>
              <a:rPr lang="en-US" sz="2000" b="1">
                <a:latin typeface="+mn-lt"/>
              </a:rPr>
              <a:t>frames</a:t>
            </a:r>
            <a:r>
              <a:rPr lang="ru-RU" sz="2000" b="1">
                <a:latin typeface="+mn-lt"/>
              </a:rPr>
              <a:t>). Размер - степень</a:t>
            </a:r>
            <a:r>
              <a:rPr lang="en-US" sz="2000" b="1">
                <a:latin typeface="+mn-lt"/>
              </a:rPr>
              <a:t> 2, </a:t>
            </a:r>
            <a:r>
              <a:rPr lang="ru-RU" sz="2000" b="1">
                <a:latin typeface="+mn-lt"/>
              </a:rPr>
              <a:t>от </a:t>
            </a:r>
            <a:r>
              <a:rPr lang="en-US" sz="2000" b="1">
                <a:latin typeface="+mn-lt"/>
              </a:rPr>
              <a:t>512 </a:t>
            </a:r>
            <a:r>
              <a:rPr lang="ru-RU" sz="2000" b="1">
                <a:latin typeface="+mn-lt"/>
              </a:rPr>
              <a:t>до </a:t>
            </a:r>
            <a:r>
              <a:rPr lang="en-US" sz="2000" b="1">
                <a:latin typeface="+mn-lt"/>
              </a:rPr>
              <a:t> 8192 </a:t>
            </a:r>
            <a:r>
              <a:rPr lang="ru-RU" sz="2000" b="1">
                <a:latin typeface="+mn-lt"/>
              </a:rPr>
              <a:t>байтов</a:t>
            </a:r>
            <a:endParaRPr lang="en-US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Логическая память делится на блоки такого же размера, называемые страницами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Поддерживается информация обо всех свободных фреймах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Для исполнения программы свободных фреймов и загрузить программу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Вводится таблица страниц для трансляции логических адресов в физические</a:t>
            </a:r>
            <a:r>
              <a:rPr lang="en-US" sz="2000" b="1">
                <a:latin typeface="+mn-lt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Возможна внутренняя фрагментация</a:t>
            </a:r>
            <a:r>
              <a:rPr lang="en-US" sz="2000" b="1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1047</TotalTime>
  <Words>1320</Words>
  <Application>Microsoft Office PowerPoint</Application>
  <PresentationFormat>On-screen Show (4:3)</PresentationFormat>
  <Paragraphs>161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1_Wildflowers</vt:lpstr>
      <vt:lpstr>        Основы современных                  операционных систем                           Лекция 16</vt:lpstr>
      <vt:lpstr>Откачка и подкачка (swapping)</vt:lpstr>
      <vt:lpstr>Схема откачки и подкачки</vt:lpstr>
      <vt:lpstr>Смежное (contiguous) распределение памяти</vt:lpstr>
      <vt:lpstr>Аппаратная поддержка регистров перемещения и границы</vt:lpstr>
      <vt:lpstr>Смежное распределение (продолжение)</vt:lpstr>
      <vt:lpstr>Стратегии динамического распределения памяти</vt:lpstr>
      <vt:lpstr>Фрагментация</vt:lpstr>
      <vt:lpstr>Страничная организация (paging)</vt:lpstr>
      <vt:lpstr>Схема трансляции адресов</vt:lpstr>
      <vt:lpstr>Архитектура трансляции адресов</vt:lpstr>
      <vt:lpstr>Пример страничной организации</vt:lpstr>
      <vt:lpstr>Пример страничной организации</vt:lpstr>
      <vt:lpstr>Список свободных фреймов</vt:lpstr>
      <vt:lpstr>Реализация таблицы страниц</vt:lpstr>
      <vt:lpstr>Ассоциативная память (cache)</vt:lpstr>
      <vt:lpstr>Аппаратная поддержка страничной организации: TLB</vt:lpstr>
      <vt:lpstr>Эффективное время поиска (effective access time – EAT)</vt:lpstr>
      <vt:lpstr>Защита памяти</vt:lpstr>
      <vt:lpstr>Бит valid/invalid в таблице страниц</vt:lpstr>
      <vt:lpstr>Структура таблицы страниц</vt:lpstr>
      <vt:lpstr>Иерархические таблицы страниц</vt:lpstr>
      <vt:lpstr>Пример двухуровневой таблицы страниц</vt:lpstr>
      <vt:lpstr>Схема двухуровневых таблиц страниц</vt:lpstr>
      <vt:lpstr>Схема адресной трансляции по двухуровневой таблице страниц</vt:lpstr>
      <vt:lpstr>Хешированные таблицы страниц</vt:lpstr>
      <vt:lpstr>Хешированная таблица страниц</vt:lpstr>
      <vt:lpstr>Инвертированная таблица страниц</vt:lpstr>
      <vt:lpstr>Архитектура инвертированной таблицы страниц</vt:lpstr>
      <vt:lpstr>Разделяемые страницы</vt:lpstr>
      <vt:lpstr>Пример: разделяемые страницы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101</cp:revision>
  <dcterms:created xsi:type="dcterms:W3CDTF">2001-09-03T03:38:43Z</dcterms:created>
  <dcterms:modified xsi:type="dcterms:W3CDTF">2010-07-28T11:34:52Z</dcterms:modified>
</cp:coreProperties>
</file>