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28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E1741ED-CFAB-4684-BBEB-27FF1F770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FDA7E-1FA6-4941-AA7D-B14AA93ADA4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95F6-C735-4068-BE8C-F92EAAC75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5A8C-8D69-44CC-BE56-F94571FF3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17C5-AD16-4B52-867F-DE96E06B4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647D-BB96-4580-88A7-D1DE897DD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3385E-9942-4097-B71D-319774EDC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B3AB4CF-3494-4BCF-BB56-E7D82EEEC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4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pitchFamily="34" charset="0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smtClean="0">
                <a:solidFill>
                  <a:srgbClr val="666666"/>
                </a:solidFill>
              </a:rPr>
              <a:t>Лекция </a:t>
            </a:r>
            <a:r>
              <a:rPr lang="en-US" sz="3200" i="1" smtClean="0">
                <a:solidFill>
                  <a:srgbClr val="666666"/>
                </a:solidFill>
              </a:rPr>
              <a:t>14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000" dirty="0" smtClean="0">
                <a:latin typeface="+mn-lt"/>
              </a:rPr>
              <a:t>                            </a:t>
            </a:r>
            <a:r>
              <a:rPr lang="ru-RU" sz="7000" b="1" i="1" dirty="0" smtClean="0">
                <a:latin typeface="+mn-lt"/>
              </a:rPr>
              <a:t>Сафонов Владимир Олегович </a:t>
            </a:r>
            <a:r>
              <a:rPr lang="en-US" sz="7000" b="1" i="1" dirty="0" smtClean="0">
                <a:latin typeface="+mn-lt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Профессор кафедры информатики</a:t>
            </a:r>
            <a:r>
              <a:rPr lang="en-US" sz="4200" dirty="0" smtClean="0">
                <a:latin typeface="+mn-lt"/>
              </a:rPr>
              <a:t>,</a:t>
            </a:r>
            <a:r>
              <a:rPr lang="en-US" sz="4400" b="1" i="1" dirty="0" smtClean="0">
                <a:latin typeface="+mn-lt"/>
              </a:rPr>
              <a:t> </a:t>
            </a:r>
            <a:endParaRPr lang="ru-RU" sz="42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Заведующий лабораторией </a:t>
            </a:r>
            <a:r>
              <a:rPr lang="en-US" sz="4200" dirty="0" smtClean="0">
                <a:latin typeface="+mn-lt"/>
              </a:rPr>
              <a:t>Java-</a:t>
            </a:r>
            <a:r>
              <a:rPr lang="ru-RU" sz="4200" dirty="0">
                <a:latin typeface="+mn-lt"/>
              </a:rPr>
              <a:t>технологии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мат-мех</a:t>
            </a:r>
            <a:r>
              <a:rPr lang="en-US" sz="4200" dirty="0" smtClean="0">
                <a:latin typeface="+mn-lt"/>
              </a:rPr>
              <a:t>. </a:t>
            </a:r>
            <a:r>
              <a:rPr lang="ru-RU" sz="4200" dirty="0" smtClean="0">
                <a:latin typeface="+mn-lt"/>
              </a:rPr>
              <a:t>факультета </a:t>
            </a:r>
            <a:r>
              <a:rPr lang="ru-RU" sz="4200" dirty="0">
                <a:latin typeface="+mn-lt"/>
              </a:rPr>
              <a:t>СПбГУ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Email</a:t>
            </a:r>
            <a:r>
              <a:rPr lang="en-US" sz="4200" dirty="0">
                <a:latin typeface="+mn-lt"/>
              </a:rPr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                                  </a:t>
            </a:r>
            <a:r>
              <a:rPr lang="ru-RU" sz="4500" dirty="0" smtClean="0"/>
              <a:t>Сайт лаборатории</a:t>
            </a:r>
            <a:r>
              <a:rPr lang="en-US" sz="4500" dirty="0" smtClean="0"/>
              <a:t>: </a:t>
            </a:r>
            <a:r>
              <a:rPr lang="en-US" sz="4500" b="1" dirty="0" smtClean="0">
                <a:hlinkClick r:id="rId4"/>
              </a:rPr>
              <a:t>http://polyhimnie.math.spbu.ru/jtl</a:t>
            </a:r>
            <a:r>
              <a:rPr lang="en-US" sz="4500" b="1" dirty="0" smtClean="0"/>
              <a:t>  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25438"/>
            <a:ext cx="7627937" cy="909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Алгоритм запроса ресурсов для процесса </a:t>
            </a:r>
            <a:r>
              <a:rPr lang="en-US" i="1">
                <a:latin typeface="+mj-lt"/>
              </a:rPr>
              <a:t>P</a:t>
            </a:r>
            <a:r>
              <a:rPr lang="en-US" i="1" baseline="-25000">
                <a:latin typeface="+mj-lt"/>
              </a:rPr>
              <a:t>i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18450" cy="42767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i="1">
                <a:latin typeface="+mn-lt"/>
              </a:rPr>
              <a:t>Request</a:t>
            </a:r>
            <a:r>
              <a:rPr lang="en-US" sz="1600" b="1">
                <a:latin typeface="+mn-lt"/>
              </a:rPr>
              <a:t> = </a:t>
            </a:r>
            <a:r>
              <a:rPr lang="ru-RU" sz="1600" b="1">
                <a:latin typeface="+mn-lt"/>
              </a:rPr>
              <a:t>вектор запросов для процесса</a:t>
            </a:r>
            <a:r>
              <a:rPr lang="en-US" sz="1600" b="1">
                <a:latin typeface="+mn-lt"/>
              </a:rPr>
              <a:t> </a:t>
            </a:r>
            <a:r>
              <a:rPr lang="en-US" sz="1600" b="1" i="1">
                <a:latin typeface="+mn-lt"/>
              </a:rPr>
              <a:t>P</a:t>
            </a:r>
            <a:r>
              <a:rPr lang="en-US" sz="1600" b="1" i="1" baseline="-25000">
                <a:latin typeface="+mn-lt"/>
              </a:rPr>
              <a:t>i</a:t>
            </a:r>
            <a:r>
              <a:rPr lang="en-US" sz="1600" b="1">
                <a:latin typeface="+mn-lt"/>
              </a:rPr>
              <a:t>.  </a:t>
            </a:r>
            <a:r>
              <a:rPr lang="ru-RU" sz="1600" b="1">
                <a:latin typeface="+mn-lt"/>
              </a:rPr>
              <a:t>Если</a:t>
            </a:r>
            <a:r>
              <a:rPr lang="en-US" sz="1600" b="1">
                <a:latin typeface="+mn-lt"/>
              </a:rPr>
              <a:t> </a:t>
            </a:r>
            <a:r>
              <a:rPr lang="en-US" sz="1600" b="1" i="1">
                <a:latin typeface="+mn-lt"/>
              </a:rPr>
              <a:t>Request</a:t>
            </a:r>
            <a:r>
              <a:rPr lang="en-US" sz="1600" b="1" i="1" baseline="-25000">
                <a:latin typeface="+mn-lt"/>
              </a:rPr>
              <a:t>i</a:t>
            </a:r>
            <a:r>
              <a:rPr lang="en-US" sz="1600" b="1" baseline="-25000">
                <a:latin typeface="+mn-lt"/>
              </a:rPr>
              <a:t> </a:t>
            </a:r>
            <a:r>
              <a:rPr lang="en-US" sz="1600" b="1">
                <a:latin typeface="+mn-lt"/>
              </a:rPr>
              <a:t>[</a:t>
            </a:r>
            <a:r>
              <a:rPr lang="en-US" sz="1600" b="1" i="1">
                <a:latin typeface="+mn-lt"/>
              </a:rPr>
              <a:t>j</a:t>
            </a:r>
            <a:r>
              <a:rPr lang="en-US" sz="1600" b="1">
                <a:latin typeface="+mn-lt"/>
              </a:rPr>
              <a:t>] = </a:t>
            </a:r>
            <a:r>
              <a:rPr lang="en-US" sz="1600" b="1" i="1">
                <a:latin typeface="+mn-lt"/>
              </a:rPr>
              <a:t>k</a:t>
            </a:r>
            <a:r>
              <a:rPr lang="en-US" sz="1600" b="1">
                <a:latin typeface="+mn-lt"/>
              </a:rPr>
              <a:t> </a:t>
            </a:r>
            <a:r>
              <a:rPr lang="ru-RU" sz="1600" b="1">
                <a:latin typeface="+mn-lt"/>
              </a:rPr>
              <a:t>, то процесс </a:t>
            </a:r>
            <a:r>
              <a:rPr lang="en-US" sz="1600" b="1">
                <a:latin typeface="+mn-lt"/>
              </a:rPr>
              <a:t> </a:t>
            </a:r>
            <a:r>
              <a:rPr lang="en-US" sz="1600" b="1" i="1">
                <a:latin typeface="+mn-lt"/>
              </a:rPr>
              <a:t>P</a:t>
            </a:r>
            <a:r>
              <a:rPr lang="en-US" sz="1600" b="1" i="1" baseline="-25000">
                <a:latin typeface="+mn-lt"/>
              </a:rPr>
              <a:t>i</a:t>
            </a:r>
            <a:r>
              <a:rPr lang="en-US" sz="1600" b="1">
                <a:latin typeface="+mn-lt"/>
              </a:rPr>
              <a:t> </a:t>
            </a:r>
            <a:r>
              <a:rPr lang="ru-RU" sz="1600" b="1">
                <a:latin typeface="+mn-lt"/>
              </a:rPr>
              <a:t>запрашивает</a:t>
            </a:r>
            <a:r>
              <a:rPr lang="en-US" sz="1600" b="1">
                <a:latin typeface="+mn-lt"/>
              </a:rPr>
              <a:t> </a:t>
            </a:r>
            <a:r>
              <a:rPr lang="en-US" sz="1600" b="1" i="1">
                <a:latin typeface="+mn-lt"/>
              </a:rPr>
              <a:t>k</a:t>
            </a:r>
            <a:r>
              <a:rPr lang="en-US" sz="1600" b="1">
                <a:latin typeface="+mn-lt"/>
              </a:rPr>
              <a:t> </a:t>
            </a:r>
            <a:r>
              <a:rPr lang="ru-RU" sz="1600" b="1">
                <a:latin typeface="+mn-lt"/>
              </a:rPr>
              <a:t>экземпляров ресурса типа</a:t>
            </a:r>
            <a:r>
              <a:rPr lang="en-US" sz="1600" b="1">
                <a:latin typeface="+mn-lt"/>
              </a:rPr>
              <a:t> </a:t>
            </a:r>
            <a:r>
              <a:rPr lang="en-US" sz="1600" b="1" i="1">
                <a:latin typeface="+mn-lt"/>
              </a:rPr>
              <a:t>R</a:t>
            </a:r>
            <a:r>
              <a:rPr lang="en-US" sz="1600" b="1" i="1" baseline="-25000">
                <a:latin typeface="+mn-lt"/>
              </a:rPr>
              <a:t>j</a:t>
            </a:r>
            <a:r>
              <a:rPr lang="en-US" sz="1600" b="1" baseline="-2500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>
                <a:latin typeface="+mn-lt"/>
              </a:rPr>
              <a:t>1.	</a:t>
            </a:r>
            <a:r>
              <a:rPr lang="ru-RU" sz="1600" b="1">
                <a:latin typeface="+mn-lt"/>
              </a:rPr>
              <a:t>Если</a:t>
            </a:r>
            <a:r>
              <a:rPr lang="en-US" sz="1600" b="1">
                <a:latin typeface="+mn-lt"/>
              </a:rPr>
              <a:t> </a:t>
            </a:r>
            <a:r>
              <a:rPr lang="en-US" sz="1600" b="1" i="1">
                <a:latin typeface="+mn-lt"/>
              </a:rPr>
              <a:t>Request</a:t>
            </a:r>
            <a:r>
              <a:rPr lang="en-US" sz="1600" b="1" i="1" baseline="-25000">
                <a:latin typeface="+mn-lt"/>
              </a:rPr>
              <a:t>i</a:t>
            </a:r>
            <a:r>
              <a:rPr lang="en-US" sz="1600" b="1" i="1">
                <a:latin typeface="+mn-lt"/>
              </a:rPr>
              <a:t> </a:t>
            </a:r>
            <a:r>
              <a:rPr lang="en-US" sz="1600" b="1">
                <a:latin typeface="+mn-lt"/>
                <a:sym typeface="Symbol" pitchFamily="18" charset="2"/>
              </a:rPr>
              <a:t> </a:t>
            </a:r>
            <a:r>
              <a:rPr lang="en-US" sz="1600" b="1" i="1">
                <a:latin typeface="+mn-lt"/>
                <a:sym typeface="Symbol" pitchFamily="18" charset="2"/>
              </a:rPr>
              <a:t>Need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 i="1">
                <a:latin typeface="+mn-lt"/>
                <a:sym typeface="Symbol" pitchFamily="18" charset="2"/>
              </a:rPr>
              <a:t> </a:t>
            </a:r>
            <a:r>
              <a:rPr lang="ru-RU" sz="1600" b="1">
                <a:latin typeface="+mn-lt"/>
                <a:sym typeface="Symbol" pitchFamily="18" charset="2"/>
              </a:rPr>
              <a:t>, перейти к шагу</a:t>
            </a:r>
            <a:r>
              <a:rPr lang="en-US" sz="1600" b="1">
                <a:latin typeface="+mn-lt"/>
                <a:sym typeface="Symbol" pitchFamily="18" charset="2"/>
              </a:rPr>
              <a:t> 2.  </a:t>
            </a:r>
            <a:r>
              <a:rPr lang="ru-RU" sz="1600" b="1">
                <a:latin typeface="+mn-lt"/>
                <a:sym typeface="Symbol" pitchFamily="18" charset="2"/>
              </a:rPr>
              <a:t>Иначе сгенерировать исключительную ситуацию, т.к. Процесс превысил свои максимальные потребности</a:t>
            </a:r>
            <a:r>
              <a:rPr lang="en-US" sz="1600" b="1">
                <a:latin typeface="+mn-lt"/>
                <a:sym typeface="Symbol" pitchFamily="18" charset="2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>
                <a:latin typeface="+mn-lt"/>
                <a:sym typeface="Symbol" pitchFamily="18" charset="2"/>
              </a:rPr>
              <a:t>2.	</a:t>
            </a:r>
            <a:r>
              <a:rPr lang="ru-RU" sz="1600" b="1">
                <a:latin typeface="+mn-lt"/>
                <a:sym typeface="Symbol" pitchFamily="18" charset="2"/>
              </a:rPr>
              <a:t>Если</a:t>
            </a:r>
            <a:r>
              <a:rPr lang="en-US" sz="1600" b="1">
                <a:latin typeface="+mn-lt"/>
                <a:sym typeface="Symbol" pitchFamily="18" charset="2"/>
              </a:rPr>
              <a:t> </a:t>
            </a:r>
            <a:r>
              <a:rPr lang="en-US" sz="1600" b="1" i="1">
                <a:latin typeface="+mn-lt"/>
              </a:rPr>
              <a:t>Request</a:t>
            </a:r>
            <a:r>
              <a:rPr lang="en-US" sz="1600" b="1" i="1" baseline="-25000">
                <a:latin typeface="+mn-lt"/>
              </a:rPr>
              <a:t>i</a:t>
            </a:r>
            <a:r>
              <a:rPr lang="en-US" sz="1600" b="1">
                <a:latin typeface="+mn-lt"/>
              </a:rPr>
              <a:t> </a:t>
            </a:r>
            <a:r>
              <a:rPr lang="en-US" sz="1600" b="1">
                <a:latin typeface="+mn-lt"/>
                <a:sym typeface="Symbol" pitchFamily="18" charset="2"/>
              </a:rPr>
              <a:t> </a:t>
            </a:r>
            <a:r>
              <a:rPr lang="en-US" sz="1600" b="1" i="1">
                <a:latin typeface="+mn-lt"/>
                <a:sym typeface="Symbol" pitchFamily="18" charset="2"/>
              </a:rPr>
              <a:t>Available</a:t>
            </a:r>
            <a:r>
              <a:rPr lang="en-US" sz="1600" b="1">
                <a:latin typeface="+mn-lt"/>
                <a:sym typeface="Symbol" pitchFamily="18" charset="2"/>
              </a:rPr>
              <a:t>, </a:t>
            </a:r>
            <a:r>
              <a:rPr lang="ru-RU" sz="1600" b="1">
                <a:latin typeface="+mn-lt"/>
                <a:sym typeface="Symbol" pitchFamily="18" charset="2"/>
              </a:rPr>
              <a:t>перейти к шагу</a:t>
            </a:r>
            <a:r>
              <a:rPr lang="en-US" sz="1600" b="1">
                <a:latin typeface="+mn-lt"/>
                <a:sym typeface="Symbol" pitchFamily="18" charset="2"/>
              </a:rPr>
              <a:t> 3. </a:t>
            </a:r>
            <a:r>
              <a:rPr lang="ru-RU" sz="1600" b="1">
                <a:latin typeface="+mn-lt"/>
                <a:sym typeface="Symbol" pitchFamily="18" charset="2"/>
              </a:rPr>
              <a:t>Иначе процесс</a:t>
            </a:r>
            <a:r>
              <a:rPr lang="en-US" sz="1600" b="1">
                <a:latin typeface="+mn-lt"/>
                <a:sym typeface="Symbol" pitchFamily="18" charset="2"/>
              </a:rPr>
              <a:t> </a:t>
            </a:r>
            <a:r>
              <a:rPr lang="en-US" sz="1600" b="1" i="1">
                <a:latin typeface="+mn-lt"/>
                <a:sym typeface="Symbol" pitchFamily="18" charset="2"/>
              </a:rPr>
              <a:t>P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>
                <a:latin typeface="+mn-lt"/>
                <a:sym typeface="Symbol" pitchFamily="18" charset="2"/>
              </a:rPr>
              <a:t>  </a:t>
            </a:r>
            <a:r>
              <a:rPr lang="ru-RU" sz="1600" b="1">
                <a:latin typeface="+mn-lt"/>
                <a:sym typeface="Symbol" pitchFamily="18" charset="2"/>
              </a:rPr>
              <a:t>должен ждать</a:t>
            </a:r>
            <a:r>
              <a:rPr lang="en-US" sz="1600" b="1">
                <a:latin typeface="+mn-lt"/>
                <a:sym typeface="Symbol" pitchFamily="18" charset="2"/>
              </a:rPr>
              <a:t>, </a:t>
            </a:r>
            <a:r>
              <a:rPr lang="ru-RU" sz="1600" b="1">
                <a:latin typeface="+mn-lt"/>
                <a:sym typeface="Symbol" pitchFamily="18" charset="2"/>
              </a:rPr>
              <a:t>так как ресурс недоступен</a:t>
            </a:r>
            <a:r>
              <a:rPr lang="en-US" sz="1600" b="1">
                <a:latin typeface="+mn-lt"/>
                <a:sym typeface="Symbol" pitchFamily="18" charset="2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>
                <a:latin typeface="+mn-lt"/>
                <a:sym typeface="Symbol" pitchFamily="18" charset="2"/>
              </a:rPr>
              <a:t>3.	</a:t>
            </a:r>
            <a:r>
              <a:rPr lang="ru-RU" sz="1600" b="1">
                <a:latin typeface="+mn-lt"/>
                <a:sym typeface="Symbol" pitchFamily="18" charset="2"/>
              </a:rPr>
              <a:t>Спланировать выделение ресурса процессу</a:t>
            </a:r>
            <a:r>
              <a:rPr lang="en-US" sz="1600" b="1">
                <a:latin typeface="+mn-lt"/>
                <a:sym typeface="Symbol" pitchFamily="18" charset="2"/>
              </a:rPr>
              <a:t> </a:t>
            </a:r>
            <a:r>
              <a:rPr lang="en-US" sz="1600" b="1" i="1">
                <a:latin typeface="+mn-lt"/>
                <a:sym typeface="Symbol" pitchFamily="18" charset="2"/>
              </a:rPr>
              <a:t>P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>
                <a:latin typeface="+mn-lt"/>
                <a:sym typeface="Symbol" pitchFamily="18" charset="2"/>
              </a:rPr>
              <a:t> </a:t>
            </a:r>
            <a:r>
              <a:rPr lang="ru-RU" sz="1600" b="1">
                <a:latin typeface="+mn-lt"/>
                <a:sym typeface="Symbol" pitchFamily="18" charset="2"/>
              </a:rPr>
              <a:t>, модифицируя состояние следующим образом</a:t>
            </a:r>
            <a:r>
              <a:rPr lang="en-US" sz="1600" b="1">
                <a:latin typeface="+mn-lt"/>
                <a:sym typeface="Symbol" pitchFamily="18" charset="2"/>
              </a:rPr>
              <a:t>: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>
                <a:latin typeface="+mn-lt"/>
                <a:sym typeface="Symbol" pitchFamily="18" charset="2"/>
              </a:rPr>
              <a:t>		</a:t>
            </a:r>
            <a:r>
              <a:rPr lang="en-US" sz="1600" b="1" i="1">
                <a:latin typeface="+mn-lt"/>
                <a:sym typeface="Symbol" pitchFamily="18" charset="2"/>
              </a:rPr>
              <a:t>Available</a:t>
            </a:r>
            <a:r>
              <a:rPr lang="en-US" sz="1600" b="1">
                <a:latin typeface="+mn-lt"/>
                <a:sym typeface="Symbol" pitchFamily="18" charset="2"/>
              </a:rPr>
              <a:t> = </a:t>
            </a:r>
            <a:r>
              <a:rPr lang="en-US" sz="1600" b="1" i="1">
                <a:latin typeface="+mn-lt"/>
                <a:sym typeface="Symbol" pitchFamily="18" charset="2"/>
              </a:rPr>
              <a:t>Available </a:t>
            </a:r>
            <a:r>
              <a:rPr lang="ru-RU" sz="1600" b="1">
                <a:latin typeface="+mn-lt"/>
                <a:sym typeface="Symbol" pitchFamily="18" charset="2"/>
              </a:rPr>
              <a:t>-</a:t>
            </a:r>
            <a:r>
              <a:rPr lang="en-US" sz="1600" b="1">
                <a:latin typeface="+mn-lt"/>
                <a:sym typeface="Symbol" pitchFamily="18" charset="2"/>
              </a:rPr>
              <a:t> </a:t>
            </a:r>
            <a:r>
              <a:rPr lang="en-US" sz="1600" b="1" i="1">
                <a:latin typeface="+mn-lt"/>
                <a:sym typeface="Symbol" pitchFamily="18" charset="2"/>
              </a:rPr>
              <a:t>Request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 i="1">
                <a:latin typeface="+mn-lt"/>
                <a:sym typeface="Symbol" pitchFamily="18" charset="2"/>
              </a:rPr>
              <a:t>;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>
                <a:latin typeface="+mn-lt"/>
                <a:sym typeface="Symbol" pitchFamily="18" charset="2"/>
              </a:rPr>
              <a:t>		</a:t>
            </a:r>
            <a:r>
              <a:rPr lang="en-US" sz="1600" b="1" i="1">
                <a:latin typeface="+mn-lt"/>
                <a:sym typeface="Symbol" pitchFamily="18" charset="2"/>
              </a:rPr>
              <a:t>Allocation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 baseline="-25000">
                <a:latin typeface="+mn-lt"/>
                <a:sym typeface="Symbol" pitchFamily="18" charset="2"/>
              </a:rPr>
              <a:t> </a:t>
            </a:r>
            <a:r>
              <a:rPr lang="en-US" sz="1600" b="1">
                <a:latin typeface="+mn-lt"/>
                <a:sym typeface="Symbol" pitchFamily="18" charset="2"/>
              </a:rPr>
              <a:t>= </a:t>
            </a:r>
            <a:r>
              <a:rPr lang="en-US" sz="1600" b="1" i="1">
                <a:latin typeface="+mn-lt"/>
                <a:sym typeface="Symbol" pitchFamily="18" charset="2"/>
              </a:rPr>
              <a:t>Allocation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>
                <a:latin typeface="+mn-lt"/>
                <a:sym typeface="Symbol" pitchFamily="18" charset="2"/>
              </a:rPr>
              <a:t> + </a:t>
            </a:r>
            <a:r>
              <a:rPr lang="en-US" sz="1600" b="1" i="1">
                <a:latin typeface="+mn-lt"/>
                <a:sym typeface="Symbol" pitchFamily="18" charset="2"/>
              </a:rPr>
              <a:t>Request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>
                <a:latin typeface="+mn-lt"/>
                <a:sym typeface="Symbol" pitchFamily="18" charset="2"/>
              </a:rPr>
              <a:t>;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>
                <a:latin typeface="+mn-lt"/>
                <a:sym typeface="Symbol" pitchFamily="18" charset="2"/>
              </a:rPr>
              <a:t>		</a:t>
            </a:r>
            <a:r>
              <a:rPr lang="en-US" sz="1600" b="1" i="1">
                <a:latin typeface="+mn-lt"/>
                <a:sym typeface="Symbol" pitchFamily="18" charset="2"/>
              </a:rPr>
              <a:t>Need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 i="1">
                <a:latin typeface="+mn-lt"/>
                <a:sym typeface="Symbol" pitchFamily="18" charset="2"/>
              </a:rPr>
              <a:t> </a:t>
            </a:r>
            <a:r>
              <a:rPr lang="en-US" sz="1600" b="1">
                <a:latin typeface="+mn-lt"/>
                <a:sym typeface="Symbol" pitchFamily="18" charset="2"/>
              </a:rPr>
              <a:t>=</a:t>
            </a:r>
            <a:r>
              <a:rPr lang="en-US" sz="1600" b="1" i="1">
                <a:latin typeface="+mn-lt"/>
                <a:sym typeface="Symbol" pitchFamily="18" charset="2"/>
              </a:rPr>
              <a:t> Need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>
                <a:latin typeface="+mn-lt"/>
                <a:sym typeface="Symbol" pitchFamily="18" charset="2"/>
              </a:rPr>
              <a:t> – </a:t>
            </a:r>
            <a:r>
              <a:rPr lang="en-US" sz="1600" b="1" i="1">
                <a:latin typeface="+mn-lt"/>
                <a:sym typeface="Symbol" pitchFamily="18" charset="2"/>
              </a:rPr>
              <a:t>Request</a:t>
            </a:r>
            <a:r>
              <a:rPr lang="en-US" sz="1600" b="1" i="1" baseline="-25000">
                <a:latin typeface="+mn-lt"/>
                <a:sym typeface="Symbol" pitchFamily="18" charset="2"/>
              </a:rPr>
              <a:t>i;;</a:t>
            </a:r>
          </a:p>
          <a:p>
            <a:pPr lvl="2" eaLnBrk="1" hangingPunct="1">
              <a:lnSpc>
                <a:spcPct val="90000"/>
              </a:lnSpc>
              <a:buSzPct val="125000"/>
              <a:buFontTx/>
              <a:buChar char="•"/>
              <a:defRPr/>
            </a:pPr>
            <a:r>
              <a:rPr lang="ru-RU" sz="1600" b="1" i="1">
                <a:latin typeface="+mn-lt"/>
                <a:sym typeface="Symbol" pitchFamily="18" charset="2"/>
              </a:rPr>
              <a:t>Если состояние безопасно</a:t>
            </a:r>
            <a:r>
              <a:rPr lang="en-US" sz="1600" b="1" i="1">
                <a:latin typeface="+mn-lt"/>
                <a:sym typeface="Symbol" pitchFamily="18" charset="2"/>
              </a:rPr>
              <a:t>  </a:t>
            </a:r>
            <a:r>
              <a:rPr lang="ru-RU" sz="1600" b="1" i="1">
                <a:latin typeface="+mn-lt"/>
                <a:sym typeface="Symbol" pitchFamily="18" charset="2"/>
              </a:rPr>
              <a:t>ресурс выделяется</a:t>
            </a:r>
            <a:r>
              <a:rPr lang="en-US" sz="1600" b="1" i="1">
                <a:latin typeface="+mn-lt"/>
                <a:sym typeface="Symbol" pitchFamily="18" charset="2"/>
              </a:rPr>
              <a:t> P</a:t>
            </a:r>
            <a:r>
              <a:rPr lang="en-US" sz="1600" b="1" i="1" baseline="-25000">
                <a:latin typeface="+mn-lt"/>
                <a:sym typeface="Symbol" pitchFamily="18" charset="2"/>
              </a:rPr>
              <a:t>i</a:t>
            </a:r>
            <a:r>
              <a:rPr lang="en-US" sz="1600" b="1" i="1">
                <a:latin typeface="+mn-lt"/>
                <a:sym typeface="Symbol" pitchFamily="18" charset="2"/>
              </a:rPr>
              <a:t>. </a:t>
            </a:r>
          </a:p>
          <a:p>
            <a:pPr lvl="2" eaLnBrk="1" hangingPunct="1">
              <a:lnSpc>
                <a:spcPct val="90000"/>
              </a:lnSpc>
              <a:buSzPct val="125000"/>
              <a:buFontTx/>
              <a:buChar char="•"/>
              <a:defRPr/>
            </a:pPr>
            <a:r>
              <a:rPr lang="ru-RU" sz="1600" b="1" i="1">
                <a:latin typeface="+mn-lt"/>
                <a:sym typeface="Symbol" pitchFamily="18" charset="2"/>
              </a:rPr>
              <a:t>Если состояние небезопасно</a:t>
            </a:r>
            <a:r>
              <a:rPr lang="en-US" sz="1600" b="1" i="1">
                <a:latin typeface="+mn-lt"/>
                <a:sym typeface="Symbol" pitchFamily="18" charset="2"/>
              </a:rPr>
              <a:t>  P</a:t>
            </a:r>
            <a:r>
              <a:rPr lang="en-US" sz="1600" b="1" baseline="-25000">
                <a:latin typeface="+mn-lt"/>
                <a:sym typeface="Symbol" pitchFamily="18" charset="2"/>
              </a:rPr>
              <a:t>i</a:t>
            </a:r>
            <a:r>
              <a:rPr lang="en-US" sz="1600" b="1" i="1">
                <a:latin typeface="+mn-lt"/>
                <a:sym typeface="Symbol" pitchFamily="18" charset="2"/>
              </a:rPr>
              <a:t> </a:t>
            </a:r>
            <a:r>
              <a:rPr lang="ru-RU" sz="1600" b="1" i="1">
                <a:latin typeface="+mn-lt"/>
                <a:sym typeface="Symbol" pitchFamily="18" charset="2"/>
              </a:rPr>
              <a:t>должен ждать</a:t>
            </a:r>
            <a:r>
              <a:rPr lang="en-US" sz="1600" b="1" i="1">
                <a:latin typeface="+mn-lt"/>
                <a:sym typeface="Symbol" pitchFamily="18" charset="2"/>
              </a:rPr>
              <a:t>; </a:t>
            </a:r>
            <a:r>
              <a:rPr lang="ru-RU" sz="1600" b="1" i="1">
                <a:latin typeface="+mn-lt"/>
                <a:sym typeface="Symbol" pitchFamily="18" charset="2"/>
              </a:rPr>
              <a:t>восстанавливается предыдущее состояние распределения ресурсов</a:t>
            </a:r>
            <a:endParaRPr lang="en-US" sz="1600" b="1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>
                <a:latin typeface="+mj-lt"/>
              </a:rPr>
              <a:t>Пример использования алгоритма банкира</a:t>
            </a:r>
            <a:endParaRPr lang="en-US" sz="3600">
              <a:latin typeface="+mj-lt"/>
            </a:endParaRP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1612"/>
            <a:ext cx="8029604" cy="485778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en-US" sz="2400" b="1" dirty="0">
                <a:latin typeface="+mn-lt"/>
              </a:rPr>
              <a:t>5 </a:t>
            </a:r>
            <a:r>
              <a:rPr lang="ru-RU" sz="2400" b="1" dirty="0">
                <a:latin typeface="+mn-lt"/>
              </a:rPr>
              <a:t>процессов - от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baseline="-25000" dirty="0">
                <a:latin typeface="+mn-lt"/>
              </a:rPr>
              <a:t>0</a:t>
            </a:r>
            <a:r>
              <a:rPr lang="ru-RU" sz="2400" b="1" baseline="-25000" dirty="0">
                <a:latin typeface="+mn-lt"/>
              </a:rPr>
              <a:t>  </a:t>
            </a:r>
            <a:r>
              <a:rPr lang="ru-RU" sz="2400" b="1" dirty="0">
                <a:latin typeface="+mn-lt"/>
              </a:rPr>
              <a:t>до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baseline="-25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; 3 </a:t>
            </a:r>
            <a:r>
              <a:rPr lang="ru-RU" sz="2400" b="1" dirty="0">
                <a:latin typeface="+mn-lt"/>
              </a:rPr>
              <a:t>типа ресурсов -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i="1" dirty="0">
                <a:latin typeface="+mn-lt"/>
              </a:rPr>
              <a:t>A</a:t>
            </a:r>
            <a:r>
              <a:rPr lang="en-US" sz="2400" b="1" dirty="0">
                <a:latin typeface="+mn-lt"/>
              </a:rPr>
              <a:t>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(10 </a:t>
            </a:r>
            <a:r>
              <a:rPr lang="ru-RU" sz="2400" b="1" dirty="0">
                <a:latin typeface="+mn-lt"/>
              </a:rPr>
              <a:t>экземпляров</a:t>
            </a:r>
            <a:r>
              <a:rPr lang="en-US" sz="2400" b="1" dirty="0">
                <a:latin typeface="+mn-lt"/>
              </a:rPr>
              <a:t>),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 </a:t>
            </a:r>
            <a:r>
              <a:rPr lang="en-US" sz="2400" b="1" i="1" dirty="0">
                <a:latin typeface="+mn-lt"/>
              </a:rPr>
              <a:t>B </a:t>
            </a:r>
            <a:r>
              <a:rPr lang="en-US" sz="2400" b="1" dirty="0">
                <a:latin typeface="+mn-lt"/>
              </a:rPr>
              <a:t>(5</a:t>
            </a:r>
            <a:r>
              <a:rPr lang="ru-RU" sz="2400" b="1" dirty="0">
                <a:latin typeface="+mn-lt"/>
              </a:rPr>
              <a:t> экземпляров и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i="1" dirty="0">
                <a:latin typeface="+mn-lt"/>
              </a:rPr>
              <a:t>C</a:t>
            </a:r>
            <a:r>
              <a:rPr lang="en-US" sz="2400" b="1" dirty="0">
                <a:latin typeface="+mn-lt"/>
              </a:rPr>
              <a:t> (7 </a:t>
            </a:r>
            <a:r>
              <a:rPr lang="ru-RU" sz="2400" b="1" dirty="0">
                <a:latin typeface="+mn-lt"/>
              </a:rPr>
              <a:t>экземпляров</a:t>
            </a:r>
            <a:r>
              <a:rPr lang="en-US" sz="2400" b="1" dirty="0">
                <a:latin typeface="+mn-lt"/>
              </a:rPr>
              <a:t>).</a:t>
            </a:r>
          </a:p>
          <a:p>
            <a:pPr eaLnBrk="1" hangingPunct="1">
              <a:lnSpc>
                <a:spcPct val="90000"/>
              </a:lnSpc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ru-RU" sz="2400" b="1" dirty="0">
                <a:latin typeface="+mn-lt"/>
              </a:rPr>
              <a:t>Состояние в момент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i="1" dirty="0">
                <a:latin typeface="+mn-lt"/>
              </a:rPr>
              <a:t>T</a:t>
            </a:r>
            <a:r>
              <a:rPr lang="en-US" sz="2400" b="1" baseline="-25000" dirty="0">
                <a:latin typeface="+mn-lt"/>
              </a:rPr>
              <a:t>0</a:t>
            </a:r>
            <a:r>
              <a:rPr lang="en-US" sz="2400" b="1" dirty="0">
                <a:latin typeface="+mn-lt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en-US" sz="2400" b="1" dirty="0">
                <a:latin typeface="+mn-lt"/>
              </a:rPr>
              <a:t>			</a:t>
            </a:r>
            <a:r>
              <a:rPr lang="en-US" sz="2400" b="1" i="1" u="sng" dirty="0">
                <a:latin typeface="+mn-lt"/>
              </a:rPr>
              <a:t>Allocation</a:t>
            </a:r>
            <a:r>
              <a:rPr lang="en-US" sz="2400" b="1" i="1" dirty="0">
                <a:latin typeface="+mn-lt"/>
              </a:rPr>
              <a:t>	</a:t>
            </a:r>
            <a:r>
              <a:rPr lang="en-US" sz="2400" b="1" i="1" u="sng" dirty="0">
                <a:latin typeface="+mn-lt"/>
              </a:rPr>
              <a:t>Max</a:t>
            </a:r>
            <a:r>
              <a:rPr lang="en-US" sz="2400" b="1" i="1" dirty="0">
                <a:latin typeface="+mn-lt"/>
              </a:rPr>
              <a:t>	</a:t>
            </a:r>
            <a:r>
              <a:rPr lang="en-US" sz="2400" b="1" i="1" u="sng" dirty="0">
                <a:latin typeface="+mn-lt"/>
              </a:rPr>
              <a:t>Available</a:t>
            </a:r>
            <a:endParaRPr lang="en-US" sz="2400" b="1" i="1" dirty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en-US" sz="2400" b="1" i="1" dirty="0">
                <a:latin typeface="+mn-lt"/>
              </a:rPr>
              <a:t>			A B C	A B C 	A B 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en-US" sz="2400" b="1" dirty="0">
                <a:latin typeface="+mn-lt"/>
              </a:rPr>
              <a:t>		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baseline="-25000" dirty="0">
                <a:latin typeface="+mn-lt"/>
              </a:rPr>
              <a:t>0	</a:t>
            </a:r>
            <a:r>
              <a:rPr lang="en-US" sz="2400" b="1" dirty="0">
                <a:latin typeface="+mn-lt"/>
              </a:rPr>
              <a:t>0 1 0	7 5 3 	3 3 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en-US" sz="2400" b="1" dirty="0">
                <a:latin typeface="+mn-lt"/>
              </a:rPr>
              <a:t>		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baseline="-25000" dirty="0">
                <a:latin typeface="+mn-lt"/>
              </a:rPr>
              <a:t>1	</a:t>
            </a:r>
            <a:r>
              <a:rPr lang="en-US" sz="2400" b="1" dirty="0">
                <a:latin typeface="+mn-lt"/>
              </a:rPr>
              <a:t>2 0 0 	3 2 2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en-US" sz="2400" b="1" dirty="0">
                <a:latin typeface="+mn-lt"/>
              </a:rPr>
              <a:t>		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baseline="-25000" dirty="0">
                <a:latin typeface="+mn-lt"/>
              </a:rPr>
              <a:t>2</a:t>
            </a:r>
            <a:r>
              <a:rPr lang="en-US" sz="2400" b="1" dirty="0">
                <a:latin typeface="+mn-lt"/>
              </a:rPr>
              <a:t>	3 0 2 	9 0 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en-US" sz="2400" b="1" dirty="0">
                <a:latin typeface="+mn-lt"/>
              </a:rPr>
              <a:t>		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baseline="-25000" dirty="0">
                <a:latin typeface="+mn-lt"/>
              </a:rPr>
              <a:t>3</a:t>
            </a:r>
            <a:r>
              <a:rPr lang="en-US" sz="2400" b="1" dirty="0">
                <a:latin typeface="+mn-lt"/>
              </a:rPr>
              <a:t>	2 1 1 	2 2 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1371600" algn="l"/>
                <a:tab pos="2395538" algn="ctr"/>
                <a:tab pos="3594100" algn="ctr"/>
                <a:tab pos="4805363" algn="ctr"/>
              </a:tabLst>
              <a:defRPr/>
            </a:pPr>
            <a:r>
              <a:rPr lang="en-US" sz="2400" b="1" dirty="0">
                <a:latin typeface="+mn-lt"/>
              </a:rPr>
              <a:t>		 </a:t>
            </a:r>
            <a:r>
              <a:rPr lang="en-US" sz="2400" b="1" i="1" dirty="0">
                <a:latin typeface="+mn-lt"/>
              </a:rPr>
              <a:t>P</a:t>
            </a:r>
            <a:r>
              <a:rPr lang="en-US" sz="2400" b="1" baseline="-25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	0 0 2	4 3 3  	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385763"/>
            <a:ext cx="7627937" cy="425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Пример (продолжение)</a:t>
            </a:r>
            <a:endParaRPr lang="en-US" sz="3600" b="1">
              <a:latin typeface="+mj-lt"/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650" y="1295400"/>
            <a:ext cx="7829550" cy="41338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tabLst>
                <a:tab pos="2452688" algn="l"/>
                <a:tab pos="3492500" algn="ctr"/>
              </a:tabLst>
              <a:defRPr/>
            </a:pPr>
            <a:r>
              <a:rPr lang="ru-RU" sz="2000" b="1">
                <a:latin typeface="+mn-lt"/>
              </a:rPr>
              <a:t>Состояние матрицы</a:t>
            </a:r>
            <a:r>
              <a:rPr lang="en-US" sz="2000" b="1">
                <a:latin typeface="+mn-lt"/>
              </a:rPr>
              <a:t>. Need </a:t>
            </a:r>
            <a:r>
              <a:rPr lang="ru-RU" sz="2000" b="1">
                <a:latin typeface="+mn-lt"/>
              </a:rPr>
              <a:t>определяется как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(</a:t>
            </a:r>
            <a:r>
              <a:rPr lang="en-US" sz="2000" b="1">
                <a:latin typeface="+mn-lt"/>
              </a:rPr>
              <a:t>Max – Allocation</a:t>
            </a:r>
            <a:r>
              <a:rPr lang="ru-RU" sz="2000" b="1">
                <a:latin typeface="+mn-lt"/>
              </a:rPr>
              <a:t>)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buFont typeface="Wingdings" pitchFamily="2" charset="2"/>
              <a:buNone/>
              <a:tabLst>
                <a:tab pos="2452688" algn="l"/>
                <a:tab pos="3492500" algn="ctr"/>
              </a:tabLst>
              <a:defRPr/>
            </a:pPr>
            <a:r>
              <a:rPr lang="en-US" sz="2000" b="1">
                <a:latin typeface="+mn-lt"/>
              </a:rPr>
              <a:t>			</a:t>
            </a:r>
            <a:r>
              <a:rPr lang="en-US" sz="2000" b="1" i="1" u="sng">
                <a:latin typeface="+mn-lt"/>
              </a:rPr>
              <a:t>Need</a:t>
            </a:r>
            <a:endParaRPr lang="en-US" sz="2000" b="1" u="sng">
              <a:latin typeface="+mn-lt"/>
            </a:endParaRPr>
          </a:p>
          <a:p>
            <a:pPr eaLnBrk="1" hangingPunct="1">
              <a:buFont typeface="Wingdings" pitchFamily="2" charset="2"/>
              <a:buNone/>
              <a:tabLst>
                <a:tab pos="2452688" algn="l"/>
                <a:tab pos="3492500" algn="ctr"/>
              </a:tabLst>
              <a:defRPr/>
            </a:pPr>
            <a:r>
              <a:rPr lang="en-US" sz="2000" b="1">
                <a:latin typeface="+mn-lt"/>
              </a:rPr>
              <a:t>			</a:t>
            </a:r>
            <a:r>
              <a:rPr lang="en-US" sz="2000" b="1" i="1">
                <a:latin typeface="+mn-lt"/>
              </a:rPr>
              <a:t>A B C</a:t>
            </a:r>
          </a:p>
          <a:p>
            <a:pPr eaLnBrk="1" hangingPunct="1">
              <a:buFont typeface="Wingdings" pitchFamily="2" charset="2"/>
              <a:buNone/>
              <a:tabLst>
                <a:tab pos="2452688" algn="l"/>
                <a:tab pos="3492500" algn="ctr"/>
              </a:tabLst>
              <a:defRPr/>
            </a:pPr>
            <a:r>
              <a:rPr lang="en-US" sz="2000" b="1">
                <a:latin typeface="+mn-lt"/>
              </a:rPr>
              <a:t>		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0	</a:t>
            </a:r>
            <a:r>
              <a:rPr lang="en-US" sz="2000" b="1">
                <a:latin typeface="+mn-lt"/>
              </a:rPr>
              <a:t>7 4 3 </a:t>
            </a:r>
          </a:p>
          <a:p>
            <a:pPr eaLnBrk="1" hangingPunct="1">
              <a:buFont typeface="Wingdings" pitchFamily="2" charset="2"/>
              <a:buNone/>
              <a:tabLst>
                <a:tab pos="2452688" algn="l"/>
                <a:tab pos="3492500" algn="ctr"/>
              </a:tabLst>
              <a:defRPr/>
            </a:pPr>
            <a:r>
              <a:rPr lang="en-US" sz="2000" b="1">
                <a:latin typeface="+mn-lt"/>
              </a:rPr>
              <a:t>		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1	</a:t>
            </a:r>
            <a:r>
              <a:rPr lang="en-US" sz="2000" b="1">
                <a:latin typeface="+mn-lt"/>
              </a:rPr>
              <a:t>1 2 2 </a:t>
            </a:r>
          </a:p>
          <a:p>
            <a:pPr eaLnBrk="1" hangingPunct="1">
              <a:buFont typeface="Wingdings" pitchFamily="2" charset="2"/>
              <a:buNone/>
              <a:tabLst>
                <a:tab pos="2452688" algn="l"/>
                <a:tab pos="3492500" algn="ctr"/>
              </a:tabLst>
              <a:defRPr/>
            </a:pPr>
            <a:r>
              <a:rPr lang="en-US" sz="2000" b="1">
                <a:latin typeface="+mn-lt"/>
              </a:rPr>
              <a:t>		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2</a:t>
            </a:r>
            <a:r>
              <a:rPr lang="en-US" sz="2000" b="1">
                <a:latin typeface="+mn-lt"/>
              </a:rPr>
              <a:t>	6 0 0 </a:t>
            </a:r>
          </a:p>
          <a:p>
            <a:pPr eaLnBrk="1" hangingPunct="1">
              <a:buFont typeface="Wingdings" pitchFamily="2" charset="2"/>
              <a:buNone/>
              <a:tabLst>
                <a:tab pos="2452688" algn="l"/>
                <a:tab pos="3492500" algn="ctr"/>
              </a:tabLst>
              <a:defRPr/>
            </a:pPr>
            <a:r>
              <a:rPr lang="en-US" sz="2000" b="1">
                <a:latin typeface="+mn-lt"/>
              </a:rPr>
              <a:t>		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3</a:t>
            </a:r>
            <a:r>
              <a:rPr lang="en-US" sz="2000" b="1">
                <a:latin typeface="+mn-lt"/>
              </a:rPr>
              <a:t>	0 1 1</a:t>
            </a:r>
          </a:p>
          <a:p>
            <a:pPr eaLnBrk="1" hangingPunct="1">
              <a:buFont typeface="Wingdings" pitchFamily="2" charset="2"/>
              <a:buNone/>
              <a:tabLst>
                <a:tab pos="2452688" algn="l"/>
                <a:tab pos="3492500" algn="ctr"/>
              </a:tabLst>
              <a:defRPr/>
            </a:pPr>
            <a:r>
              <a:rPr lang="en-US" sz="2000" b="1">
                <a:latin typeface="+mn-lt"/>
              </a:rPr>
              <a:t>		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4</a:t>
            </a:r>
            <a:r>
              <a:rPr lang="en-US" sz="2000" b="1">
                <a:latin typeface="+mn-lt"/>
              </a:rPr>
              <a:t>	4 3 1 </a:t>
            </a:r>
          </a:p>
          <a:p>
            <a:pPr eaLnBrk="1" hangingPunct="1">
              <a:tabLst>
                <a:tab pos="2452688" algn="l"/>
                <a:tab pos="3492500" algn="ctr"/>
              </a:tabLst>
              <a:defRPr/>
            </a:pPr>
            <a:r>
              <a:rPr lang="ru-RU" sz="2000" b="1">
                <a:latin typeface="+mn-lt"/>
              </a:rPr>
              <a:t>Система в безопасном состоянии, т.к. </a:t>
            </a:r>
            <a:r>
              <a:rPr lang="en-US" sz="2000" b="1">
                <a:latin typeface="+mn-lt"/>
              </a:rPr>
              <a:t> &lt;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1</a:t>
            </a:r>
            <a:r>
              <a:rPr lang="en-US" sz="2000" b="1">
                <a:latin typeface="+mn-lt"/>
              </a:rPr>
              <a:t>,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3</a:t>
            </a:r>
            <a:r>
              <a:rPr lang="en-US" sz="2000" b="1">
                <a:latin typeface="+mn-lt"/>
              </a:rPr>
              <a:t>,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4</a:t>
            </a:r>
            <a:r>
              <a:rPr lang="en-US" sz="2000" b="1">
                <a:latin typeface="+mn-lt"/>
              </a:rPr>
              <a:t>,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2</a:t>
            </a:r>
            <a:r>
              <a:rPr lang="en-US" sz="2000" b="1">
                <a:latin typeface="+mn-lt"/>
              </a:rPr>
              <a:t>,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0</a:t>
            </a:r>
            <a:r>
              <a:rPr lang="en-US" sz="2000" b="1">
                <a:latin typeface="+mn-lt"/>
              </a:rPr>
              <a:t>&gt; </a:t>
            </a:r>
            <a:r>
              <a:rPr lang="ru-RU" sz="2000" b="1">
                <a:latin typeface="+mn-lt"/>
              </a:rPr>
              <a:t>удовлетворяет критерию безопасности</a:t>
            </a:r>
            <a:r>
              <a:rPr lang="en-US" sz="2000" b="1">
                <a:latin typeface="+mn-lt"/>
              </a:rPr>
              <a:t>. </a:t>
            </a:r>
            <a:endParaRPr lang="en-US" sz="2000" b="1" baseline="-2500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885113" cy="968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Пример (продолжение).</a:t>
            </a:r>
            <a:br>
              <a:rPr lang="ru-RU" sz="3600" b="1">
                <a:latin typeface="+mj-lt"/>
              </a:rPr>
            </a:br>
            <a:r>
              <a:rPr lang="ru-RU" sz="3600" b="1">
                <a:latin typeface="+mj-lt"/>
              </a:rPr>
              <a:t>Запрос процесса</a:t>
            </a:r>
            <a:r>
              <a:rPr lang="en-US" sz="3600" b="1">
                <a:latin typeface="+mj-lt"/>
              </a:rPr>
              <a:t> </a:t>
            </a:r>
            <a:r>
              <a:rPr lang="en-US" sz="3600" b="1" i="1">
                <a:latin typeface="+mj-lt"/>
              </a:rPr>
              <a:t>P</a:t>
            </a:r>
            <a:r>
              <a:rPr lang="en-US" sz="3600" b="1" baseline="-25000">
                <a:latin typeface="+mj-lt"/>
              </a:rPr>
              <a:t>1:</a:t>
            </a:r>
            <a:r>
              <a:rPr lang="en-US" sz="3600" b="1">
                <a:latin typeface="+mj-lt"/>
              </a:rPr>
              <a:t> (1,0,2) 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696200" cy="4724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ru-RU" sz="1800" b="1">
                <a:latin typeface="+mn-lt"/>
              </a:rPr>
              <a:t>Проверяем, что</a:t>
            </a:r>
            <a:r>
              <a:rPr lang="en-US" sz="1800" b="1">
                <a:latin typeface="+mn-lt"/>
              </a:rPr>
              <a:t> Request </a:t>
            </a:r>
            <a:r>
              <a:rPr lang="en-US" sz="1800" b="1">
                <a:latin typeface="+mn-lt"/>
                <a:sym typeface="Symbol" pitchFamily="18" charset="2"/>
              </a:rPr>
              <a:t> Available, </a:t>
            </a:r>
            <a:r>
              <a:rPr lang="ru-RU" sz="1800" b="1">
                <a:latin typeface="+mn-lt"/>
                <a:sym typeface="Symbol" pitchFamily="18" charset="2"/>
              </a:rPr>
              <a:t>то есть</a:t>
            </a:r>
            <a:r>
              <a:rPr lang="en-US" sz="1800" b="1">
                <a:latin typeface="+mn-lt"/>
                <a:sym typeface="Symbol" pitchFamily="18" charset="2"/>
              </a:rPr>
              <a:t>, (1,0,2)  (3,3,2)  </a:t>
            </a:r>
            <a:r>
              <a:rPr lang="en-US" sz="1800" b="1" i="1">
                <a:latin typeface="+mn-lt"/>
                <a:sym typeface="Symbol" pitchFamily="18" charset="2"/>
              </a:rPr>
              <a:t>true.</a:t>
            </a:r>
          </a:p>
          <a:p>
            <a:pPr eaLnBrk="1" hangingPunct="1">
              <a:buFont typeface="Wingding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en-US" sz="1800" b="1" i="1">
                <a:latin typeface="+mn-lt"/>
              </a:rPr>
              <a:t>			</a:t>
            </a:r>
            <a:r>
              <a:rPr lang="en-US" sz="1800" b="1" i="1" u="sng">
                <a:latin typeface="+mn-lt"/>
              </a:rPr>
              <a:t>Allocation</a:t>
            </a:r>
            <a:r>
              <a:rPr lang="en-US" sz="1800" b="1" i="1">
                <a:latin typeface="+mn-lt"/>
              </a:rPr>
              <a:t>	</a:t>
            </a:r>
            <a:r>
              <a:rPr lang="en-US" sz="1800" b="1" i="1" u="sng">
                <a:latin typeface="+mn-lt"/>
              </a:rPr>
              <a:t>Need</a:t>
            </a:r>
            <a:r>
              <a:rPr lang="en-US" sz="1800" b="1" i="1">
                <a:latin typeface="+mn-lt"/>
              </a:rPr>
              <a:t>	</a:t>
            </a:r>
            <a:r>
              <a:rPr lang="en-US" sz="1800" b="1" i="1" u="sng">
                <a:latin typeface="+mn-lt"/>
              </a:rPr>
              <a:t>Available</a:t>
            </a:r>
            <a:endParaRPr lang="en-US" sz="1800" b="1" i="1">
              <a:latin typeface="+mn-lt"/>
            </a:endParaRPr>
          </a:p>
          <a:p>
            <a:pPr eaLnBrk="1" hangingPunct="1">
              <a:buFont typeface="Wingding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en-US" sz="1800" b="1" i="1">
                <a:latin typeface="+mn-lt"/>
              </a:rPr>
              <a:t>			A B C	A B C	A B C </a:t>
            </a:r>
          </a:p>
          <a:p>
            <a:pPr eaLnBrk="1" hangingPunct="1">
              <a:buFont typeface="Wingding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en-US" sz="1800" b="1">
                <a:latin typeface="+mn-lt"/>
              </a:rPr>
              <a:t>		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0</a:t>
            </a:r>
            <a:r>
              <a:rPr lang="en-US" sz="1800" b="1">
                <a:latin typeface="+mn-lt"/>
              </a:rPr>
              <a:t>	0 1 0 	7 4 3 	2 3 0</a:t>
            </a:r>
          </a:p>
          <a:p>
            <a:pPr eaLnBrk="1" hangingPunct="1">
              <a:buFont typeface="Wingding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en-US" sz="1800" b="1">
                <a:latin typeface="+mn-lt"/>
              </a:rPr>
              <a:t>		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1</a:t>
            </a:r>
            <a:r>
              <a:rPr lang="en-US" sz="1800" b="1">
                <a:latin typeface="+mn-lt"/>
              </a:rPr>
              <a:t>	3 0 2	0 2 0 	</a:t>
            </a:r>
          </a:p>
          <a:p>
            <a:pPr eaLnBrk="1" hangingPunct="1">
              <a:buFont typeface="Wingding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en-US" sz="1800" b="1">
                <a:latin typeface="+mn-lt"/>
              </a:rPr>
              <a:t>		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2</a:t>
            </a:r>
            <a:r>
              <a:rPr lang="en-US" sz="1800" b="1">
                <a:latin typeface="+mn-lt"/>
              </a:rPr>
              <a:t>	3 0 1 	6 0 0 </a:t>
            </a:r>
          </a:p>
          <a:p>
            <a:pPr eaLnBrk="1" hangingPunct="1">
              <a:buFont typeface="Wingding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en-US" sz="1800" b="1">
                <a:latin typeface="+mn-lt"/>
              </a:rPr>
              <a:t>		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3</a:t>
            </a:r>
            <a:r>
              <a:rPr lang="en-US" sz="1800" b="1">
                <a:latin typeface="+mn-lt"/>
              </a:rPr>
              <a:t>	2 1 1 	0 1 1</a:t>
            </a:r>
          </a:p>
          <a:p>
            <a:pPr eaLnBrk="1" hangingPunct="1">
              <a:buFont typeface="Wingdings" pitchFamily="2" charset="2"/>
              <a:buNone/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en-US" sz="1800" b="1">
                <a:latin typeface="+mn-lt"/>
              </a:rPr>
              <a:t>		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4</a:t>
            </a:r>
            <a:r>
              <a:rPr lang="en-US" sz="1800" b="1">
                <a:latin typeface="+mn-lt"/>
              </a:rPr>
              <a:t>	0 0 2 	4 3 1 </a:t>
            </a:r>
          </a:p>
          <a:p>
            <a:pPr eaLnBrk="1" hangingPunct="1"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ru-RU" sz="1800" b="1">
                <a:latin typeface="+mn-lt"/>
              </a:rPr>
              <a:t>Исполнение алгоритма безопасности показывает, что         </a:t>
            </a:r>
            <a:r>
              <a:rPr lang="en-US" sz="1800" b="1">
                <a:latin typeface="+mn-lt"/>
              </a:rPr>
              <a:t> &lt;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1</a:t>
            </a:r>
            <a:r>
              <a:rPr lang="en-US" sz="1800" b="1">
                <a:latin typeface="+mn-lt"/>
              </a:rPr>
              <a:t>,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3</a:t>
            </a:r>
            <a:r>
              <a:rPr lang="en-US" sz="1800" b="1">
                <a:latin typeface="+mn-lt"/>
              </a:rPr>
              <a:t>,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4</a:t>
            </a:r>
            <a:r>
              <a:rPr lang="en-US" sz="1800" b="1">
                <a:latin typeface="+mn-lt"/>
              </a:rPr>
              <a:t>,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0</a:t>
            </a:r>
            <a:r>
              <a:rPr lang="en-US" sz="1800" b="1">
                <a:latin typeface="+mn-lt"/>
              </a:rPr>
              <a:t>,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2</a:t>
            </a:r>
            <a:r>
              <a:rPr lang="en-US" sz="1800" b="1">
                <a:latin typeface="+mn-lt"/>
              </a:rPr>
              <a:t>&gt; </a:t>
            </a:r>
            <a:r>
              <a:rPr lang="ru-RU" sz="1800" b="1">
                <a:latin typeface="+mn-lt"/>
              </a:rPr>
              <a:t>удовлетворяет критерию безопасности</a:t>
            </a:r>
            <a:r>
              <a:rPr lang="en-US" sz="1800" b="1">
                <a:latin typeface="+mn-lt"/>
              </a:rPr>
              <a:t>. </a:t>
            </a:r>
          </a:p>
          <a:p>
            <a:pPr eaLnBrk="1" hangingPunct="1"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ru-RU" sz="1800" b="1">
                <a:latin typeface="+mn-lt"/>
              </a:rPr>
              <a:t>Может ли быть удовлетворен запрос</a:t>
            </a:r>
            <a:r>
              <a:rPr lang="en-US" sz="1800" b="1">
                <a:latin typeface="+mn-lt"/>
              </a:rPr>
              <a:t> (3,3,0) </a:t>
            </a:r>
            <a:r>
              <a:rPr lang="ru-RU" sz="1800" b="1">
                <a:latin typeface="+mn-lt"/>
              </a:rPr>
              <a:t>для</a:t>
            </a:r>
            <a:r>
              <a:rPr lang="en-US" sz="1800" b="1">
                <a:latin typeface="+mn-lt"/>
              </a:rPr>
              <a:t>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4</a:t>
            </a:r>
            <a:r>
              <a:rPr lang="en-US" sz="1800" b="1">
                <a:latin typeface="+mn-lt"/>
              </a:rPr>
              <a:t> ?</a:t>
            </a:r>
          </a:p>
          <a:p>
            <a:pPr eaLnBrk="1" hangingPunct="1"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r>
              <a:rPr lang="ru-RU" sz="1800" b="1">
                <a:latin typeface="+mn-lt"/>
              </a:rPr>
              <a:t>Может ли быть удовлетворен запрос</a:t>
            </a:r>
            <a:r>
              <a:rPr lang="en-US" sz="1800" b="1">
                <a:latin typeface="+mn-lt"/>
              </a:rPr>
              <a:t> (0,2,0) </a:t>
            </a:r>
            <a:r>
              <a:rPr lang="ru-RU" sz="1800" b="1">
                <a:latin typeface="+mn-lt"/>
              </a:rPr>
              <a:t>для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0</a:t>
            </a:r>
            <a:r>
              <a:rPr lang="ru-RU" sz="1800" b="1" baseline="-25000">
                <a:latin typeface="+mn-lt"/>
              </a:rPr>
              <a:t> </a:t>
            </a:r>
            <a:r>
              <a:rPr lang="en-US" sz="1800" b="1">
                <a:latin typeface="+mn-lt"/>
              </a:rPr>
              <a:t>?</a:t>
            </a:r>
            <a:endParaRPr lang="en-US" sz="1800" b="1" baseline="-25000">
              <a:latin typeface="+mn-lt"/>
            </a:endParaRPr>
          </a:p>
          <a:p>
            <a:pPr eaLnBrk="1" hangingPunct="1">
              <a:tabLst>
                <a:tab pos="1544638" algn="l"/>
                <a:tab pos="2452688" algn="ctr"/>
                <a:tab pos="3767138" algn="ctr"/>
                <a:tab pos="5022850" algn="ctr"/>
              </a:tabLst>
              <a:defRPr/>
            </a:pPr>
            <a:endParaRPr lang="en-US" sz="1800" b="1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Обнаружение тупиков</a:t>
            </a:r>
            <a:endParaRPr lang="en-US" sz="3200" b="1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Позволить системе войти в состояние тупика</a:t>
            </a:r>
            <a:r>
              <a:rPr lang="en-US" sz="2400" b="1">
                <a:latin typeface="+mn-lt"/>
              </a:rPr>
              <a:t> 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Применить алгоритм обнаружения тупиков</a:t>
            </a:r>
            <a:r>
              <a:rPr lang="en-US" sz="2400" b="1">
                <a:latin typeface="+mn-lt"/>
              </a:rPr>
              <a:t/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Выполнить схему восстановления</a:t>
            </a:r>
            <a:endParaRPr lang="en-US" sz="2400" b="1">
              <a:latin typeface="+mn-lt"/>
            </a:endParaRP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Случай, когда каждый тип ресурса имеет единственный экземпляр</a:t>
            </a:r>
            <a:endParaRPr lang="en-US" sz="3600" b="1" smtClean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Строим и поддерживаем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wait-for</a:t>
            </a:r>
            <a:r>
              <a:rPr lang="en-US" sz="2400" b="1">
                <a:latin typeface="+mn-lt"/>
              </a:rPr>
              <a:t> </a:t>
            </a:r>
            <a:r>
              <a:rPr lang="ru-RU" sz="2400" b="1">
                <a:latin typeface="+mn-lt"/>
              </a:rPr>
              <a:t>граф</a:t>
            </a:r>
            <a:endParaRPr lang="en-US" sz="2400" b="1">
              <a:latin typeface="+mn-lt"/>
            </a:endParaRPr>
          </a:p>
          <a:p>
            <a:pPr lvl="1" eaLnBrk="1" hangingPunct="1">
              <a:defRPr/>
            </a:pPr>
            <a:r>
              <a:rPr lang="ru-RU" sz="2400" b="1">
                <a:latin typeface="+mn-lt"/>
              </a:rPr>
              <a:t>Вершины - процессы</a:t>
            </a:r>
            <a:r>
              <a:rPr lang="en-US" sz="2400" b="1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en-US" sz="2400" b="1" i="1">
                <a:latin typeface="+mn-lt"/>
              </a:rPr>
              <a:t>P</a:t>
            </a:r>
            <a:r>
              <a:rPr lang="en-US" sz="2400" b="1" i="1" baseline="-25000">
                <a:latin typeface="+mn-lt"/>
              </a:rPr>
              <a:t>i</a:t>
            </a:r>
            <a:r>
              <a:rPr lang="en-US" sz="2400" b="1">
                <a:latin typeface="+mn-lt"/>
              </a:rPr>
              <a:t> </a:t>
            </a:r>
            <a:r>
              <a:rPr lang="en-US" sz="2400" b="1">
                <a:latin typeface="+mn-lt"/>
                <a:sym typeface="Symbol" pitchFamily="18" charset="2"/>
              </a:rPr>
              <a:t> </a:t>
            </a:r>
            <a:r>
              <a:rPr lang="en-US" sz="2400" b="1" i="1">
                <a:latin typeface="+mn-lt"/>
                <a:sym typeface="Symbol" pitchFamily="18" charset="2"/>
              </a:rPr>
              <a:t>P</a:t>
            </a:r>
            <a:r>
              <a:rPr lang="en-US" sz="2400" b="1" i="1" baseline="-25000">
                <a:latin typeface="+mn-lt"/>
                <a:sym typeface="Symbol" pitchFamily="18" charset="2"/>
              </a:rPr>
              <a:t>j </a:t>
            </a:r>
            <a:r>
              <a:rPr lang="ru-RU" sz="2400" b="1">
                <a:latin typeface="+mn-lt"/>
                <a:sym typeface="Symbol" pitchFamily="18" charset="2"/>
              </a:rPr>
              <a:t> , если</a:t>
            </a:r>
            <a:r>
              <a:rPr lang="en-US" sz="2400" b="1">
                <a:latin typeface="+mn-lt"/>
                <a:sym typeface="Symbol" pitchFamily="18" charset="2"/>
              </a:rPr>
              <a:t> </a:t>
            </a:r>
            <a:r>
              <a:rPr lang="en-US" sz="2400" b="1" i="1">
                <a:latin typeface="+mn-lt"/>
                <a:sym typeface="Symbol" pitchFamily="18" charset="2"/>
              </a:rPr>
              <a:t>P</a:t>
            </a:r>
            <a:r>
              <a:rPr lang="en-US" sz="2400" b="1" i="1" baseline="-25000">
                <a:latin typeface="+mn-lt"/>
                <a:sym typeface="Symbol" pitchFamily="18" charset="2"/>
              </a:rPr>
              <a:t>i</a:t>
            </a:r>
            <a:r>
              <a:rPr lang="en-US" sz="2400" b="1" i="1">
                <a:latin typeface="+mn-lt"/>
                <a:sym typeface="Symbol" pitchFamily="18" charset="2"/>
              </a:rPr>
              <a:t> </a:t>
            </a:r>
            <a:r>
              <a:rPr lang="ru-RU" sz="2400" b="1">
                <a:latin typeface="+mn-lt"/>
                <a:sym typeface="Symbol" pitchFamily="18" charset="2"/>
              </a:rPr>
              <a:t>ожидает</a:t>
            </a:r>
            <a:r>
              <a:rPr lang="en-US" sz="2400" b="1" i="1">
                <a:latin typeface="+mn-lt"/>
                <a:sym typeface="Symbol" pitchFamily="18" charset="2"/>
              </a:rPr>
              <a:t> P</a:t>
            </a:r>
            <a:r>
              <a:rPr lang="en-US" sz="2400" b="1" i="1" baseline="-25000">
                <a:latin typeface="+mn-lt"/>
                <a:sym typeface="Symbol" pitchFamily="18" charset="2"/>
              </a:rPr>
              <a:t>j</a:t>
            </a:r>
            <a:r>
              <a:rPr lang="en-US" sz="2400" b="1" i="1">
                <a:latin typeface="+mn-lt"/>
                <a:sym typeface="Symbol" pitchFamily="18" charset="2"/>
              </a:rPr>
              <a:t>.</a:t>
            </a:r>
            <a:br>
              <a:rPr lang="en-US" sz="2400" b="1" i="1">
                <a:latin typeface="+mn-lt"/>
                <a:sym typeface="Symbol" pitchFamily="18" charset="2"/>
              </a:rPr>
            </a:br>
            <a:endParaRPr lang="en-US" sz="2400" b="1" i="1">
              <a:latin typeface="+mn-lt"/>
              <a:sym typeface="Symbol" pitchFamily="18" charset="2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Периодически вызываем алгоритм, который проверяет отсутствие циклов в этом графе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Алгоритм обнаружения цикла в графе требует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O(n</a:t>
            </a:r>
            <a:r>
              <a:rPr lang="en-US" sz="2400" b="1" baseline="30000">
                <a:latin typeface="+mn-lt"/>
              </a:rPr>
              <a:t>2</a:t>
            </a:r>
            <a:r>
              <a:rPr lang="en-US" sz="2400" b="1" i="1">
                <a:latin typeface="+mn-lt"/>
              </a:rPr>
              <a:t>) </a:t>
            </a:r>
            <a:r>
              <a:rPr lang="ru-RU" sz="2400" b="1">
                <a:latin typeface="+mn-lt"/>
              </a:rPr>
              <a:t>операций</a:t>
            </a:r>
            <a:r>
              <a:rPr lang="en-US" sz="2400" b="1">
                <a:latin typeface="+mn-lt"/>
              </a:rPr>
              <a:t>, </a:t>
            </a:r>
            <a:r>
              <a:rPr lang="ru-RU" sz="2400" b="1">
                <a:latin typeface="+mn-lt"/>
              </a:rPr>
              <a:t>где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n</a:t>
            </a:r>
            <a:r>
              <a:rPr lang="en-US" sz="2400" b="1">
                <a:latin typeface="+mn-lt"/>
              </a:rPr>
              <a:t> </a:t>
            </a:r>
            <a:r>
              <a:rPr lang="ru-RU" sz="2400" b="1">
                <a:latin typeface="+mn-lt"/>
              </a:rPr>
              <a:t>– число вершин в графе</a:t>
            </a:r>
            <a:r>
              <a:rPr lang="en-US" sz="2400" b="1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CE84B543-4624-4F52-BDF2-4A1EBF592736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16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Граф распределения ресурсов и граф</a:t>
            </a:r>
            <a:r>
              <a:rPr lang="en-US" sz="3600" b="1" smtClean="0"/>
              <a:t> wait-for</a:t>
            </a:r>
          </a:p>
        </p:txBody>
      </p:sp>
      <p:pic>
        <p:nvPicPr>
          <p:cNvPr id="4506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592" t="9808" r="458" b="9842"/>
          <a:stretch>
            <a:fillRect/>
          </a:stretch>
        </p:blipFill>
        <p:spPr bwMode="auto">
          <a:xfrm>
            <a:off x="1219200" y="1600200"/>
            <a:ext cx="6705600" cy="4530725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B7455DA1-33B3-4198-8CA5-A7C038373CE9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17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142875"/>
            <a:ext cx="8610600" cy="1295400"/>
          </a:xfrm>
        </p:spPr>
        <p:txBody>
          <a:bodyPr/>
          <a:lstStyle/>
          <a:p>
            <a:pPr eaLnBrk="1" hangingPunct="1"/>
            <a:r>
              <a:rPr lang="ru-RU" sz="2800" b="1" smtClean="0"/>
              <a:t>Случай, когда ресурсы существуют в нескольких экземплярах для каждого типа</a:t>
            </a:r>
            <a:endParaRPr lang="en-US" sz="2800" b="1" smtClean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i="1">
                <a:latin typeface="+mn-lt"/>
              </a:rPr>
              <a:t>Available:</a:t>
            </a:r>
            <a:r>
              <a:rPr lang="en-US" sz="2800" b="1">
                <a:latin typeface="+mn-lt"/>
              </a:rPr>
              <a:t>  </a:t>
            </a:r>
            <a:r>
              <a:rPr lang="ru-RU" sz="2800" b="1">
                <a:latin typeface="+mn-lt"/>
              </a:rPr>
              <a:t>Вектор длины</a:t>
            </a:r>
            <a:r>
              <a:rPr lang="en-US" sz="2800" b="1">
                <a:latin typeface="+mn-lt"/>
              </a:rPr>
              <a:t> </a:t>
            </a:r>
            <a:r>
              <a:rPr lang="en-US" sz="2800" b="1" i="1">
                <a:latin typeface="+mn-lt"/>
              </a:rPr>
              <a:t>m</a:t>
            </a:r>
            <a:r>
              <a:rPr lang="en-US" sz="2800" b="1">
                <a:latin typeface="+mn-lt"/>
              </a:rPr>
              <a:t>; </a:t>
            </a:r>
            <a:r>
              <a:rPr lang="ru-RU" sz="2800" b="1">
                <a:latin typeface="+mn-lt"/>
              </a:rPr>
              <a:t>указывает наличие ресурсов каждого типа</a:t>
            </a:r>
            <a:r>
              <a:rPr lang="en-US" sz="2800" b="1">
                <a:latin typeface="+mn-lt"/>
              </a:rPr>
              <a:t>.</a:t>
            </a:r>
            <a:br>
              <a:rPr lang="en-US" sz="2800" b="1">
                <a:latin typeface="+mn-lt"/>
              </a:rPr>
            </a:br>
            <a:endParaRPr lang="en-US" sz="2800" b="1"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>
                <a:latin typeface="+mn-lt"/>
              </a:rPr>
              <a:t>Allocation:</a:t>
            </a:r>
            <a:r>
              <a:rPr lang="en-US" sz="2800" b="1">
                <a:latin typeface="+mn-lt"/>
              </a:rPr>
              <a:t>  </a:t>
            </a:r>
            <a:r>
              <a:rPr lang="ru-RU" sz="2800" b="1">
                <a:latin typeface="+mn-lt"/>
              </a:rPr>
              <a:t>Матрица</a:t>
            </a:r>
            <a:r>
              <a:rPr lang="en-US" sz="2800" b="1">
                <a:latin typeface="+mn-lt"/>
              </a:rPr>
              <a:t> </a:t>
            </a:r>
            <a:r>
              <a:rPr lang="en-US" sz="2800" b="1" i="1">
                <a:latin typeface="+mn-lt"/>
              </a:rPr>
              <a:t>n </a:t>
            </a:r>
            <a:r>
              <a:rPr lang="en-US" sz="2800" b="1">
                <a:latin typeface="+mn-lt"/>
              </a:rPr>
              <a:t>x</a:t>
            </a:r>
            <a:r>
              <a:rPr lang="en-US" sz="2800" b="1" i="1">
                <a:latin typeface="+mn-lt"/>
              </a:rPr>
              <a:t> m</a:t>
            </a:r>
            <a:r>
              <a:rPr lang="en-US" sz="2800" b="1">
                <a:latin typeface="+mn-lt"/>
              </a:rPr>
              <a:t> </a:t>
            </a:r>
            <a:r>
              <a:rPr lang="ru-RU" sz="2800" b="1">
                <a:latin typeface="+mn-lt"/>
              </a:rPr>
              <a:t>, определяющая число ресурсов каждого типа, выделенных каждому процессу</a:t>
            </a:r>
            <a:r>
              <a:rPr lang="en-US" sz="2800" b="1">
                <a:latin typeface="+mn-lt"/>
              </a:rPr>
              <a:t>.</a:t>
            </a:r>
            <a:br>
              <a:rPr lang="en-US" sz="2800" b="1">
                <a:latin typeface="+mn-lt"/>
              </a:rPr>
            </a:br>
            <a:endParaRPr lang="en-US" sz="2800" b="1">
              <a:latin typeface="+mn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>
                <a:latin typeface="+mn-lt"/>
              </a:rPr>
              <a:t>Request:</a:t>
            </a:r>
            <a:r>
              <a:rPr lang="en-US" sz="2800" b="1">
                <a:latin typeface="+mn-lt"/>
              </a:rPr>
              <a:t>  </a:t>
            </a:r>
            <a:r>
              <a:rPr lang="ru-RU" sz="2800" b="1">
                <a:latin typeface="+mn-lt"/>
              </a:rPr>
              <a:t>Матрица</a:t>
            </a:r>
            <a:r>
              <a:rPr lang="en-US" sz="2800" b="1">
                <a:latin typeface="+mn-lt"/>
              </a:rPr>
              <a:t> </a:t>
            </a:r>
            <a:r>
              <a:rPr lang="en-US" sz="2800" b="1" i="1">
                <a:latin typeface="+mn-lt"/>
              </a:rPr>
              <a:t>n </a:t>
            </a:r>
            <a:r>
              <a:rPr lang="en-US" sz="2800" b="1">
                <a:latin typeface="+mn-lt"/>
              </a:rPr>
              <a:t>x</a:t>
            </a:r>
            <a:r>
              <a:rPr lang="en-US" sz="2800" b="1" i="1">
                <a:latin typeface="+mn-lt"/>
              </a:rPr>
              <a:t> m</a:t>
            </a:r>
            <a:r>
              <a:rPr lang="en-US" sz="2800" b="1">
                <a:latin typeface="+mn-lt"/>
              </a:rPr>
              <a:t> </a:t>
            </a:r>
            <a:r>
              <a:rPr lang="ru-RU" sz="2800" b="1">
                <a:latin typeface="+mn-lt"/>
              </a:rPr>
              <a:t>, задающая запросы для каждого процесса</a:t>
            </a:r>
            <a:r>
              <a:rPr lang="en-US" sz="2800" b="1">
                <a:latin typeface="+mn-lt"/>
              </a:rPr>
              <a:t>.  </a:t>
            </a:r>
            <a:r>
              <a:rPr lang="ru-RU" sz="2800" b="1">
                <a:latin typeface="+mn-lt"/>
              </a:rPr>
              <a:t>Если </a:t>
            </a:r>
            <a:r>
              <a:rPr lang="en-US" sz="2800" b="1" i="1">
                <a:latin typeface="+mn-lt"/>
              </a:rPr>
              <a:t>Request </a:t>
            </a:r>
            <a:r>
              <a:rPr lang="en-US" sz="2800" b="1">
                <a:latin typeface="+mn-lt"/>
              </a:rPr>
              <a:t>[</a:t>
            </a:r>
            <a:r>
              <a:rPr lang="en-US" sz="2800" b="1" i="1">
                <a:latin typeface="+mn-lt"/>
              </a:rPr>
              <a:t>i</a:t>
            </a:r>
            <a:r>
              <a:rPr lang="en-US" sz="2800" b="1" i="1" baseline="-25000">
                <a:latin typeface="+mn-lt"/>
              </a:rPr>
              <a:t>j</a:t>
            </a:r>
            <a:r>
              <a:rPr lang="en-US" sz="2800" b="1">
                <a:latin typeface="+mn-lt"/>
              </a:rPr>
              <a:t>] = </a:t>
            </a:r>
            <a:r>
              <a:rPr lang="en-US" sz="2800" b="1" i="1">
                <a:latin typeface="+mn-lt"/>
              </a:rPr>
              <a:t>k</a:t>
            </a:r>
            <a:r>
              <a:rPr lang="en-US" sz="2800" b="1">
                <a:latin typeface="+mn-lt"/>
              </a:rPr>
              <a:t>, </a:t>
            </a:r>
            <a:r>
              <a:rPr lang="ru-RU" sz="2800" b="1">
                <a:latin typeface="+mn-lt"/>
              </a:rPr>
              <a:t>то процесс</a:t>
            </a:r>
            <a:r>
              <a:rPr lang="en-US" sz="2800" b="1" i="1">
                <a:latin typeface="+mn-lt"/>
              </a:rPr>
              <a:t> P</a:t>
            </a:r>
            <a:r>
              <a:rPr lang="en-US" sz="2800" b="1" i="1" baseline="-25000">
                <a:latin typeface="+mn-lt"/>
              </a:rPr>
              <a:t>i</a:t>
            </a:r>
            <a:r>
              <a:rPr lang="en-US" sz="2800" b="1">
                <a:latin typeface="+mn-lt"/>
              </a:rPr>
              <a:t> </a:t>
            </a:r>
            <a:r>
              <a:rPr lang="ru-RU" sz="2800" b="1">
                <a:latin typeface="+mn-lt"/>
              </a:rPr>
              <a:t>запрашивает (еще) </a:t>
            </a:r>
            <a:r>
              <a:rPr lang="en-US" sz="2800" b="1" i="1">
                <a:latin typeface="+mn-lt"/>
              </a:rPr>
              <a:t> k</a:t>
            </a:r>
            <a:r>
              <a:rPr lang="en-US" sz="2800" b="1">
                <a:latin typeface="+mn-lt"/>
              </a:rPr>
              <a:t> </a:t>
            </a:r>
            <a:r>
              <a:rPr lang="ru-RU" sz="2800" b="1">
                <a:latin typeface="+mn-lt"/>
              </a:rPr>
              <a:t>экземпляров </a:t>
            </a:r>
            <a:r>
              <a:rPr lang="en-US" sz="2800" b="1">
                <a:latin typeface="+mn-lt"/>
              </a:rPr>
              <a:t> </a:t>
            </a:r>
            <a:r>
              <a:rPr lang="ru-RU" sz="2800" b="1">
                <a:latin typeface="+mn-lt"/>
              </a:rPr>
              <a:t>ресурса типа</a:t>
            </a:r>
            <a:r>
              <a:rPr lang="en-US" sz="2800" b="1">
                <a:latin typeface="+mn-lt"/>
              </a:rPr>
              <a:t>  </a:t>
            </a:r>
            <a:r>
              <a:rPr lang="en-US" sz="2800" b="1" i="1">
                <a:latin typeface="+mn-lt"/>
              </a:rPr>
              <a:t>R</a:t>
            </a:r>
            <a:r>
              <a:rPr lang="en-US" sz="2800" b="1" i="1" baseline="-25000">
                <a:latin typeface="+mn-lt"/>
              </a:rPr>
              <a:t>j</a:t>
            </a:r>
            <a:r>
              <a:rPr lang="en-US" sz="2800" b="1">
                <a:latin typeface="+mn-lt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C10302DD-FE8A-42A6-8898-E6B7DA2C41FC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18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Алгоритм обнаружения</a:t>
            </a:r>
            <a:r>
              <a:rPr lang="en-US" sz="3600" b="1" smtClean="0"/>
              <a:t> </a:t>
            </a:r>
            <a:r>
              <a:rPr lang="ru-RU" sz="3600" b="1" smtClean="0"/>
              <a:t>тупиков</a:t>
            </a:r>
            <a:endParaRPr lang="en-US" sz="3600" b="1" smtClean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>
                <a:latin typeface="+mn-lt"/>
              </a:rPr>
              <a:t>	</a:t>
            </a:r>
            <a:r>
              <a:rPr lang="ru-RU" sz="2000" b="1">
                <a:latin typeface="+mn-lt"/>
              </a:rPr>
              <a:t>Пусть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Work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и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Finish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– векторы длин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m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и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n</a:t>
            </a:r>
            <a:r>
              <a:rPr lang="en-US" sz="2000" b="1">
                <a:latin typeface="+mn-lt"/>
              </a:rPr>
              <a:t>, </a:t>
            </a:r>
            <a:r>
              <a:rPr lang="ru-RU" sz="2000" b="1">
                <a:latin typeface="+mn-lt"/>
              </a:rPr>
              <a:t>соответственно.</a:t>
            </a:r>
            <a:r>
              <a:rPr lang="en-US" sz="2000" b="1">
                <a:latin typeface="+mn-lt"/>
              </a:rPr>
              <a:t> </a:t>
            </a:r>
            <a:endParaRPr lang="ru-RU" sz="2000" b="1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>
                <a:latin typeface="+mn-lt"/>
              </a:rPr>
              <a:t>     1. Инициализация</a:t>
            </a:r>
            <a:r>
              <a:rPr lang="en-US" sz="2000" b="1">
                <a:latin typeface="+mn-lt"/>
              </a:rPr>
              <a:t>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>
                <a:latin typeface="+mn-lt"/>
              </a:rPr>
              <a:t>(a) </a:t>
            </a:r>
            <a:r>
              <a:rPr lang="en-US" b="1" i="1">
                <a:latin typeface="+mn-lt"/>
              </a:rPr>
              <a:t>Work</a:t>
            </a:r>
            <a:r>
              <a:rPr lang="en-US" b="1">
                <a:latin typeface="+mn-lt"/>
              </a:rPr>
              <a:t> = </a:t>
            </a:r>
            <a:r>
              <a:rPr lang="en-US" b="1" i="1">
                <a:latin typeface="+mn-lt"/>
              </a:rPr>
              <a:t>Available</a:t>
            </a:r>
            <a:endParaRPr lang="en-US" b="1">
              <a:latin typeface="+mn-lt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>
                <a:latin typeface="+mn-lt"/>
              </a:rPr>
              <a:t>(b)	For </a:t>
            </a:r>
            <a:r>
              <a:rPr lang="en-US" b="1" i="1">
                <a:latin typeface="+mn-lt"/>
              </a:rPr>
              <a:t>i</a:t>
            </a:r>
            <a:r>
              <a:rPr lang="en-US" b="1">
                <a:latin typeface="+mn-lt"/>
              </a:rPr>
              <a:t> = 1,2, …,</a:t>
            </a:r>
            <a:r>
              <a:rPr lang="en-US" b="1" i="1">
                <a:latin typeface="+mn-lt"/>
              </a:rPr>
              <a:t> n</a:t>
            </a:r>
            <a:r>
              <a:rPr lang="en-US" b="1">
                <a:latin typeface="+mn-lt"/>
              </a:rPr>
              <a:t>, if </a:t>
            </a:r>
            <a:r>
              <a:rPr lang="en-US" b="1" i="1">
                <a:latin typeface="+mn-lt"/>
              </a:rPr>
              <a:t>Allocation</a:t>
            </a:r>
            <a:r>
              <a:rPr lang="en-US" b="1" i="1" baseline="-25000">
                <a:latin typeface="+mn-lt"/>
              </a:rPr>
              <a:t>i</a:t>
            </a:r>
            <a:r>
              <a:rPr lang="en-US" b="1">
                <a:latin typeface="+mn-lt"/>
              </a:rPr>
              <a:t> </a:t>
            </a:r>
            <a:r>
              <a:rPr lang="en-US" b="1">
                <a:latin typeface="+mn-lt"/>
                <a:sym typeface="Symbol" pitchFamily="18" charset="2"/>
              </a:rPr>
              <a:t> 0, then </a:t>
            </a:r>
            <a:br>
              <a:rPr lang="en-US" b="1">
                <a:latin typeface="+mn-lt"/>
                <a:sym typeface="Symbol" pitchFamily="18" charset="2"/>
              </a:rPr>
            </a:br>
            <a:r>
              <a:rPr lang="en-US" b="1" i="1">
                <a:latin typeface="+mn-lt"/>
                <a:sym typeface="Symbol" pitchFamily="18" charset="2"/>
              </a:rPr>
              <a:t>Finish</a:t>
            </a:r>
            <a:r>
              <a:rPr lang="en-US" b="1">
                <a:latin typeface="+mn-lt"/>
                <a:sym typeface="Symbol" pitchFamily="18" charset="2"/>
              </a:rPr>
              <a:t>[i] = false;</a:t>
            </a:r>
            <a:r>
              <a:rPr lang="ru-RU" b="1">
                <a:latin typeface="+mn-lt"/>
                <a:sym typeface="Symbol" pitchFamily="18" charset="2"/>
              </a:rPr>
              <a:t> </a:t>
            </a:r>
            <a:r>
              <a:rPr lang="en-US" b="1">
                <a:latin typeface="+mn-lt"/>
                <a:sym typeface="Symbol" pitchFamily="18" charset="2"/>
              </a:rPr>
              <a:t>otherwise, </a:t>
            </a:r>
            <a:r>
              <a:rPr lang="en-US" b="1" i="1">
                <a:latin typeface="+mn-lt"/>
                <a:sym typeface="Symbol" pitchFamily="18" charset="2"/>
              </a:rPr>
              <a:t>Finish</a:t>
            </a:r>
            <a:r>
              <a:rPr lang="en-US" b="1">
                <a:latin typeface="+mn-lt"/>
                <a:sym typeface="Symbol" pitchFamily="18" charset="2"/>
              </a:rPr>
              <a:t>[i] = </a:t>
            </a:r>
            <a:r>
              <a:rPr lang="en-US" b="1" i="1">
                <a:latin typeface="+mn-lt"/>
                <a:sym typeface="Symbol" pitchFamily="18" charset="2"/>
              </a:rPr>
              <a:t>true</a:t>
            </a:r>
            <a:r>
              <a:rPr lang="en-US" b="1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2.	</a:t>
            </a:r>
            <a:r>
              <a:rPr lang="ru-RU" sz="2000" b="1">
                <a:latin typeface="+mn-lt"/>
              </a:rPr>
              <a:t>Найти индекс 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i </a:t>
            </a:r>
            <a:r>
              <a:rPr lang="ru-RU" sz="2000" b="1">
                <a:latin typeface="+mn-lt"/>
              </a:rPr>
              <a:t>такой, что</a:t>
            </a:r>
            <a:r>
              <a:rPr lang="en-US" sz="2000" b="1">
                <a:latin typeface="+mn-lt"/>
              </a:rPr>
              <a:t>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>
                <a:latin typeface="+mn-lt"/>
              </a:rPr>
              <a:t>(a)	</a:t>
            </a:r>
            <a:r>
              <a:rPr lang="en-US" b="1" i="1">
                <a:latin typeface="+mn-lt"/>
              </a:rPr>
              <a:t>Finish</a:t>
            </a:r>
            <a:r>
              <a:rPr lang="en-US" b="1">
                <a:latin typeface="+mn-lt"/>
              </a:rPr>
              <a:t>[</a:t>
            </a:r>
            <a:r>
              <a:rPr lang="en-US" b="1" i="1">
                <a:latin typeface="+mn-lt"/>
              </a:rPr>
              <a:t>i</a:t>
            </a:r>
            <a:r>
              <a:rPr lang="en-US" b="1">
                <a:latin typeface="+mn-lt"/>
              </a:rPr>
              <a:t>] == </a:t>
            </a:r>
            <a:r>
              <a:rPr lang="en-US" b="1" i="1">
                <a:latin typeface="+mn-lt"/>
              </a:rPr>
              <a:t>false</a:t>
            </a:r>
            <a:endParaRPr lang="en-US" b="1">
              <a:latin typeface="+mn-lt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>
                <a:latin typeface="+mn-lt"/>
              </a:rPr>
              <a:t>(b)	</a:t>
            </a:r>
            <a:r>
              <a:rPr lang="en-US" b="1" i="1">
                <a:latin typeface="+mn-lt"/>
              </a:rPr>
              <a:t>Request</a:t>
            </a:r>
            <a:r>
              <a:rPr lang="en-US" b="1" i="1" baseline="-25000">
                <a:latin typeface="+mn-lt"/>
              </a:rPr>
              <a:t>i</a:t>
            </a:r>
            <a:r>
              <a:rPr lang="en-US" b="1">
                <a:latin typeface="+mn-lt"/>
              </a:rPr>
              <a:t> </a:t>
            </a:r>
            <a:r>
              <a:rPr lang="en-US" b="1">
                <a:latin typeface="+mn-lt"/>
                <a:sym typeface="Symbol" pitchFamily="18" charset="2"/>
              </a:rPr>
              <a:t> </a:t>
            </a:r>
            <a:r>
              <a:rPr lang="en-US" b="1" i="1">
                <a:latin typeface="+mn-lt"/>
                <a:sym typeface="Symbol" pitchFamily="18" charset="2"/>
              </a:rPr>
              <a:t>Work</a:t>
            </a:r>
            <a:br>
              <a:rPr lang="en-US" b="1" i="1">
                <a:latin typeface="+mn-lt"/>
                <a:sym typeface="Symbol" pitchFamily="18" charset="2"/>
              </a:rPr>
            </a:br>
            <a:endParaRPr lang="en-US" b="1">
              <a:latin typeface="+mn-lt"/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b="1">
                <a:latin typeface="+mn-lt"/>
                <a:sym typeface="Symbol" pitchFamily="18" charset="2"/>
              </a:rPr>
              <a:t>Если</a:t>
            </a:r>
            <a:r>
              <a:rPr lang="en-US" b="1">
                <a:latin typeface="+mn-lt"/>
                <a:sym typeface="Symbol" pitchFamily="18" charset="2"/>
              </a:rPr>
              <a:t> </a:t>
            </a:r>
            <a:r>
              <a:rPr lang="ru-RU" b="1">
                <a:latin typeface="+mn-lt"/>
                <a:sym typeface="Symbol" pitchFamily="18" charset="2"/>
              </a:rPr>
              <a:t>нет такого </a:t>
            </a:r>
            <a:r>
              <a:rPr lang="en-US" b="1" i="1">
                <a:latin typeface="+mn-lt"/>
                <a:sym typeface="Symbol" pitchFamily="18" charset="2"/>
              </a:rPr>
              <a:t>i</a:t>
            </a:r>
            <a:r>
              <a:rPr lang="en-US" b="1">
                <a:latin typeface="+mn-lt"/>
                <a:sym typeface="Symbol" pitchFamily="18" charset="2"/>
              </a:rPr>
              <a:t> </a:t>
            </a:r>
            <a:r>
              <a:rPr lang="ru-RU" b="1">
                <a:latin typeface="+mn-lt"/>
                <a:sym typeface="Symbol" pitchFamily="18" charset="2"/>
              </a:rPr>
              <a:t>, перейти к шагу 4</a:t>
            </a:r>
            <a:r>
              <a:rPr lang="en-US" b="1">
                <a:latin typeface="+mn-lt"/>
                <a:sym typeface="Symbol" pitchFamily="18" charset="2"/>
              </a:rPr>
              <a:t>. </a:t>
            </a:r>
            <a:endParaRPr lang="en-US" b="1">
              <a:latin typeface="+mn-lt"/>
            </a:endParaRPr>
          </a:p>
          <a:p>
            <a:pPr eaLnBrk="1" hangingPunct="1"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90CD2798-C0E1-4BA7-BF01-09AA2EF801FA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19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Алгоритм обнаружения (прод.)</a:t>
            </a:r>
            <a:endParaRPr lang="en-US" sz="3600" b="1" smtClean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>
                <a:latin typeface="+mn-lt"/>
              </a:rPr>
              <a:t>3.</a:t>
            </a:r>
            <a:r>
              <a:rPr lang="en-US" sz="2400" b="1">
                <a:latin typeface="+mn-lt"/>
              </a:rPr>
              <a:t>	</a:t>
            </a:r>
            <a:r>
              <a:rPr lang="en-US" sz="2400" b="1" i="1">
                <a:latin typeface="+mn-lt"/>
              </a:rPr>
              <a:t>Work</a:t>
            </a:r>
            <a:r>
              <a:rPr lang="en-US" sz="2400" b="1">
                <a:latin typeface="+mn-lt"/>
              </a:rPr>
              <a:t> = </a:t>
            </a:r>
            <a:r>
              <a:rPr lang="en-US" sz="2400" b="1" i="1">
                <a:latin typeface="+mn-lt"/>
              </a:rPr>
              <a:t>Work</a:t>
            </a:r>
            <a:r>
              <a:rPr lang="en-US" sz="2400" b="1">
                <a:latin typeface="+mn-lt"/>
              </a:rPr>
              <a:t> + </a:t>
            </a:r>
            <a:r>
              <a:rPr lang="en-US" sz="2400" b="1" i="1">
                <a:latin typeface="+mn-lt"/>
              </a:rPr>
              <a:t>Allocation</a:t>
            </a:r>
            <a:r>
              <a:rPr lang="en-US" sz="2400" b="1" i="1" baseline="-25000">
                <a:latin typeface="+mn-lt"/>
              </a:rPr>
              <a:t>i</a:t>
            </a:r>
            <a:r>
              <a:rPr lang="en-US" sz="2400" b="1">
                <a:latin typeface="+mn-lt"/>
              </a:rPr>
              <a:t/>
            </a:r>
            <a:br>
              <a:rPr lang="en-US" sz="2400" b="1">
                <a:latin typeface="+mn-lt"/>
              </a:rPr>
            </a:br>
            <a:r>
              <a:rPr lang="en-US" sz="2400" b="1" i="1">
                <a:latin typeface="+mn-lt"/>
              </a:rPr>
              <a:t>Finish</a:t>
            </a:r>
            <a:r>
              <a:rPr lang="en-US" sz="2400" b="1">
                <a:latin typeface="+mn-lt"/>
              </a:rPr>
              <a:t>[</a:t>
            </a:r>
            <a:r>
              <a:rPr lang="en-US" sz="2400" b="1" i="1">
                <a:latin typeface="+mn-lt"/>
              </a:rPr>
              <a:t>i</a:t>
            </a:r>
            <a:r>
              <a:rPr lang="en-US" sz="2400" b="1">
                <a:latin typeface="+mn-lt"/>
              </a:rPr>
              <a:t>] = </a:t>
            </a:r>
            <a:r>
              <a:rPr lang="en-US" sz="2400" b="1" i="1">
                <a:latin typeface="+mn-lt"/>
              </a:rPr>
              <a:t>true</a:t>
            </a:r>
            <a:r>
              <a:rPr lang="en-US" sz="2400" b="1">
                <a:latin typeface="+mn-lt"/>
              </a:rPr>
              <a:t/>
            </a:r>
            <a:br>
              <a:rPr lang="en-US" sz="2400" b="1">
                <a:latin typeface="+mn-lt"/>
              </a:rPr>
            </a:br>
            <a:r>
              <a:rPr lang="ru-RU" sz="2400" b="1">
                <a:latin typeface="+mn-lt"/>
              </a:rPr>
              <a:t>перейти к шагу</a:t>
            </a:r>
            <a:r>
              <a:rPr lang="en-US" sz="2400" b="1">
                <a:latin typeface="+mn-lt"/>
              </a:rPr>
              <a:t> 2.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>
                <a:latin typeface="+mn-lt"/>
              </a:rPr>
              <a:t>4.	</a:t>
            </a:r>
            <a:r>
              <a:rPr lang="ru-RU" sz="2400" b="1">
                <a:latin typeface="+mn-lt"/>
              </a:rPr>
              <a:t>Если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Finish</a:t>
            </a:r>
            <a:r>
              <a:rPr lang="en-US" sz="2400" b="1">
                <a:latin typeface="+mn-lt"/>
              </a:rPr>
              <a:t>[</a:t>
            </a:r>
            <a:r>
              <a:rPr lang="en-US" sz="2400" b="1" i="1">
                <a:latin typeface="+mn-lt"/>
              </a:rPr>
              <a:t>i</a:t>
            </a:r>
            <a:r>
              <a:rPr lang="en-US" sz="2400" b="1">
                <a:latin typeface="+mn-lt"/>
              </a:rPr>
              <a:t>] == false </a:t>
            </a:r>
            <a:r>
              <a:rPr lang="ru-RU" sz="2400" b="1">
                <a:latin typeface="+mn-lt"/>
              </a:rPr>
              <a:t>для некоторого</a:t>
            </a:r>
            <a:r>
              <a:rPr lang="en-US" sz="2400" b="1">
                <a:latin typeface="+mn-lt"/>
              </a:rPr>
              <a:t> </a:t>
            </a:r>
            <a:r>
              <a:rPr lang="en-US" sz="2400" b="1" i="1">
                <a:latin typeface="+mn-lt"/>
              </a:rPr>
              <a:t>i</a:t>
            </a:r>
            <a:r>
              <a:rPr lang="en-US" sz="2400" b="1">
                <a:latin typeface="+mn-lt"/>
              </a:rPr>
              <a:t>, 1 </a:t>
            </a:r>
            <a:r>
              <a:rPr lang="en-US" sz="2400" b="1">
                <a:latin typeface="+mn-lt"/>
                <a:sym typeface="Symbol" pitchFamily="18" charset="2"/>
              </a:rPr>
              <a:t> </a:t>
            </a:r>
            <a:r>
              <a:rPr lang="en-US" sz="2400" b="1" i="1">
                <a:latin typeface="+mn-lt"/>
                <a:sym typeface="Symbol" pitchFamily="18" charset="2"/>
              </a:rPr>
              <a:t>i</a:t>
            </a:r>
            <a:r>
              <a:rPr lang="en-US" sz="2400" b="1">
                <a:latin typeface="+mn-lt"/>
                <a:sym typeface="Symbol" pitchFamily="18" charset="2"/>
              </a:rPr>
              <a:t>   </a:t>
            </a:r>
            <a:r>
              <a:rPr lang="en-US" sz="2400" b="1" i="1">
                <a:latin typeface="+mn-lt"/>
                <a:sym typeface="Symbol" pitchFamily="18" charset="2"/>
              </a:rPr>
              <a:t>n</a:t>
            </a:r>
            <a:r>
              <a:rPr lang="en-US" sz="2400" b="1">
                <a:latin typeface="+mn-lt"/>
                <a:sym typeface="Symbol" pitchFamily="18" charset="2"/>
              </a:rPr>
              <a:t>, </a:t>
            </a:r>
            <a:r>
              <a:rPr lang="ru-RU" sz="2400" b="1">
                <a:latin typeface="+mn-lt"/>
                <a:sym typeface="Symbol" pitchFamily="18" charset="2"/>
              </a:rPr>
              <a:t>то система в состоянии тупика</a:t>
            </a:r>
            <a:r>
              <a:rPr lang="en-US" sz="2400" b="1">
                <a:latin typeface="+mn-lt"/>
                <a:sym typeface="Symbol" pitchFamily="18" charset="2"/>
              </a:rPr>
              <a:t>. </a:t>
            </a:r>
            <a:r>
              <a:rPr lang="ru-RU" sz="2400" b="1">
                <a:latin typeface="+mn-lt"/>
                <a:sym typeface="Symbol" pitchFamily="18" charset="2"/>
              </a:rPr>
              <a:t>Более того, если</a:t>
            </a:r>
            <a:r>
              <a:rPr lang="en-US" sz="2400" b="1">
                <a:latin typeface="+mn-lt"/>
                <a:sym typeface="Symbol" pitchFamily="18" charset="2"/>
              </a:rPr>
              <a:t> </a:t>
            </a:r>
            <a:r>
              <a:rPr lang="en-US" sz="2400" b="1" i="1">
                <a:latin typeface="+mn-lt"/>
                <a:sym typeface="Symbol" pitchFamily="18" charset="2"/>
              </a:rPr>
              <a:t>Finish</a:t>
            </a:r>
            <a:r>
              <a:rPr lang="en-US" sz="2400" b="1">
                <a:latin typeface="+mn-lt"/>
                <a:sym typeface="Symbol" pitchFamily="18" charset="2"/>
              </a:rPr>
              <a:t>[</a:t>
            </a:r>
            <a:r>
              <a:rPr lang="en-US" sz="2400" b="1" i="1">
                <a:latin typeface="+mn-lt"/>
                <a:sym typeface="Symbol" pitchFamily="18" charset="2"/>
              </a:rPr>
              <a:t>i</a:t>
            </a:r>
            <a:r>
              <a:rPr lang="en-US" sz="2400" b="1">
                <a:latin typeface="+mn-lt"/>
                <a:sym typeface="Symbol" pitchFamily="18" charset="2"/>
              </a:rPr>
              <a:t>] == </a:t>
            </a:r>
            <a:r>
              <a:rPr lang="en-US" sz="2400" b="1" i="1">
                <a:latin typeface="+mn-lt"/>
                <a:sym typeface="Symbol" pitchFamily="18" charset="2"/>
              </a:rPr>
              <a:t>false</a:t>
            </a:r>
            <a:r>
              <a:rPr lang="en-US" sz="2400" b="1">
                <a:latin typeface="+mn-lt"/>
                <a:sym typeface="Symbol" pitchFamily="18" charset="2"/>
              </a:rPr>
              <a:t>, </a:t>
            </a:r>
            <a:r>
              <a:rPr lang="ru-RU" sz="2400" b="1">
                <a:latin typeface="+mn-lt"/>
                <a:sym typeface="Symbol" pitchFamily="18" charset="2"/>
              </a:rPr>
              <a:t>то</a:t>
            </a:r>
            <a:r>
              <a:rPr lang="en-US" sz="2400" b="1">
                <a:latin typeface="+mn-lt"/>
                <a:sym typeface="Symbol" pitchFamily="18" charset="2"/>
              </a:rPr>
              <a:t> </a:t>
            </a:r>
            <a:r>
              <a:rPr lang="en-US" sz="2400" b="1" i="1">
                <a:latin typeface="+mn-lt"/>
                <a:sym typeface="Symbol" pitchFamily="18" charset="2"/>
              </a:rPr>
              <a:t>P</a:t>
            </a:r>
            <a:r>
              <a:rPr lang="en-US" sz="2400" b="1" i="1" baseline="-25000">
                <a:latin typeface="+mn-lt"/>
                <a:sym typeface="Symbol" pitchFamily="18" charset="2"/>
              </a:rPr>
              <a:t>i</a:t>
            </a:r>
            <a:r>
              <a:rPr lang="en-US" sz="2400" b="1">
                <a:latin typeface="+mn-lt"/>
                <a:sym typeface="Symbol" pitchFamily="18" charset="2"/>
              </a:rPr>
              <a:t> </a:t>
            </a:r>
            <a:r>
              <a:rPr lang="ru-RU" sz="2400" b="1">
                <a:latin typeface="+mn-lt"/>
                <a:sym typeface="Symbol" pitchFamily="18" charset="2"/>
              </a:rPr>
              <a:t>– в состоянии тупика</a:t>
            </a:r>
            <a:r>
              <a:rPr lang="en-US" sz="2400" b="1">
                <a:latin typeface="+mn-lt"/>
                <a:sym typeface="Symbol" pitchFamily="18" charset="2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b="1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latin typeface="Helvetica" pitchFamily="34" charset="0"/>
                <a:sym typeface="Symbol" pitchFamily="18" charset="2"/>
              </a:rPr>
              <a:t>Алгоритм требует</a:t>
            </a:r>
            <a:r>
              <a:rPr lang="en-US" sz="2000">
                <a:latin typeface="Helvetica" pitchFamily="34" charset="0"/>
                <a:sym typeface="Symbol" pitchFamily="18" charset="2"/>
              </a:rPr>
              <a:t> O(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m </a:t>
            </a:r>
            <a:r>
              <a:rPr lang="en-US" sz="2000">
                <a:latin typeface="Helvetica" pitchFamily="34" charset="0"/>
                <a:sym typeface="Symbol" pitchFamily="18" charset="2"/>
              </a:rPr>
              <a:t>x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 n</a:t>
            </a:r>
            <a:r>
              <a:rPr lang="en-US" sz="2000" baseline="30000">
                <a:latin typeface="Helvetica" pitchFamily="34" charset="0"/>
                <a:sym typeface="Symbol" pitchFamily="18" charset="2"/>
              </a:rPr>
              <a:t>2</a:t>
            </a:r>
            <a:r>
              <a:rPr lang="en-US" sz="2000">
                <a:latin typeface="Helvetica" pitchFamily="34" charset="0"/>
                <a:sym typeface="Symbol" pitchFamily="18" charset="2"/>
              </a:rPr>
              <a:t>) </a:t>
            </a:r>
            <a:r>
              <a:rPr lang="ru-RU" sz="2000">
                <a:latin typeface="Helvetica" pitchFamily="34" charset="0"/>
                <a:sym typeface="Symbol" pitchFamily="18" charset="2"/>
              </a:rPr>
              <a:t>операций для определения того, </a:t>
            </a:r>
            <a:r>
              <a:rPr lang="en-US" sz="2000">
                <a:latin typeface="Helvetica" pitchFamily="34" charset="0"/>
                <a:sym typeface="Symbol" pitchFamily="18" charset="2"/>
              </a:rPr>
              <a:t> </a:t>
            </a:r>
            <a:r>
              <a:rPr lang="ru-RU" sz="2000">
                <a:latin typeface="Helvetica" pitchFamily="34" charset="0"/>
                <a:sym typeface="Symbol" pitchFamily="18" charset="2"/>
              </a:rPr>
              <a:t>находится ли система в тупиковом состоянии</a:t>
            </a:r>
            <a:r>
              <a:rPr lang="en-US" sz="2000">
                <a:latin typeface="Helvetica" pitchFamily="34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85763"/>
            <a:ext cx="7553325" cy="485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Безопасное состояние</a:t>
            </a:r>
            <a:endParaRPr lang="en-US" sz="3600" b="1">
              <a:latin typeface="+mj-lt"/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34350" cy="4946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Когда процесс запрашивает доступный ресурс, система должна определить, приведет ли немедленное выделение данного ресурса к </a:t>
            </a:r>
            <a:r>
              <a:rPr lang="ru-RU" sz="1800" b="1" i="1">
                <a:latin typeface="+mn-lt"/>
              </a:rPr>
              <a:t>безопасному состоянию</a:t>
            </a:r>
            <a:r>
              <a:rPr lang="en-US" sz="1800" b="1">
                <a:latin typeface="+mn-lt"/>
              </a:rPr>
              <a:t>.</a:t>
            </a:r>
            <a:br>
              <a:rPr lang="en-US" sz="1800" b="1">
                <a:latin typeface="+mn-lt"/>
              </a:rPr>
            </a:br>
            <a:endParaRPr lang="en-US" sz="18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Система находится в безопасном состоянии, если существует безопасная последовательность, состоящая из всех процессов</a:t>
            </a:r>
            <a:r>
              <a:rPr lang="en-US" sz="1800" b="1">
                <a:latin typeface="+mn-lt"/>
              </a:rPr>
              <a:t>. </a:t>
            </a:r>
            <a:br>
              <a:rPr lang="en-US" sz="1800" b="1">
                <a:latin typeface="+mn-lt"/>
              </a:rPr>
            </a:br>
            <a:endParaRPr lang="en-US" sz="18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Последовательность</a:t>
            </a:r>
            <a:r>
              <a:rPr lang="en-US" sz="1800" b="1">
                <a:latin typeface="+mn-lt"/>
              </a:rPr>
              <a:t> &lt;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1</a:t>
            </a:r>
            <a:r>
              <a:rPr lang="en-US" sz="1800" b="1">
                <a:latin typeface="+mn-lt"/>
              </a:rPr>
              <a:t>,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2</a:t>
            </a:r>
            <a:r>
              <a:rPr lang="en-US" sz="1800" b="1">
                <a:latin typeface="+mn-lt"/>
              </a:rPr>
              <a:t>, …,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i="1" baseline="-25000">
                <a:latin typeface="+mn-lt"/>
              </a:rPr>
              <a:t>n</a:t>
            </a:r>
            <a:r>
              <a:rPr lang="en-US" sz="1800" b="1">
                <a:latin typeface="+mn-lt"/>
              </a:rPr>
              <a:t>&gt; </a:t>
            </a:r>
            <a:r>
              <a:rPr lang="ru-RU" sz="1800" b="1">
                <a:latin typeface="+mn-lt"/>
              </a:rPr>
              <a:t>безопасна, если для каждого</a:t>
            </a:r>
            <a:r>
              <a:rPr lang="en-US" sz="1800" b="1" i="1">
                <a:latin typeface="+mn-lt"/>
              </a:rPr>
              <a:t> P</a:t>
            </a:r>
            <a:r>
              <a:rPr lang="en-US" sz="1800" b="1" baseline="-25000">
                <a:latin typeface="+mn-lt"/>
              </a:rPr>
              <a:t>i</a:t>
            </a:r>
            <a:r>
              <a:rPr lang="ru-RU" sz="1800" b="1" baseline="-25000">
                <a:latin typeface="+mn-lt"/>
              </a:rPr>
              <a:t> </a:t>
            </a:r>
            <a:r>
              <a:rPr lang="ru-RU" sz="1800" b="1">
                <a:latin typeface="+mn-lt"/>
              </a:rPr>
              <a:t>ресурсы, которые</a:t>
            </a:r>
            <a:r>
              <a:rPr lang="en-US" sz="1800" b="1">
                <a:latin typeface="+mn-lt"/>
              </a:rPr>
              <a:t> </a:t>
            </a:r>
            <a:r>
              <a:rPr lang="en-US" sz="1800" b="1" i="1">
                <a:latin typeface="+mn-lt"/>
              </a:rPr>
              <a:t>Pi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может еще запросить, 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могут быть выделены из текущих доступных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ресурсов </a:t>
            </a:r>
            <a:r>
              <a:rPr lang="en-US" sz="1800" b="1">
                <a:latin typeface="+mn-lt"/>
              </a:rPr>
              <a:t>+ </a:t>
            </a:r>
            <a:r>
              <a:rPr lang="ru-RU" sz="1800" b="1">
                <a:latin typeface="+mn-lt"/>
              </a:rPr>
              <a:t>ресурсов, удерживаемых</a:t>
            </a:r>
            <a:r>
              <a:rPr lang="en-US" sz="1800" b="1">
                <a:latin typeface="+mn-lt"/>
              </a:rPr>
              <a:t>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i="1" baseline="-25000">
                <a:latin typeface="+mn-lt"/>
              </a:rPr>
              <a:t>j</a:t>
            </a:r>
            <a:r>
              <a:rPr lang="en-US" sz="1800" b="1">
                <a:latin typeface="+mn-lt"/>
              </a:rPr>
              <a:t>, </a:t>
            </a:r>
            <a:r>
              <a:rPr lang="ru-RU" sz="1800" b="1">
                <a:latin typeface="+mn-lt"/>
              </a:rPr>
              <a:t>где</a:t>
            </a:r>
            <a:r>
              <a:rPr lang="en-US" sz="1800" b="1">
                <a:latin typeface="+mn-lt"/>
              </a:rPr>
              <a:t> </a:t>
            </a:r>
            <a:r>
              <a:rPr lang="en-US" sz="1800" b="1" i="1">
                <a:latin typeface="+mn-lt"/>
              </a:rPr>
              <a:t>j&lt;i</a:t>
            </a:r>
            <a:r>
              <a:rPr lang="en-US" sz="1800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Если потребности</a:t>
            </a:r>
            <a:r>
              <a:rPr lang="en-US" sz="1800" b="1">
                <a:latin typeface="+mn-lt"/>
              </a:rPr>
              <a:t> P</a:t>
            </a:r>
            <a:r>
              <a:rPr lang="en-US" sz="1800" b="1" baseline="-25000">
                <a:latin typeface="+mn-lt"/>
              </a:rPr>
              <a:t>i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в ресурсах не могут быть немедленно удовлетворены</a:t>
            </a:r>
            <a:r>
              <a:rPr lang="en-US" sz="1800" b="1">
                <a:latin typeface="+mn-lt"/>
              </a:rPr>
              <a:t>, </a:t>
            </a:r>
            <a:r>
              <a:rPr lang="ru-RU" sz="1800" b="1">
                <a:latin typeface="+mn-lt"/>
              </a:rPr>
              <a:t>то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i="1" baseline="-25000">
                <a:latin typeface="+mn-lt"/>
              </a:rPr>
              <a:t>i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может подождать, пока</a:t>
            </a:r>
            <a:r>
              <a:rPr lang="en-US" sz="1800" b="1">
                <a:latin typeface="+mn-lt"/>
              </a:rPr>
              <a:t>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i="1" baseline="-25000">
                <a:latin typeface="+mn-lt"/>
              </a:rPr>
              <a:t>j</a:t>
            </a:r>
            <a:r>
              <a:rPr lang="en-US" sz="1800" b="1" i="1">
                <a:latin typeface="+mn-lt"/>
              </a:rPr>
              <a:t> </a:t>
            </a:r>
            <a:r>
              <a:rPr lang="ru-RU" sz="1800" b="1">
                <a:latin typeface="+mn-lt"/>
              </a:rPr>
              <a:t>завершатся</a:t>
            </a:r>
            <a:r>
              <a:rPr lang="en-US" sz="1800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Когда</a:t>
            </a:r>
            <a:r>
              <a:rPr lang="en-US" sz="1800" b="1">
                <a:latin typeface="+mn-lt"/>
              </a:rPr>
              <a:t>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i="1" baseline="-25000">
                <a:latin typeface="+mn-lt"/>
              </a:rPr>
              <a:t>j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завершены</a:t>
            </a:r>
            <a:r>
              <a:rPr lang="en-US" sz="1800" b="1">
                <a:latin typeface="+mn-lt"/>
              </a:rPr>
              <a:t>,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baseline="-25000">
                <a:latin typeface="+mn-lt"/>
              </a:rPr>
              <a:t>i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может получить требуемые ресурсы</a:t>
            </a:r>
            <a:r>
              <a:rPr lang="en-US" sz="1800" b="1">
                <a:latin typeface="+mn-lt"/>
              </a:rPr>
              <a:t>, </a:t>
            </a:r>
            <a:r>
              <a:rPr lang="ru-RU" sz="1800" b="1">
                <a:latin typeface="+mn-lt"/>
              </a:rPr>
              <a:t>выполниться</a:t>
            </a:r>
            <a:r>
              <a:rPr lang="en-US" sz="1800" b="1">
                <a:latin typeface="+mn-lt"/>
              </a:rPr>
              <a:t>, </a:t>
            </a:r>
            <a:r>
              <a:rPr lang="ru-RU" sz="1800" b="1">
                <a:latin typeface="+mn-lt"/>
              </a:rPr>
              <a:t>вернуть удерживаемые ресурсы и завершиться</a:t>
            </a:r>
            <a:r>
              <a:rPr lang="en-US" sz="1800" b="1">
                <a:latin typeface="+mn-lt"/>
              </a:rPr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b="1">
                <a:latin typeface="+mn-lt"/>
              </a:rPr>
              <a:t>Когда</a:t>
            </a:r>
            <a:r>
              <a:rPr lang="en-US" sz="1800" b="1">
                <a:latin typeface="+mn-lt"/>
              </a:rPr>
              <a:t>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i="1" baseline="-25000">
                <a:latin typeface="+mn-lt"/>
              </a:rPr>
              <a:t>i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завершается</a:t>
            </a:r>
            <a:r>
              <a:rPr lang="en-US" sz="1800" b="1">
                <a:latin typeface="+mn-lt"/>
              </a:rPr>
              <a:t> </a:t>
            </a:r>
            <a:r>
              <a:rPr lang="en-US" sz="1800" b="1" i="1">
                <a:latin typeface="+mn-lt"/>
              </a:rPr>
              <a:t>P</a:t>
            </a:r>
            <a:r>
              <a:rPr lang="en-US" sz="1800" b="1" i="1" baseline="-25000">
                <a:latin typeface="+mn-lt"/>
              </a:rPr>
              <a:t>i</a:t>
            </a:r>
            <a:r>
              <a:rPr lang="en-US" sz="1800" b="1" baseline="-25000">
                <a:latin typeface="+mn-lt"/>
              </a:rPr>
              <a:t>+1</a:t>
            </a:r>
            <a:r>
              <a:rPr lang="en-US" sz="1800" b="1">
                <a:latin typeface="+mn-lt"/>
              </a:rPr>
              <a:t> </a:t>
            </a:r>
            <a:r>
              <a:rPr lang="ru-RU" sz="1800" b="1">
                <a:latin typeface="+mn-lt"/>
              </a:rPr>
              <a:t>может получить требуемые ресурсы, и так далее</a:t>
            </a:r>
            <a:r>
              <a:rPr lang="en-US" sz="1800" b="1">
                <a:latin typeface="+mn-lt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F1A4A546-C65B-453D-BEC5-5F1DD4B2996B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20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07375" cy="758825"/>
          </a:xfrm>
        </p:spPr>
        <p:txBody>
          <a:bodyPr/>
          <a:lstStyle/>
          <a:p>
            <a:pPr eaLnBrk="1" hangingPunct="1"/>
            <a:r>
              <a:rPr lang="ru-RU" sz="3200" b="1" smtClean="0"/>
              <a:t>Алгоритм обнаружения</a:t>
            </a:r>
            <a:r>
              <a:rPr lang="en-US" sz="3200" b="1" smtClean="0"/>
              <a:t>: </a:t>
            </a:r>
            <a:r>
              <a:rPr lang="ru-RU" sz="3200" b="1" smtClean="0"/>
              <a:t>пример</a:t>
            </a:r>
            <a:endParaRPr lang="en-US" sz="3200" b="1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137525" cy="470852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000" b="1">
                <a:latin typeface="+mn-lt"/>
              </a:rPr>
              <a:t>Пусть имеются пять процессов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0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-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4</a:t>
            </a:r>
            <a:r>
              <a:rPr lang="ru-RU" sz="2000" b="1" baseline="-25000">
                <a:latin typeface="+mn-lt"/>
              </a:rPr>
              <a:t>   </a:t>
            </a:r>
            <a:r>
              <a:rPr lang="ru-RU" sz="2000" b="1">
                <a:latin typeface="+mn-lt"/>
              </a:rPr>
              <a:t>и три типа ресурсов</a:t>
            </a:r>
            <a:endParaRPr lang="ru-RU" sz="2000" b="1" baseline="-25000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>
                <a:latin typeface="+mn-lt"/>
              </a:rPr>
              <a:t>      </a:t>
            </a:r>
            <a:r>
              <a:rPr lang="en-US" sz="2000" b="1">
                <a:latin typeface="+mn-lt"/>
              </a:rPr>
              <a:t>A (7 </a:t>
            </a:r>
            <a:r>
              <a:rPr lang="ru-RU" sz="2000" b="1">
                <a:latin typeface="+mn-lt"/>
              </a:rPr>
              <a:t>экземпляров</a:t>
            </a:r>
            <a:r>
              <a:rPr lang="en-US" sz="2000" b="1">
                <a:latin typeface="+mn-lt"/>
              </a:rPr>
              <a:t>), </a:t>
            </a:r>
            <a:r>
              <a:rPr lang="en-US" sz="2000" b="1" i="1">
                <a:latin typeface="+mn-lt"/>
              </a:rPr>
              <a:t>B </a:t>
            </a:r>
            <a:r>
              <a:rPr lang="en-US" sz="2000" b="1">
                <a:latin typeface="+mn-lt"/>
              </a:rPr>
              <a:t>(2 </a:t>
            </a:r>
            <a:r>
              <a:rPr lang="ru-RU" sz="2000" b="1">
                <a:latin typeface="+mn-lt"/>
              </a:rPr>
              <a:t>экземпляра</a:t>
            </a:r>
            <a:r>
              <a:rPr lang="en-US" sz="2000" b="1">
                <a:latin typeface="+mn-lt"/>
              </a:rPr>
              <a:t>) </a:t>
            </a:r>
            <a:r>
              <a:rPr lang="ru-RU" sz="2000" b="1">
                <a:latin typeface="+mn-lt"/>
              </a:rPr>
              <a:t>и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C</a:t>
            </a:r>
            <a:r>
              <a:rPr lang="en-US" sz="2000" b="1">
                <a:latin typeface="+mn-lt"/>
              </a:rPr>
              <a:t> (6 </a:t>
            </a:r>
            <a:r>
              <a:rPr lang="ru-RU" sz="2000" b="1">
                <a:latin typeface="+mn-lt"/>
              </a:rPr>
              <a:t>экземпляров</a:t>
            </a:r>
            <a:r>
              <a:rPr lang="en-US" sz="2000" b="1">
                <a:latin typeface="+mn-lt"/>
              </a:rPr>
              <a:t>).</a:t>
            </a: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В момент времени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T</a:t>
            </a:r>
            <a:r>
              <a:rPr lang="en-US" sz="2000" b="1" baseline="-25000">
                <a:latin typeface="+mn-lt"/>
              </a:rPr>
              <a:t>0</a:t>
            </a:r>
            <a:r>
              <a:rPr lang="en-US" sz="2000" b="1">
                <a:latin typeface="+mn-lt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	</a:t>
            </a:r>
            <a:r>
              <a:rPr lang="ru-RU" sz="2000" b="1" i="1" u="sng">
                <a:latin typeface="+mn-lt"/>
              </a:rPr>
              <a:t>Распределение__Запрос </a:t>
            </a:r>
            <a:endParaRPr lang="en-US" sz="2000" b="1" i="1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	</a:t>
            </a:r>
            <a:r>
              <a:rPr lang="en-US" sz="2000" b="1" i="1">
                <a:latin typeface="+mn-lt"/>
              </a:rPr>
              <a:t>A B C 	A B C 	A B 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0</a:t>
            </a:r>
            <a:r>
              <a:rPr lang="en-US" sz="2000" b="1">
                <a:latin typeface="+mn-lt"/>
              </a:rPr>
              <a:t>	0 1 0 	0 0 0 	0 0 0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1</a:t>
            </a:r>
            <a:r>
              <a:rPr lang="en-US" sz="2000" b="1">
                <a:latin typeface="+mn-lt"/>
              </a:rPr>
              <a:t>	2 0 0 	2 0 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2</a:t>
            </a:r>
            <a:r>
              <a:rPr lang="en-US" sz="2000" b="1">
                <a:latin typeface="+mn-lt"/>
              </a:rPr>
              <a:t>	3 0 3	0 0 0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3</a:t>
            </a:r>
            <a:r>
              <a:rPr lang="en-US" sz="2000" b="1">
                <a:latin typeface="+mn-lt"/>
              </a:rPr>
              <a:t>	2 1 1 	1 0 0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4</a:t>
            </a:r>
            <a:r>
              <a:rPr lang="en-US" sz="2000" b="1">
                <a:latin typeface="+mn-lt"/>
              </a:rPr>
              <a:t>	0 0 2 	0 0 2</a:t>
            </a: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Последовательность</a:t>
            </a:r>
            <a:r>
              <a:rPr lang="en-US" sz="2000" b="1">
                <a:latin typeface="+mn-lt"/>
              </a:rPr>
              <a:t> &lt;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0</a:t>
            </a:r>
            <a:r>
              <a:rPr lang="en-US" sz="2000" b="1">
                <a:latin typeface="+mn-lt"/>
              </a:rPr>
              <a:t>,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2</a:t>
            </a:r>
            <a:r>
              <a:rPr lang="en-US" sz="2000" b="1">
                <a:latin typeface="+mn-lt"/>
              </a:rPr>
              <a:t>,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3</a:t>
            </a:r>
            <a:r>
              <a:rPr lang="en-US" sz="2000" b="1">
                <a:latin typeface="+mn-lt"/>
              </a:rPr>
              <a:t>,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1</a:t>
            </a:r>
            <a:r>
              <a:rPr lang="en-US" sz="2000" b="1">
                <a:latin typeface="+mn-lt"/>
              </a:rPr>
              <a:t>,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4</a:t>
            </a:r>
            <a:r>
              <a:rPr lang="en-US" sz="2000" b="1">
                <a:latin typeface="+mn-lt"/>
              </a:rPr>
              <a:t>&gt; </a:t>
            </a:r>
            <a:r>
              <a:rPr lang="ru-RU" sz="2000" b="1">
                <a:latin typeface="+mn-lt"/>
              </a:rPr>
              <a:t>будет завершена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Finish</a:t>
            </a:r>
            <a:r>
              <a:rPr lang="en-US" sz="2000" b="1">
                <a:latin typeface="+mn-lt"/>
              </a:rPr>
              <a:t>[</a:t>
            </a:r>
            <a:r>
              <a:rPr lang="en-US" sz="2000" b="1" i="1">
                <a:latin typeface="+mn-lt"/>
              </a:rPr>
              <a:t>i</a:t>
            </a:r>
            <a:r>
              <a:rPr lang="en-US" sz="2000" b="1">
                <a:latin typeface="+mn-lt"/>
              </a:rPr>
              <a:t>] = true </a:t>
            </a:r>
            <a:r>
              <a:rPr lang="ru-RU" sz="2000" b="1">
                <a:latin typeface="+mn-lt"/>
              </a:rPr>
              <a:t>для всех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i</a:t>
            </a:r>
            <a:r>
              <a:rPr lang="en-US" sz="2000" b="1">
                <a:latin typeface="+mn-lt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5FA2F366-ECF3-4933-ADC2-1F1CEEF9B94F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21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latin typeface="+mj-lt"/>
              </a:rPr>
              <a:t>Алгоритм обнаружения</a:t>
            </a:r>
            <a:r>
              <a:rPr lang="en-US" sz="3600" b="1">
                <a:latin typeface="+mj-lt"/>
              </a:rPr>
              <a:t>: </a:t>
            </a:r>
            <a:r>
              <a:rPr lang="ru-RU" sz="3600" b="1">
                <a:latin typeface="+mj-lt"/>
              </a:rPr>
              <a:t>продолжение</a:t>
            </a:r>
            <a:endParaRPr lang="en-US" sz="3600" b="1">
              <a:latin typeface="+mj-lt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7924800" cy="4572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2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запрашивает дополнительный ресурс типа</a:t>
            </a:r>
            <a:r>
              <a:rPr lang="en-US" sz="2000" b="1" i="1">
                <a:latin typeface="+mn-lt"/>
              </a:rPr>
              <a:t> C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	</a:t>
            </a:r>
            <a:r>
              <a:rPr lang="ru-RU" sz="2000" b="1" i="1" u="sng">
                <a:latin typeface="+mn-lt"/>
              </a:rPr>
              <a:t>Запрос</a:t>
            </a:r>
            <a:endParaRPr lang="en-US" sz="2000" b="1" i="1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i="1">
                <a:latin typeface="+mn-lt"/>
              </a:rPr>
              <a:t>			A B 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0</a:t>
            </a:r>
            <a:r>
              <a:rPr lang="en-US" sz="2000" b="1">
                <a:latin typeface="+mn-lt"/>
              </a:rPr>
              <a:t>	0 0 0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1</a:t>
            </a:r>
            <a:r>
              <a:rPr lang="en-US" sz="2000" b="1">
                <a:latin typeface="+mn-lt"/>
              </a:rPr>
              <a:t>	2 0 1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2</a:t>
            </a:r>
            <a:r>
              <a:rPr lang="en-US" sz="2000" b="1">
                <a:latin typeface="+mn-lt"/>
              </a:rPr>
              <a:t>	0 0 1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3</a:t>
            </a:r>
            <a:r>
              <a:rPr lang="en-US" sz="2000" b="1">
                <a:latin typeface="+mn-lt"/>
              </a:rPr>
              <a:t>	1 0 0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		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baseline="-25000">
                <a:latin typeface="+mn-lt"/>
              </a:rPr>
              <a:t>4</a:t>
            </a:r>
            <a:r>
              <a:rPr lang="en-US" sz="2000" b="1">
                <a:latin typeface="+mn-lt"/>
              </a:rPr>
              <a:t>	0 0 2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</a:rPr>
              <a:t>Состояние системы</a:t>
            </a:r>
            <a:r>
              <a:rPr lang="en-US" sz="2000" b="1">
                <a:latin typeface="+mn-lt"/>
              </a:rPr>
              <a:t>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>
                <a:latin typeface="+mn-lt"/>
              </a:rPr>
              <a:t>Может вновь запросить ресурсы, которыми обладает процесс</a:t>
            </a:r>
            <a:r>
              <a:rPr lang="en-US" b="1">
                <a:latin typeface="+mn-lt"/>
              </a:rPr>
              <a:t> </a:t>
            </a:r>
            <a:r>
              <a:rPr lang="en-US" b="1" i="1">
                <a:latin typeface="+mn-lt"/>
              </a:rPr>
              <a:t>P</a:t>
            </a:r>
            <a:r>
              <a:rPr lang="en-US" b="1" baseline="-25000">
                <a:latin typeface="+mn-lt"/>
              </a:rPr>
              <a:t>0</a:t>
            </a:r>
            <a:r>
              <a:rPr lang="en-US" b="1">
                <a:latin typeface="+mn-lt"/>
              </a:rPr>
              <a:t>, </a:t>
            </a:r>
            <a:r>
              <a:rPr lang="ru-RU" b="1">
                <a:latin typeface="+mn-lt"/>
              </a:rPr>
              <a:t>но не имеет достаточно ресурсов, чтобы удовлетворить запросы друих процесов</a:t>
            </a:r>
            <a:r>
              <a:rPr lang="en-US" b="1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>
                <a:latin typeface="+mn-lt"/>
              </a:rPr>
              <a:t>Имеет место тупик, в котором находятся процессы</a:t>
            </a:r>
            <a:r>
              <a:rPr lang="en-US" b="1">
                <a:latin typeface="+mn-lt"/>
              </a:rPr>
              <a:t> </a:t>
            </a:r>
            <a:r>
              <a:rPr lang="en-US" b="1" i="1">
                <a:latin typeface="+mn-lt"/>
              </a:rPr>
              <a:t>P</a:t>
            </a:r>
            <a:r>
              <a:rPr lang="en-US" b="1" baseline="-25000">
                <a:latin typeface="+mn-lt"/>
              </a:rPr>
              <a:t>1</a:t>
            </a:r>
            <a:r>
              <a:rPr lang="en-US" b="1">
                <a:latin typeface="+mn-lt"/>
              </a:rPr>
              <a:t>, </a:t>
            </a:r>
            <a:r>
              <a:rPr lang="en-US" b="1" baseline="-25000">
                <a:latin typeface="+mn-lt"/>
              </a:rPr>
              <a:t> </a:t>
            </a:r>
            <a:r>
              <a:rPr lang="en-US" b="1" i="1">
                <a:latin typeface="+mn-lt"/>
              </a:rPr>
              <a:t>P</a:t>
            </a:r>
            <a:r>
              <a:rPr lang="en-US" b="1" baseline="-25000">
                <a:latin typeface="+mn-lt"/>
              </a:rPr>
              <a:t>2</a:t>
            </a:r>
            <a:r>
              <a:rPr lang="en-US" b="1">
                <a:latin typeface="+mn-lt"/>
              </a:rPr>
              <a:t>, </a:t>
            </a:r>
            <a:r>
              <a:rPr lang="en-US" b="1" i="1">
                <a:latin typeface="+mn-lt"/>
              </a:rPr>
              <a:t>P</a:t>
            </a:r>
            <a:r>
              <a:rPr lang="en-US" b="1" baseline="-25000">
                <a:latin typeface="+mn-lt"/>
              </a:rPr>
              <a:t>3</a:t>
            </a:r>
            <a:r>
              <a:rPr lang="ru-RU" b="1">
                <a:latin typeface="+mn-lt"/>
              </a:rPr>
              <a:t> и </a:t>
            </a:r>
            <a:r>
              <a:rPr lang="en-US" b="1" i="1">
                <a:latin typeface="+mn-lt"/>
              </a:rPr>
              <a:t>P</a:t>
            </a:r>
            <a:r>
              <a:rPr lang="en-US" b="1" baseline="-25000">
                <a:latin typeface="+mn-lt"/>
              </a:rPr>
              <a:t>4</a:t>
            </a:r>
            <a:r>
              <a:rPr lang="en-US" b="1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64AA0DE8-A46C-40EA-8354-86EADFAA7017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22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Использование алгоритма обнаружения тупиков</a:t>
            </a:r>
            <a:endParaRPr lang="en-US" sz="3600" b="1" smtClean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8064500" cy="446405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sz="2000" b="1">
                <a:latin typeface="+mn-lt"/>
              </a:rPr>
              <a:t>Когда и как часто использовать данный алгоритм, зависит от того</a:t>
            </a:r>
            <a:r>
              <a:rPr lang="en-US" sz="2000" b="1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ru-RU" b="1">
                <a:latin typeface="+mn-lt"/>
              </a:rPr>
              <a:t>Как часто тупик, по всей вероятности, будет иметь место</a:t>
            </a:r>
            <a:r>
              <a:rPr lang="en-US" b="1">
                <a:latin typeface="+mn-lt"/>
              </a:rPr>
              <a:t>?</a:t>
            </a:r>
          </a:p>
          <a:p>
            <a:pPr lvl="1" eaLnBrk="1" hangingPunct="1">
              <a:defRPr/>
            </a:pPr>
            <a:r>
              <a:rPr lang="ru-RU" b="1">
                <a:latin typeface="+mn-lt"/>
              </a:rPr>
              <a:t>Сколько процессов  будет необходимо откатить назад</a:t>
            </a:r>
            <a:r>
              <a:rPr lang="en-US" b="1">
                <a:latin typeface="+mn-lt"/>
              </a:rPr>
              <a:t>?</a:t>
            </a:r>
          </a:p>
          <a:p>
            <a:pPr lvl="2" eaLnBrk="1" hangingPunct="1">
              <a:defRPr/>
            </a:pPr>
            <a:r>
              <a:rPr lang="ru-RU" sz="2000" b="1">
                <a:latin typeface="+mn-lt"/>
              </a:rPr>
              <a:t>Один процесс для каждого из не пересекающихся циклов</a:t>
            </a:r>
            <a:r>
              <a:rPr lang="en-US" sz="2000" b="1">
                <a:latin typeface="+mn-lt"/>
              </a:rPr>
              <a:t/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Если алгоритм обнаружения тупиков будет вызываться произвольным образом</a:t>
            </a:r>
            <a:r>
              <a:rPr lang="en-US" sz="2000" b="1">
                <a:latin typeface="+mn-lt"/>
              </a:rPr>
              <a:t>, </a:t>
            </a:r>
            <a:r>
              <a:rPr lang="ru-RU" sz="2000" b="1">
                <a:latin typeface="+mn-lt"/>
              </a:rPr>
              <a:t>то в графе распределения ресурсов будет много циклов, и не будет возможности утверждать, </a:t>
            </a:r>
            <a:r>
              <a:rPr lang="en-US" sz="2000" b="1">
                <a:latin typeface="+mn-lt"/>
              </a:rPr>
              <a:t> </a:t>
            </a:r>
            <a:r>
              <a:rPr lang="ru-RU" sz="2000" b="1">
                <a:latin typeface="+mn-lt"/>
              </a:rPr>
              <a:t>какой из многих заблокированных процессов </a:t>
            </a:r>
            <a:r>
              <a:rPr lang="en-US" sz="2000" b="1">
                <a:latin typeface="+mn-lt"/>
              </a:rPr>
              <a:t>“</a:t>
            </a:r>
            <a:r>
              <a:rPr lang="ru-RU" sz="2000" b="1">
                <a:latin typeface="+mn-lt"/>
              </a:rPr>
              <a:t>вызвал</a:t>
            </a:r>
            <a:r>
              <a:rPr lang="en-US" sz="2000" b="1">
                <a:latin typeface="+mn-lt"/>
              </a:rPr>
              <a:t>” </a:t>
            </a:r>
            <a:r>
              <a:rPr lang="ru-RU" sz="2000" b="1">
                <a:latin typeface="+mn-lt"/>
              </a:rPr>
              <a:t>данный тупик </a:t>
            </a:r>
            <a:r>
              <a:rPr lang="en-US" sz="2000" b="1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9350048A-1515-46F5-8695-EB2D78AE4ED0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23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Восстановление после тупика</a:t>
            </a:r>
            <a:r>
              <a:rPr lang="en-US" sz="3600" b="1" smtClean="0"/>
              <a:t>: </a:t>
            </a:r>
            <a:r>
              <a:rPr lang="ru-RU" sz="3600" b="1" smtClean="0"/>
              <a:t>завершение процесса</a:t>
            </a:r>
            <a:endParaRPr lang="en-US" sz="3600" b="1" smtClean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2" y="1700212"/>
            <a:ext cx="8174067" cy="444343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Прекратить все заблокированные процессы</a:t>
            </a:r>
            <a:r>
              <a:rPr lang="en-US" sz="2000" b="1" dirty="0">
                <a:latin typeface="+mn-lt"/>
              </a:rPr>
              <a:t>.</a:t>
            </a:r>
            <a:br>
              <a:rPr lang="en-US" sz="2000" b="1" dirty="0">
                <a:latin typeface="+mn-lt"/>
              </a:rPr>
            </a:br>
            <a:endParaRPr lang="en-US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В каждый момент времени прекращать только один процесс, до тех пор, пока тупик не будет ликвидирован</a:t>
            </a:r>
            <a:r>
              <a:rPr lang="en-US" sz="2000" b="1" dirty="0">
                <a:latin typeface="+mn-lt"/>
              </a:rPr>
              <a:t>.</a:t>
            </a:r>
            <a:br>
              <a:rPr lang="en-US" sz="2000" b="1" dirty="0">
                <a:latin typeface="+mn-lt"/>
              </a:rPr>
            </a:br>
            <a:endParaRPr lang="en-US" sz="2000" b="1" dirty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>
                <a:latin typeface="+mn-lt"/>
              </a:rPr>
              <a:t>В каком порядке необходимо прекращать процессы</a:t>
            </a:r>
            <a:r>
              <a:rPr lang="en-US" sz="2000" b="1" dirty="0">
                <a:latin typeface="+mn-lt"/>
              </a:rPr>
              <a:t>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Приоритета процесса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Насколько долго процесс уже выполнялся и сколько еще осталось до его завершения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Насколько процесс требовал многих ресурсов.</a:t>
            </a:r>
            <a:endParaRPr lang="en-US" b="1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Сколько ресурсов еще требуется для его завершения</a:t>
            </a:r>
            <a:r>
              <a:rPr lang="en-US" b="1" dirty="0">
                <a:latin typeface="+mn-lt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Сколько процессов требуется прекратить</a:t>
            </a:r>
            <a:r>
              <a:rPr lang="en-US" b="1" dirty="0">
                <a:latin typeface="+mn-lt"/>
              </a:rPr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Является ли процесс интерактивным или пакетным</a:t>
            </a:r>
            <a:r>
              <a:rPr lang="en-US" b="1" dirty="0">
                <a:latin typeface="+mn-lt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2C324FB6-1E69-4CF4-82C4-C2094FFB6073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24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Восстановление после тупика – перераспределение ресурсов</a:t>
            </a:r>
            <a:endParaRPr lang="en-US" sz="3600" b="1" smtClean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73238"/>
            <a:ext cx="7848600" cy="4343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b="1">
                <a:latin typeface="+mn-lt"/>
              </a:rPr>
              <a:t>Выбор </a:t>
            </a:r>
            <a:r>
              <a:rPr lang="en-US" sz="2400" b="1">
                <a:latin typeface="+mn-lt"/>
              </a:rPr>
              <a:t>“</a:t>
            </a:r>
            <a:r>
              <a:rPr lang="ru-RU" sz="2400" b="1">
                <a:latin typeface="+mn-lt"/>
              </a:rPr>
              <a:t>жертвы</a:t>
            </a:r>
            <a:r>
              <a:rPr lang="en-US" sz="2400" b="1">
                <a:latin typeface="+mn-lt"/>
              </a:rPr>
              <a:t>” – </a:t>
            </a:r>
            <a:r>
              <a:rPr lang="ru-RU" sz="2400" b="1">
                <a:latin typeface="+mn-lt"/>
              </a:rPr>
              <a:t>минимизация стоимости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ru-RU" sz="2400" b="1">
                <a:latin typeface="+mn-lt"/>
              </a:rPr>
              <a:t>Откат – возврат к некоторому безопасному состоянию</a:t>
            </a:r>
            <a:r>
              <a:rPr lang="en-US" sz="2400" b="1">
                <a:latin typeface="+mn-lt"/>
              </a:rPr>
              <a:t>; </a:t>
            </a:r>
            <a:r>
              <a:rPr lang="ru-RU" sz="2400" b="1">
                <a:latin typeface="+mn-lt"/>
              </a:rPr>
              <a:t>откат процесса к данному состоянию</a:t>
            </a:r>
            <a:r>
              <a:rPr lang="en-US" sz="2400" b="1">
                <a:latin typeface="+mn-lt"/>
              </a:rPr>
              <a:t>.</a:t>
            </a:r>
            <a:br>
              <a:rPr lang="en-US" sz="2400" b="1">
                <a:latin typeface="+mn-lt"/>
              </a:rPr>
            </a:br>
            <a:endParaRPr lang="en-US" sz="2400" b="1">
              <a:latin typeface="+mn-lt"/>
            </a:endParaRPr>
          </a:p>
          <a:p>
            <a:pPr eaLnBrk="1" hangingPunct="1">
              <a:defRPr/>
            </a:pPr>
            <a:r>
              <a:rPr lang="en-US" sz="2400" b="1">
                <a:latin typeface="+mn-lt"/>
              </a:rPr>
              <a:t>“</a:t>
            </a:r>
            <a:r>
              <a:rPr lang="ru-RU" sz="2400" b="1">
                <a:latin typeface="+mn-lt"/>
              </a:rPr>
              <a:t>Голодание</a:t>
            </a:r>
            <a:r>
              <a:rPr lang="en-US" sz="2400" b="1">
                <a:latin typeface="+mn-lt"/>
              </a:rPr>
              <a:t>” – </a:t>
            </a:r>
            <a:r>
              <a:rPr lang="ru-RU" sz="2400" b="1">
                <a:latin typeface="+mn-lt"/>
              </a:rPr>
              <a:t>один и тот же процесс может всегда выбираться в качестве </a:t>
            </a:r>
            <a:r>
              <a:rPr lang="en-US" sz="2400" b="1">
                <a:latin typeface="+mn-lt"/>
              </a:rPr>
              <a:t>“</a:t>
            </a:r>
            <a:r>
              <a:rPr lang="ru-RU" sz="2400" b="1">
                <a:latin typeface="+mn-lt"/>
              </a:rPr>
              <a:t>жертвы</a:t>
            </a:r>
            <a:r>
              <a:rPr lang="en-US" sz="2400" b="1">
                <a:latin typeface="+mn-lt"/>
              </a:rPr>
              <a:t>”, </a:t>
            </a:r>
            <a:r>
              <a:rPr lang="ru-RU" sz="2400" b="1">
                <a:latin typeface="+mn-lt"/>
              </a:rPr>
              <a:t>принимая во внимание то, что число восстановленных процессов является фактором, определяющим цену</a:t>
            </a:r>
            <a:r>
              <a:rPr lang="en-US" sz="2400" b="1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eaLnBrk="0" hangingPunct="0"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(C) </a:t>
            </a:r>
            <a:r>
              <a:rPr lang="ru-RU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t>В.О. Сафонов, 2010</a:t>
            </a:r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0" hangingPunct="0">
              <a:defRPr/>
            </a:pPr>
            <a:fld id="{92CFAEEE-06C9-4645-B7A7-7754B8D0BD60}" type="slidenum"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Arial" charset="0"/>
              </a:rPr>
              <a:pPr algn="r" eaLnBrk="0" hangingPunct="0">
                <a:defRPr/>
              </a:pPr>
              <a:t>25</a:t>
            </a:fld>
            <a:endParaRPr lang="en-US" sz="1200">
              <a:solidFill>
                <a:schemeClr val="tx1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Комбинированный подход к обработке тупиков</a:t>
            </a:r>
            <a:endParaRPr lang="en-US" sz="3600" b="1" smtClean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sz="2000" b="1">
                <a:latin typeface="+mn-lt"/>
              </a:rPr>
              <a:t>Скомбинируем три базовых подхода</a:t>
            </a:r>
            <a:endParaRPr lang="en-US" sz="2000" b="1">
              <a:latin typeface="+mn-lt"/>
            </a:endParaRPr>
          </a:p>
          <a:p>
            <a:pPr lvl="1" eaLnBrk="1" hangingPunct="1">
              <a:defRPr/>
            </a:pPr>
            <a:r>
              <a:rPr lang="ru-RU" b="1">
                <a:latin typeface="+mn-lt"/>
              </a:rPr>
              <a:t>предотвращение</a:t>
            </a:r>
            <a:endParaRPr lang="en-US" b="1">
              <a:latin typeface="+mn-lt"/>
            </a:endParaRPr>
          </a:p>
          <a:p>
            <a:pPr lvl="1" eaLnBrk="1" hangingPunct="1">
              <a:defRPr/>
            </a:pPr>
            <a:r>
              <a:rPr lang="ru-RU" b="1">
                <a:latin typeface="+mn-lt"/>
              </a:rPr>
              <a:t>избежание</a:t>
            </a:r>
            <a:endParaRPr lang="en-US" b="1">
              <a:latin typeface="+mn-lt"/>
            </a:endParaRPr>
          </a:p>
          <a:p>
            <a:pPr lvl="1" eaLnBrk="1" hangingPunct="1">
              <a:defRPr/>
            </a:pPr>
            <a:r>
              <a:rPr lang="ru-RU" b="1">
                <a:latin typeface="+mn-lt"/>
              </a:rPr>
              <a:t>обнаружение,</a:t>
            </a:r>
            <a:endParaRPr lang="en-US" b="1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>
                <a:latin typeface="+mn-lt"/>
              </a:rPr>
              <a:t>   	</a:t>
            </a:r>
            <a:r>
              <a:rPr lang="ru-RU" sz="2000" b="1">
                <a:latin typeface="+mn-lt"/>
              </a:rPr>
              <a:t>что позволит использовать оптимальный подход для каждого из системных ресурсов</a:t>
            </a:r>
            <a:r>
              <a:rPr lang="en-US" sz="2000" b="1">
                <a:latin typeface="+mn-lt"/>
              </a:rPr>
              <a:t>.</a:t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Разделить ресурсы на иерархически упорядоченные классы</a:t>
            </a:r>
            <a:r>
              <a:rPr lang="en-US" sz="2000" b="1">
                <a:latin typeface="+mn-lt"/>
              </a:rPr>
              <a:t>.</a:t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Использовать наиболее подходящий метод для обработки тупиков внутри каждого класса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Q &amp; A</a:t>
            </a:r>
            <a:endParaRPr lang="ru-RU" b="1" smtClean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latin typeface="+mn-lt"/>
              </a:rPr>
              <a:t>Вопросы и ответы</a:t>
            </a:r>
            <a:r>
              <a:rPr lang="ru-RU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Основные утверждения (факты)</a:t>
            </a:r>
            <a:endParaRPr lang="en-US" sz="3600" b="1" smtClean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7848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Система в безопасном состоянии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Symbol" pitchFamily="18" charset="2"/>
              </a:rPr>
              <a:t> </a:t>
            </a:r>
            <a:r>
              <a:rPr lang="ru-RU" sz="2800" b="1" dirty="0">
                <a:latin typeface="+mn-lt"/>
                <a:sym typeface="Symbol" pitchFamily="18" charset="2"/>
              </a:rPr>
              <a:t>тупиков нет</a:t>
            </a:r>
            <a:r>
              <a:rPr lang="en-US" sz="2800" b="1" dirty="0">
                <a:latin typeface="+mn-lt"/>
                <a:sym typeface="Symbol" pitchFamily="18" charset="2"/>
              </a:rPr>
              <a:t>.</a:t>
            </a:r>
            <a:br>
              <a:rPr lang="en-US" sz="2800" b="1" dirty="0">
                <a:latin typeface="+mn-lt"/>
                <a:sym typeface="Symbol" pitchFamily="18" charset="2"/>
              </a:rPr>
            </a:br>
            <a:endParaRPr lang="en-US" sz="2800" b="1" dirty="0">
              <a:latin typeface="+mn-lt"/>
              <a:sym typeface="Symbol" pitchFamily="18" charset="2"/>
            </a:endParaRPr>
          </a:p>
          <a:p>
            <a:pPr eaLnBrk="1" hangingPunct="1">
              <a:defRPr/>
            </a:pPr>
            <a:r>
              <a:rPr lang="ru-RU" sz="2800" b="1" dirty="0">
                <a:latin typeface="+mn-lt"/>
                <a:sym typeface="Symbol" pitchFamily="18" charset="2"/>
              </a:rPr>
              <a:t>Система в небезопасном состоянии</a:t>
            </a:r>
            <a:r>
              <a:rPr lang="en-US" sz="2800" b="1" dirty="0">
                <a:latin typeface="+mn-lt"/>
                <a:sym typeface="Symbol" pitchFamily="18" charset="2"/>
              </a:rPr>
              <a:t>  </a:t>
            </a:r>
            <a:r>
              <a:rPr lang="ru-RU" sz="2800" b="1" dirty="0">
                <a:latin typeface="+mn-lt"/>
                <a:sym typeface="Symbol" pitchFamily="18" charset="2"/>
              </a:rPr>
              <a:t>тупики возможны</a:t>
            </a:r>
            <a:r>
              <a:rPr lang="en-US" sz="2800" b="1" dirty="0">
                <a:latin typeface="+mn-lt"/>
                <a:sym typeface="Symbol" pitchFamily="18" charset="2"/>
              </a:rPr>
              <a:t>.</a:t>
            </a:r>
            <a:endParaRPr lang="ru-RU" sz="2800" b="1" dirty="0">
              <a:latin typeface="+mn-lt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>
              <a:latin typeface="+mn-lt"/>
              <a:sym typeface="Symbol" pitchFamily="18" charset="2"/>
            </a:endParaRPr>
          </a:p>
          <a:p>
            <a:pPr eaLnBrk="1" hangingPunct="1">
              <a:defRPr/>
            </a:pPr>
            <a:r>
              <a:rPr lang="ru-RU" sz="2800" b="1" dirty="0">
                <a:latin typeface="+mn-lt"/>
                <a:sym typeface="Symbol" pitchFamily="18" charset="2"/>
              </a:rPr>
              <a:t>Избежание тупиков</a:t>
            </a:r>
            <a:r>
              <a:rPr lang="en-US" sz="2800" b="1" dirty="0">
                <a:latin typeface="+mn-lt"/>
                <a:sym typeface="Symbol" pitchFamily="18" charset="2"/>
              </a:rPr>
              <a:t>  </a:t>
            </a:r>
            <a:r>
              <a:rPr lang="ru-RU" sz="2800" b="1" dirty="0">
                <a:latin typeface="+mn-lt"/>
                <a:sym typeface="Symbol" pitchFamily="18" charset="2"/>
              </a:rPr>
              <a:t>убедиться, что система никогда не придет в небезопасное состояние</a:t>
            </a:r>
            <a:r>
              <a:rPr lang="en-US" sz="2800" b="1" dirty="0">
                <a:latin typeface="+mn-lt"/>
                <a:sym typeface="Symbol" pitchFamily="18" charset="2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Алгоритм построения графа распределения ресурсов</a:t>
            </a:r>
            <a:endParaRPr lang="en-US" sz="3600" b="1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1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i="1">
                <a:latin typeface="+mn-lt"/>
              </a:rPr>
              <a:t>Дуга потребности (</a:t>
            </a:r>
            <a:r>
              <a:rPr lang="en-US" sz="2000" b="1" i="1">
                <a:latin typeface="+mn-lt"/>
              </a:rPr>
              <a:t>claim edge)</a:t>
            </a:r>
            <a:r>
              <a:rPr lang="en-US" sz="2000" b="1">
                <a:latin typeface="+mn-lt"/>
              </a:rPr>
              <a:t> </a:t>
            </a:r>
            <a:r>
              <a:rPr lang="en-US" sz="2000" b="1" i="1">
                <a:latin typeface="+mn-lt"/>
              </a:rPr>
              <a:t>P</a:t>
            </a:r>
            <a:r>
              <a:rPr lang="en-US" sz="2000" b="1" i="1" baseline="-25000">
                <a:latin typeface="+mn-lt"/>
              </a:rPr>
              <a:t>i</a:t>
            </a:r>
            <a:r>
              <a:rPr lang="en-US" sz="2000" b="1">
                <a:latin typeface="+mn-lt"/>
              </a:rPr>
              <a:t> </a:t>
            </a:r>
            <a:r>
              <a:rPr lang="en-US" sz="2000" b="1">
                <a:latin typeface="+mn-lt"/>
                <a:sym typeface="Symbol" pitchFamily="18" charset="2"/>
              </a:rPr>
              <a:t> </a:t>
            </a:r>
            <a:r>
              <a:rPr lang="en-US" sz="2000" b="1" i="1">
                <a:latin typeface="+mn-lt"/>
                <a:sym typeface="Symbol" pitchFamily="18" charset="2"/>
              </a:rPr>
              <a:t>R</a:t>
            </a:r>
            <a:r>
              <a:rPr lang="en-US" sz="2000" b="1" i="1" baseline="-25000">
                <a:latin typeface="+mn-lt"/>
                <a:sym typeface="Symbol" pitchFamily="18" charset="2"/>
              </a:rPr>
              <a:t>j</a:t>
            </a:r>
            <a:r>
              <a:rPr lang="en-US" sz="2000" b="1">
                <a:latin typeface="+mn-lt"/>
                <a:sym typeface="Symbol" pitchFamily="18" charset="2"/>
              </a:rPr>
              <a:t> </a:t>
            </a:r>
            <a:r>
              <a:rPr lang="ru-RU" sz="2000" b="1">
                <a:latin typeface="+mn-lt"/>
                <a:sym typeface="Symbol" pitchFamily="18" charset="2"/>
              </a:rPr>
              <a:t>означает, что процесс</a:t>
            </a:r>
            <a:r>
              <a:rPr lang="en-US" sz="2000" b="1">
                <a:latin typeface="+mn-lt"/>
                <a:sym typeface="Symbol" pitchFamily="18" charset="2"/>
              </a:rPr>
              <a:t> </a:t>
            </a:r>
            <a:r>
              <a:rPr lang="en-US" sz="2000" b="1" i="1">
                <a:latin typeface="+mn-lt"/>
                <a:sym typeface="Symbol" pitchFamily="18" charset="2"/>
              </a:rPr>
              <a:t>P</a:t>
            </a:r>
            <a:r>
              <a:rPr lang="en-US" sz="2000" b="1" i="1" baseline="-25000">
                <a:latin typeface="+mn-lt"/>
                <a:sym typeface="Symbol" pitchFamily="18" charset="2"/>
              </a:rPr>
              <a:t>j</a:t>
            </a:r>
            <a:r>
              <a:rPr lang="en-US" sz="2000" b="1">
                <a:latin typeface="+mn-lt"/>
                <a:sym typeface="Symbol" pitchFamily="18" charset="2"/>
              </a:rPr>
              <a:t> </a:t>
            </a:r>
            <a:r>
              <a:rPr lang="ru-RU" sz="2000" b="1">
                <a:latin typeface="+mn-lt"/>
                <a:sym typeface="Symbol" pitchFamily="18" charset="2"/>
              </a:rPr>
              <a:t>может запрашивать ресурс</a:t>
            </a:r>
            <a:r>
              <a:rPr lang="en-US" sz="2000" b="1">
                <a:latin typeface="+mn-lt"/>
                <a:sym typeface="Symbol" pitchFamily="18" charset="2"/>
              </a:rPr>
              <a:t> </a:t>
            </a:r>
            <a:r>
              <a:rPr lang="en-US" sz="2000" b="1" i="1">
                <a:latin typeface="+mn-lt"/>
                <a:sym typeface="Symbol" pitchFamily="18" charset="2"/>
              </a:rPr>
              <a:t>R</a:t>
            </a:r>
            <a:r>
              <a:rPr lang="en-US" sz="2000" b="1" i="1" baseline="-25000">
                <a:latin typeface="+mn-lt"/>
                <a:sym typeface="Symbol" pitchFamily="18" charset="2"/>
              </a:rPr>
              <a:t>j</a:t>
            </a:r>
            <a:r>
              <a:rPr lang="en-US" sz="2000" b="1">
                <a:latin typeface="+mn-lt"/>
                <a:sym typeface="Symbol" pitchFamily="18" charset="2"/>
              </a:rPr>
              <a:t>;</a:t>
            </a:r>
            <a:r>
              <a:rPr lang="ru-RU" sz="2000" b="1">
                <a:latin typeface="+mn-lt"/>
                <a:sym typeface="Symbol" pitchFamily="18" charset="2"/>
              </a:rPr>
              <a:t>, представленный пунктирной линией</a:t>
            </a:r>
            <a:r>
              <a:rPr lang="en-US" sz="2000" b="1">
                <a:latin typeface="+mn-lt"/>
                <a:sym typeface="Symbol" pitchFamily="18" charset="2"/>
              </a:rPr>
              <a:t>.</a:t>
            </a:r>
            <a:br>
              <a:rPr lang="en-US" sz="2000" b="1">
                <a:latin typeface="+mn-lt"/>
                <a:sym typeface="Symbol" pitchFamily="18" charset="2"/>
              </a:rPr>
            </a:br>
            <a:endParaRPr lang="en-US" sz="2000" b="1">
              <a:latin typeface="+mn-lt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  <a:sym typeface="Symbol" pitchFamily="18" charset="2"/>
              </a:rPr>
              <a:t>Дуга потребности преобразуется в дугу запроса </a:t>
            </a:r>
            <a:r>
              <a:rPr lang="en-US" sz="2000" b="1">
                <a:latin typeface="+mn-lt"/>
                <a:sym typeface="Symbol" pitchFamily="18" charset="2"/>
              </a:rPr>
              <a:t> </a:t>
            </a:r>
            <a:r>
              <a:rPr lang="ru-RU" sz="2000" b="1">
                <a:latin typeface="+mn-lt"/>
                <a:sym typeface="Symbol" pitchFamily="18" charset="2"/>
              </a:rPr>
              <a:t>(</a:t>
            </a:r>
            <a:r>
              <a:rPr lang="en-US" sz="2000" b="1">
                <a:latin typeface="+mn-lt"/>
                <a:sym typeface="Symbol" pitchFamily="18" charset="2"/>
              </a:rPr>
              <a:t>request edge</a:t>
            </a:r>
            <a:r>
              <a:rPr lang="ru-RU" sz="2000" b="1">
                <a:latin typeface="+mn-lt"/>
                <a:sym typeface="Symbol" pitchFamily="18" charset="2"/>
              </a:rPr>
              <a:t>), </a:t>
            </a:r>
            <a:r>
              <a:rPr lang="en-US" sz="2000" b="1">
                <a:latin typeface="+mn-lt"/>
                <a:sym typeface="Symbol" pitchFamily="18" charset="2"/>
              </a:rPr>
              <a:t> </a:t>
            </a:r>
            <a:r>
              <a:rPr lang="ru-RU" sz="2000" b="1">
                <a:latin typeface="+mn-lt"/>
                <a:sym typeface="Symbol" pitchFamily="18" charset="2"/>
              </a:rPr>
              <a:t>когда процесс запрашивает ресурс</a:t>
            </a:r>
            <a:r>
              <a:rPr lang="en-US" sz="2000" b="1">
                <a:latin typeface="+mn-lt"/>
                <a:sym typeface="Symbol" pitchFamily="18" charset="2"/>
              </a:rPr>
              <a:t>.</a:t>
            </a:r>
            <a:br>
              <a:rPr lang="en-US" sz="2000" b="1">
                <a:latin typeface="+mn-lt"/>
                <a:sym typeface="Symbol" pitchFamily="18" charset="2"/>
              </a:rPr>
            </a:br>
            <a:endParaRPr lang="en-US" sz="2000" b="1">
              <a:latin typeface="+mn-lt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  <a:sym typeface="Symbol" pitchFamily="18" charset="2"/>
              </a:rPr>
              <a:t>Когда ресурс освобождается процессом, дуга присваивания </a:t>
            </a:r>
            <a:r>
              <a:rPr lang="en-US" sz="2000" b="1">
                <a:latin typeface="+mn-lt"/>
                <a:sym typeface="Symbol" pitchFamily="18" charset="2"/>
              </a:rPr>
              <a:t>(assignment edge) </a:t>
            </a:r>
            <a:r>
              <a:rPr lang="ru-RU" sz="2000" b="1">
                <a:latin typeface="+mn-lt"/>
                <a:sym typeface="Symbol" pitchFamily="18" charset="2"/>
              </a:rPr>
              <a:t>преобразуется обратно в дугу потребности</a:t>
            </a:r>
            <a:r>
              <a:rPr lang="en-US" sz="2000" b="1">
                <a:latin typeface="+mn-lt"/>
                <a:sym typeface="Symbol" pitchFamily="18" charset="2"/>
              </a:rPr>
              <a:t>.</a:t>
            </a:r>
            <a:br>
              <a:rPr lang="en-US" sz="2000" b="1">
                <a:latin typeface="+mn-lt"/>
                <a:sym typeface="Symbol" pitchFamily="18" charset="2"/>
              </a:rPr>
            </a:br>
            <a:endParaRPr lang="en-US" sz="2000" b="1">
              <a:latin typeface="+mn-lt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latin typeface="+mn-lt"/>
                <a:sym typeface="Symbol" pitchFamily="18" charset="2"/>
              </a:rPr>
              <a:t>Потребность в ресурсах должна быть априорно известна системе</a:t>
            </a:r>
            <a:r>
              <a:rPr lang="en-US" sz="2000" b="1">
                <a:latin typeface="+mn-lt"/>
                <a:sym typeface="Symbol" pitchFamily="18" charset="2"/>
              </a:rPr>
              <a:t>.</a:t>
            </a:r>
            <a:endParaRPr lang="en-US" sz="2000" b="1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Граф распределения ресурсов для стратегии избежания тупиков</a:t>
            </a:r>
            <a:endParaRPr lang="en-US" sz="3600" b="1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5321" t="6532" r="15155" b="7086"/>
          <a:stretch>
            <a:fillRect/>
          </a:stretch>
        </p:blipFill>
        <p:spPr bwMode="auto">
          <a:xfrm>
            <a:off x="2381250" y="1600200"/>
            <a:ext cx="4381500" cy="4530725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Небезопасное состояние на графе распределения ресурсов</a:t>
            </a:r>
            <a:endParaRPr lang="en-US" sz="3600" b="1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5393" t="6873" r="15479" b="6873"/>
          <a:stretch>
            <a:fillRect/>
          </a:stretch>
        </p:blipFill>
        <p:spPr bwMode="auto">
          <a:xfrm>
            <a:off x="2389188" y="1600200"/>
            <a:ext cx="4364037" cy="4530725"/>
          </a:xfrm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507413" cy="1671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i="1">
                <a:latin typeface="+mj-lt"/>
              </a:rPr>
              <a:t>Алгоритм банкира</a:t>
            </a:r>
            <a:r>
              <a:rPr lang="ru-RU" sz="3200" b="1">
                <a:latin typeface="+mj-lt"/>
              </a:rPr>
              <a:t> (принципы)</a:t>
            </a:r>
            <a:r>
              <a:rPr lang="en-US" sz="3200" b="1">
                <a:latin typeface="+mj-lt"/>
              </a:rPr>
              <a:t/>
            </a:r>
            <a:br>
              <a:rPr lang="en-US" sz="3200" b="1">
                <a:latin typeface="+mj-lt"/>
              </a:rPr>
            </a:br>
            <a:r>
              <a:rPr lang="ru-RU" sz="3200" b="1" i="1">
                <a:latin typeface="+mj-lt"/>
              </a:rPr>
              <a:t>Автор</a:t>
            </a:r>
            <a:r>
              <a:rPr lang="ru-RU" sz="3200" b="1">
                <a:latin typeface="+mj-lt"/>
              </a:rPr>
              <a:t>: Э. Дейкстра</a:t>
            </a:r>
            <a:r>
              <a:rPr lang="en-US" sz="3200" b="1">
                <a:latin typeface="+mj-lt"/>
              </a:rPr>
              <a:t/>
            </a:r>
            <a:br>
              <a:rPr lang="en-US" sz="3200" b="1">
                <a:latin typeface="+mj-lt"/>
              </a:rPr>
            </a:br>
            <a:r>
              <a:rPr lang="ru-RU" sz="3200" b="1">
                <a:latin typeface="+mj-lt"/>
              </a:rPr>
              <a:t>Впервые применен в операционной системе </a:t>
            </a:r>
            <a:r>
              <a:rPr lang="en-US" sz="3200" b="1">
                <a:latin typeface="+mj-lt"/>
              </a:rPr>
              <a:t>THE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989887" cy="38957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>
                <a:latin typeface="+mn-lt"/>
              </a:rPr>
              <a:t>Ресурсы с множественными экземплярами</a:t>
            </a:r>
            <a:r>
              <a:rPr lang="en-US" sz="2000" b="1">
                <a:latin typeface="+mn-lt"/>
              </a:rPr>
              <a:t>.</a:t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Каждый процесс должен априорно обозначить свои потребности в ресурсах по максимуму</a:t>
            </a:r>
            <a:r>
              <a:rPr lang="en-US" sz="2000" b="1">
                <a:latin typeface="+mn-lt"/>
              </a:rPr>
              <a:t>.</a:t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Когда процесс запрашивает ресурс, ему, возможно, придется подождать</a:t>
            </a:r>
            <a:r>
              <a:rPr lang="en-US" sz="2000" b="1">
                <a:latin typeface="+mn-lt"/>
              </a:rPr>
              <a:t>.  </a:t>
            </a:r>
            <a:br>
              <a:rPr lang="en-US" sz="2000" b="1">
                <a:latin typeface="+mn-lt"/>
              </a:rPr>
            </a:br>
            <a:endParaRPr lang="en-US" sz="2000" b="1">
              <a:latin typeface="+mn-lt"/>
            </a:endParaRPr>
          </a:p>
          <a:p>
            <a:pPr eaLnBrk="1" hangingPunct="1">
              <a:defRPr/>
            </a:pPr>
            <a:r>
              <a:rPr lang="ru-RU" sz="2000" b="1">
                <a:latin typeface="+mn-lt"/>
              </a:rPr>
              <a:t>Когда процесс получает все свои ресурсы, он должен их вернуть за ограниченный период времени</a:t>
            </a:r>
            <a:r>
              <a:rPr lang="en-US" sz="2000" b="1">
                <a:latin typeface="+mn-lt"/>
              </a:rPr>
              <a:t>.</a:t>
            </a:r>
          </a:p>
          <a:p>
            <a:pPr eaLnBrk="1" hangingPunct="1">
              <a:defRPr/>
            </a:pPr>
            <a:endParaRPr lang="en-US" sz="2400" b="1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7188"/>
            <a:ext cx="8763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>
                <a:latin typeface="+mj-lt"/>
              </a:rPr>
              <a:t>Структуры данных для алгоритма банкира</a:t>
            </a:r>
            <a:endParaRPr lang="en-US" sz="3200" b="1" dirty="0">
              <a:latin typeface="+mj-lt"/>
            </a:endParaRP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1643050"/>
            <a:ext cx="6564336" cy="44831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>
                <a:latin typeface="+mn-lt"/>
              </a:rPr>
              <a:t>Пусть </a:t>
            </a:r>
            <a:r>
              <a:rPr lang="en-US" sz="2000" b="1" i="1" dirty="0">
                <a:latin typeface="+mn-lt"/>
              </a:rPr>
              <a:t>n </a:t>
            </a:r>
            <a:r>
              <a:rPr lang="ru-RU" sz="2000" b="1" dirty="0">
                <a:latin typeface="+mn-lt"/>
              </a:rPr>
              <a:t>= число процессов</a:t>
            </a:r>
            <a:r>
              <a:rPr lang="en-US" sz="2000" b="1" dirty="0">
                <a:latin typeface="+mn-lt"/>
              </a:rPr>
              <a:t>;  </a:t>
            </a:r>
            <a:r>
              <a:rPr lang="en-US" sz="2000" b="1" i="1" dirty="0">
                <a:latin typeface="+mn-lt"/>
              </a:rPr>
              <a:t>m = </a:t>
            </a:r>
            <a:r>
              <a:rPr lang="ru-RU" sz="2000" b="1" dirty="0">
                <a:latin typeface="+mn-lt"/>
              </a:rPr>
              <a:t>число типов ресурсов</a:t>
            </a:r>
          </a:p>
          <a:p>
            <a:pPr eaLnBrk="1" hangingPunct="1">
              <a:defRPr/>
            </a:pPr>
            <a:r>
              <a:rPr lang="en-US" sz="2000" b="1" i="1" dirty="0" err="1">
                <a:latin typeface="+mn-lt"/>
              </a:rPr>
              <a:t>Avaliable</a:t>
            </a:r>
            <a:r>
              <a:rPr lang="en-US" sz="2000" b="1" i="1" dirty="0">
                <a:latin typeface="+mn-lt"/>
              </a:rPr>
              <a:t>:</a:t>
            </a:r>
            <a:r>
              <a:rPr lang="en-US" sz="2000" b="1" dirty="0">
                <a:latin typeface="+mn-lt"/>
              </a:rPr>
              <a:t>  </a:t>
            </a:r>
            <a:r>
              <a:rPr lang="ru-RU" sz="2000" b="1" dirty="0">
                <a:latin typeface="+mn-lt"/>
              </a:rPr>
              <a:t>Вектор длины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m</a:t>
            </a:r>
            <a:r>
              <a:rPr lang="en-US" sz="2000" b="1" dirty="0">
                <a:latin typeface="+mn-lt"/>
              </a:rPr>
              <a:t>. </a:t>
            </a:r>
            <a:r>
              <a:rPr lang="ru-RU" sz="2000" b="1" dirty="0">
                <a:latin typeface="+mn-lt"/>
              </a:rPr>
              <a:t>Если </a:t>
            </a:r>
            <a:r>
              <a:rPr lang="en-US" sz="2000" b="1" i="1" dirty="0">
                <a:latin typeface="+mn-lt"/>
              </a:rPr>
              <a:t>available</a:t>
            </a:r>
            <a:r>
              <a:rPr lang="en-US" sz="2000" b="1" dirty="0">
                <a:latin typeface="+mn-lt"/>
              </a:rPr>
              <a:t> [</a:t>
            </a:r>
            <a:r>
              <a:rPr lang="en-US" sz="2000" b="1" i="1" dirty="0">
                <a:latin typeface="+mn-lt"/>
              </a:rPr>
              <a:t>j</a:t>
            </a:r>
            <a:r>
              <a:rPr lang="en-US" sz="2000" b="1" dirty="0">
                <a:latin typeface="+mn-lt"/>
              </a:rPr>
              <a:t>] = </a:t>
            </a:r>
            <a:r>
              <a:rPr lang="en-US" sz="2000" b="1" i="1" dirty="0">
                <a:latin typeface="+mn-lt"/>
              </a:rPr>
              <a:t>k</a:t>
            </a:r>
            <a:r>
              <a:rPr lang="en-US" sz="2000" b="1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до в данный момент доступны</a:t>
            </a:r>
            <a:r>
              <a:rPr lang="en-US" sz="2000" b="1" i="1" dirty="0">
                <a:latin typeface="+mn-lt"/>
              </a:rPr>
              <a:t> k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экземпляров ресурса типа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R</a:t>
            </a:r>
            <a:r>
              <a:rPr lang="en-US" sz="2000" b="1" i="1" baseline="-25000" dirty="0" err="1">
                <a:latin typeface="+mn-lt"/>
              </a:rPr>
              <a:t>j</a:t>
            </a:r>
            <a:r>
              <a:rPr lang="en-US" sz="2000" b="1" baseline="-25000" dirty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en-US" sz="2000" b="1" i="1" dirty="0">
                <a:latin typeface="+mn-lt"/>
              </a:rPr>
              <a:t>Max: </a:t>
            </a:r>
            <a:r>
              <a:rPr lang="ru-RU" sz="2000" b="1" dirty="0">
                <a:latin typeface="+mn-lt"/>
              </a:rPr>
              <a:t>Матрица </a:t>
            </a:r>
            <a:r>
              <a:rPr lang="en-US" sz="2000" b="1" i="1" dirty="0">
                <a:latin typeface="+mn-lt"/>
              </a:rPr>
              <a:t>n </a:t>
            </a:r>
            <a:r>
              <a:rPr lang="ru-RU" sz="2000" b="1" i="1" dirty="0">
                <a:latin typeface="+mn-lt"/>
              </a:rPr>
              <a:t>*</a:t>
            </a:r>
            <a:r>
              <a:rPr lang="en-US" sz="2000" b="1" i="1" dirty="0">
                <a:latin typeface="+mn-lt"/>
              </a:rPr>
              <a:t> m</a:t>
            </a:r>
            <a:r>
              <a:rPr lang="en-US" sz="2000" b="1" dirty="0">
                <a:latin typeface="+mn-lt"/>
              </a:rPr>
              <a:t>.  </a:t>
            </a:r>
            <a:r>
              <a:rPr lang="ru-RU" sz="2000" b="1" dirty="0">
                <a:latin typeface="+mn-lt"/>
              </a:rPr>
              <a:t>Если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Max </a:t>
            </a:r>
            <a:r>
              <a:rPr lang="en-US" sz="2000" b="1" dirty="0">
                <a:latin typeface="+mn-lt"/>
              </a:rPr>
              <a:t>[</a:t>
            </a:r>
            <a:r>
              <a:rPr lang="en-US" sz="2000" b="1" i="1" dirty="0" err="1">
                <a:latin typeface="+mn-lt"/>
              </a:rPr>
              <a:t>i,j</a:t>
            </a:r>
            <a:r>
              <a:rPr lang="en-US" sz="2000" b="1" dirty="0">
                <a:latin typeface="+mn-lt"/>
              </a:rPr>
              <a:t>] = </a:t>
            </a:r>
            <a:r>
              <a:rPr lang="en-US" sz="2000" b="1" i="1" dirty="0">
                <a:latin typeface="+mn-lt"/>
              </a:rPr>
              <a:t>k</a:t>
            </a:r>
            <a:r>
              <a:rPr lang="en-US" sz="2000" b="1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то процесс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i</a:t>
            </a:r>
            <a:r>
              <a:rPr lang="en-US" sz="2000" b="1" i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может запросить самое большее</a:t>
            </a:r>
            <a:r>
              <a:rPr lang="en-US" sz="2000" b="1" i="1" dirty="0">
                <a:latin typeface="+mn-lt"/>
              </a:rPr>
              <a:t> k </a:t>
            </a:r>
            <a:r>
              <a:rPr lang="ru-RU" sz="2000" b="1" dirty="0">
                <a:latin typeface="+mn-lt"/>
              </a:rPr>
              <a:t>экземпляров ресурса типа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R</a:t>
            </a:r>
            <a:r>
              <a:rPr lang="en-US" sz="2000" b="1" i="1" baseline="-25000" dirty="0" err="1">
                <a:latin typeface="+mn-lt"/>
              </a:rPr>
              <a:t>j</a:t>
            </a:r>
            <a:r>
              <a:rPr lang="en-US" sz="2000" b="1" dirty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en-US" sz="2000" b="1" i="1" dirty="0">
                <a:latin typeface="+mn-lt"/>
              </a:rPr>
              <a:t>Allocation:  </a:t>
            </a:r>
            <a:r>
              <a:rPr lang="ru-RU" sz="2000" b="1" dirty="0">
                <a:latin typeface="+mn-lt"/>
              </a:rPr>
              <a:t>Матрица </a:t>
            </a:r>
            <a:r>
              <a:rPr lang="en-US" sz="2000" b="1" i="1" dirty="0">
                <a:latin typeface="+mn-lt"/>
              </a:rPr>
              <a:t>n </a:t>
            </a:r>
            <a:r>
              <a:rPr lang="ru-RU" sz="2000" b="1" dirty="0">
                <a:latin typeface="+mn-lt"/>
              </a:rPr>
              <a:t>*</a:t>
            </a:r>
            <a:r>
              <a:rPr lang="en-US" sz="2000" b="1" i="1" dirty="0">
                <a:latin typeface="+mn-lt"/>
              </a:rPr>
              <a:t>m</a:t>
            </a:r>
            <a:r>
              <a:rPr lang="en-US" sz="2000" b="1" dirty="0">
                <a:latin typeface="+mn-lt"/>
              </a:rPr>
              <a:t>. </a:t>
            </a:r>
            <a:r>
              <a:rPr lang="ru-RU" sz="2000" b="1" dirty="0">
                <a:latin typeface="+mn-lt"/>
              </a:rPr>
              <a:t>Если </a:t>
            </a:r>
            <a:r>
              <a:rPr lang="en-US" sz="2000" b="1" i="1" dirty="0">
                <a:latin typeface="+mn-lt"/>
              </a:rPr>
              <a:t>Allocation</a:t>
            </a:r>
            <a:r>
              <a:rPr lang="en-US" sz="2000" b="1" dirty="0">
                <a:latin typeface="+mn-lt"/>
              </a:rPr>
              <a:t>[</a:t>
            </a:r>
            <a:r>
              <a:rPr lang="en-US" sz="2000" b="1" i="1" dirty="0" err="1">
                <a:latin typeface="+mn-lt"/>
              </a:rPr>
              <a:t>i,j</a:t>
            </a:r>
            <a:r>
              <a:rPr lang="en-US" sz="2000" b="1" dirty="0">
                <a:latin typeface="+mn-lt"/>
              </a:rPr>
              <a:t>] = </a:t>
            </a:r>
            <a:r>
              <a:rPr lang="en-US" sz="2000" b="1" i="1" dirty="0">
                <a:latin typeface="+mn-lt"/>
              </a:rPr>
              <a:t>k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, то процессу </a:t>
            </a:r>
            <a:r>
              <a:rPr lang="en-US" sz="2000" b="1" i="1" dirty="0">
                <a:latin typeface="+mn-lt"/>
              </a:rPr>
              <a:t>P</a:t>
            </a:r>
            <a:r>
              <a:rPr lang="en-US" sz="2000" b="1" i="1" baseline="-25000" dirty="0">
                <a:latin typeface="+mn-lt"/>
              </a:rPr>
              <a:t>i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в данный момент выделено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k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экземпляров ресурса типа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R</a:t>
            </a:r>
            <a:r>
              <a:rPr lang="en-US" sz="2000" b="1" i="1" baseline="-25000" dirty="0" err="1">
                <a:latin typeface="+mn-lt"/>
              </a:rPr>
              <a:t>j</a:t>
            </a:r>
            <a:r>
              <a:rPr lang="en-US" sz="2000" b="1" i="1" baseline="-25000" dirty="0">
                <a:latin typeface="+mn-lt"/>
              </a:rPr>
              <a:t>.</a:t>
            </a:r>
            <a:endParaRPr lang="en-US" sz="2000" b="1" baseline="-25000" dirty="0">
              <a:latin typeface="+mn-lt"/>
            </a:endParaRPr>
          </a:p>
          <a:p>
            <a:pPr eaLnBrk="1" hangingPunct="1">
              <a:defRPr/>
            </a:pPr>
            <a:r>
              <a:rPr lang="en-US" sz="2000" b="1" i="1" dirty="0">
                <a:latin typeface="+mn-lt"/>
              </a:rPr>
              <a:t>Need: </a:t>
            </a:r>
            <a:r>
              <a:rPr lang="ru-RU" sz="2000" b="1" dirty="0">
                <a:latin typeface="+mn-lt"/>
              </a:rPr>
              <a:t>Матрица</a:t>
            </a:r>
            <a:r>
              <a:rPr lang="en-US" sz="2000" b="1" i="1" dirty="0">
                <a:latin typeface="+mn-lt"/>
              </a:rPr>
              <a:t> n </a:t>
            </a:r>
            <a:r>
              <a:rPr lang="ru-RU" sz="2000" b="1" dirty="0">
                <a:latin typeface="+mn-lt"/>
              </a:rPr>
              <a:t>*</a:t>
            </a:r>
            <a:r>
              <a:rPr lang="en-US" sz="2000" b="1" i="1" dirty="0">
                <a:latin typeface="+mn-lt"/>
              </a:rPr>
              <a:t> m</a:t>
            </a:r>
            <a:r>
              <a:rPr lang="en-US" sz="2000" b="1" dirty="0">
                <a:latin typeface="+mn-lt"/>
              </a:rPr>
              <a:t>. </a:t>
            </a:r>
            <a:r>
              <a:rPr lang="ru-RU" sz="2000" b="1" dirty="0">
                <a:latin typeface="+mn-lt"/>
              </a:rPr>
              <a:t>Если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Need</a:t>
            </a:r>
            <a:r>
              <a:rPr lang="en-US" sz="2000" b="1" dirty="0">
                <a:latin typeface="+mn-lt"/>
              </a:rPr>
              <a:t>[</a:t>
            </a:r>
            <a:r>
              <a:rPr lang="en-US" sz="2000" b="1" i="1" dirty="0" err="1">
                <a:latin typeface="+mn-lt"/>
              </a:rPr>
              <a:t>i,j</a:t>
            </a:r>
            <a:r>
              <a:rPr lang="en-US" sz="2000" b="1" dirty="0">
                <a:latin typeface="+mn-lt"/>
              </a:rPr>
              <a:t>] =</a:t>
            </a:r>
            <a:r>
              <a:rPr lang="en-US" sz="2000" b="1" i="1" dirty="0">
                <a:latin typeface="+mn-lt"/>
              </a:rPr>
              <a:t> k</a:t>
            </a:r>
            <a:r>
              <a:rPr lang="en-US" sz="2000" b="1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то</a:t>
            </a:r>
            <a:r>
              <a:rPr lang="en-US" sz="2000" b="1" i="1" dirty="0">
                <a:latin typeface="+mn-lt"/>
              </a:rPr>
              <a:t> P</a:t>
            </a:r>
            <a:r>
              <a:rPr lang="en-US" sz="2000" b="1" i="1" baseline="-25000" dirty="0">
                <a:latin typeface="+mn-lt"/>
              </a:rPr>
              <a:t>i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может потребоваться еще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latin typeface="+mn-lt"/>
              </a:rPr>
              <a:t>k</a:t>
            </a:r>
            <a:r>
              <a:rPr lang="en-US" sz="2000" b="1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экземпляров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R</a:t>
            </a:r>
            <a:r>
              <a:rPr lang="en-US" sz="2000" b="1" i="1" baseline="-25000" dirty="0" err="1">
                <a:latin typeface="+mn-lt"/>
              </a:rPr>
              <a:t>j</a:t>
            </a:r>
            <a:r>
              <a:rPr lang="en-US" sz="2000" b="1" baseline="-25000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для завершения своей работы</a:t>
            </a:r>
            <a:r>
              <a:rPr lang="en-US" sz="2000" b="1" dirty="0">
                <a:latin typeface="+mn-lt"/>
              </a:rPr>
              <a:t>.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US" sz="2000" i="1" dirty="0">
                <a:latin typeface="+mn-lt"/>
              </a:rPr>
              <a:t>Need</a:t>
            </a:r>
            <a:r>
              <a:rPr lang="en-US" sz="2000" dirty="0">
                <a:latin typeface="+mn-lt"/>
              </a:rPr>
              <a:t> [</a:t>
            </a:r>
            <a:r>
              <a:rPr lang="en-US" sz="2000" i="1" dirty="0" err="1">
                <a:latin typeface="+mn-lt"/>
              </a:rPr>
              <a:t>i,j</a:t>
            </a:r>
            <a:r>
              <a:rPr lang="en-US" sz="2000" dirty="0">
                <a:latin typeface="+mn-lt"/>
              </a:rPr>
              <a:t>] = </a:t>
            </a:r>
            <a:r>
              <a:rPr lang="en-US" sz="2000" i="1" dirty="0">
                <a:latin typeface="+mn-lt"/>
              </a:rPr>
              <a:t>Max</a:t>
            </a:r>
            <a:r>
              <a:rPr lang="en-US" sz="2000" dirty="0">
                <a:latin typeface="+mn-lt"/>
              </a:rPr>
              <a:t>[</a:t>
            </a:r>
            <a:r>
              <a:rPr lang="en-US" sz="2000" i="1" dirty="0" err="1">
                <a:latin typeface="+mn-lt"/>
              </a:rPr>
              <a:t>i,j</a:t>
            </a:r>
            <a:r>
              <a:rPr lang="en-US" sz="2000" dirty="0">
                <a:latin typeface="+mn-lt"/>
              </a:rPr>
              <a:t>] – </a:t>
            </a:r>
            <a:r>
              <a:rPr lang="en-US" sz="2000" i="1" dirty="0">
                <a:latin typeface="+mn-lt"/>
              </a:rPr>
              <a:t>Allocation</a:t>
            </a:r>
            <a:r>
              <a:rPr lang="en-US" sz="2000" dirty="0">
                <a:latin typeface="+mn-lt"/>
              </a:rPr>
              <a:t> [</a:t>
            </a:r>
            <a:r>
              <a:rPr lang="en-US" sz="2000" i="1" dirty="0" err="1">
                <a:latin typeface="+mn-lt"/>
              </a:rPr>
              <a:t>i,j</a:t>
            </a:r>
            <a:r>
              <a:rPr lang="en-US" sz="2000" dirty="0">
                <a:latin typeface="+mn-lt"/>
              </a:rPr>
              <a:t>].</a:t>
            </a:r>
          </a:p>
          <a:p>
            <a:pPr eaLnBrk="1" hangingPunct="1">
              <a:defRPr/>
            </a:pPr>
            <a:endParaRPr lang="en-US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Алгоритм безопасности</a:t>
            </a:r>
            <a:endParaRPr lang="en-US" sz="3600" b="1" smtClean="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848600" cy="4419600"/>
          </a:xfrm>
        </p:spPr>
        <p:txBody>
          <a:bodyPr>
            <a:normAutofit fontScale="850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>
                <a:latin typeface="+mn-lt"/>
              </a:rPr>
              <a:t>	</a:t>
            </a:r>
            <a:r>
              <a:rPr lang="ru-RU" sz="2000">
                <a:latin typeface="+mn-lt"/>
              </a:rPr>
              <a:t>Пусть</a:t>
            </a:r>
            <a:r>
              <a:rPr lang="en-US" sz="2000">
                <a:latin typeface="+mn-lt"/>
              </a:rPr>
              <a:t> </a:t>
            </a:r>
            <a:r>
              <a:rPr lang="en-US" sz="2000" i="1">
                <a:latin typeface="+mn-lt"/>
              </a:rPr>
              <a:t>Work </a:t>
            </a:r>
            <a:r>
              <a:rPr lang="ru-RU" sz="2000">
                <a:latin typeface="+mn-lt"/>
              </a:rPr>
              <a:t>и</a:t>
            </a:r>
            <a:r>
              <a:rPr lang="en-US" sz="2000">
                <a:latin typeface="+mn-lt"/>
              </a:rPr>
              <a:t> </a:t>
            </a:r>
            <a:r>
              <a:rPr lang="en-US" sz="2000" i="1">
                <a:latin typeface="+mn-lt"/>
              </a:rPr>
              <a:t>Finish</a:t>
            </a:r>
            <a:r>
              <a:rPr lang="en-US" sz="2000">
                <a:latin typeface="+mn-lt"/>
              </a:rPr>
              <a:t> </a:t>
            </a:r>
            <a:r>
              <a:rPr lang="ru-RU" sz="2000">
                <a:latin typeface="+mn-lt"/>
              </a:rPr>
              <a:t>– векторы длин</a:t>
            </a:r>
            <a:r>
              <a:rPr lang="en-US" sz="2000" i="1">
                <a:latin typeface="+mn-lt"/>
              </a:rPr>
              <a:t> m</a:t>
            </a:r>
            <a:r>
              <a:rPr lang="en-US" sz="2000">
                <a:latin typeface="+mn-lt"/>
              </a:rPr>
              <a:t> </a:t>
            </a:r>
            <a:r>
              <a:rPr lang="ru-RU" sz="2000">
                <a:latin typeface="+mn-lt"/>
              </a:rPr>
              <a:t>и</a:t>
            </a:r>
            <a:r>
              <a:rPr lang="en-US" sz="2000" i="1">
                <a:latin typeface="+mn-lt"/>
              </a:rPr>
              <a:t> n</a:t>
            </a:r>
            <a:r>
              <a:rPr lang="en-US" sz="2000">
                <a:latin typeface="+mn-lt"/>
              </a:rPr>
              <a:t>, </a:t>
            </a:r>
            <a:r>
              <a:rPr lang="ru-RU" sz="2000">
                <a:latin typeface="+mn-lt"/>
              </a:rPr>
              <a:t>соответственно</a:t>
            </a:r>
            <a:r>
              <a:rPr lang="en-US" sz="2000">
                <a:latin typeface="+mn-lt"/>
              </a:rPr>
              <a:t>.  </a:t>
            </a:r>
            <a:r>
              <a:rPr lang="ru-RU" sz="2000">
                <a:latin typeface="+mn-lt"/>
              </a:rPr>
              <a:t>Инициализация</a:t>
            </a:r>
            <a:r>
              <a:rPr lang="en-US" sz="2000">
                <a:latin typeface="+mn-lt"/>
              </a:rPr>
              <a:t>:</a:t>
            </a:r>
          </a:p>
          <a:p>
            <a:pPr marL="1714500" lvl="3" indent="-3429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i="1">
                <a:latin typeface="+mn-lt"/>
              </a:rPr>
              <a:t>Work </a:t>
            </a:r>
            <a:r>
              <a:rPr lang="en-US" sz="1800">
                <a:latin typeface="+mn-lt"/>
              </a:rPr>
              <a:t>= </a:t>
            </a:r>
            <a:r>
              <a:rPr lang="en-US" sz="1800" i="1">
                <a:latin typeface="+mn-lt"/>
              </a:rPr>
              <a:t>Available</a:t>
            </a:r>
          </a:p>
          <a:p>
            <a:pPr marL="1714500" lvl="3" indent="-3429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800" i="1">
                <a:latin typeface="+mn-lt"/>
              </a:rPr>
              <a:t>Finish </a:t>
            </a:r>
            <a:r>
              <a:rPr lang="en-US" sz="1800">
                <a:latin typeface="+mn-lt"/>
              </a:rPr>
              <a:t>[</a:t>
            </a:r>
            <a:r>
              <a:rPr lang="en-US" sz="1800" i="1">
                <a:latin typeface="+mn-lt"/>
              </a:rPr>
              <a:t>i</a:t>
            </a:r>
            <a:r>
              <a:rPr lang="en-US" sz="1800">
                <a:latin typeface="+mn-lt"/>
              </a:rPr>
              <a:t>] =</a:t>
            </a:r>
            <a:r>
              <a:rPr lang="en-US" sz="1800" i="1">
                <a:latin typeface="+mn-lt"/>
              </a:rPr>
              <a:t> false </a:t>
            </a:r>
            <a:r>
              <a:rPr lang="ru-RU" sz="1800">
                <a:latin typeface="+mn-lt"/>
              </a:rPr>
              <a:t>для</a:t>
            </a:r>
            <a:r>
              <a:rPr lang="en-US" sz="1800" i="1">
                <a:latin typeface="+mn-lt"/>
              </a:rPr>
              <a:t> i</a:t>
            </a:r>
            <a:r>
              <a:rPr lang="en-US" sz="1800">
                <a:latin typeface="+mn-lt"/>
              </a:rPr>
              <a:t> </a:t>
            </a:r>
            <a:r>
              <a:rPr lang="ru-RU" sz="1800">
                <a:latin typeface="+mn-lt"/>
              </a:rPr>
              <a:t>=</a:t>
            </a:r>
            <a:r>
              <a:rPr lang="en-US" sz="1800">
                <a:latin typeface="+mn-lt"/>
              </a:rPr>
              <a:t> 1,</a:t>
            </a:r>
            <a:r>
              <a:rPr lang="ru-RU" sz="1800">
                <a:latin typeface="+mn-lt"/>
              </a:rPr>
              <a:t>2</a:t>
            </a:r>
            <a:r>
              <a:rPr lang="en-US" sz="1800">
                <a:latin typeface="+mn-lt"/>
              </a:rPr>
              <a:t>, …, </a:t>
            </a:r>
            <a:r>
              <a:rPr lang="en-US" sz="1800" i="1">
                <a:latin typeface="+mn-lt"/>
              </a:rPr>
              <a:t>n.</a:t>
            </a:r>
            <a:endParaRPr lang="en-US" sz="1800">
              <a:latin typeface="+mn-lt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latin typeface="+mn-lt"/>
              </a:rPr>
              <a:t>2.	</a:t>
            </a:r>
            <a:r>
              <a:rPr lang="ru-RU" sz="2000">
                <a:latin typeface="+mn-lt"/>
              </a:rPr>
              <a:t>Находим </a:t>
            </a:r>
            <a:r>
              <a:rPr lang="en-US" sz="2000" i="1">
                <a:latin typeface="+mn-lt"/>
              </a:rPr>
              <a:t>i </a:t>
            </a:r>
            <a:r>
              <a:rPr lang="ru-RU" sz="2000">
                <a:latin typeface="+mn-lt"/>
              </a:rPr>
              <a:t>такое, что</a:t>
            </a:r>
            <a:r>
              <a:rPr lang="en-US" sz="2000">
                <a:latin typeface="+mn-lt"/>
              </a:rPr>
              <a:t>: 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>
                <a:latin typeface="+mn-lt"/>
              </a:rPr>
              <a:t>(a) </a:t>
            </a:r>
            <a:r>
              <a:rPr lang="en-US" i="1">
                <a:latin typeface="+mn-lt"/>
              </a:rPr>
              <a:t>Finish</a:t>
            </a:r>
            <a:r>
              <a:rPr lang="en-US">
                <a:latin typeface="+mn-lt"/>
              </a:rPr>
              <a:t> [</a:t>
            </a:r>
            <a:r>
              <a:rPr lang="en-US" i="1">
                <a:latin typeface="+mn-lt"/>
              </a:rPr>
              <a:t>i</a:t>
            </a:r>
            <a:r>
              <a:rPr lang="en-US">
                <a:latin typeface="+mn-lt"/>
              </a:rPr>
              <a:t>] = </a:t>
            </a:r>
            <a:r>
              <a:rPr lang="en-US" i="1">
                <a:latin typeface="+mn-lt"/>
              </a:rPr>
              <a:t>false</a:t>
            </a:r>
            <a:endParaRPr lang="en-US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>
                <a:latin typeface="+mn-lt"/>
              </a:rPr>
              <a:t>(b) </a:t>
            </a:r>
            <a:r>
              <a:rPr lang="en-US" i="1">
                <a:latin typeface="+mn-lt"/>
              </a:rPr>
              <a:t>Need</a:t>
            </a:r>
            <a:r>
              <a:rPr lang="en-US" u="sng">
                <a:latin typeface="+mn-lt"/>
              </a:rPr>
              <a:t>[i]</a:t>
            </a:r>
            <a:r>
              <a:rPr lang="en-US">
                <a:latin typeface="+mn-lt"/>
              </a:rPr>
              <a:t> </a:t>
            </a:r>
            <a:r>
              <a:rPr lang="en-US">
                <a:latin typeface="+mn-lt"/>
                <a:sym typeface="Symbol" pitchFamily="18" charset="2"/>
              </a:rPr>
              <a:t> </a:t>
            </a:r>
            <a:r>
              <a:rPr lang="en-US" i="1">
                <a:latin typeface="+mn-lt"/>
                <a:sym typeface="Symbol" pitchFamily="18" charset="2"/>
              </a:rPr>
              <a:t>Work</a:t>
            </a:r>
            <a:endParaRPr lang="en-US">
              <a:latin typeface="+mn-lt"/>
              <a:sym typeface="Symbol" pitchFamily="18" charset="2"/>
            </a:endParaRP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>
                <a:latin typeface="+mn-lt"/>
                <a:sym typeface="Symbol" pitchFamily="18" charset="2"/>
              </a:rPr>
              <a:t>Если такого</a:t>
            </a:r>
            <a:r>
              <a:rPr lang="en-US">
                <a:latin typeface="+mn-lt"/>
                <a:sym typeface="Symbol" pitchFamily="18" charset="2"/>
              </a:rPr>
              <a:t> </a:t>
            </a:r>
            <a:r>
              <a:rPr lang="en-US" i="1">
                <a:latin typeface="+mn-lt"/>
                <a:sym typeface="Symbol" pitchFamily="18" charset="2"/>
              </a:rPr>
              <a:t>i </a:t>
            </a:r>
            <a:r>
              <a:rPr lang="ru-RU">
                <a:latin typeface="+mn-lt"/>
                <a:sym typeface="Symbol" pitchFamily="18" charset="2"/>
              </a:rPr>
              <a:t>нет</a:t>
            </a:r>
            <a:r>
              <a:rPr lang="en-US">
                <a:latin typeface="+mn-lt"/>
                <a:sym typeface="Symbol" pitchFamily="18" charset="2"/>
              </a:rPr>
              <a:t>, </a:t>
            </a:r>
            <a:r>
              <a:rPr lang="ru-RU">
                <a:latin typeface="+mn-lt"/>
                <a:sym typeface="Symbol" pitchFamily="18" charset="2"/>
              </a:rPr>
              <a:t>переходим к шагу</a:t>
            </a:r>
            <a:r>
              <a:rPr lang="en-US">
                <a:latin typeface="+mn-lt"/>
                <a:sym typeface="Symbol" pitchFamily="18" charset="2"/>
              </a:rPr>
              <a:t> 4.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  <a:defRPr/>
            </a:pPr>
            <a:r>
              <a:rPr lang="en-US" sz="2000" i="1">
                <a:latin typeface="+mn-lt"/>
              </a:rPr>
              <a:t>Work</a:t>
            </a:r>
            <a:r>
              <a:rPr lang="en-US" sz="2000">
                <a:latin typeface="+mn-lt"/>
              </a:rPr>
              <a:t> = </a:t>
            </a:r>
            <a:r>
              <a:rPr lang="en-US" sz="2000" i="1">
                <a:latin typeface="+mn-lt"/>
              </a:rPr>
              <a:t>Work </a:t>
            </a:r>
            <a:r>
              <a:rPr lang="en-US" sz="2000">
                <a:latin typeface="+mn-lt"/>
              </a:rPr>
              <a:t>+ </a:t>
            </a:r>
            <a:r>
              <a:rPr lang="en-US" sz="2000" i="1">
                <a:latin typeface="+mn-lt"/>
              </a:rPr>
              <a:t>Allocation[I]</a:t>
            </a:r>
            <a:endParaRPr lang="en-US" sz="2000" i="1" baseline="-25000">
              <a:latin typeface="+mn-lt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i="1">
                <a:latin typeface="+mn-lt"/>
              </a:rPr>
              <a:t>        Finish</a:t>
            </a:r>
            <a:r>
              <a:rPr lang="en-US" sz="2000">
                <a:latin typeface="+mn-lt"/>
              </a:rPr>
              <a:t>[</a:t>
            </a:r>
            <a:r>
              <a:rPr lang="en-US" sz="2000" i="1">
                <a:latin typeface="+mn-lt"/>
              </a:rPr>
              <a:t>i</a:t>
            </a:r>
            <a:r>
              <a:rPr lang="en-US" sz="2000">
                <a:latin typeface="+mn-lt"/>
              </a:rPr>
              <a:t>] =</a:t>
            </a:r>
            <a:r>
              <a:rPr lang="en-US" sz="2000" i="1">
                <a:latin typeface="+mn-lt"/>
              </a:rPr>
              <a:t> true</a:t>
            </a:r>
            <a:r>
              <a:rPr lang="en-US" sz="2000">
                <a:latin typeface="+mn-lt"/>
              </a:rPr>
              <a:t/>
            </a:r>
            <a:br>
              <a:rPr lang="en-US" sz="2000">
                <a:latin typeface="+mn-lt"/>
              </a:rPr>
            </a:br>
            <a:r>
              <a:rPr lang="ru-RU" sz="2000">
                <a:latin typeface="+mn-lt"/>
              </a:rPr>
              <a:t>Переход к шагу 2</a:t>
            </a:r>
            <a:r>
              <a:rPr lang="en-US" sz="2000">
                <a:latin typeface="+mn-lt"/>
              </a:rPr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>
                <a:latin typeface="+mn-lt"/>
              </a:rPr>
              <a:t>4.	</a:t>
            </a:r>
            <a:r>
              <a:rPr lang="ru-RU" sz="2000">
                <a:latin typeface="+mn-lt"/>
              </a:rPr>
              <a:t>Если</a:t>
            </a:r>
            <a:r>
              <a:rPr lang="en-US" sz="2000">
                <a:latin typeface="+mn-lt"/>
              </a:rPr>
              <a:t> </a:t>
            </a:r>
            <a:r>
              <a:rPr lang="en-US" sz="2000" i="1">
                <a:latin typeface="+mn-lt"/>
              </a:rPr>
              <a:t>Finish</a:t>
            </a:r>
            <a:r>
              <a:rPr lang="en-US" sz="2000">
                <a:latin typeface="+mn-lt"/>
              </a:rPr>
              <a:t> [</a:t>
            </a:r>
            <a:r>
              <a:rPr lang="en-US" sz="2000" i="1">
                <a:latin typeface="+mn-lt"/>
              </a:rPr>
              <a:t>i</a:t>
            </a:r>
            <a:r>
              <a:rPr lang="en-US" sz="2000">
                <a:latin typeface="+mn-lt"/>
              </a:rPr>
              <a:t>] == true </a:t>
            </a:r>
            <a:r>
              <a:rPr lang="ru-RU" sz="2000">
                <a:latin typeface="+mn-lt"/>
              </a:rPr>
              <a:t>для всех</a:t>
            </a:r>
            <a:r>
              <a:rPr lang="en-US" sz="2000">
                <a:latin typeface="+mn-lt"/>
              </a:rPr>
              <a:t> </a:t>
            </a:r>
            <a:r>
              <a:rPr lang="en-US" sz="2000" i="1">
                <a:latin typeface="+mn-lt"/>
              </a:rPr>
              <a:t>i</a:t>
            </a:r>
            <a:r>
              <a:rPr lang="en-US" sz="2000">
                <a:latin typeface="+mn-lt"/>
              </a:rPr>
              <a:t>, </a:t>
            </a:r>
            <a:r>
              <a:rPr lang="ru-RU" sz="2000">
                <a:latin typeface="+mn-lt"/>
              </a:rPr>
              <a:t>то система в безопасном состоянии</a:t>
            </a:r>
            <a:r>
              <a:rPr lang="en-US" sz="200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735</TotalTime>
  <Words>755</Words>
  <Application>Microsoft PowerPoint</Application>
  <PresentationFormat>On-screen Show (4:3)</PresentationFormat>
  <Paragraphs>210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Helvetica</vt:lpstr>
      <vt:lpstr>1_Wildflowers</vt:lpstr>
      <vt:lpstr>         Основы современных                  операционных систем                           Лекция 14</vt:lpstr>
      <vt:lpstr>Безопасное состояние</vt:lpstr>
      <vt:lpstr>Основные утверждения (факты)</vt:lpstr>
      <vt:lpstr>Алгоритм построения графа распределения ресурсов</vt:lpstr>
      <vt:lpstr>Граф распределения ресурсов для стратегии избежания тупиков</vt:lpstr>
      <vt:lpstr>Небезопасное состояние на графе распределения ресурсов</vt:lpstr>
      <vt:lpstr>Алгоритм банкира (принципы) Автор: Э. Дейкстра Впервые применен в операционной системе THE</vt:lpstr>
      <vt:lpstr>Структуры данных для алгоритма банкира</vt:lpstr>
      <vt:lpstr>Алгоритм безопасности</vt:lpstr>
      <vt:lpstr>Алгоритм запроса ресурсов для процесса Pi</vt:lpstr>
      <vt:lpstr>Пример использования алгоритма банкира</vt:lpstr>
      <vt:lpstr>Пример (продолжение)</vt:lpstr>
      <vt:lpstr>Пример (продолжение). Запрос процесса P1: (1,0,2) </vt:lpstr>
      <vt:lpstr>Обнаружение тупиков</vt:lpstr>
      <vt:lpstr>Случай, когда каждый тип ресурса имеет единственный экземпляр</vt:lpstr>
      <vt:lpstr>Граф распределения ресурсов и граф wait-for</vt:lpstr>
      <vt:lpstr>Случай, когда ресурсы существуют в нескольких экземплярах для каждого типа</vt:lpstr>
      <vt:lpstr>Алгоритм обнаружения тупиков</vt:lpstr>
      <vt:lpstr>Алгоритм обнаружения (прод.)</vt:lpstr>
      <vt:lpstr>Алгоритм обнаружения: пример</vt:lpstr>
      <vt:lpstr>Алгоритм обнаружения: продолжение</vt:lpstr>
      <vt:lpstr>Использование алгоритма обнаружения тупиков</vt:lpstr>
      <vt:lpstr>Восстановление после тупика: завершение процесса</vt:lpstr>
      <vt:lpstr>Восстановление после тупика – перераспределение ресурсов</vt:lpstr>
      <vt:lpstr>Комбинированный подход к обработке тупиков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87</cp:revision>
  <dcterms:created xsi:type="dcterms:W3CDTF">2001-09-03T03:38:43Z</dcterms:created>
  <dcterms:modified xsi:type="dcterms:W3CDTF">2010-07-28T11:39:18Z</dcterms:modified>
</cp:coreProperties>
</file>