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18"/>
  </p:notesMasterIdLst>
  <p:sldIdLst>
    <p:sldId id="256" r:id="rId2"/>
    <p:sldId id="268" r:id="rId3"/>
    <p:sldId id="269" r:id="rId4"/>
    <p:sldId id="270" r:id="rId5"/>
    <p:sldId id="271" r:id="rId6"/>
    <p:sldId id="272" r:id="rId7"/>
    <p:sldId id="273" r:id="rId8"/>
    <p:sldId id="274" r:id="rId9"/>
    <p:sldId id="275" r:id="rId10"/>
    <p:sldId id="276" r:id="rId11"/>
    <p:sldId id="277" r:id="rId12"/>
    <p:sldId id="279" r:id="rId13"/>
    <p:sldId id="278" r:id="rId14"/>
    <p:sldId id="280" r:id="rId15"/>
    <p:sldId id="281" r:id="rId16"/>
    <p:sldId id="282"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94660"/>
  </p:normalViewPr>
  <p:slideViewPr>
    <p:cSldViewPr>
      <p:cViewPr varScale="1">
        <p:scale>
          <a:sx n="148" d="100"/>
          <a:sy n="148" d="100"/>
        </p:scale>
        <p:origin x="-564"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A02915-A24D-449A-B45A-C01E51FBAF88}" type="datetimeFigureOut">
              <a:rPr lang="ru-RU" smtClean="0"/>
              <a:t>02.11.2013</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A2426E-E548-4E5E-9940-F233EFB2EF8A}" type="slidenum">
              <a:rPr lang="ru-RU" smtClean="0"/>
              <a:t>‹#›</a:t>
            </a:fld>
            <a:endParaRPr lang="ru-RU"/>
          </a:p>
        </p:txBody>
      </p:sp>
    </p:spTree>
    <p:extLst>
      <p:ext uri="{BB962C8B-B14F-4D97-AF65-F5344CB8AC3E}">
        <p14:creationId xmlns:p14="http://schemas.microsoft.com/office/powerpoint/2010/main" val="260172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595AFDF-AE15-4178-8901-A8D6BD1349B5}" type="datetime2">
              <a:rPr lang="en-US" smtClean="0"/>
              <a:t>Saturday, November 02,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56F1ABA-9A71-4044-A468-F550A28BE4F9}" type="datetime2">
              <a:rPr lang="en-US" smtClean="0"/>
              <a:t>Saturday, November 02,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CD1C3F-E7FB-4644-8AEB-ACCF075579AD}" type="datetime2">
              <a:rPr lang="en-US" smtClean="0"/>
              <a:t>Saturday, November 02,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BA565B8-321A-40AA-B74A-D82D06AEDCC8}" type="datetime2">
              <a:rPr lang="en-US" smtClean="0"/>
              <a:t>Saturday, November 02,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771650"/>
            <a:ext cx="7772400" cy="1650206"/>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5CAE4A8-43A6-4468-A283-91EAC7B23280}" type="datetime2">
              <a:rPr lang="en-US" smtClean="0"/>
              <a:t>Saturday, November 02,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3449574"/>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1751EBF-AF2E-4719-9E31-E07197EE276D}" type="datetime2">
              <a:rPr lang="en-US" smtClean="0"/>
              <a:t>Saturday, November 02,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446D165-3E86-42F5-9F5D-65393FD41A91}" type="datetime2">
              <a:rPr lang="en-US" smtClean="0"/>
              <a:t>Saturday, November 02, 2013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ED4E1774-B79D-4310-B1F4-F55A461C3F6F}" type="datetime2">
              <a:rPr lang="en-US" smtClean="0"/>
              <a:t>Saturday, November 02, 2013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354D8-60BE-472A-B569-8883AA9358E2}" type="datetime2">
              <a:rPr lang="en-US" smtClean="0"/>
              <a:t>Saturday, November 02, 2013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606CA1A-DFBB-42BA-8314-FBE6EE4C0027}" type="datetime2">
              <a:rPr lang="en-US" smtClean="0"/>
              <a:t>Saturday, November 02,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758E8F2-2649-4122-9569-274578AB2BBB}" type="datetime2">
              <a:rPr lang="en-US" smtClean="0"/>
              <a:t>Saturday, November 02,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fld id="{F1707AC8-30B8-4478-B46A-1C4FE06C84BF}" type="datetime2">
              <a:rPr lang="en-US" smtClean="0"/>
              <a:t>Saturday, November 02, 2013</a:t>
            </a:fld>
            <a:endParaRPr lang="en-US" dirty="0"/>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3716"/>
            <a:ext cx="1066800" cy="246888"/>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9502"/>
            <a:ext cx="7848600" cy="2134617"/>
          </a:xfrm>
        </p:spPr>
        <p:txBody>
          <a:bodyPr/>
          <a:lstStyle/>
          <a:p>
            <a:r>
              <a:rPr lang="ru-RU" sz="4400" dirty="0" smtClean="0"/>
              <a:t>Основы </a:t>
            </a:r>
            <a:br>
              <a:rPr lang="ru-RU" sz="4400" dirty="0" smtClean="0"/>
            </a:br>
            <a:r>
              <a:rPr lang="ru-RU" sz="4400" dirty="0" smtClean="0"/>
              <a:t>бухгалтерского</a:t>
            </a:r>
            <a:br>
              <a:rPr lang="ru-RU" sz="4400" dirty="0" smtClean="0"/>
            </a:br>
            <a:r>
              <a:rPr lang="ru-RU" sz="4400" dirty="0" smtClean="0"/>
              <a:t>учета</a:t>
            </a:r>
            <a:endParaRPr lang="ru-RU" sz="4400" dirty="0"/>
          </a:p>
        </p:txBody>
      </p:sp>
      <p:sp>
        <p:nvSpPr>
          <p:cNvPr id="3" name="Подзаголовок 2"/>
          <p:cNvSpPr>
            <a:spLocks noGrp="1"/>
          </p:cNvSpPr>
          <p:nvPr>
            <p:ph type="subTitle" idx="1"/>
          </p:nvPr>
        </p:nvSpPr>
        <p:spPr>
          <a:xfrm>
            <a:off x="685800" y="2628900"/>
            <a:ext cx="6694512" cy="1314450"/>
          </a:xfrm>
        </p:spPr>
        <p:txBody>
          <a:bodyPr/>
          <a:lstStyle/>
          <a:p>
            <a:r>
              <a:rPr lang="ru-RU" dirty="0" smtClean="0"/>
              <a:t>Занятие </a:t>
            </a:r>
            <a:r>
              <a:rPr lang="ru-RU" dirty="0" smtClean="0"/>
              <a:t>4</a:t>
            </a:r>
            <a:r>
              <a:rPr lang="ru-RU" dirty="0"/>
              <a:t>. Организация </a:t>
            </a:r>
            <a:r>
              <a:rPr lang="ru-RU" dirty="0" smtClean="0"/>
              <a:t>бухгалтерского учета, </a:t>
            </a:r>
            <a:r>
              <a:rPr lang="ru-RU" dirty="0"/>
              <a:t>основы налогообложения</a:t>
            </a:r>
          </a:p>
        </p:txBody>
      </p:sp>
      <p:sp>
        <p:nvSpPr>
          <p:cNvPr id="5" name="TextBox 4"/>
          <p:cNvSpPr txBox="1"/>
          <p:nvPr/>
        </p:nvSpPr>
        <p:spPr>
          <a:xfrm>
            <a:off x="7452320" y="4206448"/>
            <a:ext cx="997068" cy="338554"/>
          </a:xfrm>
          <a:prstGeom prst="rect">
            <a:avLst/>
          </a:prstGeom>
          <a:noFill/>
        </p:spPr>
        <p:txBody>
          <a:bodyPr wrap="none" rtlCol="0">
            <a:spAutoFit/>
          </a:bodyPr>
          <a:lstStyle/>
          <a:p>
            <a:r>
              <a:rPr lang="ru-RU" sz="1600" dirty="0" smtClean="0"/>
              <a:t>А. Заика</a:t>
            </a:r>
            <a:endParaRPr lang="ru-RU" sz="1600" dirty="0"/>
          </a:p>
        </p:txBody>
      </p:sp>
    </p:spTree>
    <p:extLst>
      <p:ext uri="{BB962C8B-B14F-4D97-AF65-F5344CB8AC3E}">
        <p14:creationId xmlns:p14="http://schemas.microsoft.com/office/powerpoint/2010/main" val="1156544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Три уровня налогов</a:t>
            </a:r>
            <a:endParaRPr lang="ru-RU" dirty="0"/>
          </a:p>
        </p:txBody>
      </p:sp>
      <p:sp>
        <p:nvSpPr>
          <p:cNvPr id="6" name="Объект 5"/>
          <p:cNvSpPr>
            <a:spLocks noGrp="1"/>
          </p:cNvSpPr>
          <p:nvPr>
            <p:ph idx="1"/>
          </p:nvPr>
        </p:nvSpPr>
        <p:spPr/>
        <p:txBody>
          <a:bodyPr>
            <a:normAutofit fontScale="77500" lnSpcReduction="20000"/>
          </a:bodyPr>
          <a:lstStyle/>
          <a:p>
            <a:r>
              <a:rPr lang="ru-RU" b="1" dirty="0"/>
              <a:t>Первый уровень налогов </a:t>
            </a:r>
            <a:r>
              <a:rPr lang="ru-RU" dirty="0"/>
              <a:t>- это так называемые федеральные налоги. Среди них - Налог на добавленную стоимость (НДС), Налог на доходы физических лиц (НДФЛ), Налог на прибыль организаций. Эти налоги поступают в федеральный бюджет, и, соответственно, регулируются Налоговым кодексом и законами федерального уровня.</a:t>
            </a:r>
          </a:p>
          <a:p>
            <a:r>
              <a:rPr lang="ru-RU" b="1" dirty="0"/>
              <a:t>Второй уровень налогов </a:t>
            </a:r>
            <a:r>
              <a:rPr lang="ru-RU" dirty="0"/>
              <a:t>- это так называемые региональные налоги. Они поступают в бюджеты субъектов федераций, и, наряду с Налоговым кодексом, регулируются региональными нормативными актами. Например, к региональным налогам относятся транспортный налог, налог на игорный бизнес, налог на имущество организаций.</a:t>
            </a:r>
          </a:p>
          <a:p>
            <a:r>
              <a:rPr lang="ru-RU" b="1" dirty="0"/>
              <a:t>Третий уровень </a:t>
            </a:r>
            <a:r>
              <a:rPr lang="ru-RU" dirty="0"/>
              <a:t>- это местные налоги. Они поступают в местные бюджеты, и, соответственно, регулируются Налоговым кодексом и местными нормативными актами. Например - это земельный налог.</a:t>
            </a:r>
          </a:p>
        </p:txBody>
      </p:sp>
      <p:sp>
        <p:nvSpPr>
          <p:cNvPr id="4" name="Номер слайда 3"/>
          <p:cNvSpPr>
            <a:spLocks noGrp="1"/>
          </p:cNvSpPr>
          <p:nvPr>
            <p:ph type="sldNum" sz="quarter" idx="12"/>
          </p:nvPr>
        </p:nvSpPr>
        <p:spPr/>
        <p:txBody>
          <a:bodyPr/>
          <a:lstStyle/>
          <a:p>
            <a:fld id="{0CFEC368-1D7A-4F81-ABF6-AE0E36BAF64C}" type="slidenum">
              <a:rPr lang="en-US" smtClean="0"/>
              <a:pPr/>
              <a:t>10</a:t>
            </a:fld>
            <a:endParaRPr lang="en-US"/>
          </a:p>
        </p:txBody>
      </p:sp>
    </p:spTree>
    <p:extLst>
      <p:ext uri="{BB962C8B-B14F-4D97-AF65-F5344CB8AC3E}">
        <p14:creationId xmlns:p14="http://schemas.microsoft.com/office/powerpoint/2010/main" val="921616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Структура информации о налогах</a:t>
            </a:r>
            <a:endParaRPr lang="ru-RU" dirty="0"/>
          </a:p>
        </p:txBody>
      </p:sp>
      <p:sp>
        <p:nvSpPr>
          <p:cNvPr id="3" name="Объект 2"/>
          <p:cNvSpPr>
            <a:spLocks noGrp="1"/>
          </p:cNvSpPr>
          <p:nvPr>
            <p:ph idx="1"/>
          </p:nvPr>
        </p:nvSpPr>
        <p:spPr/>
        <p:txBody>
          <a:bodyPr>
            <a:normAutofit fontScale="70000" lnSpcReduction="20000"/>
          </a:bodyPr>
          <a:lstStyle/>
          <a:p>
            <a:pPr marL="457200" indent="-457200">
              <a:buFont typeface="+mj-lt"/>
              <a:buAutoNum type="arabicPeriod"/>
            </a:pPr>
            <a:r>
              <a:rPr lang="ru-RU" dirty="0"/>
              <a:t>Налогоплательщики - то есть перечень лиц или организаций, которые обязаны уплачивать данный налог. </a:t>
            </a:r>
          </a:p>
          <a:p>
            <a:pPr marL="457200" indent="-457200">
              <a:buFont typeface="+mj-lt"/>
              <a:buAutoNum type="arabicPeriod"/>
            </a:pPr>
            <a:r>
              <a:rPr lang="ru-RU" dirty="0"/>
              <a:t>Объект налогообложения, другими словами - то, что облагается налогом. </a:t>
            </a:r>
          </a:p>
          <a:p>
            <a:pPr marL="457200" indent="-457200">
              <a:buFont typeface="+mj-lt"/>
              <a:buAutoNum type="arabicPeriod"/>
            </a:pPr>
            <a:r>
              <a:rPr lang="ru-RU" dirty="0"/>
              <a:t>Налоговая база - это некая характеристика объекта налогообложения, которая используется при исчислении налога. </a:t>
            </a:r>
          </a:p>
          <a:p>
            <a:pPr marL="457200" indent="-457200">
              <a:buFont typeface="+mj-lt"/>
              <a:buAutoNum type="arabicPeriod"/>
            </a:pPr>
            <a:r>
              <a:rPr lang="ru-RU" dirty="0"/>
              <a:t>Налоговый период - это период, за который исчисляется налоговая база. </a:t>
            </a:r>
          </a:p>
          <a:p>
            <a:pPr marL="457200" indent="-457200">
              <a:buFont typeface="+mj-lt"/>
              <a:buAutoNum type="arabicPeriod"/>
            </a:pPr>
            <a:r>
              <a:rPr lang="ru-RU" dirty="0"/>
              <a:t>Отчетный период - это период, за который организация обязана, например, вносить авансовые платежи по налогу. </a:t>
            </a:r>
          </a:p>
          <a:p>
            <a:pPr marL="457200" indent="-457200">
              <a:buFont typeface="+mj-lt"/>
              <a:buAutoNum type="arabicPeriod"/>
            </a:pPr>
            <a:r>
              <a:rPr lang="ru-RU" dirty="0"/>
              <a:t>Налоговая ставка - это размер налога, который обычно выражается в процентах от налоговой базы, исчисленной за налоговый или отчетный период. </a:t>
            </a:r>
          </a:p>
          <a:p>
            <a:pPr marL="457200" indent="-457200">
              <a:buFont typeface="+mj-lt"/>
              <a:buAutoNum type="arabicPeriod"/>
            </a:pPr>
            <a:r>
              <a:rPr lang="ru-RU" dirty="0"/>
              <a:t>Порядок исчисления налога </a:t>
            </a:r>
          </a:p>
          <a:p>
            <a:pPr marL="457200" indent="-457200">
              <a:buFont typeface="+mj-lt"/>
              <a:buAutoNum type="arabicPeriod"/>
            </a:pPr>
            <a:r>
              <a:rPr lang="ru-RU" dirty="0"/>
              <a:t>Порядок и сроки уплаты налога и авансовых платежей по нему</a:t>
            </a:r>
          </a:p>
          <a:p>
            <a:pPr marL="457200" indent="-457200">
              <a:buFont typeface="+mj-lt"/>
              <a:buAutoNum type="arabicPeriod"/>
            </a:pPr>
            <a:r>
              <a:rPr lang="ru-RU" dirty="0"/>
              <a:t>Налоговая декларация </a:t>
            </a:r>
          </a:p>
        </p:txBody>
      </p:sp>
      <p:sp>
        <p:nvSpPr>
          <p:cNvPr id="4" name="Номер слайда 3"/>
          <p:cNvSpPr>
            <a:spLocks noGrp="1"/>
          </p:cNvSpPr>
          <p:nvPr>
            <p:ph type="sldNum" sz="quarter" idx="12"/>
          </p:nvPr>
        </p:nvSpPr>
        <p:spPr/>
        <p:txBody>
          <a:bodyPr/>
          <a:lstStyle/>
          <a:p>
            <a:fld id="{0CFEC368-1D7A-4F81-ABF6-AE0E36BAF64C}" type="slidenum">
              <a:rPr lang="en-US" smtClean="0"/>
              <a:pPr/>
              <a:t>11</a:t>
            </a:fld>
            <a:endParaRPr lang="en-US"/>
          </a:p>
        </p:txBody>
      </p:sp>
    </p:spTree>
    <p:extLst>
      <p:ext uri="{BB962C8B-B14F-4D97-AF65-F5344CB8AC3E}">
        <p14:creationId xmlns:p14="http://schemas.microsoft.com/office/powerpoint/2010/main" val="2158835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Общая система налогообложения</a:t>
            </a:r>
            <a:endParaRPr lang="ru-RU" dirty="0"/>
          </a:p>
        </p:txBody>
      </p:sp>
      <p:sp>
        <p:nvSpPr>
          <p:cNvPr id="3" name="Объект 2"/>
          <p:cNvSpPr>
            <a:spLocks noGrp="1"/>
          </p:cNvSpPr>
          <p:nvPr>
            <p:ph idx="1"/>
          </p:nvPr>
        </p:nvSpPr>
        <p:spPr/>
        <p:txBody>
          <a:bodyPr/>
          <a:lstStyle/>
          <a:p>
            <a:r>
              <a:rPr lang="ru-RU" dirty="0" smtClean="0"/>
              <a:t>Организация является плательщиком Налога на прибыль организаций </a:t>
            </a:r>
          </a:p>
          <a:p>
            <a:r>
              <a:rPr lang="ru-RU" dirty="0" smtClean="0"/>
              <a:t>Организация является плательщиком НДС</a:t>
            </a:r>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12</a:t>
            </a:fld>
            <a:endParaRPr lang="en-US"/>
          </a:p>
        </p:txBody>
      </p:sp>
    </p:spTree>
    <p:extLst>
      <p:ext uri="{BB962C8B-B14F-4D97-AF65-F5344CB8AC3E}">
        <p14:creationId xmlns:p14="http://schemas.microsoft.com/office/powerpoint/2010/main" val="510363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Специальные налоговые режимы</a:t>
            </a:r>
            <a:endParaRPr lang="ru-RU" dirty="0"/>
          </a:p>
        </p:txBody>
      </p:sp>
      <p:sp>
        <p:nvSpPr>
          <p:cNvPr id="3" name="Объект 2"/>
          <p:cNvSpPr>
            <a:spLocks noGrp="1"/>
          </p:cNvSpPr>
          <p:nvPr>
            <p:ph idx="1"/>
          </p:nvPr>
        </p:nvSpPr>
        <p:spPr/>
        <p:txBody>
          <a:bodyPr/>
          <a:lstStyle/>
          <a:p>
            <a:r>
              <a:rPr lang="ru-RU" dirty="0" smtClean="0"/>
              <a:t>Единый сельскохозяйственный налог</a:t>
            </a:r>
          </a:p>
          <a:p>
            <a:r>
              <a:rPr lang="ru-RU" dirty="0" smtClean="0"/>
              <a:t>Единый налог на вмененный доход</a:t>
            </a:r>
          </a:p>
          <a:p>
            <a:r>
              <a:rPr lang="ru-RU" dirty="0" smtClean="0"/>
              <a:t>Упрощенная система налогообложения</a:t>
            </a:r>
          </a:p>
          <a:p>
            <a:r>
              <a:rPr lang="ru-RU" dirty="0" smtClean="0"/>
              <a:t>Организации не являются плательщиками НДС</a:t>
            </a:r>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13</a:t>
            </a:fld>
            <a:endParaRPr lang="en-US"/>
          </a:p>
        </p:txBody>
      </p:sp>
    </p:spTree>
    <p:extLst>
      <p:ext uri="{BB962C8B-B14F-4D97-AF65-F5344CB8AC3E}">
        <p14:creationId xmlns:p14="http://schemas.microsoft.com/office/powerpoint/2010/main" val="3894430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5" name="Текст 4"/>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0CFEC368-1D7A-4F81-ABF6-AE0E36BAF64C}" type="slidenum">
              <a:rPr lang="en-US" smtClean="0"/>
              <a:pPr/>
              <a:t>14</a:t>
            </a:fld>
            <a:endParaRPr lang="en-US"/>
          </a:p>
        </p:txBody>
      </p:sp>
    </p:spTree>
    <p:extLst>
      <p:ext uri="{BB962C8B-B14F-4D97-AF65-F5344CB8AC3E}">
        <p14:creationId xmlns:p14="http://schemas.microsoft.com/office/powerpoint/2010/main" val="4064037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Итоги</a:t>
            </a:r>
            <a:endParaRPr lang="ru-RU" dirty="0"/>
          </a:p>
        </p:txBody>
      </p:sp>
      <p:sp>
        <p:nvSpPr>
          <p:cNvPr id="6" name="Объект 5"/>
          <p:cNvSpPr>
            <a:spLocks noGrp="1"/>
          </p:cNvSpPr>
          <p:nvPr>
            <p:ph idx="1"/>
          </p:nvPr>
        </p:nvSpPr>
        <p:spPr/>
        <p:txBody>
          <a:bodyPr>
            <a:normAutofit fontScale="92500" lnSpcReduction="10000"/>
          </a:bodyPr>
          <a:lstStyle/>
          <a:p>
            <a:pPr lvl="0"/>
            <a:r>
              <a:rPr lang="ru-RU" dirty="0"/>
              <a:t>Ответственность за организацию бухгалтерского учета в организации несут ее руководители.</a:t>
            </a:r>
          </a:p>
          <a:p>
            <a:pPr lvl="0"/>
            <a:r>
              <a:rPr lang="ru-RU" dirty="0"/>
              <a:t>В зависимости от объема работы и от вида организации, руководитель может вести бухгалтерский учет лично, передать ведение учета сторонней организации или специалисту, воспользоваться услугами штатного бухгалтера или бухгалтерской службы.</a:t>
            </a:r>
          </a:p>
          <a:p>
            <a:pPr lvl="0"/>
            <a:r>
              <a:rPr lang="ru-RU" dirty="0"/>
              <a:t>Учетная политика - это правила организации учета на конкретном предприятии.</a:t>
            </a:r>
          </a:p>
          <a:p>
            <a:pPr lvl="0"/>
            <a:r>
              <a:rPr lang="ru-RU" dirty="0"/>
              <a:t>Инвентаризация - это один из важнейших приемов бухгалтерского учета.</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15</a:t>
            </a:fld>
            <a:endParaRPr lang="en-US"/>
          </a:p>
        </p:txBody>
      </p:sp>
    </p:spTree>
    <p:extLst>
      <p:ext uri="{BB962C8B-B14F-4D97-AF65-F5344CB8AC3E}">
        <p14:creationId xmlns:p14="http://schemas.microsoft.com/office/powerpoint/2010/main" val="2749173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3" name="Объект 2"/>
          <p:cNvSpPr>
            <a:spLocks noGrp="1"/>
          </p:cNvSpPr>
          <p:nvPr>
            <p:ph idx="1"/>
          </p:nvPr>
        </p:nvSpPr>
        <p:spPr/>
        <p:txBody>
          <a:bodyPr>
            <a:normAutofit fontScale="92500"/>
          </a:bodyPr>
          <a:lstStyle/>
          <a:p>
            <a:pPr lvl="0"/>
            <a:r>
              <a:rPr lang="ru-RU" dirty="0"/>
              <a:t>При определении момента признания доходов и расходов используются метод начислений и кассовый метод</a:t>
            </a:r>
            <a:endParaRPr lang="ru-RU" dirty="0" smtClean="0"/>
          </a:p>
          <a:p>
            <a:pPr lvl="0"/>
            <a:r>
              <a:rPr lang="ru-RU" dirty="0" smtClean="0"/>
              <a:t>Управленческий </a:t>
            </a:r>
            <a:r>
              <a:rPr lang="ru-RU" dirty="0"/>
              <a:t>учет - это вид учета, который должен предоставить собственнику организации информацию о внутренних процессах, происходящих в ней.</a:t>
            </a:r>
          </a:p>
          <a:p>
            <a:pPr lvl="0"/>
            <a:r>
              <a:rPr lang="ru-RU" dirty="0"/>
              <a:t>Налоговый Кодекс РФ является основным документом, регламентирующим порядок расчета и уплаты налогов.</a:t>
            </a:r>
          </a:p>
          <a:p>
            <a:pPr lvl="0"/>
            <a:r>
              <a:rPr lang="ru-RU" dirty="0"/>
              <a:t>В Российской Федерации существует три уровня налогов: федеральные, региональные и местные налоги.</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16</a:t>
            </a:fld>
            <a:endParaRPr lang="en-US"/>
          </a:p>
        </p:txBody>
      </p:sp>
    </p:spTree>
    <p:extLst>
      <p:ext uri="{BB962C8B-B14F-4D97-AF65-F5344CB8AC3E}">
        <p14:creationId xmlns:p14="http://schemas.microsoft.com/office/powerpoint/2010/main" val="96867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организация бухгалтерского учета</a:t>
            </a:r>
            <a:endParaRPr lang="ru-RU" dirty="0"/>
          </a:p>
        </p:txBody>
      </p:sp>
      <p:sp>
        <p:nvSpPr>
          <p:cNvPr id="6" name="Текст 5"/>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945614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Организация бухгалтерского учета</a:t>
            </a:r>
            <a:endParaRPr lang="ru-RU" dirty="0"/>
          </a:p>
        </p:txBody>
      </p:sp>
      <p:sp>
        <p:nvSpPr>
          <p:cNvPr id="6" name="Объект 5"/>
          <p:cNvSpPr>
            <a:spLocks noGrp="1"/>
          </p:cNvSpPr>
          <p:nvPr>
            <p:ph idx="1"/>
          </p:nvPr>
        </p:nvSpPr>
        <p:spPr/>
        <p:txBody>
          <a:bodyPr>
            <a:normAutofit fontScale="92500" lnSpcReduction="10000"/>
          </a:bodyPr>
          <a:lstStyle/>
          <a:p>
            <a:r>
              <a:rPr lang="ru-RU" dirty="0"/>
              <a:t>Ведение бухгалтерского учета и хранение документов бухгалтерского учета организуются руководителем экономического субъекта.</a:t>
            </a:r>
          </a:p>
          <a:p>
            <a:r>
              <a:rPr lang="ru-RU" dirty="0"/>
              <a:t>Руководитель экономического субъекта, за исключением кредитной организации, обязан возложить ведение бухгалтерского учета на главного бухгалтера или иное должностное лицо этого субъекта либо заключить договор об оказании услуг по ведению бухгалтерского учета.</a:t>
            </a:r>
          </a:p>
          <a:p>
            <a:r>
              <a:rPr lang="ru-RU" dirty="0"/>
              <a:t>Руководитель субъекта малого и среднего предпринимательства может принять ведение бухгалтерского учета на себя.</a:t>
            </a:r>
          </a:p>
        </p:txBody>
      </p:sp>
      <p:sp>
        <p:nvSpPr>
          <p:cNvPr id="4" name="Номер слайда 3"/>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86169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 требованиях к бухгалтеру</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ru-RU" dirty="0"/>
              <a:t>… главный бухгалтер или иное должностное лицо, на которое возлагается ведение бухгалтерского учета, должны отвечать следующим требованиям:</a:t>
            </a:r>
          </a:p>
          <a:p>
            <a:pPr lvl="0"/>
            <a:r>
              <a:rPr lang="ru-RU" dirty="0"/>
              <a:t>иметь высшее образование;</a:t>
            </a:r>
          </a:p>
          <a:p>
            <a:pPr lvl="0"/>
            <a:r>
              <a:rPr lang="ru-RU" dirty="0"/>
              <a:t>иметь стаж работы, связанной с ведением бухгалтерского учета, составлением бухгалтерской (финансовой) отчетности либо с аудиторской деятельностью, не менее трех лет из последних пяти календарных лет, а при отсутствии высшего образования в области бухгалтерского учета и аудита - не менее пяти лет из последних семи календарных лет;</a:t>
            </a:r>
          </a:p>
          <a:p>
            <a:pPr lvl="0"/>
            <a:r>
              <a:rPr lang="ru-RU" dirty="0"/>
              <a:t>не иметь неснятой или непогашенной судимости за преступления в сфере экономики.</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4</a:t>
            </a:fld>
            <a:endParaRPr lang="en-US"/>
          </a:p>
        </p:txBody>
      </p:sp>
    </p:spTree>
    <p:extLst>
      <p:ext uri="{BB962C8B-B14F-4D97-AF65-F5344CB8AC3E}">
        <p14:creationId xmlns:p14="http://schemas.microsoft.com/office/powerpoint/2010/main" val="2234791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Учетная политика</a:t>
            </a:r>
            <a:endParaRPr lang="ru-RU" dirty="0"/>
          </a:p>
        </p:txBody>
      </p:sp>
      <p:sp>
        <p:nvSpPr>
          <p:cNvPr id="3" name="Объект 2"/>
          <p:cNvSpPr>
            <a:spLocks noGrp="1"/>
          </p:cNvSpPr>
          <p:nvPr>
            <p:ph idx="1"/>
          </p:nvPr>
        </p:nvSpPr>
        <p:spPr/>
        <p:txBody>
          <a:bodyPr>
            <a:normAutofit fontScale="92500" lnSpcReduction="20000"/>
          </a:bodyPr>
          <a:lstStyle/>
          <a:p>
            <a:r>
              <a:rPr lang="ru-RU" dirty="0"/>
              <a:t>Совокупность способов ведения экономическим субъектом бухгалтерского учета составляет его учетную политику.</a:t>
            </a:r>
          </a:p>
          <a:p>
            <a:r>
              <a:rPr lang="ru-RU" dirty="0" smtClean="0"/>
              <a:t>Под </a:t>
            </a:r>
            <a:r>
              <a:rPr lang="ru-RU" dirty="0"/>
              <a:t>учетной политикой организации понимается принятая ею совокупность способов ведения бухгалтерского учета - первичного наблюдения, стоимостного измерения, текущей группировки и итогового обобщения фактов хозяйственной деятельности.</a:t>
            </a:r>
          </a:p>
          <a:p>
            <a:r>
              <a:rPr lang="ru-RU" dirty="0"/>
              <a:t>Учетная политика организации формируется главным бухгалтером или иным лицом, на которое в соответствии с законодательством Российской Федерации возложено ведение бухгалтерского учета </a:t>
            </a:r>
            <a:r>
              <a:rPr lang="ru-RU" dirty="0" smtClean="0"/>
              <a:t>организации и </a:t>
            </a:r>
            <a:r>
              <a:rPr lang="ru-RU" dirty="0"/>
              <a:t>утверждается руководителем организации. </a:t>
            </a:r>
          </a:p>
        </p:txBody>
      </p:sp>
      <p:sp>
        <p:nvSpPr>
          <p:cNvPr id="4" name="Номер слайда 3"/>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521144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Инвентаризация</a:t>
            </a:r>
            <a:endParaRPr lang="ru-RU" dirty="0"/>
          </a:p>
        </p:txBody>
      </p:sp>
      <p:sp>
        <p:nvSpPr>
          <p:cNvPr id="3" name="Объект 2"/>
          <p:cNvSpPr>
            <a:spLocks noGrp="1"/>
          </p:cNvSpPr>
          <p:nvPr>
            <p:ph idx="1"/>
          </p:nvPr>
        </p:nvSpPr>
        <p:spPr/>
        <p:txBody>
          <a:bodyPr/>
          <a:lstStyle/>
          <a:p>
            <a:r>
              <a:rPr lang="ru-RU" dirty="0"/>
              <a:t>Активы и обязательства подлежат инвентаризации.</a:t>
            </a:r>
          </a:p>
          <a:p>
            <a:r>
              <a:rPr lang="ru-RU" dirty="0"/>
              <a:t>При инвентаризации выявляется фактическое наличие соответствующих объектов, которое сопоставляется с данными регистров бухгалтерского учета.</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6</a:t>
            </a:fld>
            <a:endParaRPr lang="en-US"/>
          </a:p>
        </p:txBody>
      </p:sp>
    </p:spTree>
    <p:extLst>
      <p:ext uri="{BB962C8B-B14F-4D97-AF65-F5344CB8AC3E}">
        <p14:creationId xmlns:p14="http://schemas.microsoft.com/office/powerpoint/2010/main" val="1333359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Метод начислений</a:t>
            </a:r>
            <a:endParaRPr lang="ru-RU" dirty="0"/>
          </a:p>
        </p:txBody>
      </p:sp>
      <p:sp>
        <p:nvSpPr>
          <p:cNvPr id="3" name="Объект 2"/>
          <p:cNvSpPr>
            <a:spLocks noGrp="1"/>
          </p:cNvSpPr>
          <p:nvPr>
            <p:ph idx="1"/>
          </p:nvPr>
        </p:nvSpPr>
        <p:spPr/>
        <p:txBody>
          <a:bodyPr/>
          <a:lstStyle/>
          <a:p>
            <a:pPr marL="0" indent="0">
              <a:buNone/>
            </a:pPr>
            <a:r>
              <a:rPr lang="ru-RU" dirty="0" smtClean="0"/>
              <a:t>В </a:t>
            </a:r>
            <a:r>
              <a:rPr lang="ru-RU" dirty="0"/>
              <a:t>соответствии с методом начислений организация обязана признать доход от продажи продукции не в момент ее оплаты, а в момент ее отгрузки покупателю. </a:t>
            </a:r>
            <a:r>
              <a:rPr lang="ru-RU" dirty="0" smtClean="0"/>
              <a:t>Признание расхода так же не связано с оплатой.</a:t>
            </a:r>
          </a:p>
          <a:p>
            <a:pPr marL="0" indent="0">
              <a:buNone/>
            </a:pPr>
            <a:r>
              <a:rPr lang="ru-RU" dirty="0" smtClean="0"/>
              <a:t>То </a:t>
            </a:r>
            <a:r>
              <a:rPr lang="ru-RU" dirty="0"/>
              <a:t>есть момент признания </a:t>
            </a:r>
            <a:r>
              <a:rPr lang="ru-RU" dirty="0" smtClean="0"/>
              <a:t>доходов и расходов не </a:t>
            </a:r>
            <a:r>
              <a:rPr lang="ru-RU" dirty="0"/>
              <a:t>зависит от момента поступления </a:t>
            </a:r>
            <a:r>
              <a:rPr lang="ru-RU" dirty="0" smtClean="0"/>
              <a:t>или выбытия денежных </a:t>
            </a:r>
            <a:r>
              <a:rPr lang="ru-RU" dirty="0"/>
              <a:t>средств. </a:t>
            </a:r>
          </a:p>
        </p:txBody>
      </p:sp>
      <p:sp>
        <p:nvSpPr>
          <p:cNvPr id="4" name="Номер слайда 3"/>
          <p:cNvSpPr>
            <a:spLocks noGrp="1"/>
          </p:cNvSpPr>
          <p:nvPr>
            <p:ph type="sldNum" sz="quarter" idx="12"/>
          </p:nvPr>
        </p:nvSpPr>
        <p:spPr/>
        <p:txBody>
          <a:bodyPr/>
          <a:lstStyle/>
          <a:p>
            <a:fld id="{0CFEC368-1D7A-4F81-ABF6-AE0E36BAF64C}" type="slidenum">
              <a:rPr lang="en-US" smtClean="0"/>
              <a:pPr/>
              <a:t>7</a:t>
            </a:fld>
            <a:endParaRPr lang="en-US"/>
          </a:p>
        </p:txBody>
      </p:sp>
    </p:spTree>
    <p:extLst>
      <p:ext uri="{BB962C8B-B14F-4D97-AF65-F5344CB8AC3E}">
        <p14:creationId xmlns:p14="http://schemas.microsoft.com/office/powerpoint/2010/main" val="4034971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Кассовый метод</a:t>
            </a:r>
            <a:endParaRPr lang="ru-RU" dirty="0"/>
          </a:p>
        </p:txBody>
      </p:sp>
      <p:sp>
        <p:nvSpPr>
          <p:cNvPr id="3" name="Объект 2"/>
          <p:cNvSpPr>
            <a:spLocks noGrp="1"/>
          </p:cNvSpPr>
          <p:nvPr>
            <p:ph idx="1"/>
          </p:nvPr>
        </p:nvSpPr>
        <p:spPr/>
        <p:txBody>
          <a:bodyPr/>
          <a:lstStyle/>
          <a:p>
            <a:pPr marL="0" indent="0">
              <a:buNone/>
            </a:pPr>
            <a:r>
              <a:rPr lang="ru-RU" dirty="0"/>
              <a:t>При использовании кассового метода доход признается при поступлении оплаты от покупателя, расход так же признается после осуществления оплаты. То есть моменты признания дохода и расхода привязаны к движению денежных </a:t>
            </a:r>
            <a:r>
              <a:rPr lang="ru-RU" dirty="0" smtClean="0"/>
              <a:t>средств.</a:t>
            </a:r>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8</a:t>
            </a:fld>
            <a:endParaRPr lang="en-US"/>
          </a:p>
        </p:txBody>
      </p:sp>
    </p:spTree>
    <p:extLst>
      <p:ext uri="{BB962C8B-B14F-4D97-AF65-F5344CB8AC3E}">
        <p14:creationId xmlns:p14="http://schemas.microsoft.com/office/powerpoint/2010/main" val="260700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Основы налогообложения</a:t>
            </a:r>
            <a:endParaRPr lang="ru-RU" dirty="0"/>
          </a:p>
        </p:txBody>
      </p:sp>
      <p:sp>
        <p:nvSpPr>
          <p:cNvPr id="5" name="Текст 4"/>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0CFEC368-1D7A-4F81-ABF6-AE0E36BAF64C}" type="slidenum">
              <a:rPr lang="en-US" smtClean="0"/>
              <a:pPr/>
              <a:t>9</a:t>
            </a:fld>
            <a:endParaRPr lang="en-US"/>
          </a:p>
        </p:txBody>
      </p:sp>
    </p:spTree>
    <p:extLst>
      <p:ext uri="{BB962C8B-B14F-4D97-AF65-F5344CB8AC3E}">
        <p14:creationId xmlns:p14="http://schemas.microsoft.com/office/powerpoint/2010/main" val="10219488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1268</TotalTime>
  <Words>784</Words>
  <Application>Microsoft Office PowerPoint</Application>
  <PresentationFormat>Экран (16:9)</PresentationFormat>
  <Paragraphs>74</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Ясность</vt:lpstr>
      <vt:lpstr>Основы  бухгалтерского учета</vt:lpstr>
      <vt:lpstr>организация бухгалтерского учета</vt:lpstr>
      <vt:lpstr>Организация бухгалтерского учета</vt:lpstr>
      <vt:lpstr>О требованиях к бухгалтеру</vt:lpstr>
      <vt:lpstr>Учетная политика</vt:lpstr>
      <vt:lpstr>Инвентаризация</vt:lpstr>
      <vt:lpstr>Метод начислений</vt:lpstr>
      <vt:lpstr>Кассовый метод</vt:lpstr>
      <vt:lpstr>Основы налогообложения</vt:lpstr>
      <vt:lpstr>Три уровня налогов</vt:lpstr>
      <vt:lpstr>Структура информации о налогах</vt:lpstr>
      <vt:lpstr>Общая система налогообложения</vt:lpstr>
      <vt:lpstr>Специальные налоговые режимы</vt:lpstr>
      <vt:lpstr>ИТОГИ</vt:lpstr>
      <vt:lpstr>Итоги</vt:lpstr>
      <vt:lpstr>Итоги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бухгалтерского учета</dc:title>
  <dc:creator>Alex</dc:creator>
  <cp:lastModifiedBy>Alex</cp:lastModifiedBy>
  <cp:revision>21</cp:revision>
  <dcterms:created xsi:type="dcterms:W3CDTF">2013-10-27T12:18:33Z</dcterms:created>
  <dcterms:modified xsi:type="dcterms:W3CDTF">2013-11-02T14:13:49Z</dcterms:modified>
</cp:coreProperties>
</file>