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1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83" r:id="rId9"/>
    <p:sldId id="282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2915-A24D-449A-B45A-C01E51FBAF88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2426E-E548-4E5E-9940-F233EFB2E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AFDF-AE15-4178-8901-A8D6BD1349B5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1ABA-9A71-4044-A468-F550A28BE4F9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1C3F-E7FB-4644-8AEB-ACCF075579AD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65B8-321A-40AA-B74A-D82D06AEDCC8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E4A8-43A6-4468-A283-91EAC7B23280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1EBF-AF2E-4719-9E31-E07197EE276D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D165-3E86-42F5-9F5D-65393FD41A91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1774-B79D-4310-B1F4-F55A461C3F6F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54D8-60BE-472A-B569-8883AA9358E2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A1A-DFBB-42BA-8314-FBE6EE4C0027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E8F2-2649-4122-9569-274578AB2BBB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707AC8-30B8-4478-B46A-1C4FE06C84BF}" type="datetime2">
              <a:rPr lang="en-US" smtClean="0"/>
              <a:t>Wednesday, January 29,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2"/>
            <a:ext cx="7848600" cy="2134617"/>
          </a:xfrm>
        </p:spPr>
        <p:txBody>
          <a:bodyPr/>
          <a:lstStyle/>
          <a:p>
            <a:r>
              <a:rPr lang="ru-RU" sz="4400" dirty="0" smtClean="0"/>
              <a:t>Основы </a:t>
            </a:r>
            <a:br>
              <a:rPr lang="ru-RU" sz="4400" dirty="0" smtClean="0"/>
            </a:br>
            <a:r>
              <a:rPr lang="ru-RU" sz="4400" dirty="0" smtClean="0"/>
              <a:t>бухгалтерского</a:t>
            </a:r>
            <a:br>
              <a:rPr lang="ru-RU" sz="4400" dirty="0" smtClean="0"/>
            </a:br>
            <a:r>
              <a:rPr lang="ru-RU" sz="4400" dirty="0" smtClean="0"/>
              <a:t>учета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694512" cy="1314450"/>
          </a:xfrm>
        </p:spPr>
        <p:txBody>
          <a:bodyPr/>
          <a:lstStyle/>
          <a:p>
            <a:r>
              <a:rPr lang="ru-RU" dirty="0" smtClean="0"/>
              <a:t>Занятие </a:t>
            </a:r>
            <a:r>
              <a:rPr lang="ru-RU" dirty="0"/>
              <a:t>24. Основы финансового анализа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20" y="4206448"/>
            <a:ext cx="99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А. Заика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65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положения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ru-RU" dirty="0" smtClean="0"/>
          </a:p>
          <a:p>
            <a:pPr lvl="1"/>
            <a:r>
              <a:rPr lang="ru-RU" dirty="0"/>
              <a:t>Инструментарий анализа финансового состояния хозяйствующего субъекта подразумевает комплексную оценку его деятельности. Такая оценка основана на использовании показателей, исчисленных на основе данных бухгалтерской отчётности и других документальных результатов деятельности предприятия. Помимо исчисления показателей в сферу влияния экономического анализа входит анализ самой бухгалтерской отчётности - изменений, произошедших в ней за период, динамики различных показателей.</a:t>
            </a:r>
          </a:p>
          <a:p>
            <a:pPr lvl="1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51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имущественного положения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Анализ динамики состава и структуры имущественного положения предприятия проводится на основе изучения бухгалтерского баланса. </a:t>
            </a:r>
          </a:p>
          <a:p>
            <a:r>
              <a:rPr lang="ru-RU" dirty="0"/>
              <a:t>Актив баланса включает сведения о размещении капитала, имеющегося в распоряжении предприятия. Различным видам активов соответствуют различные статьи </a:t>
            </a:r>
            <a:r>
              <a:rPr lang="ru-RU" dirty="0" smtClean="0"/>
              <a:t>баланса.</a:t>
            </a:r>
          </a:p>
          <a:p>
            <a:r>
              <a:rPr lang="ru-RU" dirty="0"/>
              <a:t>Статьи баланса сгруппированы по степени их ликвидности. Это группировка является наиболее общей. По этому признаку все активы баланса подразделяются на долгосрочные (</a:t>
            </a:r>
            <a:r>
              <a:rPr lang="ru-RU" dirty="0" err="1"/>
              <a:t>внеоборотные</a:t>
            </a:r>
            <a:r>
              <a:rPr lang="ru-RU" dirty="0"/>
              <a:t>) активы (I раздел баланса), и текущие (оборотные) активы (II раздел баланса). Далее активы подразделяются внутри этих основных разделов по видам</a:t>
            </a:r>
            <a:r>
              <a:rPr lang="ru-RU" dirty="0" smtClean="0"/>
              <a:t>.</a:t>
            </a:r>
          </a:p>
          <a:p>
            <a:r>
              <a:rPr lang="ru-RU" dirty="0"/>
              <a:t>Аналитический баланс позволяет в удобной агрегированной форме отобразить отдельные статьи баланса, а показатели, которые, в основном, предназначены для нахождения разницы между данными на начало и конец отчетного периода позволяют быстро оценить размеры и значимость изменений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661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динамики оборотных </a:t>
            </a:r>
            <a:r>
              <a:rPr lang="ru-RU" dirty="0" smtClean="0"/>
              <a:t>активов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При анализе оборотных активов их классифицируют по четырем группам риска:</a:t>
            </a:r>
          </a:p>
          <a:p>
            <a:pPr lvl="1"/>
            <a:r>
              <a:rPr lang="ru-RU" dirty="0" smtClean="0"/>
              <a:t>минимальная </a:t>
            </a:r>
            <a:r>
              <a:rPr lang="ru-RU" dirty="0"/>
              <a:t>степень риска - денежные средства и краткосрочные финансовые вложения;</a:t>
            </a:r>
          </a:p>
          <a:p>
            <a:pPr lvl="1"/>
            <a:r>
              <a:rPr lang="ru-RU" dirty="0"/>
              <a:t>малая степень риска - краткосрочная дебиторская задолженность предприятий с нормальным финансовым положением, производственные запасы (исключая залежалые) и готовая продукция и товары, пользующиеся спросом;</a:t>
            </a:r>
          </a:p>
          <a:p>
            <a:pPr lvl="1"/>
            <a:r>
              <a:rPr lang="ru-RU" dirty="0"/>
              <a:t>средняя степень риска - затраты в незавершённом производстве, расходы будущих периодов, долгосрочная дебиторская задолженность и прочие оборотные активы;</a:t>
            </a:r>
          </a:p>
          <a:p>
            <a:pPr lvl="1"/>
            <a:r>
              <a:rPr lang="ru-RU" dirty="0"/>
              <a:t>высокая степень риска - краткосрочная дебиторская задолженность предприятий, находящихся в тяжёлом финансовом положении, залежалые и не пользующиеся спросом готовая продукция и товары, неликвидные запасы сырья и материалов.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8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Анализ </a:t>
            </a:r>
            <a:r>
              <a:rPr lang="ru-RU" sz="3600" dirty="0" smtClean="0"/>
              <a:t>источников </a:t>
            </a:r>
            <a:r>
              <a:rPr lang="ru-RU" sz="3600" dirty="0"/>
              <a:t>формирования </a:t>
            </a:r>
            <a:r>
              <a:rPr lang="ru-RU" sz="3600" dirty="0" smtClean="0"/>
              <a:t>активов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Финансовое состояние предприятия во многом зависит от того, какие средства оно имеет в своём распоряжении и куда они вложены.</a:t>
            </a:r>
          </a:p>
          <a:p>
            <a:r>
              <a:rPr lang="ru-RU" dirty="0"/>
              <a:t>По степени принадлежности используемый капитал подразделяется на собственный (III раздел баланса) и заёмный (IV и V разделы баланса). По продолжительности использования различают капитал долгосрочный постоянный - III и IV разделы баланса и краткосрочный - V раздел баланса.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73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Анализ ликвидности </a:t>
            </a:r>
            <a:r>
              <a:rPr lang="ru-RU" dirty="0" smtClean="0"/>
              <a:t>баланса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Анализ ликвидности производится на основе группировки активов по степени их ликвидности, а пассивов - по срочности их оплаты. Активы и пассивы группируются следующим образом:</a:t>
            </a:r>
          </a:p>
          <a:p>
            <a:pPr lvl="1"/>
            <a:r>
              <a:rPr lang="ru-RU" dirty="0"/>
              <a:t>А1 - наиболее ликвидные активы;</a:t>
            </a:r>
          </a:p>
          <a:p>
            <a:pPr lvl="1"/>
            <a:r>
              <a:rPr lang="ru-RU" dirty="0"/>
              <a:t>А2 - быстрореализуемые активы;</a:t>
            </a:r>
          </a:p>
          <a:p>
            <a:pPr lvl="1"/>
            <a:r>
              <a:rPr lang="ru-RU" dirty="0"/>
              <a:t>А3 - </a:t>
            </a:r>
            <a:r>
              <a:rPr lang="ru-RU" dirty="0" err="1"/>
              <a:t>медленнореализуемые</a:t>
            </a:r>
            <a:r>
              <a:rPr lang="ru-RU" dirty="0"/>
              <a:t> активы;</a:t>
            </a:r>
          </a:p>
          <a:p>
            <a:pPr lvl="1"/>
            <a:r>
              <a:rPr lang="ru-RU" dirty="0"/>
              <a:t>А4 - труднореализуемые активы.</a:t>
            </a:r>
          </a:p>
          <a:p>
            <a:pPr lvl="1"/>
            <a:r>
              <a:rPr lang="ru-RU" dirty="0"/>
              <a:t>П1 - наиболее срочные обязательства;</a:t>
            </a:r>
          </a:p>
          <a:p>
            <a:pPr lvl="1"/>
            <a:r>
              <a:rPr lang="ru-RU" dirty="0"/>
              <a:t>П2 - краткосрочные пассивы;</a:t>
            </a:r>
          </a:p>
          <a:p>
            <a:pPr lvl="1"/>
            <a:r>
              <a:rPr lang="ru-RU" dirty="0"/>
              <a:t>П3 - долгосрочные пассивы;</a:t>
            </a:r>
          </a:p>
          <a:p>
            <a:pPr lvl="1"/>
            <a:r>
              <a:rPr lang="ru-RU" dirty="0"/>
              <a:t>П4 - постоянные пассивы.</a:t>
            </a:r>
          </a:p>
          <a:p>
            <a:r>
              <a:rPr lang="ru-RU" dirty="0"/>
              <a:t>Для того чтобы баланс был признан абсолютно ликвидным, между этими показателями должны выполняться следующие соотношения:</a:t>
            </a:r>
          </a:p>
          <a:p>
            <a:pPr lvl="1"/>
            <a:r>
              <a:rPr lang="ru-RU" dirty="0"/>
              <a:t>А1&gt;=П1</a:t>
            </a:r>
          </a:p>
          <a:p>
            <a:pPr lvl="1"/>
            <a:r>
              <a:rPr lang="ru-RU" dirty="0"/>
              <a:t>А2&gt;=П2</a:t>
            </a:r>
          </a:p>
          <a:p>
            <a:pPr lvl="1"/>
            <a:r>
              <a:rPr lang="ru-RU" dirty="0"/>
              <a:t>А3&gt;=П3</a:t>
            </a:r>
          </a:p>
          <a:p>
            <a:pPr lvl="1"/>
            <a:r>
              <a:rPr lang="ru-RU" dirty="0"/>
              <a:t>А4&lt;=П4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22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платежеспособности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Система показателей платежеспособности позволяет оценить способность предприятия оплачивать свои обязательства в установленный срок.</a:t>
            </a:r>
          </a:p>
          <a:p>
            <a:r>
              <a:rPr lang="ru-RU" b="1" dirty="0"/>
              <a:t>Коэффициент абсолютной ликвидности (норма денежных резервов)</a:t>
            </a:r>
            <a:r>
              <a:rPr lang="ru-RU" dirty="0"/>
              <a:t> определяется отношением денежных средств и краткосрочных финансовых вложений ко всей сумме краткосрочных долгов предприятия. </a:t>
            </a:r>
            <a:endParaRPr lang="ru-RU" dirty="0" smtClean="0"/>
          </a:p>
          <a:p>
            <a:r>
              <a:rPr lang="ru-RU" b="1" dirty="0"/>
              <a:t>Коэффициент быстрой (срочной) ликвидности</a:t>
            </a:r>
            <a:r>
              <a:rPr lang="ru-RU" dirty="0"/>
              <a:t> - отношение денежных средств, краткосрочных финансовых вложений и краткосрочной дебиторской задолженности, платежи по которой ожидаются в течение 12 месяцев после отчетной даты, к сумме краткосрочных финансовых обязательств. </a:t>
            </a:r>
            <a:endParaRPr lang="ru-RU" dirty="0" smtClean="0"/>
          </a:p>
          <a:p>
            <a:r>
              <a:rPr lang="ru-RU" b="1" dirty="0"/>
              <a:t>Коэффициент текущей ликвидности (общий коэффициент покрытия долгов)</a:t>
            </a:r>
            <a:r>
              <a:rPr lang="ru-RU" dirty="0"/>
              <a:t> - отношение всей суммы оборотных активов, включая запасы и незавершенное производство, к общей сумме краткосрочных обязательств.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46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75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Типичный план анализа можно выразить в следующем виде, рассмотренном на примере анализа ликвидности баланса:</a:t>
            </a:r>
          </a:p>
          <a:p>
            <a:pPr lvl="1"/>
            <a:r>
              <a:rPr lang="ru-RU" dirty="0"/>
              <a:t>Определение методик, по которым будет осуществлен анализ (например - анализ ликвидности баланса)</a:t>
            </a:r>
          </a:p>
          <a:p>
            <a:pPr lvl="1"/>
            <a:r>
              <a:rPr lang="ru-RU" dirty="0"/>
              <a:t>Определение методик расчета показателей (для анализа ликвидности баланса это - группировка активов и пассивов по четырем группам)</a:t>
            </a:r>
          </a:p>
          <a:p>
            <a:pPr lvl="1"/>
            <a:r>
              <a:rPr lang="ru-RU" dirty="0"/>
              <a:t>Определение способов интерпретации полученных показателей</a:t>
            </a:r>
          </a:p>
          <a:p>
            <a:pPr lvl="1"/>
            <a:r>
              <a:rPr lang="ru-RU" dirty="0"/>
              <a:t>Расчет показателей</a:t>
            </a:r>
          </a:p>
          <a:p>
            <a:pPr lvl="1"/>
            <a:r>
              <a:rPr lang="ru-RU" dirty="0"/>
              <a:t>Выводы по найденным величинам, соотношениям показателей с обязательным учетом специфики деятельности организации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9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1531</TotalTime>
  <Words>659</Words>
  <Application>Microsoft Office PowerPoint</Application>
  <PresentationFormat>Экран (16:9)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Ясность</vt:lpstr>
      <vt:lpstr>Основы  бухгалтерского учета</vt:lpstr>
      <vt:lpstr>Общие положения</vt:lpstr>
      <vt:lpstr>Анализ имущественного положения</vt:lpstr>
      <vt:lpstr>Анализ динамики оборотных активов</vt:lpstr>
      <vt:lpstr>Анализ источников формирования активов</vt:lpstr>
      <vt:lpstr>Анализ ликвидности баланса</vt:lpstr>
      <vt:lpstr>Анализ платежеспособности</vt:lpstr>
      <vt:lpstr>Итоги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бухгалтерского учета</dc:title>
  <dc:creator>Alex</dc:creator>
  <cp:lastModifiedBy>Alex</cp:lastModifiedBy>
  <cp:revision>24</cp:revision>
  <dcterms:created xsi:type="dcterms:W3CDTF">2013-10-27T12:18:33Z</dcterms:created>
  <dcterms:modified xsi:type="dcterms:W3CDTF">2014-01-29T07:34:14Z</dcterms:modified>
</cp:coreProperties>
</file>